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16"/>
  </p:notesMasterIdLst>
  <p:sldIdLst>
    <p:sldId id="330" r:id="rId2"/>
    <p:sldId id="328" r:id="rId3"/>
    <p:sldId id="507" r:id="rId4"/>
    <p:sldId id="508" r:id="rId5"/>
    <p:sldId id="327" r:id="rId6"/>
    <p:sldId id="459" r:id="rId7"/>
    <p:sldId id="331" r:id="rId8"/>
    <p:sldId id="475" r:id="rId9"/>
    <p:sldId id="277" r:id="rId10"/>
    <p:sldId id="501" r:id="rId11"/>
    <p:sldId id="502" r:id="rId12"/>
    <p:sldId id="276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31" r:id="rId23"/>
    <p:sldId id="341" r:id="rId24"/>
    <p:sldId id="342" r:id="rId25"/>
    <p:sldId id="343" r:id="rId26"/>
    <p:sldId id="344" r:id="rId27"/>
    <p:sldId id="432" r:id="rId28"/>
    <p:sldId id="345" r:id="rId29"/>
    <p:sldId id="346" r:id="rId30"/>
    <p:sldId id="443" r:id="rId31"/>
    <p:sldId id="347" r:id="rId32"/>
    <p:sldId id="433" r:id="rId33"/>
    <p:sldId id="348" r:id="rId34"/>
    <p:sldId id="349" r:id="rId35"/>
    <p:sldId id="350" r:id="rId36"/>
    <p:sldId id="428" r:id="rId37"/>
    <p:sldId id="351" r:id="rId38"/>
    <p:sldId id="352" r:id="rId39"/>
    <p:sldId id="434" r:id="rId40"/>
    <p:sldId id="353" r:id="rId41"/>
    <p:sldId id="354" r:id="rId42"/>
    <p:sldId id="356" r:id="rId43"/>
    <p:sldId id="408" r:id="rId44"/>
    <p:sldId id="397" r:id="rId45"/>
    <p:sldId id="409" r:id="rId46"/>
    <p:sldId id="444" r:id="rId47"/>
    <p:sldId id="490" r:id="rId48"/>
    <p:sldId id="360" r:id="rId49"/>
    <p:sldId id="361" r:id="rId50"/>
    <p:sldId id="435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436" r:id="rId59"/>
    <p:sldId id="493" r:id="rId60"/>
    <p:sldId id="494" r:id="rId61"/>
    <p:sldId id="495" r:id="rId62"/>
    <p:sldId id="496" r:id="rId63"/>
    <p:sldId id="497" r:id="rId64"/>
    <p:sldId id="369" r:id="rId65"/>
    <p:sldId id="370" r:id="rId66"/>
    <p:sldId id="456" r:id="rId67"/>
    <p:sldId id="372" r:id="rId68"/>
    <p:sldId id="503" r:id="rId69"/>
    <p:sldId id="504" r:id="rId70"/>
    <p:sldId id="402" r:id="rId71"/>
    <p:sldId id="403" r:id="rId72"/>
    <p:sldId id="437" r:id="rId73"/>
    <p:sldId id="419" r:id="rId74"/>
    <p:sldId id="421" r:id="rId75"/>
    <p:sldId id="422" r:id="rId76"/>
    <p:sldId id="423" r:id="rId77"/>
    <p:sldId id="424" r:id="rId78"/>
    <p:sldId id="420" r:id="rId79"/>
    <p:sldId id="425" r:id="rId80"/>
    <p:sldId id="426" r:id="rId81"/>
    <p:sldId id="427" r:id="rId82"/>
    <p:sldId id="429" r:id="rId83"/>
    <p:sldId id="455" r:id="rId84"/>
    <p:sldId id="447" r:id="rId85"/>
    <p:sldId id="448" r:id="rId86"/>
    <p:sldId id="451" r:id="rId87"/>
    <p:sldId id="452" r:id="rId88"/>
    <p:sldId id="453" r:id="rId89"/>
    <p:sldId id="454" r:id="rId90"/>
    <p:sldId id="450" r:id="rId91"/>
    <p:sldId id="449" r:id="rId92"/>
    <p:sldId id="499" r:id="rId93"/>
    <p:sldId id="458" r:id="rId94"/>
    <p:sldId id="383" r:id="rId95"/>
    <p:sldId id="438" r:id="rId96"/>
    <p:sldId id="384" r:id="rId97"/>
    <p:sldId id="385" r:id="rId98"/>
    <p:sldId id="386" r:id="rId99"/>
    <p:sldId id="439" r:id="rId100"/>
    <p:sldId id="387" r:id="rId101"/>
    <p:sldId id="388" r:id="rId102"/>
    <p:sldId id="389" r:id="rId103"/>
    <p:sldId id="390" r:id="rId104"/>
    <p:sldId id="391" r:id="rId105"/>
    <p:sldId id="445" r:id="rId106"/>
    <p:sldId id="446" r:id="rId107"/>
    <p:sldId id="440" r:id="rId108"/>
    <p:sldId id="392" r:id="rId109"/>
    <p:sldId id="505" r:id="rId110"/>
    <p:sldId id="506" r:id="rId111"/>
    <p:sldId id="441" r:id="rId112"/>
    <p:sldId id="442" r:id="rId113"/>
    <p:sldId id="270" r:id="rId114"/>
    <p:sldId id="329" r:id="rId1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 autoAdjust="0"/>
    <p:restoredTop sz="90476"/>
  </p:normalViewPr>
  <p:slideViewPr>
    <p:cSldViewPr snapToGrid="0" snapToObjects="1">
      <p:cViewPr varScale="1">
        <p:scale>
          <a:sx n="97" d="100"/>
          <a:sy n="97" d="100"/>
        </p:scale>
        <p:origin x="208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32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commentAuthors" Target="commentAuthor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41227918\Dropbox\SMU\UndergradTrade\Fall2018\UStradePartners_so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41227918\Dropbox\SMU\UndergradTrade\Fall2018\UStradePartners_so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41227918\Dropbox\SMU\UndergradTrade\Fall2018\UStradePartners_som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41227918\Dropbox\SMU\UndergradTrade\Fall2018\UStradePartners_som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C3-4EC1-A463-A5CE8F2CF8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C3-4EC1-A463-A5CE8F2CF8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C3-4EC1-A463-A5CE8F2CF8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C3-4EC1-A463-A5CE8F2CF8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AC3-4EC1-A463-A5CE8F2CF89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AC3-4EC1-A463-A5CE8F2CF89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AC3-4EC1-A463-A5CE8F2CF89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AC3-4EC1-A463-A5CE8F2CF89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AC3-4EC1-A463-A5CE8F2CF89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AC3-4EC1-A463-A5CE8F2CF895}"/>
              </c:ext>
            </c:extLst>
          </c:dPt>
          <c:dLbls>
            <c:dLbl>
              <c:idx val="0"/>
              <c:layout>
                <c:manualLayout>
                  <c:x val="4.811839398453489E-3"/>
                  <c:y val="1.02555151769517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C3-4EC1-A463-A5CE8F2CF8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partners!$F$2:$F$11</c:f>
              <c:strCache>
                <c:ptCount val="10"/>
                <c:pt idx="0">
                  <c:v>CHN</c:v>
                </c:pt>
                <c:pt idx="1">
                  <c:v>MEX</c:v>
                </c:pt>
                <c:pt idx="2">
                  <c:v>CAN</c:v>
                </c:pt>
                <c:pt idx="3">
                  <c:v>JPN</c:v>
                </c:pt>
                <c:pt idx="4">
                  <c:v>GER</c:v>
                </c:pt>
                <c:pt idx="5">
                  <c:v>KOR</c:v>
                </c:pt>
                <c:pt idx="6">
                  <c:v>UK</c:v>
                </c:pt>
                <c:pt idx="7">
                  <c:v>IND</c:v>
                </c:pt>
                <c:pt idx="8">
                  <c:v>ITA</c:v>
                </c:pt>
                <c:pt idx="9">
                  <c:v>VNM</c:v>
                </c:pt>
              </c:strCache>
            </c:strRef>
          </c:cat>
          <c:val>
            <c:numRef>
              <c:f>partners!$G$2:$G$11</c:f>
              <c:numCache>
                <c:formatCode>0.0%</c:formatCode>
                <c:ptCount val="10"/>
                <c:pt idx="0">
                  <c:v>0.21000000000000002</c:v>
                </c:pt>
                <c:pt idx="1">
                  <c:v>0.14000000000000001</c:v>
                </c:pt>
                <c:pt idx="2">
                  <c:v>0.13</c:v>
                </c:pt>
                <c:pt idx="3">
                  <c:v>6.1000000000000006E-2</c:v>
                </c:pt>
                <c:pt idx="4">
                  <c:v>5.4000000000000006E-2</c:v>
                </c:pt>
                <c:pt idx="5">
                  <c:v>3.3000000000000002E-2</c:v>
                </c:pt>
                <c:pt idx="6">
                  <c:v>2.5000000000000005E-2</c:v>
                </c:pt>
                <c:pt idx="7">
                  <c:v>2.2000000000000002E-2</c:v>
                </c:pt>
                <c:pt idx="8">
                  <c:v>2.1000000000000005E-2</c:v>
                </c:pt>
                <c:pt idx="9">
                  <c:v>2.0000000000000004E-2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AC3-4EC1-A463-A5CE8F2CF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07-4084-BFF9-F6C91A0BFF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07-4084-BFF9-F6C91A0BFF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07-4084-BFF9-F6C91A0BFF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07-4084-BFF9-F6C91A0BFF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07-4084-BFF9-F6C91A0BFF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07-4084-BFF9-F6C91A0BFFA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A07-4084-BFF9-F6C91A0BFFA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A07-4084-BFF9-F6C91A0BFFA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A07-4084-BFF9-F6C91A0BFFA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A07-4084-BFF9-F6C91A0BFFAB}"/>
              </c:ext>
            </c:extLst>
          </c:dPt>
          <c:dLbls>
            <c:dLbl>
              <c:idx val="0"/>
              <c:layout>
                <c:manualLayout>
                  <c:x val="6.6324370204438168E-2"/>
                  <c:y val="7.671706647013215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7-4084-BFF9-F6C91A0BFFAB}"/>
                </c:ext>
              </c:extLst>
            </c:dLbl>
            <c:dLbl>
              <c:idx val="1"/>
              <c:layout>
                <c:manualLayout>
                  <c:x val="-0.13289736394376656"/>
                  <c:y val="-0.199577622305658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07-4084-BFF9-F6C91A0BFF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partners!$B$2:$B$11</c:f>
              <c:strCache>
                <c:ptCount val="10"/>
                <c:pt idx="0">
                  <c:v>CAN</c:v>
                </c:pt>
                <c:pt idx="1">
                  <c:v>MEX</c:v>
                </c:pt>
                <c:pt idx="2">
                  <c:v>CHN</c:v>
                </c:pt>
                <c:pt idx="3">
                  <c:v>JPN</c:v>
                </c:pt>
                <c:pt idx="4">
                  <c:v>GER</c:v>
                </c:pt>
                <c:pt idx="5">
                  <c:v>UK</c:v>
                </c:pt>
                <c:pt idx="6">
                  <c:v>KOR</c:v>
                </c:pt>
                <c:pt idx="7">
                  <c:v>FRA</c:v>
                </c:pt>
                <c:pt idx="8">
                  <c:v>NED</c:v>
                </c:pt>
                <c:pt idx="9">
                  <c:v>BEL</c:v>
                </c:pt>
              </c:strCache>
            </c:strRef>
          </c:cat>
          <c:val>
            <c:numRef>
              <c:f>partners!$C$2:$C$11</c:f>
              <c:numCache>
                <c:formatCode>0.0%</c:formatCode>
                <c:ptCount val="10"/>
                <c:pt idx="0">
                  <c:v>0.16</c:v>
                </c:pt>
                <c:pt idx="1">
                  <c:v>0.14000000000000001</c:v>
                </c:pt>
                <c:pt idx="2">
                  <c:v>9.2000000000000026E-2</c:v>
                </c:pt>
                <c:pt idx="3">
                  <c:v>4.9000000000000009E-2</c:v>
                </c:pt>
                <c:pt idx="4">
                  <c:v>4.5999999999999999E-2</c:v>
                </c:pt>
                <c:pt idx="5">
                  <c:v>3.500000000000001E-2</c:v>
                </c:pt>
                <c:pt idx="6">
                  <c:v>3.2000000000000008E-2</c:v>
                </c:pt>
                <c:pt idx="7">
                  <c:v>2.9000000000000001E-2</c:v>
                </c:pt>
                <c:pt idx="8">
                  <c:v>2.5000000000000001E-2</c:v>
                </c:pt>
                <c:pt idx="9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A07-4084-BFF9-F6C91A0BF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4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www.marketwatch.com</a:t>
            </a:r>
            <a:r>
              <a:rPr lang="en-US" dirty="0"/>
              <a:t>/story/buying-washing-machines-dishwashers-is-more-expensive-after-trump-tariffs-2018-11-14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9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www.marketwatch.com</a:t>
            </a:r>
            <a:r>
              <a:rPr lang="en-US" dirty="0"/>
              <a:t>/story/buying-washing-machines-dishwashers-is-more-expensive-after-trump-tariffs-2018-11-14</a:t>
            </a:r>
          </a:p>
          <a:p>
            <a:r>
              <a:rPr lang="en-US" dirty="0"/>
              <a:t>https://</a:t>
            </a:r>
            <a:r>
              <a:rPr lang="en-US" dirty="0" err="1"/>
              <a:t>www.nber.org</a:t>
            </a:r>
            <a:r>
              <a:rPr lang="en-US" dirty="0"/>
              <a:t>/papers/w25767</a:t>
            </a:r>
          </a:p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/2019/04/21/business/trump-tariffs-washing-</a:t>
            </a:r>
            <a:r>
              <a:rPr lang="en-US" dirty="0" err="1"/>
              <a:t>machines.html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7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3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4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40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www.thomasnet.com</a:t>
            </a:r>
            <a:r>
              <a:rPr lang="en-US" dirty="0"/>
              <a:t>/</a:t>
            </a:r>
            <a:r>
              <a:rPr lang="en-US" dirty="0" err="1"/>
              <a:t>nsearch.html?cov</a:t>
            </a:r>
            <a:r>
              <a:rPr lang="en-US" dirty="0"/>
              <a:t>=</a:t>
            </a:r>
            <a:r>
              <a:rPr lang="en-US" dirty="0" err="1"/>
              <a:t>MI&amp;heading</a:t>
            </a:r>
            <a:r>
              <a:rPr lang="en-US" dirty="0"/>
              <a:t>=1261809&amp;loc=MI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0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25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Kopf, Dan, “</a:t>
            </a:r>
            <a:r>
              <a:rPr lang="en-US" b="0" dirty="0"/>
              <a:t>The US states that will be helped and hurt by Trump’s tariffs,” </a:t>
            </a:r>
            <a:r>
              <a:rPr lang="en-US" b="0" i="1" dirty="0"/>
              <a:t>Quartz</a:t>
            </a:r>
            <a:r>
              <a:rPr lang="en-US" b="0" i="0" dirty="0"/>
              <a:t>, March 9, 2018.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</a:t>
            </a:r>
            <a:r>
              <a:rPr lang="en-US" b="0" dirty="0" err="1"/>
              <a:t>qz.com</a:t>
            </a:r>
            <a:r>
              <a:rPr lang="en-US" b="0" dirty="0"/>
              <a:t>/1224271/the-us-states-that-will-be-helped-and-hurt-by-trumps-tariffs/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91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1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/2018/07/19/us/politics/trump-car-import-</a:t>
            </a:r>
            <a:r>
              <a:rPr lang="en-US" dirty="0" err="1"/>
              <a:t>tariffs.html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8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27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www.freep.com</a:t>
            </a:r>
            <a:r>
              <a:rPr lang="en-US" dirty="0"/>
              <a:t>/story/money/cars/2018/07/19/hearing-auto-import-taxes-get-underway-</a:t>
            </a:r>
            <a:r>
              <a:rPr lang="en-US" dirty="0" err="1"/>
              <a:t>washington</a:t>
            </a:r>
            <a:r>
              <a:rPr lang="en-US" dirty="0"/>
              <a:t>/797915002/</a:t>
            </a:r>
          </a:p>
          <a:p>
            <a:r>
              <a:rPr lang="en-US" dirty="0"/>
              <a:t>https://</a:t>
            </a:r>
            <a:r>
              <a:rPr lang="en-US" dirty="0" err="1"/>
              <a:t>www.forbes.com</a:t>
            </a:r>
            <a:r>
              <a:rPr lang="en-US" dirty="0"/>
              <a:t>/sites/</a:t>
            </a:r>
            <a:r>
              <a:rPr lang="en-US" dirty="0" err="1"/>
              <a:t>jimhenry</a:t>
            </a:r>
            <a:r>
              <a:rPr lang="en-US" dirty="0"/>
              <a:t>/2018/07/23/with-friends-like-these-auto-import-tariffs-do-not-need-enemies-trade-group-says/#1ebddc9669ab</a:t>
            </a:r>
          </a:p>
          <a:p>
            <a:r>
              <a:rPr lang="en-US" dirty="0"/>
              <a:t>https://</a:t>
            </a:r>
            <a:r>
              <a:rPr lang="en-US" dirty="0" err="1"/>
              <a:t>www.politico.com</a:t>
            </a:r>
            <a:r>
              <a:rPr lang="en-US" dirty="0"/>
              <a:t>/story/2018/06/26/us-automakers-trump-administration-car-tariffs-653654</a:t>
            </a:r>
          </a:p>
          <a:p>
            <a:r>
              <a:rPr lang="en-US" dirty="0"/>
              <a:t>https://</a:t>
            </a:r>
            <a:r>
              <a:rPr lang="en-US" dirty="0" err="1"/>
              <a:t>www.businessinsider.com</a:t>
            </a:r>
            <a:r>
              <a:rPr lang="en-US" dirty="0"/>
              <a:t>/trump-auto-car-tariffs-ford-bmw-gm-toyota-kia-reaction-2018-7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0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6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www.cargroup.org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-content/uploads/2018/07/NADA-Consumer-Impact-of-Auto-and-Parts-Tariffs-and-Quotas_July-2018.pdf</a:t>
            </a:r>
          </a:p>
          <a:p>
            <a:endParaRPr lang="en-US" dirty="0"/>
          </a:p>
          <a:p>
            <a:r>
              <a:rPr lang="en-US" dirty="0"/>
              <a:t>Schultz et al.,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Trade Briefing: Consumer Impact of Potential U.S. Section 232 Tariffs and Quotas on Imported Automobiles &amp; Automotive Parts,” July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58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www.cargroup.org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-content/uploads/2018/07/NADA-Consumer-Impact-of-Auto-and-Parts-Tariffs-and-Quotas_July-2018.pdf</a:t>
            </a:r>
          </a:p>
          <a:p>
            <a:endParaRPr lang="en-US" dirty="0"/>
          </a:p>
          <a:p>
            <a:r>
              <a:rPr lang="en-US" dirty="0"/>
              <a:t>Schultz et al.,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Trade Briefing: Consumer Impact of Potential U.S. Section 232 Tariffs and Quotas on Imported Automobiles &amp; Automotive Parts,” July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5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www.cargroup.org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-content/uploads/2018/07/NADA-Consumer-Impact-of-Auto-and-Parts-Tariffs-and-Quotas_July-2018.pdf</a:t>
            </a:r>
          </a:p>
          <a:p>
            <a:endParaRPr lang="en-US" dirty="0"/>
          </a:p>
          <a:p>
            <a:r>
              <a:rPr lang="en-US" dirty="0"/>
              <a:t>Schultz et al.,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Trade Briefing: Consumer Impact of Potential U.S. Section 232 Tariffs and Quotas on Imported Automobiles &amp; Automotive Parts,” July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3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/content/a852539e-19d7-11e9-9e64-d150b3105d21</a:t>
            </a:r>
          </a:p>
          <a:p>
            <a:r>
              <a:rPr lang="en-US" dirty="0"/>
              <a:t>https://</a:t>
            </a:r>
            <a:r>
              <a:rPr lang="en-US" dirty="0" err="1"/>
              <a:t>www.msci.org</a:t>
            </a:r>
            <a:r>
              <a:rPr lang="en-US" dirty="0"/>
              <a:t>/commerce-department-recommends-section-232-tariffs-on-autos-auto-parts/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80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26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7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6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84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30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4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77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7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969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90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237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701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34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0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www.greentechmedia.com</a:t>
            </a:r>
            <a:r>
              <a:rPr lang="en-US" dirty="0"/>
              <a:t>/articles/read/trump-solar-tariffs-manufacturing-renaissance#gs.T145hk31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62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78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687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016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964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17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www.china-briefing.com</a:t>
            </a:r>
            <a:r>
              <a:rPr lang="en-US" dirty="0"/>
              <a:t>/news/the-us-china-trade-war-a-timeline/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86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06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177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3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www.greentechmedia.com</a:t>
            </a:r>
            <a:r>
              <a:rPr lang="en-US" dirty="0"/>
              <a:t>/articles/read/trump-solar-tariffs-manufacturing-renaissance#gs.T145hk31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29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/content/58f098fc-6201-11e9-b285-3acd5d43599e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106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/content/58f098fc-6201-11e9-b285-3acd5d43599e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485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446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971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64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238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303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17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48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76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US" dirty="0" err="1"/>
              <a:t>EnergySage.com</a:t>
            </a:r>
            <a:r>
              <a:rPr lang="en-US" dirty="0"/>
              <a:t>:  https://</a:t>
            </a:r>
            <a:r>
              <a:rPr lang="en-US" dirty="0" err="1"/>
              <a:t>news.energysage.com</a:t>
            </a:r>
            <a:r>
              <a:rPr lang="en-US" dirty="0"/>
              <a:t>/2018-us-solar-tariff-impact-prices/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287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/content/6f1b275a-1b43-11e9-9e64-d150b3105d21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524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www.usitc.gov</a:t>
            </a:r>
            <a:r>
              <a:rPr lang="en-US" dirty="0"/>
              <a:t>/</a:t>
            </a:r>
            <a:r>
              <a:rPr lang="en-US" dirty="0" err="1"/>
              <a:t>press_room</a:t>
            </a:r>
            <a:r>
              <a:rPr lang="en-US" dirty="0"/>
              <a:t>/</a:t>
            </a:r>
            <a:r>
              <a:rPr lang="en-US" dirty="0" err="1"/>
              <a:t>news_release</a:t>
            </a:r>
            <a:r>
              <a:rPr lang="en-US" dirty="0"/>
              <a:t>/2019/er0418ll1087.htm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97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www.mlive.com</a:t>
            </a:r>
            <a:r>
              <a:rPr lang="en-US" dirty="0"/>
              <a:t>/news/2019/04/trumps-trade-deal-wins-big-praise-from-michigans-big-three-automakers.html?utm_source=</a:t>
            </a:r>
            <a:r>
              <a:rPr lang="en-US" dirty="0" err="1"/>
              <a:t>am-newsletter&amp;utm_medium</a:t>
            </a:r>
            <a:r>
              <a:rPr lang="en-US" dirty="0"/>
              <a:t>=</a:t>
            </a:r>
            <a:r>
              <a:rPr lang="en-US" dirty="0" err="1"/>
              <a:t>headline-link&amp;utm_campaign</a:t>
            </a:r>
            <a:r>
              <a:rPr lang="en-US" dirty="0"/>
              <a:t>=</a:t>
            </a:r>
            <a:r>
              <a:rPr lang="en-US" dirty="0" err="1"/>
              <a:t>test&amp;utm_content</a:t>
            </a:r>
            <a:r>
              <a:rPr lang="en-US" dirty="0"/>
              <a:t>=headline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401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776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395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2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www.brookings.edu</a:t>
            </a:r>
            <a:r>
              <a:rPr lang="en-US" dirty="0"/>
              <a:t>/blog/</a:t>
            </a:r>
            <a:r>
              <a:rPr lang="en-US" dirty="0" err="1"/>
              <a:t>planetpolicy</a:t>
            </a:r>
            <a:r>
              <a:rPr lang="en-US" dirty="0"/>
              <a:t>/2018/02/09/what-past-experience-tells-us-about-the-impact-of-new-american-solar-tariffs/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7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201 Fact Sheet,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8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www.greentechmedia.com</a:t>
            </a:r>
            <a:r>
              <a:rPr lang="en-US" dirty="0"/>
              <a:t>/articles/read/trump-solar-tariffs-manufacturing-renaissance#gs.T145hk31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mailto:KNRuss@ucdavis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fo@NEEDelegation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adebalace_G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TradeWars/Charts/bila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~/media/Websites/IMF/imported-flagship-issues/external/pubs/ft/weo/2016/02/pdf/_c2pdf.ashx" TargetMode="External"/><Relationship Id="rId2" Type="http://schemas.openxmlformats.org/officeDocument/2006/relationships/hyperlink" Target="https://www.imf.org/en/Publications/WEO/Issues/2016/12/31/Subdued-Demand-Symptoms-and-Remed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TradeWars/Charts/China_Bil_2018SA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TradeWars/Charts/China_Bil_2018YOY_hist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ade_deficit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trade_share.png" TargetMode="Externa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ht/0rkdf6l16q9949gm6zcy5txm0000gn/T/com.microsoft.Word/WebArchiveCopyPasteTempFiles/page4image3831511264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111" y="2128591"/>
            <a:ext cx="10223500" cy="1754326"/>
          </a:xfrm>
        </p:spPr>
        <p:txBody>
          <a:bodyPr/>
          <a:lstStyle/>
          <a:p>
            <a:r>
              <a:rPr lang="en-US" sz="4400" dirty="0"/>
              <a:t>U.S. Trade and Trade Wars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4213418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&lt;Author, Ph.D.&gt;</a:t>
            </a:r>
          </a:p>
          <a:p>
            <a:pPr algn="ctr"/>
            <a:r>
              <a:rPr lang="en-US" i="1" dirty="0"/>
              <a:t>&lt;Affiliation&gt;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71241" y="5465457"/>
            <a:ext cx="95432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&lt;Audience&gt;</a:t>
            </a:r>
          </a:p>
          <a:p>
            <a:pPr algn="ctr"/>
            <a:r>
              <a:rPr lang="en-US" sz="2000" dirty="0"/>
              <a:t>April 30, 2019</a:t>
            </a:r>
            <a:endParaRPr lang="en-US" sz="2000" i="0" dirty="0"/>
          </a:p>
        </p:txBody>
      </p:sp>
      <p:pic>
        <p:nvPicPr>
          <p:cNvPr id="6" name="Picture 5" descr="A picture containing sky, indoor, wall, table&#10;&#10;Description automatically generated">
            <a:extLst>
              <a:ext uri="{FF2B5EF4-FFF2-40B4-BE49-F238E27FC236}">
                <a16:creationId xmlns:a16="http://schemas.microsoft.com/office/drawing/2014/main" id="{726B1792-8842-2642-B26E-EAF35DCAC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00583"/>
            <a:ext cx="64262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5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B3AC-F32F-0D48-B44B-036B287B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Export?   ($1.6 Trillion)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937FA2-9E07-0A49-8281-EADF5BBF0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651" y="976184"/>
            <a:ext cx="7952698" cy="51428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50324-CC90-344B-8122-C44BB064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320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840" y="910902"/>
            <a:ext cx="9652000" cy="487267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NAFTA is</a:t>
            </a:r>
          </a:p>
          <a:p>
            <a:pPr lvl="1"/>
            <a:r>
              <a:rPr lang="en-US" sz="3600" dirty="0"/>
              <a:t>Free Trade Agreement (FTA)</a:t>
            </a:r>
          </a:p>
          <a:p>
            <a:pPr lvl="2"/>
            <a:r>
              <a:rPr lang="en-US" sz="3200" dirty="0"/>
              <a:t>Zero tariffs on goods traded by US, Canada, Mexico</a:t>
            </a:r>
          </a:p>
          <a:p>
            <a:pPr lvl="2"/>
            <a:r>
              <a:rPr lang="en-US" sz="3200" dirty="0"/>
              <a:t>Only if they satisfy Rules of Origin (ROOs)</a:t>
            </a:r>
          </a:p>
          <a:p>
            <a:pPr lvl="1"/>
            <a:r>
              <a:rPr lang="en-US" sz="3600" dirty="0"/>
              <a:t>Additional provisions regarding many things</a:t>
            </a:r>
          </a:p>
          <a:p>
            <a:pPr lvl="2"/>
            <a:r>
              <a:rPr lang="en-US" sz="3200" dirty="0"/>
              <a:t>Services trade</a:t>
            </a:r>
          </a:p>
          <a:p>
            <a:pPr lvl="2"/>
            <a:r>
              <a:rPr lang="en-US" sz="3200" dirty="0"/>
              <a:t>Foreign direct investment</a:t>
            </a:r>
          </a:p>
          <a:p>
            <a:pPr lvl="2"/>
            <a:r>
              <a:rPr lang="en-US" sz="3200" dirty="0"/>
              <a:t>Intellectual property rights</a:t>
            </a:r>
          </a:p>
          <a:p>
            <a:pPr lvl="2"/>
            <a:r>
              <a:rPr lang="en-US" sz="3200" dirty="0"/>
              <a:t>Dispute settlement</a:t>
            </a:r>
          </a:p>
          <a:p>
            <a:pPr lvl="2"/>
            <a:r>
              <a:rPr lang="en-US" sz="3200" dirty="0"/>
              <a:t>Government procurement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979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789" y="1133510"/>
            <a:ext cx="9652000" cy="4490050"/>
          </a:xfrm>
        </p:spPr>
        <p:txBody>
          <a:bodyPr>
            <a:normAutofit/>
          </a:bodyPr>
          <a:lstStyle/>
          <a:p>
            <a:r>
              <a:rPr lang="en-US" sz="4000" dirty="0"/>
              <a:t>USMCA will be (if approved)</a:t>
            </a:r>
          </a:p>
          <a:p>
            <a:pPr lvl="1"/>
            <a:r>
              <a:rPr lang="en-US" sz="3600" dirty="0"/>
              <a:t>FTA with stricter ROOs</a:t>
            </a:r>
          </a:p>
          <a:p>
            <a:pPr lvl="1"/>
            <a:r>
              <a:rPr lang="en-US" sz="3600" dirty="0"/>
              <a:t>Some changes in NAFTA’s additional provisions </a:t>
            </a:r>
          </a:p>
          <a:p>
            <a:pPr lvl="1"/>
            <a:r>
              <a:rPr lang="en-US" sz="3600" dirty="0"/>
              <a:t>New rules for e</a:t>
            </a:r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nvironment, labor, financial services, digital trade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Weakening of Canada’s dairy barriers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Discouragement of trade with China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Provision for renegotiation (sunset)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9477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29" y="1377271"/>
            <a:ext cx="9652000" cy="4494153"/>
          </a:xfrm>
        </p:spPr>
        <p:txBody>
          <a:bodyPr>
            <a:noAutofit/>
          </a:bodyPr>
          <a:lstStyle/>
          <a:p>
            <a:r>
              <a:rPr lang="en-US" sz="4000" dirty="0"/>
              <a:t>Most important for Michigan:  Tighter ROOs for cars and car parts</a:t>
            </a:r>
          </a:p>
          <a:p>
            <a:pPr lvl="1"/>
            <a:r>
              <a:rPr lang="en-US" sz="3200" dirty="0"/>
              <a:t>North American content increased from 62.5% to 75%</a:t>
            </a:r>
          </a:p>
          <a:p>
            <a:pPr lvl="2"/>
            <a:r>
              <a:rPr lang="en-US" sz="2800" dirty="0"/>
              <a:t>Intended to reduce inputs from outside N. America, likely benefiting Mexico</a:t>
            </a:r>
          </a:p>
          <a:p>
            <a:pPr lvl="1"/>
            <a:r>
              <a:rPr lang="en-US" sz="3200" dirty="0"/>
              <a:t>New requirement that </a:t>
            </a:r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40-45% of content must be from labor paid $16/</a:t>
            </a:r>
            <a:r>
              <a:rPr lang="en-US" sz="3200" dirty="0" err="1">
                <a:ea typeface="ＭＳ Ｐゴシック" pitchFamily="-109" charset="-128"/>
                <a:cs typeface="ＭＳ Ｐゴシック" pitchFamily="-109" charset="-128"/>
              </a:rPr>
              <a:t>hr</a:t>
            </a:r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 or more (but does not rise with inflation)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Intended to reduce inputs from low-wage Mexico, benefiting US and Canada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045689"/>
            <a:ext cx="10619740" cy="5103178"/>
          </a:xfrm>
        </p:spPr>
        <p:txBody>
          <a:bodyPr>
            <a:noAutofit/>
          </a:bodyPr>
          <a:lstStyle/>
          <a:p>
            <a:r>
              <a:rPr lang="en-US" sz="4000" dirty="0"/>
              <a:t>Effects of tighter ROOs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If ROOs are 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Satisfied: Higher costs of production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Not satisfied: Tariffs on traded inputs and final products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Either way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Prices rise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Demand falls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Products become less competitive internationally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Effects on demands for labor ambiguous throughout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29" y="2080056"/>
            <a:ext cx="9652000" cy="7109639"/>
          </a:xfrm>
        </p:spPr>
        <p:txBody>
          <a:bodyPr>
            <a:normAutofit/>
          </a:bodyPr>
          <a:lstStyle/>
          <a:p>
            <a:r>
              <a:rPr lang="en-US" sz="3600" dirty="0"/>
              <a:t>Will USMCA be ratified?</a:t>
            </a:r>
          </a:p>
          <a:p>
            <a:pPr lvl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Needs ratification in all three countries</a:t>
            </a:r>
          </a:p>
          <a:p>
            <a:pPr lvl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In US, there are problems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Democrats want changes</a:t>
            </a:r>
          </a:p>
          <a:p>
            <a:pPr lvl="3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Stronger enforcement of labor provisions</a:t>
            </a:r>
          </a:p>
          <a:p>
            <a:pPr lvl="3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Remove tariffs on steel and aluminum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Approval requires a report from USITC, delayed by government shutdown, but was issued Apr 18</a:t>
            </a:r>
          </a:p>
          <a:p>
            <a:pPr lvl="1"/>
            <a:r>
              <a:rPr lang="en-US" sz="3200" dirty="0"/>
              <a:t>Trump threatens to issue six-month withdrawal notice from NAFTA</a:t>
            </a:r>
          </a:p>
          <a:p>
            <a:endParaRPr lang="en-US" sz="3200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endParaRPr lang="en-US" sz="36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101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29" y="2080056"/>
            <a:ext cx="9652000" cy="7109639"/>
          </a:xfrm>
        </p:spPr>
        <p:txBody>
          <a:bodyPr>
            <a:normAutofit/>
          </a:bodyPr>
          <a:lstStyle/>
          <a:p>
            <a:r>
              <a:rPr lang="en-US" sz="3200" dirty="0"/>
              <a:t>USITC Report Main Findings</a:t>
            </a:r>
          </a:p>
          <a:p>
            <a:pPr lvl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Positive impact on US real GDP and employment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Raise GDP by 0.35%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Raise employment by 0.12 %</a:t>
            </a:r>
          </a:p>
          <a:p>
            <a:pPr lvl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Most significant effects from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Reduced uncertainty in digital trade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Rules of origin in auto sector</a:t>
            </a:r>
          </a:p>
          <a:p>
            <a:pPr lvl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Auto sector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Increase in US production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Small increase in prices and reduced demand</a:t>
            </a:r>
          </a:p>
          <a:p>
            <a:pPr lvl="1"/>
            <a:endParaRPr lang="en-US" sz="2800" dirty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579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95" y="263783"/>
            <a:ext cx="9652000" cy="7109639"/>
          </a:xfrm>
        </p:spPr>
        <p:txBody>
          <a:bodyPr>
            <a:normAutofit/>
          </a:bodyPr>
          <a:lstStyle/>
          <a:p>
            <a:r>
              <a:rPr lang="en-US" sz="3200" dirty="0"/>
              <a:t>News from Michigan</a:t>
            </a:r>
          </a:p>
          <a:p>
            <a:pPr lvl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April 24, </a:t>
            </a:r>
            <a:r>
              <a:rPr lang="en-US" sz="2800" dirty="0" err="1">
                <a:ea typeface="ＭＳ Ｐゴシック" pitchFamily="-109" charset="-128"/>
                <a:cs typeface="ＭＳ Ｐゴシック" pitchFamily="-109" charset="-128"/>
              </a:rPr>
              <a:t>MLive</a:t>
            </a:r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:</a:t>
            </a:r>
          </a:p>
          <a:p>
            <a:pPr lvl="1"/>
            <a:endParaRPr lang="en-US" sz="2800" dirty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DA4EA-E6F7-7C4A-B835-F2B1E51A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69" y="2426483"/>
            <a:ext cx="6400800" cy="9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9381A-2F4C-6845-8626-5206CEC43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545" y="3449181"/>
            <a:ext cx="63881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8538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A4A23-002F-B841-AA6F-03113F7C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9DD33-BFA1-CB44-AF1E-A07B6F4D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58" y="2340488"/>
            <a:ext cx="6287853" cy="1999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AEA7BF-C4C7-654A-818B-D74C406A3ADD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22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Co</a:t>
            </a:r>
            <a:r>
              <a:rPr lang="en-US" dirty="0"/>
              <a:t>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5" y="889346"/>
            <a:ext cx="9652000" cy="4904556"/>
          </a:xfrm>
        </p:spPr>
        <p:txBody>
          <a:bodyPr>
            <a:noAutofit/>
          </a:bodyPr>
          <a:lstStyle/>
          <a:p>
            <a:pPr lvl="1"/>
            <a:endParaRPr lang="en-US" sz="3600" dirty="0"/>
          </a:p>
          <a:p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Trump’s trade actions in 2018</a:t>
            </a:r>
          </a:p>
          <a:p>
            <a:pPr lvl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Raise prices to consumers</a:t>
            </a:r>
          </a:p>
          <a:p>
            <a:pPr lvl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Raise costs to producers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Alienate other countries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2806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BB78-6BBF-964A-86DC-5A404042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Agr</a:t>
            </a:r>
            <a:r>
              <a:rPr lang="en-US" dirty="0"/>
              <a:t>eement on Incidence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6C5473-5997-E643-AF1A-57A47A862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571" y="1018146"/>
            <a:ext cx="9684858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856A7-3CB2-B548-8871-0712FDA1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9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58FA-A0EB-484A-8CB6-017C58AF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Import?   ($2.4 Trillion)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118A87-871B-624F-A308-063295EA2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651" y="970335"/>
            <a:ext cx="7907102" cy="51428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39F06-E51A-DD44-88B9-FDA9F617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7596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DAB6-BD78-3641-93E2-F85D6C12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Lik</a:t>
            </a:r>
            <a:r>
              <a:rPr lang="en-US" dirty="0"/>
              <a:t>ely to Impact Low Income Groups Heavily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E8AA80-4899-DF41-A695-1E4FC77DD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623" y="1018146"/>
            <a:ext cx="9242754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3349E-F29B-6F4A-BF21-8ED42D09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7189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Co</a:t>
            </a:r>
            <a:r>
              <a:rPr lang="en-US" dirty="0"/>
              <a:t>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5" y="889346"/>
            <a:ext cx="9652000" cy="4904556"/>
          </a:xfrm>
        </p:spPr>
        <p:txBody>
          <a:bodyPr>
            <a:noAutofit/>
          </a:bodyPr>
          <a:lstStyle/>
          <a:p>
            <a:pPr lvl="1"/>
            <a:endParaRPr lang="en-US" sz="3600" dirty="0"/>
          </a:p>
          <a:p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May they serve any purpose?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Not to reduce trade deficit(s)</a:t>
            </a:r>
          </a:p>
          <a:p>
            <a:pPr lvl="2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Tariffs may reduce both exports and imports</a:t>
            </a:r>
          </a:p>
          <a:p>
            <a:pPr lvl="2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They do </a:t>
            </a:r>
            <a:r>
              <a:rPr lang="en-US" sz="3600" u="sng" dirty="0">
                <a:ea typeface="ＭＳ Ｐゴシック" pitchFamily="-109" charset="-128"/>
                <a:cs typeface="ＭＳ Ｐゴシック" pitchFamily="-109" charset="-128"/>
              </a:rPr>
              <a:t>not</a:t>
            </a:r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 change overall trade balance</a:t>
            </a:r>
          </a:p>
          <a:p>
            <a:pPr lvl="2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Mar 6, 2019, NYT:  </a:t>
            </a:r>
          </a:p>
          <a:p>
            <a:pPr lvl="3"/>
            <a:r>
              <a:rPr lang="en-US" sz="3000" dirty="0">
                <a:ea typeface="ＭＳ Ｐゴシック" pitchFamily="-109" charset="-128"/>
                <a:cs typeface="ＭＳ Ｐゴシック" pitchFamily="-109" charset="-128"/>
              </a:rPr>
              <a:t>“</a:t>
            </a:r>
            <a:r>
              <a:rPr lang="en-US" sz="3000" dirty="0"/>
              <a:t>The United States trade deficit in goods ballooned to its largest level in history, reaching $891.3 billion in 2018, despite President Trump’s repeated promise to reduce that figure.”</a:t>
            </a:r>
            <a:endParaRPr lang="en-US" sz="3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Co</a:t>
            </a:r>
            <a:r>
              <a:rPr lang="en-US" dirty="0"/>
              <a:t>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5" y="889346"/>
            <a:ext cx="9652000" cy="4904556"/>
          </a:xfrm>
        </p:spPr>
        <p:txBody>
          <a:bodyPr>
            <a:noAutofit/>
          </a:bodyPr>
          <a:lstStyle/>
          <a:p>
            <a:pPr lvl="1"/>
            <a:endParaRPr lang="en-US" sz="3600" dirty="0"/>
          </a:p>
          <a:p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May they serve any purpose?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Perhaps to motivate other countries to change policies for the better</a:t>
            </a:r>
          </a:p>
          <a:p>
            <a:pPr lvl="2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US is negotiating with</a:t>
            </a:r>
          </a:p>
          <a:p>
            <a:pPr lvl="3"/>
            <a:r>
              <a:rPr lang="en-US" sz="3000" dirty="0">
                <a:ea typeface="ＭＳ Ｐゴシック" pitchFamily="-109" charset="-128"/>
                <a:cs typeface="ＭＳ Ｐゴシック" pitchFamily="-109" charset="-128"/>
              </a:rPr>
              <a:t>China, to change their IP policies and increase imports from US</a:t>
            </a:r>
          </a:p>
          <a:p>
            <a:pPr lvl="3"/>
            <a:r>
              <a:rPr lang="en-US" sz="3000">
                <a:ea typeface="ＭＳ Ｐゴシック" pitchFamily="-109" charset="-128"/>
                <a:cs typeface="ＭＳ Ｐゴシック" pitchFamily="-109" charset="-128"/>
              </a:rPr>
              <a:t>EU and Japan to </a:t>
            </a:r>
            <a:r>
              <a:rPr lang="en-US" sz="3000" dirty="0">
                <a:ea typeface="ＭＳ Ｐゴシック" pitchFamily="-109" charset="-128"/>
                <a:cs typeface="ＭＳ Ｐゴシック" pitchFamily="-109" charset="-128"/>
              </a:rPr>
              <a:t>open to more imports of agricultural goods from 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4071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</a:t>
            </a:r>
            <a:r>
              <a:rPr lang="en-US" dirty="0"/>
              <a:t>ks from all-out trade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Moody’s Mark </a:t>
            </a:r>
            <a:r>
              <a:rPr lang="en-US" dirty="0" err="1"/>
              <a:t>Zandi</a:t>
            </a:r>
            <a:r>
              <a:rPr lang="en-US" dirty="0"/>
              <a:t> estimated an all-out trade war would cost 4 million U.S. jobs.</a:t>
            </a:r>
          </a:p>
          <a:p>
            <a:r>
              <a:rPr lang="en-US" dirty="0"/>
              <a:t>Observed import share in U.S. consumption deceptively low due to unobserved competitive effects of rival suppliers.</a:t>
            </a:r>
          </a:p>
          <a:p>
            <a:r>
              <a:rPr lang="en-US" dirty="0"/>
              <a:t>Across-the-board increase in tariffs may fall heavily on the poor and families with children (Furman, Russ, and Shambaugh; USITC).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2629" y="1458318"/>
            <a:ext cx="5062665" cy="3621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64544" y="5159932"/>
            <a:ext cx="3011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Furman, Russ, and Shambaugh</a:t>
            </a:r>
          </a:p>
        </p:txBody>
      </p:sp>
    </p:spTree>
    <p:extLst>
      <p:ext uri="{BB962C8B-B14F-4D97-AF65-F5344CB8AC3E}">
        <p14:creationId xmlns:p14="http://schemas.microsoft.com/office/powerpoint/2010/main" val="364736680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Kadee</a:t>
            </a:r>
            <a:r>
              <a:rPr lang="en-US" dirty="0"/>
              <a:t> Russ,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KNRuss@UCDavis.edu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I</a:t>
            </a:r>
            <a:r>
              <a:rPr lang="en-US" dirty="0" err="1">
                <a:hlinkClick r:id="rId4"/>
              </a:rPr>
              <a:t>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8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 US Trade Partners (Goods, 2016)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13544" y="1325562"/>
            <a:ext cx="5181600" cy="4529579"/>
          </a:xfrm>
        </p:spPr>
        <p:txBody>
          <a:bodyPr anchor="t"/>
          <a:lstStyle/>
          <a:p>
            <a:r>
              <a:rPr lang="en-US" dirty="0"/>
              <a:t>Top 10 US export destinations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529579"/>
          </a:xfrm>
        </p:spPr>
        <p:txBody>
          <a:bodyPr anchor="t"/>
          <a:lstStyle/>
          <a:p>
            <a:r>
              <a:rPr lang="en-US" dirty="0"/>
              <a:t>Top 10 US import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838200" y="2054831"/>
          <a:ext cx="4876800" cy="414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913544" y="1890444"/>
          <a:ext cx="5181600" cy="396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5714999" y="1890444"/>
          <a:ext cx="6095144" cy="452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1" y="1890442"/>
          <a:ext cx="6095144" cy="4529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74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Graphic spid="11" grpId="0">
        <p:bldAsOne/>
      </p:bldGraphic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$2.3 Trillion in exports and $2.9 Trillion in imports of goods and services in 2017, in total 27% of GDP</a:t>
            </a:r>
          </a:p>
          <a:p>
            <a:endParaRPr lang="en-US" dirty="0"/>
          </a:p>
          <a:p>
            <a:r>
              <a:rPr lang="en-US" dirty="0"/>
              <a:t>Overall, a nearly $570 Billion trade deficit (3% of GDP)</a:t>
            </a:r>
          </a:p>
          <a:p>
            <a:endParaRPr lang="en-US" dirty="0"/>
          </a:p>
          <a:p>
            <a:r>
              <a:rPr lang="en-US" dirty="0"/>
              <a:t>Goods trade deficit over $800 Billion </a:t>
            </a:r>
          </a:p>
          <a:p>
            <a:endParaRPr lang="en-US" dirty="0"/>
          </a:p>
          <a:p>
            <a:r>
              <a:rPr lang="en-US" dirty="0"/>
              <a:t>Services trade surplus about $250 Billion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38003C-1D38-9342-8B17-788D26467F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r:link="rId3"/>
          <a:stretch>
            <a:fillRect/>
          </a:stretch>
        </p:blipFill>
        <p:spPr>
          <a:xfrm>
            <a:off x="5883226" y="1325563"/>
            <a:ext cx="5991782" cy="4359255"/>
          </a:xfrm>
        </p:spPr>
      </p:pic>
    </p:spTree>
    <p:extLst>
      <p:ext uri="{BB962C8B-B14F-4D97-AF65-F5344CB8AC3E}">
        <p14:creationId xmlns:p14="http://schemas.microsoft.com/office/powerpoint/2010/main" val="82888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Bil</a:t>
            </a:r>
            <a:r>
              <a:rPr lang="en-US"/>
              <a:t>ateral trading relationships</a:t>
            </a:r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EB8861-E517-9A49-ABCB-5D5AFB90B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3546" y="1098334"/>
            <a:ext cx="10160254" cy="5080127"/>
          </a:xfrm>
        </p:spPr>
      </p:pic>
    </p:spTree>
    <p:extLst>
      <p:ext uri="{BB962C8B-B14F-4D97-AF65-F5344CB8AC3E}">
        <p14:creationId xmlns:p14="http://schemas.microsoft.com/office/powerpoint/2010/main" val="346775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imbalances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Driven by macroeconomic factors </a:t>
            </a:r>
          </a:p>
          <a:p>
            <a:pPr lvl="1"/>
            <a:r>
              <a:rPr lang="en-US" dirty="0"/>
              <a:t>Trade deficits happen when a country’s firms, households, and government together consume more than the country produces.</a:t>
            </a:r>
          </a:p>
          <a:p>
            <a:pPr lvl="1"/>
            <a:r>
              <a:rPr lang="en-US" dirty="0"/>
              <a:t>Trade deficits can happen when a country’s economy starts to expand faster than its trading partners</a:t>
            </a:r>
          </a:p>
          <a:p>
            <a:r>
              <a:rPr lang="en-US" dirty="0"/>
              <a:t>Example: U.S.-S.K. trade deficit roughly tracks the S.K.-U.S. real GDP growth differential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8"/>
            <a:ext cx="5181600" cy="43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agreements may re-route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Many observers were concerned that the U.S. bilateral trade deficit with South Korea increased more than $10 billion annually after the Korea-U.S. Free Trade Agreement went into force in 2012.</a:t>
            </a:r>
          </a:p>
          <a:p>
            <a:r>
              <a:rPr lang="en-US" dirty="0"/>
              <a:t>Recent research shows that KORUS just shifted about $13 billion of U.S. imports from other countries to South Korean suppliers (Russ and Swenson).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About half of the re-routed trade was from China.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04" y="1733433"/>
            <a:ext cx="6064693" cy="39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3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now using some established and some </a:t>
            </a:r>
            <a:br>
              <a:rPr lang="en-US" dirty="0"/>
            </a:br>
            <a:r>
              <a:rPr lang="en-US" dirty="0"/>
              <a:t>new approaches to trade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Barriers against import surges and imports of unfairly traded products</a:t>
            </a:r>
          </a:p>
          <a:p>
            <a:r>
              <a:rPr lang="en-US" dirty="0"/>
              <a:t>Bilateral and multilateral trade agreements to increase market access for U.S. exports</a:t>
            </a:r>
          </a:p>
          <a:p>
            <a:r>
              <a:rPr lang="en-US" dirty="0"/>
              <a:t>Leadership in GATT/WTO</a:t>
            </a:r>
          </a:p>
          <a:p>
            <a:r>
              <a:rPr lang="en-US" dirty="0"/>
              <a:t>Non-discrimination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Renegotiations of and withdrawal from existing trade agreements</a:t>
            </a:r>
          </a:p>
          <a:p>
            <a:r>
              <a:rPr lang="en-US" dirty="0">
                <a:solidFill>
                  <a:srgbClr val="0070C0"/>
                </a:solidFill>
              </a:rPr>
              <a:t>Weakening of WTO trade dispute settlement mechanism</a:t>
            </a:r>
          </a:p>
          <a:p>
            <a:r>
              <a:rPr lang="en-US" dirty="0">
                <a:solidFill>
                  <a:srgbClr val="0070C0"/>
                </a:solidFill>
              </a:rPr>
              <a:t>“Reciprocity”</a:t>
            </a:r>
          </a:p>
        </p:txBody>
      </p:sp>
    </p:spTree>
    <p:extLst>
      <p:ext uri="{BB962C8B-B14F-4D97-AF65-F5344CB8AC3E}">
        <p14:creationId xmlns:p14="http://schemas.microsoft.com/office/powerpoint/2010/main" val="288054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82D7-25D4-FD46-A816-3AD0C91A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applications of established barriers against import surges and imports of unfairly traded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9D4-E851-6147-95E7-2DA85FDA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F47DCC-D2A4-244A-A659-919F164DC4DE}"/>
              </a:ext>
            </a:extLst>
          </p:cNvPr>
          <p:cNvSpPr txBox="1">
            <a:spLocks/>
          </p:cNvSpPr>
          <p:nvPr/>
        </p:nvSpPr>
        <p:spPr>
          <a:xfrm>
            <a:off x="990600" y="17231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Trade Act of 1974</a:t>
            </a:r>
          </a:p>
          <a:p>
            <a:pPr lvl="1"/>
            <a:r>
              <a:rPr lang="en-US"/>
              <a:t>Section 201 (surges): solar cells, washing machines</a:t>
            </a:r>
          </a:p>
          <a:p>
            <a:pPr lvl="1"/>
            <a:r>
              <a:rPr lang="en-US"/>
              <a:t>Section 301 (non-market activity): China forced technology transfer</a:t>
            </a:r>
          </a:p>
          <a:p>
            <a:r>
              <a:rPr lang="en-US"/>
              <a:t>Trade Expansion Act of 1962</a:t>
            </a:r>
          </a:p>
          <a:p>
            <a:pPr lvl="1"/>
            <a:r>
              <a:rPr lang="en-US"/>
              <a:t>Section 232 (national security): steel and aluminum</a:t>
            </a:r>
          </a:p>
          <a:p>
            <a:r>
              <a:rPr lang="en-US"/>
              <a:t>Trade Act of 1930</a:t>
            </a:r>
          </a:p>
          <a:p>
            <a:pPr lvl="1"/>
            <a:r>
              <a:rPr lang="en-US"/>
              <a:t>Anti-dumping and countervailing duties (cover about 80% of steel from China)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F666A-B212-C34C-A80F-438E5BBA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7BB405-E1B0-2A41-9D1B-B8D94279F8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0097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“What will be the effect of tariffs on the U.S. economy, workers, and households?”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C3BD4C-AA55-DC4A-9B08-25980D5B2B6D}"/>
              </a:ext>
            </a:extLst>
          </p:cNvPr>
          <p:cNvSpPr txBox="1">
            <a:spLocks/>
          </p:cNvSpPr>
          <p:nvPr/>
        </p:nvSpPr>
        <p:spPr>
          <a:xfrm>
            <a:off x="838200" y="1557268"/>
            <a:ext cx="5181600" cy="47649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Consumer impact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Higher costs for US businesses that rely on imported inputs may put these firms and their workers at risk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Risk of recession-- investment is a particularly import-intensive type of demand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Retaliatory tariffs will put firms and jobs in U.S. export industries at risk</a:t>
            </a:r>
          </a:p>
        </p:txBody>
      </p:sp>
    </p:spTree>
    <p:extLst>
      <p:ext uri="{BB962C8B-B14F-4D97-AF65-F5344CB8AC3E}">
        <p14:creationId xmlns:p14="http://schemas.microsoft.com/office/powerpoint/2010/main" val="210247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</a:t>
            </a:r>
            <a:r>
              <a:rPr lang="en-US"/>
              <a:t>economics profession.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F666A-B212-C34C-A80F-438E5BBA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7BB405-E1B0-2A41-9D1B-B8D94279F8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609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“What will be the effect of tariffs on the U.S. economy, workers, and households?”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C3BD4C-AA55-DC4A-9B08-25980D5B2B6D}"/>
              </a:ext>
            </a:extLst>
          </p:cNvPr>
          <p:cNvSpPr txBox="1">
            <a:spLocks/>
          </p:cNvSpPr>
          <p:nvPr/>
        </p:nvSpPr>
        <p:spPr>
          <a:xfrm>
            <a:off x="838200" y="1557268"/>
            <a:ext cx="5181600" cy="47649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Consumer impact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Higher costs for US businesses that rely on imported inputs may put these firms and their workers at risk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Risk of recession-- investment is a particularly import-intensive type of demand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Retaliatory tariffs will put firms and jobs in U.S. export industries at risk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6661B71-609A-EF4A-B826-70F20820396F}"/>
              </a:ext>
            </a:extLst>
          </p:cNvPr>
          <p:cNvSpPr txBox="1">
            <a:spLocks/>
          </p:cNvSpPr>
          <p:nvPr/>
        </p:nvSpPr>
        <p:spPr>
          <a:xfrm>
            <a:off x="6172202" y="1557268"/>
            <a:ext cx="5181600" cy="4189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“Won’t tariffs start an investment and output boom, since companies that serve the U.S. market will want to produce in the U.S.?”</a:t>
            </a:r>
          </a:p>
          <a:p>
            <a:r>
              <a:rPr lang="en-US" dirty="0"/>
              <a:t>“Won’t tariffs bring back jobs?”</a:t>
            </a:r>
          </a:p>
          <a:p>
            <a:r>
              <a:rPr lang="en-US" dirty="0"/>
              <a:t>“Won’t tariffs help raise wages for U.S. workers and reduce inequality?”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24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6F5DBF-C52D-3B4B-AD42-32592E8C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F36B27-A972-5F40-9F28-3B0C2FBD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Recent Research Suggests Trade Disrupts Job Markets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65EBA8-7704-7844-92C2-4A0660FDE616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18383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China Shock 1991-2011: ≈ 2 million jobs displaced in import-competing industries (</a:t>
            </a:r>
            <a:r>
              <a:rPr lang="en-US" dirty="0" err="1"/>
              <a:t>Acemoglu</a:t>
            </a:r>
            <a:r>
              <a:rPr lang="en-US" dirty="0"/>
              <a:t>, </a:t>
            </a:r>
            <a:r>
              <a:rPr lang="en-US" dirty="0" err="1"/>
              <a:t>Autor</a:t>
            </a:r>
            <a:r>
              <a:rPr lang="en-US" dirty="0"/>
              <a:t>, Dorn, Hanson, Price)</a:t>
            </a:r>
          </a:p>
          <a:p>
            <a:r>
              <a:rPr lang="en-US" dirty="0"/>
              <a:t>Impact on some communities absolutely devastating.</a:t>
            </a:r>
          </a:p>
          <a:p>
            <a:pPr lvl="1"/>
            <a:r>
              <a:rPr lang="en-US" dirty="0"/>
              <a:t>Concentrated job losses, home prices fell, cuts to local services, reduced marriage and fertility.</a:t>
            </a:r>
          </a:p>
          <a:p>
            <a:r>
              <a:rPr lang="en-US" dirty="0"/>
              <a:t>Research suggests that nationally, jobs expanded in other industries by about the same number, or possibly more.</a:t>
            </a:r>
          </a:p>
          <a:p>
            <a:pPr lvl="1"/>
            <a:r>
              <a:rPr lang="en-US" dirty="0"/>
              <a:t>Cheaper imported inputs allow import-using sectors to grow faster.</a:t>
            </a:r>
          </a:p>
          <a:p>
            <a:pPr lvl="1"/>
            <a:r>
              <a:rPr lang="en-US" dirty="0" err="1"/>
              <a:t>Feenstra</a:t>
            </a:r>
            <a:r>
              <a:rPr lang="en-US" dirty="0"/>
              <a:t>, Ma and Xu; Wang, Wei, Yu, and Zhu</a:t>
            </a:r>
          </a:p>
        </p:txBody>
      </p:sp>
    </p:spTree>
    <p:extLst>
      <p:ext uri="{BB962C8B-B14F-4D97-AF65-F5344CB8AC3E}">
        <p14:creationId xmlns:p14="http://schemas.microsoft.com/office/powerpoint/2010/main" val="2955745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07227-D5B9-174A-BC7D-075F76C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85779-F237-4846-BE18-CE38FF2EC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64" y="2308090"/>
            <a:ext cx="10206681" cy="16172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A47BA0-46BA-304B-A0DA-7521F2B5260B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9040" y="1325563"/>
            <a:ext cx="9652000" cy="4265783"/>
          </a:xfrm>
        </p:spPr>
        <p:txBody>
          <a:bodyPr/>
          <a:lstStyle/>
          <a:p>
            <a:r>
              <a:rPr lang="en-US" sz="3600" dirty="0"/>
              <a:t>Most were tariffs on imports</a:t>
            </a:r>
          </a:p>
          <a:p>
            <a:pPr lvl="1"/>
            <a:r>
              <a:rPr lang="en-US" dirty="0"/>
              <a:t>Taxes l</a:t>
            </a:r>
            <a:r>
              <a:rPr lang="en-US" sz="2400" dirty="0"/>
              <a:t>evied by US on imports from others</a:t>
            </a:r>
          </a:p>
          <a:p>
            <a:pPr lvl="1"/>
            <a:r>
              <a:rPr lang="en-US" dirty="0"/>
              <a:t>Taxes l</a:t>
            </a:r>
            <a:r>
              <a:rPr lang="en-US" sz="2400" dirty="0"/>
              <a:t>evied by others (in retaliation) on US exports</a:t>
            </a:r>
          </a:p>
          <a:p>
            <a:r>
              <a:rPr lang="en-US" sz="3600" dirty="0"/>
              <a:t>Normal effects of tariffs</a:t>
            </a:r>
          </a:p>
          <a:p>
            <a:pPr lvl="1"/>
            <a:r>
              <a:rPr lang="en-US" sz="2400" dirty="0"/>
              <a:t>Raise prices for importers</a:t>
            </a:r>
          </a:p>
          <a:p>
            <a:pPr lvl="1"/>
            <a:r>
              <a:rPr lang="en-US" sz="2400" dirty="0"/>
              <a:t>Lower prices for exporters</a:t>
            </a:r>
          </a:p>
          <a:p>
            <a:pPr lvl="1"/>
            <a:r>
              <a:rPr lang="en-US" sz="2400" dirty="0"/>
              <a:t>Cause substitution</a:t>
            </a:r>
          </a:p>
          <a:p>
            <a:pPr lvl="2"/>
            <a:r>
              <a:rPr lang="en-US" sz="2000" dirty="0"/>
              <a:t>To other products</a:t>
            </a:r>
          </a:p>
          <a:p>
            <a:pPr lvl="2"/>
            <a:r>
              <a:rPr lang="en-US" sz="2000" dirty="0"/>
              <a:t>To other countries (if not on all)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1204800-8357-DB45-9428-1AE0D301D158}"/>
              </a:ext>
            </a:extLst>
          </p:cNvPr>
          <p:cNvSpPr/>
          <p:nvPr/>
        </p:nvSpPr>
        <p:spPr>
          <a:xfrm>
            <a:off x="6170196" y="3417185"/>
            <a:ext cx="635357" cy="2150772"/>
          </a:xfrm>
          <a:prstGeom prst="rightBrace">
            <a:avLst>
              <a:gd name="adj1" fmla="val 4346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53C75-0162-4140-BD41-1B4D52502892}"/>
              </a:ext>
            </a:extLst>
          </p:cNvPr>
          <p:cNvSpPr txBox="1"/>
          <p:nvPr/>
        </p:nvSpPr>
        <p:spPr>
          <a:xfrm rot="21153231">
            <a:off x="6871167" y="3739159"/>
            <a:ext cx="2884867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Net economic effect is almost always negative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21D3B4-8DBA-2147-B98B-3111221AC613}"/>
              </a:ext>
            </a:extLst>
          </p:cNvPr>
          <p:cNvCxnSpPr/>
          <p:nvPr/>
        </p:nvCxnSpPr>
        <p:spPr>
          <a:xfrm>
            <a:off x="1923393" y="3831021"/>
            <a:ext cx="3436883" cy="4414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72C867-EA03-EC41-8B42-6D25F38E3AB2}"/>
              </a:ext>
            </a:extLst>
          </p:cNvPr>
          <p:cNvCxnSpPr>
            <a:cxnSpLocks/>
          </p:cNvCxnSpPr>
          <p:nvPr/>
        </p:nvCxnSpPr>
        <p:spPr>
          <a:xfrm flipH="1">
            <a:off x="1902372" y="3857297"/>
            <a:ext cx="3436883" cy="4414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A5279D-C3CB-F84F-B5F7-3C5F8374F40F}"/>
              </a:ext>
            </a:extLst>
          </p:cNvPr>
          <p:cNvSpPr txBox="1"/>
          <p:nvPr/>
        </p:nvSpPr>
        <p:spPr>
          <a:xfrm>
            <a:off x="4556235" y="5580994"/>
            <a:ext cx="416209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Two recent studies of the 2018 Trade War found that exporter prices did </a:t>
            </a:r>
            <a:r>
              <a:rPr lang="en-US" u="sng" dirty="0"/>
              <a:t>not</a:t>
            </a:r>
            <a:r>
              <a:rPr lang="en-US" dirty="0"/>
              <a:t> fall.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B4FEF-78B9-D242-8526-A67B228D5237}"/>
              </a:ext>
            </a:extLst>
          </p:cNvPr>
          <p:cNvCxnSpPr>
            <a:cxnSpLocks/>
          </p:cNvCxnSpPr>
          <p:nvPr/>
        </p:nvCxnSpPr>
        <p:spPr>
          <a:xfrm flipV="1">
            <a:off x="4556234" y="4256690"/>
            <a:ext cx="804042" cy="13243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6ED0D9-867E-C047-BD1A-90DC925ECE35}"/>
              </a:ext>
            </a:extLst>
          </p:cNvPr>
          <p:cNvSpPr txBox="1"/>
          <p:nvPr/>
        </p:nvSpPr>
        <p:spPr>
          <a:xfrm rot="21153231">
            <a:off x="6869093" y="3918570"/>
            <a:ext cx="2884867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Net economic effect is </a:t>
            </a:r>
            <a:r>
              <a:rPr lang="en-US" sz="2400" u="sng" dirty="0">
                <a:solidFill>
                  <a:srgbClr val="FF0000"/>
                </a:solidFill>
              </a:rPr>
              <a:t>always</a:t>
            </a:r>
            <a:r>
              <a:rPr lang="en-US" sz="2400" dirty="0">
                <a:solidFill>
                  <a:srgbClr val="FF0000"/>
                </a:solidFill>
              </a:rPr>
              <a:t> negative</a:t>
            </a:r>
          </a:p>
        </p:txBody>
      </p:sp>
    </p:spTree>
    <p:extLst>
      <p:ext uri="{BB962C8B-B14F-4D97-AF65-F5344CB8AC3E}">
        <p14:creationId xmlns:p14="http://schemas.microsoft.com/office/powerpoint/2010/main" val="407727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758" y="1912069"/>
            <a:ext cx="8364483" cy="3033861"/>
          </a:xfrm>
          <a:ln w="762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z="4000" dirty="0"/>
              <a:t>These slides will list only actions actually taken.</a:t>
            </a:r>
          </a:p>
          <a:p>
            <a:pPr eaLnBrk="1" hangingPunct="1">
              <a:buFontTx/>
              <a:buNone/>
            </a:pPr>
            <a:endParaRPr lang="en-US" sz="4000" dirty="0"/>
          </a:p>
          <a:p>
            <a:pPr eaLnBrk="1" hangingPunct="1">
              <a:buFontTx/>
              <a:buNone/>
            </a:pPr>
            <a:r>
              <a:rPr lang="en-US" sz="4000" dirty="0"/>
              <a:t>Most had plans and threats announced in the days and weeks beforehand.</a:t>
            </a:r>
          </a:p>
        </p:txBody>
      </p:sp>
    </p:spTree>
    <p:extLst>
      <p:ext uri="{BB962C8B-B14F-4D97-AF65-F5344CB8AC3E}">
        <p14:creationId xmlns:p14="http://schemas.microsoft.com/office/powerpoint/2010/main" val="23097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25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0400" y="1878904"/>
            <a:ext cx="6914055" cy="3174700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lvl="1"/>
            <a:r>
              <a:rPr lang="en-US" sz="3600" dirty="0"/>
              <a:t>30% on solar panels</a:t>
            </a:r>
          </a:p>
          <a:p>
            <a:pPr lvl="1"/>
            <a:r>
              <a:rPr lang="en-US" sz="3600" dirty="0"/>
              <a:t>50% on washing machines</a:t>
            </a:r>
          </a:p>
        </p:txBody>
      </p:sp>
    </p:spTree>
    <p:extLst>
      <p:ext uri="{BB962C8B-B14F-4D97-AF65-F5344CB8AC3E}">
        <p14:creationId xmlns:p14="http://schemas.microsoft.com/office/powerpoint/2010/main" val="2942312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Saf</a:t>
            </a:r>
            <a:r>
              <a:rPr lang="en-US" dirty="0"/>
              <a:t>eguards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066" y="1583278"/>
            <a:ext cx="9652000" cy="5533823"/>
          </a:xfrm>
        </p:spPr>
        <p:txBody>
          <a:bodyPr>
            <a:normAutofit/>
          </a:bodyPr>
          <a:lstStyle/>
          <a:p>
            <a:r>
              <a:rPr lang="en-US" sz="3200" dirty="0"/>
              <a:t>WTO permits tariffs on imports that cause serious injury</a:t>
            </a:r>
          </a:p>
          <a:p>
            <a:r>
              <a:rPr lang="en-US" sz="3200" dirty="0"/>
              <a:t>Trump used the following:</a:t>
            </a:r>
          </a:p>
          <a:p>
            <a:pPr lvl="1"/>
            <a:r>
              <a:rPr lang="en-US" sz="2800" dirty="0"/>
              <a:t>30% on solar panels</a:t>
            </a:r>
          </a:p>
          <a:p>
            <a:pPr lvl="1"/>
            <a:r>
              <a:rPr lang="en-US" sz="2800" dirty="0"/>
              <a:t>50% on washing machines</a:t>
            </a:r>
          </a:p>
          <a:p>
            <a:pPr marL="457200" lvl="1" indent="0">
              <a:buNone/>
            </a:pPr>
            <a:r>
              <a:rPr lang="en-US" sz="2800" dirty="0"/>
              <a:t>	(both declining over 3 or 4 years)</a:t>
            </a:r>
          </a:p>
          <a:p>
            <a:r>
              <a:rPr lang="en-US" sz="3200" dirty="0"/>
              <a:t>Both were on exports of all countries</a:t>
            </a:r>
          </a:p>
          <a:p>
            <a:pPr lvl="1"/>
            <a:r>
              <a:rPr lang="en-US" sz="2800" dirty="0"/>
              <a:t>Reason:  previous China-only tariffs had been evaded by moving production elsewhere</a:t>
            </a:r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35034" cy="24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73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7D54-B548-724D-82EE-73344A96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83A6B-3253-B64E-820C-D5DB6C14A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78502"/>
            <a:ext cx="9429750" cy="17590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4978F6-918A-254C-B562-C723AF682C5B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7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Solar Panels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19" y="2176753"/>
            <a:ext cx="9652000" cy="4290405"/>
          </a:xfrm>
        </p:spPr>
        <p:txBody>
          <a:bodyPr>
            <a:normAutofit/>
          </a:bodyPr>
          <a:lstStyle/>
          <a:p>
            <a:r>
              <a:rPr lang="en-US" sz="4400" dirty="0"/>
              <a:t>Why?</a:t>
            </a:r>
          </a:p>
          <a:p>
            <a:pPr lvl="1"/>
            <a:r>
              <a:rPr lang="en-US" sz="4000" dirty="0"/>
              <a:t>Increased imports from China had driven US companies out</a:t>
            </a:r>
          </a:p>
          <a:p>
            <a:pPr lvl="1"/>
            <a:r>
              <a:rPr lang="en-US" sz="4000" dirty="0"/>
              <a:t>Anti-dumping duties had failed to help, as companies moved production to other non-China and non-US locations</a:t>
            </a:r>
          </a:p>
          <a:p>
            <a:endParaRPr lang="en-US" sz="4400" dirty="0"/>
          </a:p>
          <a:p>
            <a:pPr lvl="2"/>
            <a:endParaRPr lang="en-US" sz="3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08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Solar Panels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054" y="2444766"/>
            <a:ext cx="9652000" cy="4598182"/>
          </a:xfrm>
        </p:spPr>
        <p:txBody>
          <a:bodyPr>
            <a:normAutofit/>
          </a:bodyPr>
          <a:lstStyle/>
          <a:p>
            <a:r>
              <a:rPr lang="en-US" sz="4400" dirty="0"/>
              <a:t>Who benefits?</a:t>
            </a:r>
          </a:p>
          <a:p>
            <a:pPr lvl="1"/>
            <a:r>
              <a:rPr lang="en-US" sz="4000" dirty="0"/>
              <a:t>Who requested</a:t>
            </a:r>
          </a:p>
          <a:p>
            <a:pPr lvl="2"/>
            <a:r>
              <a:rPr lang="en-US" sz="3600" dirty="0" err="1"/>
              <a:t>Suniva</a:t>
            </a:r>
            <a:r>
              <a:rPr lang="en-US" sz="3600" dirty="0"/>
              <a:t>, Chinese owned, manufactures in Georgia and in Saginaw, MI</a:t>
            </a:r>
          </a:p>
          <a:p>
            <a:pPr lvl="2"/>
            <a:r>
              <a:rPr lang="en-US" sz="3600" dirty="0" err="1"/>
              <a:t>SolarWorld</a:t>
            </a:r>
            <a:r>
              <a:rPr lang="en-US" sz="3600" dirty="0"/>
              <a:t>, was German owned but now French, </a:t>
            </a:r>
          </a:p>
          <a:p>
            <a:pPr lvl="1"/>
            <a:r>
              <a:rPr lang="en-US" sz="4000" dirty="0"/>
              <a:t>14 US manufacturers, including</a:t>
            </a:r>
          </a:p>
          <a:p>
            <a:pPr lvl="2"/>
            <a:r>
              <a:rPr lang="en-US" sz="3600" dirty="0"/>
              <a:t>CBS Solar, </a:t>
            </a:r>
            <a:r>
              <a:rPr lang="en-US" sz="3600" dirty="0" err="1"/>
              <a:t>Copemish</a:t>
            </a:r>
            <a:r>
              <a:rPr lang="en-US" sz="3600" dirty="0"/>
              <a:t>, MI</a:t>
            </a:r>
          </a:p>
          <a:p>
            <a:endParaRPr lang="en-US" sz="4400" dirty="0"/>
          </a:p>
          <a:p>
            <a:pPr lvl="2"/>
            <a:endParaRPr lang="en-US" sz="3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0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47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</a:t>
            </a:r>
            <a:r>
              <a:rPr lang="en-US"/>
              <a:t>: 500+ </a:t>
            </a:r>
            <a:r>
              <a:rPr lang="en-US" dirty="0"/>
              <a:t>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28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EAC1B-D4E7-D64D-BDA3-4C6E5710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9D8FCD-DC80-6845-83B4-CAD88399A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438000"/>
            <a:ext cx="104013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20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Tar</a:t>
            </a:r>
            <a:r>
              <a:rPr lang="en-US" dirty="0"/>
              <a:t>iffs on Solar Panels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992" y="2555126"/>
            <a:ext cx="9652000" cy="5102935"/>
          </a:xfrm>
        </p:spPr>
        <p:txBody>
          <a:bodyPr>
            <a:normAutofit/>
          </a:bodyPr>
          <a:lstStyle/>
          <a:p>
            <a:r>
              <a:rPr lang="en-US" sz="4400" dirty="0"/>
              <a:t>Who is hurt?</a:t>
            </a:r>
          </a:p>
          <a:p>
            <a:pPr lvl="1"/>
            <a:r>
              <a:rPr lang="en-US" sz="4000" dirty="0"/>
              <a:t>Consumers</a:t>
            </a:r>
          </a:p>
          <a:p>
            <a:pPr lvl="1"/>
            <a:r>
              <a:rPr lang="en-US" sz="4000" dirty="0"/>
              <a:t>Solar panel installers, led by Solar Energy Industry Association</a:t>
            </a:r>
          </a:p>
          <a:p>
            <a:pPr lvl="2"/>
            <a:r>
              <a:rPr lang="en-US" sz="3600" dirty="0"/>
              <a:t>They estimate that the 30% tariff “would cause the loss of 23,000 in 2018, as well as the delay or cancellation of billions of dollars of investments in solar energy.”</a:t>
            </a:r>
          </a:p>
          <a:p>
            <a:pPr lvl="1"/>
            <a:endParaRPr lang="en-US" sz="4000" dirty="0"/>
          </a:p>
          <a:p>
            <a:endParaRPr lang="en-US" sz="4400" dirty="0"/>
          </a:p>
          <a:p>
            <a:pPr lvl="2"/>
            <a:endParaRPr lang="en-US" sz="3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11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F9C2B-BC15-BA47-A614-68C306EF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A5977-1321-DB4D-AE71-3B6C2DE3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88" y="2402540"/>
            <a:ext cx="9548944" cy="1505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6EC8B8-2478-8847-B7FB-DC6956DB2539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55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Washing Machines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2216077"/>
            <a:ext cx="9652000" cy="4761974"/>
          </a:xfrm>
        </p:spPr>
        <p:txBody>
          <a:bodyPr>
            <a:normAutofit/>
          </a:bodyPr>
          <a:lstStyle/>
          <a:p>
            <a:r>
              <a:rPr lang="en-US" sz="4400" dirty="0"/>
              <a:t>Why?</a:t>
            </a:r>
          </a:p>
          <a:p>
            <a:pPr lvl="1"/>
            <a:r>
              <a:rPr lang="en-US" sz="3600" dirty="0"/>
              <a:t>From 2012 to 2016, imports increased dramatically from two Korean firms LG and </a:t>
            </a:r>
            <a:r>
              <a:rPr lang="en-US" sz="3600" dirty="0" err="1"/>
              <a:t>Sumsung</a:t>
            </a:r>
            <a:endParaRPr lang="en-US" sz="3600" dirty="0"/>
          </a:p>
          <a:p>
            <a:pPr lvl="1"/>
            <a:r>
              <a:rPr lang="en-US" sz="3600" dirty="0"/>
              <a:t>Anti-dumping duties failed to stop this, as production moved to Thailand and Vietnam</a:t>
            </a:r>
          </a:p>
          <a:p>
            <a:endParaRPr lang="en-US" sz="4400" dirty="0"/>
          </a:p>
          <a:p>
            <a:pPr lvl="2"/>
            <a:endParaRPr lang="en-US" sz="3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23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Washing Machines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1604874"/>
            <a:ext cx="9652000" cy="4259897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/>
              <a:t>Who benefits?</a:t>
            </a:r>
          </a:p>
          <a:p>
            <a:pPr lvl="1"/>
            <a:r>
              <a:rPr lang="en-US" sz="4000" dirty="0"/>
              <a:t>Whirlpool, Benton Harbor, MI, which requested the tariffs</a:t>
            </a:r>
          </a:p>
          <a:p>
            <a:pPr lvl="2"/>
            <a:r>
              <a:rPr lang="en-US" sz="3600" dirty="0"/>
              <a:t>Whirlpool brands include Amana, Maytag,  &amp; more</a:t>
            </a:r>
          </a:p>
          <a:p>
            <a:pPr lvl="1"/>
            <a:r>
              <a:rPr lang="en-US" sz="4000" dirty="0"/>
              <a:t>Other US manufacturers, such as GE, Electrolux and Frigidaire (Swedish), Equator, Speed Queen</a:t>
            </a:r>
          </a:p>
          <a:p>
            <a:pPr lvl="1"/>
            <a:r>
              <a:rPr lang="en-US" sz="4000" dirty="0"/>
              <a:t>In 2017, Samsung and LG announced plans to build factories in South Carolina and Tennessee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6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Washing Machines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02" y="2791894"/>
            <a:ext cx="9652000" cy="341632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Who is hurt?</a:t>
            </a:r>
          </a:p>
          <a:p>
            <a:pPr lvl="1"/>
            <a:r>
              <a:rPr lang="en-US" sz="3600" dirty="0"/>
              <a:t>Consumers</a:t>
            </a:r>
          </a:p>
          <a:p>
            <a:pPr lvl="2"/>
            <a:r>
              <a:rPr lang="en-US" sz="3200" dirty="0"/>
              <a:t>Washers (and dryers!) both increased in price by about 12% (per </a:t>
            </a:r>
            <a:r>
              <a:rPr lang="en-US" sz="3200" dirty="0" err="1"/>
              <a:t>Flaaen</a:t>
            </a:r>
            <a:r>
              <a:rPr lang="en-US" sz="3200" dirty="0"/>
              <a:t> et al. 2019)</a:t>
            </a:r>
          </a:p>
          <a:p>
            <a:pPr lvl="3"/>
            <a:r>
              <a:rPr lang="en-US" sz="2800" dirty="0"/>
              <a:t>Note that the tariff was levied on washers only, not dryers]</a:t>
            </a:r>
          </a:p>
          <a:p>
            <a:pPr lvl="3"/>
            <a:r>
              <a:rPr lang="en-US" sz="2800" dirty="0"/>
              <a:t>”consumers bore between 125 percent and 225 percent of the costs” (NYT 4/21/19)</a:t>
            </a:r>
          </a:p>
          <a:p>
            <a:pPr lvl="2"/>
            <a:r>
              <a:rPr lang="en-US" sz="3200" dirty="0"/>
              <a:t>US appliance prices (I don’t have graph for washing machines alone) rose 8.1% over the 12 months to Nov 2018</a:t>
            </a:r>
          </a:p>
          <a:p>
            <a:endParaRPr lang="en-US" sz="4000" dirty="0"/>
          </a:p>
          <a:p>
            <a:pPr lvl="2"/>
            <a:endParaRPr lang="en-US" sz="32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22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Washing Machines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84C11E-8DA2-7549-B5D2-0345DDE11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730" y="977462"/>
            <a:ext cx="8144540" cy="45877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A0FBF2-A206-194A-85AC-C239F3DE6AEC}"/>
              </a:ext>
            </a:extLst>
          </p:cNvPr>
          <p:cNvSpPr txBox="1"/>
          <p:nvPr/>
        </p:nvSpPr>
        <p:spPr>
          <a:xfrm>
            <a:off x="851338" y="5596759"/>
            <a:ext cx="736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Redding, and Weinstein, “The Impact of the 2018 Trade War on U.S. Prices and Welfare,” CEPR Discussion Paper DP13564, March 1, 2019.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CCE8F-C5D5-D14A-971D-B1FD2CEB934D}"/>
              </a:ext>
            </a:extLst>
          </p:cNvPr>
          <p:cNvSpPr txBox="1"/>
          <p:nvPr/>
        </p:nvSpPr>
        <p:spPr>
          <a:xfrm>
            <a:off x="9034818" y="682388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EDCE99-B60E-BF44-B3BD-9726E4BC5962}"/>
              </a:ext>
            </a:extLst>
          </p:cNvPr>
          <p:cNvCxnSpPr/>
          <p:nvPr/>
        </p:nvCxnSpPr>
        <p:spPr>
          <a:xfrm flipH="1">
            <a:off x="8843749" y="1078173"/>
            <a:ext cx="313899" cy="518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68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37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9808" y="1230803"/>
            <a:ext cx="9032384" cy="4801640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Mar 1, 2018:  Announces “national-security” tariffs on steel and aluminum</a:t>
            </a:r>
          </a:p>
          <a:p>
            <a:pPr lvl="1"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25% on steel, 10% on aluminum</a:t>
            </a:r>
          </a:p>
          <a:p>
            <a:pPr lvl="1"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Announced for all countries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Some delayed (EU, Canada Mexico)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Others later exempted (S. Korea)</a:t>
            </a:r>
          </a:p>
          <a:p>
            <a:pPr lvl="1" eaLnBrk="1" hangingPunct="1"/>
            <a:endParaRPr lang="en-US" sz="3600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570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Na</a:t>
            </a:r>
            <a:r>
              <a:rPr lang="en-US" dirty="0"/>
              <a:t>tional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358" y="1325563"/>
            <a:ext cx="9652000" cy="478148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Trump used Section 232 of US trade law to levy tariffs on imports of metals, based on national security</a:t>
            </a:r>
          </a:p>
          <a:p>
            <a:pPr lvl="1"/>
            <a:r>
              <a:rPr lang="en-US" sz="3600" dirty="0"/>
              <a:t>“Economic security is national security” </a:t>
            </a:r>
          </a:p>
          <a:p>
            <a:pPr lvl="8"/>
            <a:r>
              <a:rPr lang="en-US" sz="3000" dirty="0"/>
              <a:t>(Trump Dec 18, 2017)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25% on steel, 10% on aluminum</a:t>
            </a:r>
          </a:p>
          <a:p>
            <a:pPr lvl="1"/>
            <a:r>
              <a:rPr lang="en-US" sz="3600" dirty="0">
                <a:ea typeface="ＭＳ Ｐゴシック" pitchFamily="-109" charset="-128"/>
              </a:rPr>
              <a:t>Mar 23:  Tariffs start with some exemptions</a:t>
            </a:r>
          </a:p>
          <a:p>
            <a:pPr lvl="1"/>
            <a:r>
              <a:rPr lang="en-US" sz="3600" dirty="0">
                <a:ea typeface="ＭＳ Ｐゴシック" pitchFamily="-109" charset="-128"/>
              </a:rPr>
              <a:t>Mar 28:  Korea exemption permanent in return for a quota cutting its exports to ~80% of 2017 </a:t>
            </a:r>
          </a:p>
          <a:p>
            <a:pPr lvl="1"/>
            <a:r>
              <a:rPr lang="en-US" sz="3600" dirty="0">
                <a:ea typeface="ＭＳ Ｐゴシック" pitchFamily="-109" charset="-128"/>
              </a:rPr>
              <a:t>Jun 1:  Tariffs extended to EU, Canada, Mexico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06B49-5618-D747-9244-2C286BBF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B0280-FDB9-5943-BB2E-30E58696D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2501152"/>
            <a:ext cx="10115460" cy="14551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395B2-C6A2-DE40-B56B-2E5FCD9CFA4B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3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0" y="1452282"/>
            <a:ext cx="9652000" cy="3977640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Responses to metals tariffs</a:t>
            </a:r>
          </a:p>
          <a:p>
            <a:pPr lvl="1"/>
            <a:r>
              <a:rPr lang="en-US" sz="4000" dirty="0"/>
              <a:t>Retaliation by China, EU, Canada, &amp; others</a:t>
            </a:r>
          </a:p>
          <a:p>
            <a:pPr lvl="1"/>
            <a:r>
              <a:rPr lang="en-US" sz="4000" dirty="0"/>
              <a:t>WTO disputes</a:t>
            </a:r>
          </a:p>
          <a:p>
            <a:pPr marL="457200" lvl="1" indent="0">
              <a:buNone/>
            </a:pPr>
            <a:endParaRPr lang="en-US" sz="4000" dirty="0"/>
          </a:p>
          <a:p>
            <a:pPr lvl="2"/>
            <a:r>
              <a:rPr lang="en-US" sz="4000" dirty="0"/>
              <a:t>May-Aug: Complaints filed AGAINST U.S.</a:t>
            </a:r>
          </a:p>
          <a:p>
            <a:pPr marL="914400" lvl="2" indent="0">
              <a:buNone/>
            </a:pPr>
            <a:endParaRPr lang="en-US" sz="4000" dirty="0"/>
          </a:p>
          <a:p>
            <a:pPr lvl="2"/>
            <a:r>
              <a:rPr lang="en-US" sz="4000" dirty="0"/>
              <a:t>July: Complaints filed BY U.S.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8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19" y="2633952"/>
            <a:ext cx="9652000" cy="4364272"/>
          </a:xfrm>
        </p:spPr>
        <p:txBody>
          <a:bodyPr>
            <a:normAutofit/>
          </a:bodyPr>
          <a:lstStyle/>
          <a:p>
            <a:r>
              <a:rPr lang="en-US" sz="4400" dirty="0"/>
              <a:t>Who benefits?</a:t>
            </a:r>
          </a:p>
          <a:p>
            <a:pPr lvl="1"/>
            <a:r>
              <a:rPr lang="en-US" sz="4000" dirty="0"/>
              <a:t>US producers of steel and aluminum</a:t>
            </a:r>
          </a:p>
          <a:p>
            <a:pPr lvl="2"/>
            <a:r>
              <a:rPr lang="en-US" sz="3600" dirty="0"/>
              <a:t>Steel:  AISI lists 12 producers in Michigan</a:t>
            </a:r>
          </a:p>
          <a:p>
            <a:pPr lvl="2"/>
            <a:r>
              <a:rPr lang="en-US" sz="3600" dirty="0"/>
              <a:t>Aluminum: Thomas lists 76 suppliers in Michigan</a:t>
            </a:r>
          </a:p>
          <a:p>
            <a:pPr marL="0" indent="0" eaLnBrk="1" fontAlgn="t" hangingPunct="1">
              <a:buNone/>
            </a:pPr>
            <a:endParaRPr lang="en-US" sz="3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endParaRPr lang="en-US" sz="44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97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19" y="2633952"/>
            <a:ext cx="9034278" cy="4364272"/>
          </a:xfrm>
        </p:spPr>
        <p:txBody>
          <a:bodyPr>
            <a:normAutofit/>
          </a:bodyPr>
          <a:lstStyle/>
          <a:p>
            <a:r>
              <a:rPr lang="en-US" sz="4400" dirty="0"/>
              <a:t>Who is hurt?</a:t>
            </a:r>
          </a:p>
          <a:p>
            <a:pPr lvl="1"/>
            <a:r>
              <a:rPr lang="en-US" sz="4000" dirty="0"/>
              <a:t>US users of steel and aluminum pay higher prices</a:t>
            </a:r>
          </a:p>
          <a:p>
            <a:pPr lvl="2"/>
            <a:r>
              <a:rPr lang="en-US" sz="3600" dirty="0"/>
              <a:t>Most obviously the car companies but many others</a:t>
            </a:r>
          </a:p>
          <a:p>
            <a:pPr marL="0" indent="0" eaLnBrk="1" fontAlgn="t" hangingPunct="1">
              <a:buNone/>
            </a:pPr>
            <a:endParaRPr lang="en-US" sz="3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endParaRPr lang="en-US" sz="44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74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AAE1FF-A761-5B4C-857F-10EF1928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A665919-4BAC-AE4A-BE4F-3EF57604017D}"/>
              </a:ext>
            </a:extLst>
          </p:cNvPr>
          <p:cNvSpPr txBox="1">
            <a:spLocks/>
          </p:cNvSpPr>
          <p:nvPr/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72A5D-432A-244F-8974-7C3538845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4" y="0"/>
            <a:ext cx="10422193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0744C7-5C4D-AA4F-9A61-E48D89E9E054}"/>
              </a:ext>
            </a:extLst>
          </p:cNvPr>
          <p:cNvCxnSpPr>
            <a:cxnSpLocks/>
          </p:cNvCxnSpPr>
          <p:nvPr/>
        </p:nvCxnSpPr>
        <p:spPr>
          <a:xfrm>
            <a:off x="10340912" y="2304586"/>
            <a:ext cx="0" cy="4043247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3659BB-4AD8-AC46-8363-50C51F7E001B}"/>
              </a:ext>
            </a:extLst>
          </p:cNvPr>
          <p:cNvSpPr txBox="1"/>
          <p:nvPr/>
        </p:nvSpPr>
        <p:spPr>
          <a:xfrm>
            <a:off x="10338420" y="1471962"/>
            <a:ext cx="161568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 25% Tariff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7B21C-8481-694C-82B8-72B77E4D809B}"/>
              </a:ext>
            </a:extLst>
          </p:cNvPr>
          <p:cNvSpPr txBox="1"/>
          <p:nvPr/>
        </p:nvSpPr>
        <p:spPr>
          <a:xfrm>
            <a:off x="149390" y="1188933"/>
            <a:ext cx="362432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Steel Prices</a:t>
            </a:r>
          </a:p>
        </p:txBody>
      </p:sp>
    </p:spTree>
    <p:extLst>
      <p:ext uri="{BB962C8B-B14F-4D97-AF65-F5344CB8AC3E}">
        <p14:creationId xmlns:p14="http://schemas.microsoft.com/office/powerpoint/2010/main" val="2900719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BBE45-3FEE-D042-84E9-F65EFFB68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4" y="685800"/>
            <a:ext cx="12005733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A6326-FE9D-CE44-93BF-E6BC7EB48677}"/>
              </a:ext>
            </a:extLst>
          </p:cNvPr>
          <p:cNvSpPr txBox="1"/>
          <p:nvPr/>
        </p:nvSpPr>
        <p:spPr>
          <a:xfrm>
            <a:off x="3639649" y="346250"/>
            <a:ext cx="477522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Aluminum Price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4BD8A-E1BB-4545-AC41-265DA40AD7BE}"/>
              </a:ext>
            </a:extLst>
          </p:cNvPr>
          <p:cNvCxnSpPr>
            <a:cxnSpLocks/>
          </p:cNvCxnSpPr>
          <p:nvPr/>
        </p:nvCxnSpPr>
        <p:spPr>
          <a:xfrm>
            <a:off x="2858371" y="1067455"/>
            <a:ext cx="0" cy="4401016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9E63C9-835B-1244-9C68-95223F4A1A0C}"/>
              </a:ext>
            </a:extLst>
          </p:cNvPr>
          <p:cNvSpPr txBox="1"/>
          <p:nvPr/>
        </p:nvSpPr>
        <p:spPr>
          <a:xfrm>
            <a:off x="1211439" y="1392328"/>
            <a:ext cx="164950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 10% Tariff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8ECC24-C6EB-E64B-B77A-A58D4F68EF7A}"/>
              </a:ext>
            </a:extLst>
          </p:cNvPr>
          <p:cNvCxnSpPr>
            <a:cxnSpLocks/>
          </p:cNvCxnSpPr>
          <p:nvPr/>
        </p:nvCxnSpPr>
        <p:spPr>
          <a:xfrm>
            <a:off x="4293618" y="1977937"/>
            <a:ext cx="1333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AAC1E-8110-5048-8215-204B463CF1F0}"/>
              </a:ext>
            </a:extLst>
          </p:cNvPr>
          <p:cNvCxnSpPr>
            <a:cxnSpLocks/>
          </p:cNvCxnSpPr>
          <p:nvPr/>
        </p:nvCxnSpPr>
        <p:spPr>
          <a:xfrm>
            <a:off x="3657600" y="4526090"/>
            <a:ext cx="19730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883DCB-5892-2D44-918D-0C944A0E08B6}"/>
              </a:ext>
            </a:extLst>
          </p:cNvPr>
          <p:cNvCxnSpPr>
            <a:cxnSpLocks/>
          </p:cNvCxnSpPr>
          <p:nvPr/>
        </p:nvCxnSpPr>
        <p:spPr>
          <a:xfrm flipV="1">
            <a:off x="5285489" y="3824654"/>
            <a:ext cx="0" cy="675262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747B84-F98D-8F40-8451-BE8814B1D40B}"/>
              </a:ext>
            </a:extLst>
          </p:cNvPr>
          <p:cNvCxnSpPr>
            <a:cxnSpLocks/>
          </p:cNvCxnSpPr>
          <p:nvPr/>
        </p:nvCxnSpPr>
        <p:spPr>
          <a:xfrm>
            <a:off x="5264469" y="2008789"/>
            <a:ext cx="0" cy="1560888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6A2DB8-8074-6449-BEAB-F87A9CA46A89}"/>
              </a:ext>
            </a:extLst>
          </p:cNvPr>
          <p:cNvSpPr txBox="1"/>
          <p:nvPr/>
        </p:nvSpPr>
        <p:spPr>
          <a:xfrm>
            <a:off x="4974101" y="3482106"/>
            <a:ext cx="75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3954998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79C2D6-0828-304B-8B61-C657DB55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994A8-C647-8840-94C8-2C0AEA47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25" y="0"/>
            <a:ext cx="8314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41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79C2D6-0828-304B-8B61-C657DB55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471978-4FD8-6C43-B702-F85F2CA6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86" y="262649"/>
            <a:ext cx="10485027" cy="5807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F33C3C-4C77-6D4E-BA56-C45EA3D14A7E}"/>
              </a:ext>
            </a:extLst>
          </p:cNvPr>
          <p:cNvSpPr txBox="1"/>
          <p:nvPr/>
        </p:nvSpPr>
        <p:spPr>
          <a:xfrm>
            <a:off x="288099" y="6263014"/>
            <a:ext cx="338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Kopf (2018)</a:t>
            </a:r>
          </a:p>
        </p:txBody>
      </p:sp>
    </p:spTree>
    <p:extLst>
      <p:ext uri="{BB962C8B-B14F-4D97-AF65-F5344CB8AC3E}">
        <p14:creationId xmlns:p14="http://schemas.microsoft.com/office/powerpoint/2010/main" val="540932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F574-AEB5-D142-BBBA-D60608CA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Tar</a:t>
            </a:r>
            <a:r>
              <a:rPr lang="en-US" dirty="0"/>
              <a:t>iffs on Imported Inputs Can Hurt Firms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F4406-FCDE-AA41-8704-16373288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7D356-9252-6448-91A7-059C62F86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02" y="994300"/>
            <a:ext cx="8583595" cy="5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8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48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806" y="1504569"/>
            <a:ext cx="8269890" cy="3603459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Announces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 tariffs on steel and aluminum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  <a:endParaRPr lang="en-US" sz="3200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094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tional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87" y="1076306"/>
            <a:ext cx="9652000" cy="5135307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Cars</a:t>
            </a:r>
          </a:p>
          <a:p>
            <a:pPr lvl="1"/>
            <a:r>
              <a:rPr lang="en-US" sz="4000" dirty="0"/>
              <a:t>Trump initiated another national security investigation: on imported cars</a:t>
            </a:r>
          </a:p>
          <a:p>
            <a:pPr lvl="1"/>
            <a:r>
              <a:rPr lang="en-US" sz="4000" dirty="0"/>
              <a:t>Trump said he’s considering a 25% tariff on cars and car parts</a:t>
            </a:r>
          </a:p>
          <a:p>
            <a:pPr lvl="1"/>
            <a:r>
              <a:rPr lang="en-US" sz="4000" dirty="0"/>
              <a:t>This would be bigger than on metals:</a:t>
            </a:r>
          </a:p>
          <a:p>
            <a:pPr lvl="2"/>
            <a:r>
              <a:rPr lang="en-US" sz="3600" dirty="0"/>
              <a:t>Tariffs on $48 billion of steel and aluminum imports</a:t>
            </a:r>
          </a:p>
          <a:p>
            <a:pPr lvl="2"/>
            <a:r>
              <a:rPr lang="en-US" sz="3600" dirty="0"/>
              <a:t>Tariffs on $351 billion of car and car part imports</a:t>
            </a:r>
          </a:p>
          <a:p>
            <a:pPr marL="1371600" lvl="3" indent="0">
              <a:buNone/>
            </a:pPr>
            <a:r>
              <a:rPr lang="en-US" sz="2800" dirty="0"/>
              <a:t>(per NYT)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Alan Deardorff, University of Michigan</a:t>
            </a:r>
          </a:p>
          <a:p>
            <a:pPr lvl="1"/>
            <a:r>
              <a:rPr lang="en-US" dirty="0" err="1"/>
              <a:t>Kadee</a:t>
            </a:r>
            <a:r>
              <a:rPr lang="en-US" dirty="0"/>
              <a:t> Russ, University of California-Davis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/>
              <a:t>, NEED</a:t>
            </a:r>
          </a:p>
          <a:p>
            <a:r>
              <a:rPr lang="en-US"/>
              <a:t>Disclaimer</a:t>
            </a:r>
            <a:endParaRPr lang="en-US" dirty="0"/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420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732D8-0F5C-D448-9A6B-A08C8C69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774F9-F5FA-5D4B-A259-8DAB1385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77" y="2243924"/>
            <a:ext cx="10622882" cy="1764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D792A3-E0CD-CD47-ADC9-2E1EF054B7AC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294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026" y="1087821"/>
            <a:ext cx="9652000" cy="5234151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Who would benefit?</a:t>
            </a:r>
          </a:p>
          <a:p>
            <a:pPr lvl="1"/>
            <a:r>
              <a:rPr lang="en-US" sz="4000" dirty="0"/>
              <a:t>US car companies?  </a:t>
            </a:r>
          </a:p>
          <a:p>
            <a:pPr lvl="2"/>
            <a:r>
              <a:rPr lang="en-US" sz="3600" dirty="0"/>
              <a:t>Most (e.g., GM) are opposed</a:t>
            </a:r>
          </a:p>
          <a:p>
            <a:pPr lvl="2"/>
            <a:r>
              <a:rPr lang="en-US" sz="3600" dirty="0"/>
              <a:t>I can’t find objection from Ford, but others list Ford among those who object</a:t>
            </a:r>
          </a:p>
          <a:p>
            <a:pPr lvl="1"/>
            <a:r>
              <a:rPr lang="en-US" sz="4000" dirty="0"/>
              <a:t>US auto workers?  </a:t>
            </a:r>
          </a:p>
          <a:p>
            <a:pPr lvl="2"/>
            <a:r>
              <a:rPr lang="en-US" sz="3600" dirty="0"/>
              <a:t>UAW has spoken in favor of “target measures” with with understanding that broad tariffs or quotas “could cause harm” including “mass lay-offs for American workers.”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990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88" y="1024758"/>
            <a:ext cx="9652000" cy="5722883"/>
          </a:xfrm>
        </p:spPr>
        <p:txBody>
          <a:bodyPr>
            <a:normAutofit/>
          </a:bodyPr>
          <a:lstStyle/>
          <a:p>
            <a:r>
              <a:rPr lang="en-US" sz="4400" dirty="0"/>
              <a:t>Who would be hurt?</a:t>
            </a:r>
          </a:p>
          <a:p>
            <a:pPr lvl="1"/>
            <a:r>
              <a:rPr lang="en-US" sz="4000" dirty="0"/>
              <a:t>Most car companies, including GM</a:t>
            </a:r>
          </a:p>
          <a:p>
            <a:pPr lvl="1"/>
            <a:r>
              <a:rPr lang="en-US" sz="4000" dirty="0"/>
              <a:t>US car buyers</a:t>
            </a:r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endParaRPr lang="en-US" sz="44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8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508F43-4522-DC4E-9AAB-F50869AB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92345"/>
              </p:ext>
            </p:extLst>
          </p:nvPr>
        </p:nvGraphicFramePr>
        <p:xfrm>
          <a:off x="1107009" y="1670316"/>
          <a:ext cx="10046264" cy="338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065">
                  <a:extLst>
                    <a:ext uri="{9D8B030D-6E8A-4147-A177-3AD203B41FA5}">
                      <a16:colId xmlns:a16="http://schemas.microsoft.com/office/drawing/2014/main" val="2932698439"/>
                    </a:ext>
                  </a:extLst>
                </a:gridCol>
                <a:gridCol w="1672389">
                  <a:extLst>
                    <a:ext uri="{9D8B030D-6E8A-4147-A177-3AD203B41FA5}">
                      <a16:colId xmlns:a16="http://schemas.microsoft.com/office/drawing/2014/main" val="2469723027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1720583774"/>
                    </a:ext>
                  </a:extLst>
                </a:gridCol>
                <a:gridCol w="1708484">
                  <a:extLst>
                    <a:ext uri="{9D8B030D-6E8A-4147-A177-3AD203B41FA5}">
                      <a16:colId xmlns:a16="http://schemas.microsoft.com/office/drawing/2014/main" val="3407754232"/>
                    </a:ext>
                  </a:extLst>
                </a:gridCol>
                <a:gridCol w="1528010">
                  <a:extLst>
                    <a:ext uri="{9D8B030D-6E8A-4147-A177-3AD203B41FA5}">
                      <a16:colId xmlns:a16="http://schemas.microsoft.com/office/drawing/2014/main" val="1546495067"/>
                    </a:ext>
                  </a:extLst>
                </a:gridCol>
              </a:tblGrid>
              <a:tr h="665107">
                <a:tc gridSpan="5">
                  <a:txBody>
                    <a:bodyPr/>
                    <a:lstStyle/>
                    <a:p>
                      <a:r>
                        <a:rPr lang="en-US" sz="3200" dirty="0"/>
                        <a:t>Estimated Effects on Car Sales and Prices of 25% Tariff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6200"/>
                  </a:ext>
                </a:extLst>
              </a:tr>
              <a:tr h="5394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Sales impact (units)</a:t>
                      </a:r>
                    </a:p>
                  </a:txBody>
                  <a:tcPr marL="121920" marR="12192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Average Price Increases ($/unit) on vehicles sold in US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25997"/>
                  </a:ext>
                </a:extLst>
              </a:tr>
              <a:tr h="7907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Tariff on:</a:t>
                      </a:r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US-assembled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Imported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89059590"/>
                  </a:ext>
                </a:extLst>
              </a:tr>
              <a:tr h="539476">
                <a:tc>
                  <a:txBody>
                    <a:bodyPr/>
                    <a:lstStyle/>
                    <a:p>
                      <a:r>
                        <a:rPr lang="en-US" sz="2400" dirty="0"/>
                        <a:t>All 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–2.0 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$4,400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$2,270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$6,875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70704359"/>
                  </a:ext>
                </a:extLst>
              </a:tr>
              <a:tr h="539476">
                <a:tc>
                  <a:txBody>
                    <a:bodyPr/>
                    <a:lstStyle/>
                    <a:p>
                      <a:r>
                        <a:rPr lang="en-US" sz="2400" dirty="0"/>
                        <a:t>Canada &amp; Mexico exempted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–1.2 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2,450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1,135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3,980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278135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BC8CD-401D-D14E-A66C-12FE51B422CD}"/>
              </a:ext>
            </a:extLst>
          </p:cNvPr>
          <p:cNvSpPr txBox="1"/>
          <p:nvPr/>
        </p:nvSpPr>
        <p:spPr>
          <a:xfrm>
            <a:off x="404614" y="5621275"/>
            <a:ext cx="59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 Center for Automotive Research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1" y="37963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</p:spTree>
    <p:extLst>
      <p:ext uri="{BB962C8B-B14F-4D97-AF65-F5344CB8AC3E}">
        <p14:creationId xmlns:p14="http://schemas.microsoft.com/office/powerpoint/2010/main" val="1015321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508F43-4522-DC4E-9AAB-F50869AB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016404"/>
              </p:ext>
            </p:extLst>
          </p:nvPr>
        </p:nvGraphicFramePr>
        <p:xfrm>
          <a:off x="1840285" y="1833148"/>
          <a:ext cx="824089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223">
                  <a:extLst>
                    <a:ext uri="{9D8B030D-6E8A-4147-A177-3AD203B41FA5}">
                      <a16:colId xmlns:a16="http://schemas.microsoft.com/office/drawing/2014/main" val="293269843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469723027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172058377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Estimated Effects on Employment &amp; GDP of 25% Tariff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Tariff on: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Total US Employment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US GDP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03732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 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–714.7 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–$59.2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7070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Canada &amp; Mexico exempted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–197.2 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–15.3B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278135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1" y="25223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57A3B-BD48-684E-B65F-710B1AD6D6BF}"/>
              </a:ext>
            </a:extLst>
          </p:cNvPr>
          <p:cNvSpPr txBox="1"/>
          <p:nvPr/>
        </p:nvSpPr>
        <p:spPr>
          <a:xfrm>
            <a:off x="404614" y="5621275"/>
            <a:ext cx="59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 Center for Automotive Research</a:t>
            </a:r>
          </a:p>
        </p:txBody>
      </p:sp>
    </p:spTree>
    <p:extLst>
      <p:ext uri="{BB962C8B-B14F-4D97-AF65-F5344CB8AC3E}">
        <p14:creationId xmlns:p14="http://schemas.microsoft.com/office/powerpoint/2010/main" val="1070490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508F43-4522-DC4E-9AAB-F50869AB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726726"/>
              </p:ext>
            </p:extLst>
          </p:nvPr>
        </p:nvGraphicFramePr>
        <p:xfrm>
          <a:off x="1644177" y="1520076"/>
          <a:ext cx="865485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889">
                  <a:extLst>
                    <a:ext uri="{9D8B030D-6E8A-4147-A177-3AD203B41FA5}">
                      <a16:colId xmlns:a16="http://schemas.microsoft.com/office/drawing/2014/main" val="2932698439"/>
                    </a:ext>
                  </a:extLst>
                </a:gridCol>
                <a:gridCol w="1399004">
                  <a:extLst>
                    <a:ext uri="{9D8B030D-6E8A-4147-A177-3AD203B41FA5}">
                      <a16:colId xmlns:a16="http://schemas.microsoft.com/office/drawing/2014/main" val="2469723027"/>
                    </a:ext>
                  </a:extLst>
                </a:gridCol>
                <a:gridCol w="1588699">
                  <a:extLst>
                    <a:ext uri="{9D8B030D-6E8A-4147-A177-3AD203B41FA5}">
                      <a16:colId xmlns:a16="http://schemas.microsoft.com/office/drawing/2014/main" val="2865173392"/>
                    </a:ext>
                  </a:extLst>
                </a:gridCol>
                <a:gridCol w="1517564">
                  <a:extLst>
                    <a:ext uri="{9D8B030D-6E8A-4147-A177-3AD203B41FA5}">
                      <a16:colId xmlns:a16="http://schemas.microsoft.com/office/drawing/2014/main" val="1720583774"/>
                    </a:ext>
                  </a:extLst>
                </a:gridCol>
                <a:gridCol w="1588699">
                  <a:extLst>
                    <a:ext uri="{9D8B030D-6E8A-4147-A177-3AD203B41FA5}">
                      <a16:colId xmlns:a16="http://schemas.microsoft.com/office/drawing/2014/main" val="3868942941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Estimated Effects of a 25% Tariff </a:t>
                      </a:r>
                    </a:p>
                    <a:p>
                      <a:pPr algn="ctr"/>
                      <a:r>
                        <a:rPr lang="en-US" sz="3200" dirty="0"/>
                        <a:t>on Revenue &amp; Employment in </a:t>
                      </a:r>
                    </a:p>
                    <a:p>
                      <a:pPr algn="ctr"/>
                      <a:r>
                        <a:rPr lang="en-US" sz="3200" dirty="0"/>
                        <a:t>New Car Dealerships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6200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Tariff on:</a:t>
                      </a:r>
                    </a:p>
                  </a:txBody>
                  <a:tcPr marL="121920" marR="121920" anchor="b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Dealership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Revenues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Dealership Employment</a:t>
                      </a: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25997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Total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Per </a:t>
                      </a:r>
                      <a:r>
                        <a:rPr lang="en-US" sz="2400" dirty="0" err="1"/>
                        <a:t>D’ship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Total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Per </a:t>
                      </a:r>
                      <a:r>
                        <a:rPr lang="en-US" sz="2400" dirty="0" err="1"/>
                        <a:t>D’ship</a:t>
                      </a:r>
                      <a:endParaRPr lang="en-US" sz="2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60196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 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–66.5 B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–4.0 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–117.5 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–7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7070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 &amp; M exempted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–39.1 B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–2.3 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–50.5 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278135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1" y="7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0CE5A-DF8B-FB44-9A5A-857D8E41921C}"/>
              </a:ext>
            </a:extLst>
          </p:cNvPr>
          <p:cNvSpPr txBox="1"/>
          <p:nvPr/>
        </p:nvSpPr>
        <p:spPr>
          <a:xfrm>
            <a:off x="404614" y="5621275"/>
            <a:ext cx="59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 Center for Automotive Research</a:t>
            </a:r>
          </a:p>
        </p:txBody>
      </p:sp>
    </p:spTree>
    <p:extLst>
      <p:ext uri="{BB962C8B-B14F-4D97-AF65-F5344CB8AC3E}">
        <p14:creationId xmlns:p14="http://schemas.microsoft.com/office/powerpoint/2010/main" val="1635904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91" y="178203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85B1-F822-414C-93E0-ADA9BA71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1439131"/>
            <a:ext cx="9652000" cy="415762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Where we stand:</a:t>
            </a:r>
          </a:p>
          <a:p>
            <a:pPr lvl="1"/>
            <a:r>
              <a:rPr lang="en-US" sz="3600" dirty="0"/>
              <a:t>Commerce Dept. sent report to Trump Feb 17</a:t>
            </a:r>
          </a:p>
          <a:p>
            <a:pPr lvl="2"/>
            <a:r>
              <a:rPr lang="en-US" sz="3600" dirty="0"/>
              <a:t>Not public, but said to include several options for tariffs</a:t>
            </a:r>
          </a:p>
          <a:p>
            <a:pPr lvl="2"/>
            <a:r>
              <a:rPr lang="en-US" sz="3600" dirty="0"/>
              <a:t>Trump has 90 days to decide</a:t>
            </a:r>
          </a:p>
          <a:p>
            <a:pPr lvl="1"/>
            <a:r>
              <a:rPr lang="en-US" sz="3600" dirty="0"/>
              <a:t>FT Jan 22:  “president was leaning towards slapping tariffs on automotive imports, in the hope of forcing Brussels to further open the EU market to American farm products.” </a:t>
            </a:r>
          </a:p>
        </p:txBody>
      </p:sp>
    </p:spTree>
    <p:extLst>
      <p:ext uri="{BB962C8B-B14F-4D97-AF65-F5344CB8AC3E}">
        <p14:creationId xmlns:p14="http://schemas.microsoft.com/office/powerpoint/2010/main" val="22527346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57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0855" y="1447118"/>
            <a:ext cx="8916276" cy="4338825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Announces tariffs on steel and aluminum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Jul 6, 2018:  First tariffs on China, $34 billion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On $34 billion of China exports to US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Based on unfair trade practices in intellectual property (IP)</a:t>
            </a:r>
          </a:p>
        </p:txBody>
      </p:sp>
    </p:spTree>
    <p:extLst>
      <p:ext uri="{BB962C8B-B14F-4D97-AF65-F5344CB8AC3E}">
        <p14:creationId xmlns:p14="http://schemas.microsoft.com/office/powerpoint/2010/main" val="17169032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E9478-C31D-8F44-8828-B14B7D1E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D92D8-D5EC-5F4A-9E9E-1C82BEC23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2165350"/>
            <a:ext cx="4597400" cy="2527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4446C7-013F-FB4B-A26B-C0CEBD10C594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434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F8A3-210E-7942-A9BA-D665450C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Thr</a:t>
            </a:r>
            <a:r>
              <a:rPr lang="en-US" dirty="0"/>
              <a:t>ee Rounds of Tariff Hikes in 2018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2CD209-C681-D94E-BF42-3B272104D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949" y="870997"/>
            <a:ext cx="8334102" cy="53592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1717C-F877-EA4B-82C9-0AF2C40A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082A60-8D47-DD42-B991-2B15DD3CDA72}"/>
              </a:ext>
            </a:extLst>
          </p:cNvPr>
          <p:cNvSpPr txBox="1"/>
          <p:nvPr/>
        </p:nvSpPr>
        <p:spPr>
          <a:xfrm>
            <a:off x="4807131" y="6456851"/>
            <a:ext cx="6638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Research Service, Enforcing U.S. Trade Laws: Section 301 and China, April 8, 2019</a:t>
            </a:r>
          </a:p>
        </p:txBody>
      </p:sp>
    </p:spTree>
    <p:extLst>
      <p:ext uri="{BB962C8B-B14F-4D97-AF65-F5344CB8AC3E}">
        <p14:creationId xmlns:p14="http://schemas.microsoft.com/office/powerpoint/2010/main" val="232487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CA1A-D8BD-7045-A627-DAF56DF6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s</a:t>
            </a:r>
            <a:r>
              <a:rPr lang="en-US" dirty="0"/>
              <a:t>lowdown in global trade since 2008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D38F7-20C2-B844-AF77-11556339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096000" y="6410685"/>
            <a:ext cx="564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IMF 2016 World Economic Outlook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Chapter 2</a:t>
            </a:r>
            <a:r>
              <a:rPr lang="en-US" dirty="0"/>
              <a:t>, Figure 2.1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245" y="1071949"/>
            <a:ext cx="8119509" cy="51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036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5A57-8D55-8E48-ACFA-B6F7D740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Ave</a:t>
            </a:r>
            <a:r>
              <a:rPr lang="en-US" sz="3600" dirty="0"/>
              <a:t>rage U.S. and China Tariffs: Before and After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CEA540-DA59-F14F-A26F-6124A8769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163" y="1254036"/>
            <a:ext cx="7540019" cy="49285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6AFAB-31DA-C34F-A0EC-8BBE1BC0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F9832-3E6D-2F4A-BE8E-11C377178C1B}"/>
              </a:ext>
            </a:extLst>
          </p:cNvPr>
          <p:cNvSpPr txBox="1"/>
          <p:nvPr/>
        </p:nvSpPr>
        <p:spPr>
          <a:xfrm>
            <a:off x="3471834" y="6504443"/>
            <a:ext cx="788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Chad P. </a:t>
            </a:r>
            <a:r>
              <a:rPr lang="en-US" sz="1200" dirty="0" err="1"/>
              <a:t>Bown</a:t>
            </a:r>
            <a:r>
              <a:rPr lang="en-US" sz="1200" dirty="0"/>
              <a:t>, 2019, The 2018 US-China Trade Conflict After 40 Years of Special Protection (PIIE Working Paper 19-7</a:t>
            </a:r>
          </a:p>
        </p:txBody>
      </p:sp>
    </p:spTree>
    <p:extLst>
      <p:ext uri="{BB962C8B-B14F-4D97-AF65-F5344CB8AC3E}">
        <p14:creationId xmlns:p14="http://schemas.microsoft.com/office/powerpoint/2010/main" val="28044209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34EE-9E45-2F4F-B828-2E3270BF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37320E-B9DA-014F-9A1B-4FCCEBDB0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528" y="-300240"/>
            <a:ext cx="6583678" cy="84353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7561B-17DE-6041-A7F3-3133BDC4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809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CC3D-50E1-2E44-8CBA-897B45F7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1DA84C-A42D-E34A-B626-41C5657D7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906" y="262649"/>
            <a:ext cx="6083415" cy="77943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C347E-A896-B745-BA28-F3878CC5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71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0855" y="1447118"/>
            <a:ext cx="8916276" cy="4338825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Announces tariffs on steel and aluminum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Jul 6, 2018:  First tariffs on China, $34 billion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On $34 billion of China exports to US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Based on unfair trade practices in intellectual property (IP)</a:t>
            </a:r>
          </a:p>
        </p:txBody>
      </p:sp>
    </p:spTree>
    <p:extLst>
      <p:ext uri="{BB962C8B-B14F-4D97-AF65-F5344CB8AC3E}">
        <p14:creationId xmlns:p14="http://schemas.microsoft.com/office/powerpoint/2010/main" val="36270268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Chi</a:t>
            </a:r>
            <a:r>
              <a:rPr lang="en-US" dirty="0"/>
              <a:t>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897" y="544023"/>
            <a:ext cx="9652000" cy="6161687"/>
          </a:xfrm>
        </p:spPr>
        <p:txBody>
          <a:bodyPr>
            <a:normAutofit/>
          </a:bodyPr>
          <a:lstStyle/>
          <a:p>
            <a:r>
              <a:rPr lang="en-US" dirty="0"/>
              <a:t>Concerns about China’s IP practices pre-existed Trump</a:t>
            </a:r>
          </a:p>
          <a:p>
            <a:pPr lvl="1"/>
            <a:r>
              <a:rPr lang="en-US" dirty="0"/>
              <a:t>Theft of technology secrets</a:t>
            </a:r>
          </a:p>
          <a:p>
            <a:pPr lvl="1"/>
            <a:r>
              <a:rPr lang="en-US" dirty="0"/>
              <a:t>Forcing investors in China into joint ventures and sharing technology</a:t>
            </a:r>
          </a:p>
          <a:p>
            <a:r>
              <a:rPr lang="en-US" dirty="0"/>
              <a:t>Prior to Trump, complaints had been voiced by US and EU, but nothing had been done</a:t>
            </a:r>
          </a:p>
          <a:p>
            <a:r>
              <a:rPr lang="en-US" dirty="0"/>
              <a:t>US initiated investigation under Section 301 of US trade law (unfair trade practices)</a:t>
            </a:r>
          </a:p>
          <a:p>
            <a:pPr lvl="1"/>
            <a:r>
              <a:rPr lang="en-US" dirty="0"/>
              <a:t>Aug 18, 2017:  Investigation initiated</a:t>
            </a:r>
          </a:p>
          <a:p>
            <a:pPr lvl="1"/>
            <a:r>
              <a:rPr lang="en-US" dirty="0"/>
              <a:t>Mar 22, 2018:  Report finds unfair trade and recommends tariffs</a:t>
            </a:r>
          </a:p>
          <a:p>
            <a:r>
              <a:rPr lang="en-US" dirty="0"/>
              <a:t>Since then, Trump has announced and then implemented multiple rounds of tariffs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661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65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9805" y="1198180"/>
            <a:ext cx="9198857" cy="4792717"/>
          </a:xfrm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Announces tariffs on steel and aluminum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Jul 6, 2018:  First tariffs on China</a:t>
            </a:r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, $34 billion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Aug 23, 2018:  Second tariffs on China, $16 billion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Sep 24, 2018:  Third tariffs on China, $200 billion</a:t>
            </a:r>
          </a:p>
        </p:txBody>
      </p:sp>
    </p:spTree>
    <p:extLst>
      <p:ext uri="{BB962C8B-B14F-4D97-AF65-F5344CB8AC3E}">
        <p14:creationId xmlns:p14="http://schemas.microsoft.com/office/powerpoint/2010/main" val="20080274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Chi</a:t>
            </a:r>
            <a:r>
              <a:rPr lang="en-US" dirty="0"/>
              <a:t>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455" y="1087822"/>
            <a:ext cx="9652000" cy="482811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This is a “Trade War”:  Tariffs and retaliation</a:t>
            </a:r>
          </a:p>
          <a:p>
            <a:pPr lvl="1"/>
            <a:r>
              <a:rPr lang="en-US" sz="3600" dirty="0"/>
              <a:t>US tariffs on $34 billion Jul 6 were matched that day by China tariffs on $34 billion of US exports</a:t>
            </a:r>
          </a:p>
          <a:p>
            <a:pPr lvl="1"/>
            <a:r>
              <a:rPr lang="en-US" sz="3600" dirty="0"/>
              <a:t>US tariffs on $16 billion Aug 23 were matched that day by China tariffs on $16 billion of US exports</a:t>
            </a:r>
          </a:p>
          <a:p>
            <a:pPr lvl="1"/>
            <a:r>
              <a:rPr lang="en-US" sz="3600" dirty="0"/>
              <a:t>US tariffs on $200 billion Sep 24 were less-than-matched by China on $60 billion of US exports</a:t>
            </a:r>
          </a:p>
          <a:p>
            <a:pPr lvl="1"/>
            <a:r>
              <a:rPr lang="en-US" sz="3600" dirty="0"/>
              <a:t>Trump said he’d use tariffs on still more ($267 billion), approaching </a:t>
            </a:r>
            <a:r>
              <a:rPr lang="en-US" sz="3600" u="sng" dirty="0"/>
              <a:t>all</a:t>
            </a:r>
            <a:r>
              <a:rPr lang="en-US" sz="3600" dirty="0"/>
              <a:t> of China’s exports to US</a:t>
            </a:r>
          </a:p>
          <a:p>
            <a:pPr lvl="2"/>
            <a:r>
              <a:rPr lang="en-US" sz="3600" dirty="0"/>
              <a:t>Did </a:t>
            </a:r>
            <a:r>
              <a:rPr lang="en-US" sz="3600" u="sng" dirty="0"/>
              <a:t>not</a:t>
            </a:r>
            <a:r>
              <a:rPr lang="en-US" sz="3600" dirty="0"/>
              <a:t> do that;  delayed for China-US trade talks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379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Chi</a:t>
            </a:r>
            <a:r>
              <a:rPr lang="en-US" dirty="0"/>
              <a:t>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409" y="887717"/>
            <a:ext cx="9652000" cy="547896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What’s the point?</a:t>
            </a:r>
          </a:p>
          <a:p>
            <a:pPr lvl="1"/>
            <a:r>
              <a:rPr lang="en-US" sz="3600" dirty="0"/>
              <a:t>To get China to stop its IP practices?</a:t>
            </a:r>
          </a:p>
          <a:p>
            <a:pPr lvl="1"/>
            <a:r>
              <a:rPr lang="en-US" sz="3600" dirty="0"/>
              <a:t>To reduce the US bilateral trade deficit with China?</a:t>
            </a:r>
          </a:p>
          <a:p>
            <a:pPr lvl="1"/>
            <a:r>
              <a:rPr lang="en-US" sz="3600" dirty="0"/>
              <a:t>To stop China’s rise as an economy and as a world power?</a:t>
            </a:r>
          </a:p>
          <a:p>
            <a:r>
              <a:rPr lang="en-US" sz="4000" dirty="0"/>
              <a:t>Who will “win”?</a:t>
            </a:r>
          </a:p>
          <a:p>
            <a:pPr lvl="1"/>
            <a:r>
              <a:rPr lang="en-US" sz="3600" dirty="0"/>
              <a:t>Nobody!  Everybody loses from tariffs</a:t>
            </a:r>
          </a:p>
          <a:p>
            <a:pPr lvl="1"/>
            <a:r>
              <a:rPr lang="en-US" sz="3600" dirty="0"/>
              <a:t>Trump says it’s “easy to win” because he measures success from trade deficit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774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C10AD0-C8C6-EE45-ACDF-0DA88A04E50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40475" y="286626"/>
            <a:ext cx="8911049" cy="5943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7A446-8FF3-E843-8839-4769DE77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31336-E1B6-1B45-B8F9-FE8F0795DD36}"/>
              </a:ext>
            </a:extLst>
          </p:cNvPr>
          <p:cNvSpPr txBox="1"/>
          <p:nvPr/>
        </p:nvSpPr>
        <p:spPr>
          <a:xfrm>
            <a:off x="8306965" y="773192"/>
            <a:ext cx="228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Tariffs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8A70E5-08BD-024B-A6F5-285204118AC3}"/>
              </a:ext>
            </a:extLst>
          </p:cNvPr>
          <p:cNvCxnSpPr>
            <a:cxnSpLocks/>
          </p:cNvCxnSpPr>
          <p:nvPr/>
        </p:nvCxnSpPr>
        <p:spPr>
          <a:xfrm flipH="1" flipV="1">
            <a:off x="6611818" y="949569"/>
            <a:ext cx="1627416" cy="280824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03D60E-4492-5B4A-A3AB-12D07AFDBCE1}"/>
              </a:ext>
            </a:extLst>
          </p:cNvPr>
          <p:cNvCxnSpPr>
            <a:cxnSpLocks/>
          </p:cNvCxnSpPr>
          <p:nvPr/>
        </p:nvCxnSpPr>
        <p:spPr>
          <a:xfrm flipH="1">
            <a:off x="7162802" y="1244753"/>
            <a:ext cx="1078144" cy="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B9C32B-BAFE-0141-95EE-B22DCDD9F56E}"/>
              </a:ext>
            </a:extLst>
          </p:cNvPr>
          <p:cNvCxnSpPr>
            <a:cxnSpLocks/>
          </p:cNvCxnSpPr>
          <p:nvPr/>
        </p:nvCxnSpPr>
        <p:spPr>
          <a:xfrm flipH="1">
            <a:off x="7573110" y="1256329"/>
            <a:ext cx="621538" cy="478686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657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78CA3E-0842-AF40-8A62-879686FA378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40474" y="262649"/>
            <a:ext cx="8911049" cy="5943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857458-D124-254E-9190-E78C79BF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ECEC4-9BE8-A94E-B8E1-03736F7DA06F}"/>
              </a:ext>
            </a:extLst>
          </p:cNvPr>
          <p:cNvSpPr txBox="1"/>
          <p:nvPr/>
        </p:nvSpPr>
        <p:spPr>
          <a:xfrm>
            <a:off x="9955667" y="1371708"/>
            <a:ext cx="11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Tariffs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B0A8DE-E0C2-F349-ADAE-29F05BEE8545}"/>
              </a:ext>
            </a:extLst>
          </p:cNvPr>
          <p:cNvCxnSpPr>
            <a:cxnSpLocks/>
          </p:cNvCxnSpPr>
          <p:nvPr/>
        </p:nvCxnSpPr>
        <p:spPr>
          <a:xfrm flipH="1">
            <a:off x="9559636" y="1854845"/>
            <a:ext cx="283714" cy="10163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5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439" y="1137267"/>
            <a:ext cx="8698278" cy="5061734"/>
          </a:xfrm>
        </p:spPr>
        <p:txBody>
          <a:bodyPr>
            <a:normAutofit/>
          </a:bodyPr>
          <a:lstStyle/>
          <a:p>
            <a:r>
              <a:rPr lang="en-US" sz="3200" dirty="0"/>
              <a:t>U.S. Trade</a:t>
            </a:r>
          </a:p>
          <a:p>
            <a:r>
              <a:rPr lang="en-US" sz="3200" dirty="0"/>
              <a:t>President Trump’s 2018 Trade Actions</a:t>
            </a:r>
          </a:p>
          <a:p>
            <a:pPr lvl="1"/>
            <a:r>
              <a:rPr lang="en-US" sz="2800" dirty="0"/>
              <a:t>Trade War</a:t>
            </a:r>
          </a:p>
          <a:p>
            <a:pPr lvl="2"/>
            <a:r>
              <a:rPr lang="en-US" sz="2800" dirty="0"/>
              <a:t>Solar Panels and Washing Machines</a:t>
            </a:r>
          </a:p>
          <a:p>
            <a:pPr lvl="2"/>
            <a:r>
              <a:rPr lang="en-US" sz="2800" dirty="0"/>
              <a:t>Steel and Aluminum</a:t>
            </a:r>
          </a:p>
          <a:p>
            <a:pPr lvl="2"/>
            <a:r>
              <a:rPr lang="en-US" sz="2800" dirty="0"/>
              <a:t>Cars (threat)</a:t>
            </a:r>
          </a:p>
          <a:p>
            <a:pPr lvl="2"/>
            <a:r>
              <a:rPr lang="en-US" sz="2800" dirty="0"/>
              <a:t>China</a:t>
            </a:r>
          </a:p>
          <a:p>
            <a:pPr lvl="1"/>
            <a:r>
              <a:rPr lang="en-US" sz="2800" dirty="0"/>
              <a:t>Free Trade Agreements</a:t>
            </a:r>
          </a:p>
          <a:p>
            <a:pPr lvl="2"/>
            <a:r>
              <a:rPr lang="en-US" sz="2800" dirty="0"/>
              <a:t>Korea-US Trade Agreement Amended</a:t>
            </a:r>
          </a:p>
          <a:p>
            <a:pPr lvl="2"/>
            <a:r>
              <a:rPr lang="en-US" sz="2800" dirty="0"/>
              <a:t>NAFTA →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2697E3-F2CE-8049-AB19-F44957F4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22866"/>
              </p:ext>
            </p:extLst>
          </p:nvPr>
        </p:nvGraphicFramePr>
        <p:xfrm>
          <a:off x="2013987" y="671860"/>
          <a:ext cx="8128000" cy="476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514780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675441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9160475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Makers of Top-20 US-Made Models</a:t>
                      </a:r>
                    </a:p>
                    <a:p>
                      <a:pPr algn="ctr"/>
                      <a:r>
                        <a:rPr lang="en-US" sz="4000" dirty="0"/>
                        <a:t>Sold in China in 2017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8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Cars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55397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Ford/Lincoln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44,487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258735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BMW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106,971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1918275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Mercedes-Benz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72,187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204250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Jeep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15,831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315706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Tesla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14,779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408733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Toyota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7,460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369859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Chevrolet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14719493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26CF84-6263-824C-B790-F2EA21003B83}"/>
              </a:ext>
            </a:extLst>
          </p:cNvPr>
          <p:cNvSpPr txBox="1"/>
          <p:nvPr/>
        </p:nvSpPr>
        <p:spPr>
          <a:xfrm>
            <a:off x="1957569" y="5524725"/>
            <a:ext cx="9768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USA Today </a:t>
            </a:r>
            <a:r>
              <a:rPr lang="en-US" dirty="0"/>
              <a:t>from </a:t>
            </a:r>
            <a:r>
              <a:rPr lang="en-US" i="1" dirty="0"/>
              <a:t>LMC Automotive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893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2697E3-F2CE-8049-AB19-F44957F4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80130"/>
              </p:ext>
            </p:extLst>
          </p:nvPr>
        </p:nvGraphicFramePr>
        <p:xfrm>
          <a:off x="1555089" y="690302"/>
          <a:ext cx="9564711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5093">
                  <a:extLst>
                    <a:ext uri="{9D8B030D-6E8A-4147-A177-3AD203B41FA5}">
                      <a16:colId xmlns:a16="http://schemas.microsoft.com/office/drawing/2014/main" val="1651478074"/>
                    </a:ext>
                  </a:extLst>
                </a:gridCol>
                <a:gridCol w="1665667">
                  <a:extLst>
                    <a:ext uri="{9D8B030D-6E8A-4147-A177-3AD203B41FA5}">
                      <a16:colId xmlns:a16="http://schemas.microsoft.com/office/drawing/2014/main" val="2867544124"/>
                    </a:ext>
                  </a:extLst>
                </a:gridCol>
                <a:gridCol w="1493951">
                  <a:extLst>
                    <a:ext uri="{9D8B030D-6E8A-4147-A177-3AD203B41FA5}">
                      <a16:colId xmlns:a16="http://schemas.microsoft.com/office/drawing/2014/main" val="69160475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States Producing Top-20 US-Made Models</a:t>
                      </a:r>
                    </a:p>
                    <a:p>
                      <a:pPr algn="ctr"/>
                      <a:r>
                        <a:rPr lang="en-US" sz="4000" dirty="0"/>
                        <a:t>Sold in China in 2017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8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Cars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55397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 (BMW)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106,971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258735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 (Mercedes)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72,187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1918275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 (Jeep, Chevy, Ford, Lincoln)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21,873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204250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(Lincoln)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19,517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315706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 (Tesla)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14,779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408733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 (Ford; Jeep)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14,603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369859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 (Toyota)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7,460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147194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 (Jeep)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5,302</a:t>
                      </a:r>
                    </a:p>
                  </a:txBody>
                  <a:tcPr marL="12700" marR="12700" marT="9525" marB="0" anchor="b"/>
                </a:tc>
                <a:extLst>
                  <a:ext uri="{0D108BD9-81ED-4DB2-BD59-A6C34878D82A}">
                    <a16:rowId xmlns:a16="http://schemas.microsoft.com/office/drawing/2014/main" val="28474086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FD2710B-C6B5-174D-8237-2722CF554BA0}"/>
              </a:ext>
            </a:extLst>
          </p:cNvPr>
          <p:cNvSpPr txBox="1"/>
          <p:nvPr/>
        </p:nvSpPr>
        <p:spPr>
          <a:xfrm>
            <a:off x="1492028" y="5914293"/>
            <a:ext cx="9768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USA Today </a:t>
            </a:r>
            <a:r>
              <a:rPr lang="en-US" dirty="0"/>
              <a:t>from </a:t>
            </a:r>
            <a:r>
              <a:rPr lang="en-US" i="1" dirty="0"/>
              <a:t>LMC Automotive </a:t>
            </a:r>
            <a:r>
              <a:rPr lang="en-US" dirty="0"/>
              <a:t>+ Wikipedia</a:t>
            </a:r>
          </a:p>
        </p:txBody>
      </p:sp>
    </p:spTree>
    <p:extLst>
      <p:ext uri="{BB962C8B-B14F-4D97-AF65-F5344CB8AC3E}">
        <p14:creationId xmlns:p14="http://schemas.microsoft.com/office/powerpoint/2010/main" val="9029882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52F21-707D-0848-98A1-7EB08631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5B095-70C4-C84B-9CA0-A2D06EC8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2362200"/>
            <a:ext cx="5765800" cy="213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95A1B8-A99B-5441-958F-6D44088A1B94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69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Effects of the 2018 Trade War</a:t>
            </a:r>
          </a:p>
          <a:p>
            <a:pPr lvl="1"/>
            <a:r>
              <a:rPr lang="en-US" sz="3600" dirty="0"/>
              <a:t>US average tariffs rose, in 6 waves</a:t>
            </a:r>
          </a:p>
          <a:p>
            <a:pPr lvl="1"/>
            <a:r>
              <a:rPr lang="en-US" sz="3600" dirty="0"/>
              <a:t>Prices of imports in US rose</a:t>
            </a:r>
          </a:p>
          <a:p>
            <a:pPr lvl="1"/>
            <a:r>
              <a:rPr lang="en-US" sz="3600" dirty="0"/>
              <a:t>Quantity of imports fell</a:t>
            </a:r>
          </a:p>
          <a:p>
            <a:pPr lvl="1"/>
            <a:r>
              <a:rPr lang="en-US" sz="3600" dirty="0"/>
              <a:t>Number of imported varieties fell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E7097-1A1C-FD46-9957-09B50ADD0E87}"/>
              </a:ext>
            </a:extLst>
          </p:cNvPr>
          <p:cNvSpPr txBox="1"/>
          <p:nvPr/>
        </p:nvSpPr>
        <p:spPr>
          <a:xfrm>
            <a:off x="867104" y="5486400"/>
            <a:ext cx="736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Redding, and Weinstein, “The Impact of the 2018 Trade War on U.S. Prices and Welfare,” CEPR Discussion Paper DP13564, March 1, 2019. </a:t>
            </a:r>
          </a:p>
        </p:txBody>
      </p:sp>
    </p:spTree>
    <p:extLst>
      <p:ext uri="{BB962C8B-B14F-4D97-AF65-F5344CB8AC3E}">
        <p14:creationId xmlns:p14="http://schemas.microsoft.com/office/powerpoint/2010/main" val="22515904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D0023-70AB-A64F-BE30-AFB0B4A1B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31" y="945931"/>
            <a:ext cx="8528137" cy="5139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5B307-B734-9F4D-98D3-01CD603D08A6}"/>
              </a:ext>
            </a:extLst>
          </p:cNvPr>
          <p:cNvSpPr txBox="1"/>
          <p:nvPr/>
        </p:nvSpPr>
        <p:spPr>
          <a:xfrm>
            <a:off x="2711668" y="1024758"/>
            <a:ext cx="690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Waves of tariffs:</a:t>
            </a:r>
          </a:p>
          <a:p>
            <a:r>
              <a:rPr lang="en-US" dirty="0"/>
              <a:t>              1                      2                       3          4                       5          6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805A5-0EBA-D846-AC8E-6963ABC359FA}"/>
              </a:ext>
            </a:extLst>
          </p:cNvPr>
          <p:cNvSpPr txBox="1"/>
          <p:nvPr/>
        </p:nvSpPr>
        <p:spPr>
          <a:xfrm>
            <a:off x="3173575" y="6045959"/>
            <a:ext cx="7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3476897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FA054-7378-0341-BDFD-0A07415D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760" y="930166"/>
            <a:ext cx="9008480" cy="5265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E2D62A-037B-A448-9742-55D2FE24BA95}"/>
              </a:ext>
            </a:extLst>
          </p:cNvPr>
          <p:cNvSpPr txBox="1"/>
          <p:nvPr/>
        </p:nvSpPr>
        <p:spPr>
          <a:xfrm>
            <a:off x="3173575" y="6045959"/>
            <a:ext cx="7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30305006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D5C38-438F-2E48-A468-02C4D186B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92" y="882869"/>
            <a:ext cx="8968154" cy="5281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4C6FE9-C535-8548-859C-695D3CBB2DE9}"/>
              </a:ext>
            </a:extLst>
          </p:cNvPr>
          <p:cNvSpPr txBox="1"/>
          <p:nvPr/>
        </p:nvSpPr>
        <p:spPr>
          <a:xfrm>
            <a:off x="3173575" y="6045959"/>
            <a:ext cx="7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18886921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F3D44-E64C-BA43-9ED0-4B4D6DBFB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715" y="867103"/>
            <a:ext cx="8918570" cy="5328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75D57-BF3C-A24B-84BC-D512BB7D0F75}"/>
              </a:ext>
            </a:extLst>
          </p:cNvPr>
          <p:cNvSpPr txBox="1"/>
          <p:nvPr/>
        </p:nvSpPr>
        <p:spPr>
          <a:xfrm>
            <a:off x="3173575" y="6045959"/>
            <a:ext cx="7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2230431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Effects of the 2018 Trade War</a:t>
            </a:r>
          </a:p>
          <a:p>
            <a:pPr lvl="1"/>
            <a:r>
              <a:rPr lang="en-US" sz="3600" dirty="0"/>
              <a:t>Effects varied across US</a:t>
            </a:r>
          </a:p>
          <a:p>
            <a:pPr lvl="2"/>
            <a:r>
              <a:rPr lang="en-US" sz="3600" dirty="0"/>
              <a:t>US tariffs hit Michigan, hard</a:t>
            </a:r>
          </a:p>
          <a:p>
            <a:pPr lvl="2"/>
            <a:r>
              <a:rPr lang="en-US" sz="3600" dirty="0"/>
              <a:t>Foreign tariffs did not hit Michigan hard</a:t>
            </a:r>
          </a:p>
          <a:p>
            <a:pPr lvl="2"/>
            <a:r>
              <a:rPr lang="en-US" sz="3600" dirty="0"/>
              <a:t>Real wages fell most in states </a:t>
            </a:r>
            <a:r>
              <a:rPr lang="en-US" sz="3600" u="sng" dirty="0"/>
              <a:t>other than</a:t>
            </a:r>
            <a:r>
              <a:rPr lang="en-US" sz="3600" dirty="0"/>
              <a:t> Michigan</a:t>
            </a:r>
          </a:p>
          <a:p>
            <a:pPr lvl="2"/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85F0D-F88D-4E4F-B4DC-05E7B76CCFC0}"/>
              </a:ext>
            </a:extLst>
          </p:cNvPr>
          <p:cNvSpPr txBox="1"/>
          <p:nvPr/>
        </p:nvSpPr>
        <p:spPr>
          <a:xfrm>
            <a:off x="867104" y="5486400"/>
            <a:ext cx="564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Fajgelbaum</a:t>
            </a:r>
            <a:r>
              <a:rPr lang="en-US" dirty="0"/>
              <a:t>, Goldberg, Kennedy, and Khandelwal, “The Return to Protectionism,”</a:t>
            </a:r>
            <a:r>
              <a:rPr lang="en-US" b="1" dirty="0"/>
              <a:t> </a:t>
            </a:r>
            <a:r>
              <a:rPr lang="en-US" dirty="0"/>
              <a:t>March 3, 2019. </a:t>
            </a:r>
          </a:p>
        </p:txBody>
      </p:sp>
    </p:spTree>
    <p:extLst>
      <p:ext uri="{BB962C8B-B14F-4D97-AF65-F5344CB8AC3E}">
        <p14:creationId xmlns:p14="http://schemas.microsoft.com/office/powerpoint/2010/main" val="31330283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5C16E-2A12-A54B-A0F8-4AFF5B34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109" y="950016"/>
            <a:ext cx="7488621" cy="5248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B8FE0-3271-A548-8D0E-CADB7C34C491}"/>
              </a:ext>
            </a:extLst>
          </p:cNvPr>
          <p:cNvSpPr txBox="1"/>
          <p:nvPr/>
        </p:nvSpPr>
        <p:spPr>
          <a:xfrm>
            <a:off x="3521059" y="616826"/>
            <a:ext cx="56598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Tariff Increase on US Imports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20179-C0F6-E34D-B541-AF06E346301B}"/>
              </a:ext>
            </a:extLst>
          </p:cNvPr>
          <p:cNvSpPr txBox="1"/>
          <p:nvPr/>
        </p:nvSpPr>
        <p:spPr>
          <a:xfrm>
            <a:off x="3228166" y="6073253"/>
            <a:ext cx="564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Fajgelbaum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57512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D4EA-48B7-2D4A-9FA1-627B2842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Trade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FBC7-E017-624A-8C42-D1E1CA74E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15816-CB46-7948-BA14-C59F23C6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325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1614B-82D6-B34C-992C-85CD56A71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410" y="931317"/>
            <a:ext cx="7495041" cy="5268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65352F-1898-C145-A747-948318F94CD1}"/>
              </a:ext>
            </a:extLst>
          </p:cNvPr>
          <p:cNvSpPr txBox="1"/>
          <p:nvPr/>
        </p:nvSpPr>
        <p:spPr>
          <a:xfrm>
            <a:off x="3521059" y="616826"/>
            <a:ext cx="56598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Tariff Increase on US Exports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02A51-E5AC-FD40-A475-16E64D9F8ACF}"/>
              </a:ext>
            </a:extLst>
          </p:cNvPr>
          <p:cNvSpPr txBox="1"/>
          <p:nvPr/>
        </p:nvSpPr>
        <p:spPr>
          <a:xfrm>
            <a:off x="3228166" y="6073253"/>
            <a:ext cx="564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Fajgelbaum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1926500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D1FD9-2304-024E-9EA4-835237EA2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1084853"/>
            <a:ext cx="7330966" cy="5261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7A63CF-8642-7D43-B18B-240BD909D487}"/>
              </a:ext>
            </a:extLst>
          </p:cNvPr>
          <p:cNvSpPr txBox="1"/>
          <p:nvPr/>
        </p:nvSpPr>
        <p:spPr>
          <a:xfrm>
            <a:off x="3148768" y="409453"/>
            <a:ext cx="593318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Tradable Real Wage Loss from US Tariffs (without retaliation)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22F23-E26D-0B43-8C88-9580AC2674CE}"/>
              </a:ext>
            </a:extLst>
          </p:cNvPr>
          <p:cNvSpPr txBox="1"/>
          <p:nvPr/>
        </p:nvSpPr>
        <p:spPr>
          <a:xfrm>
            <a:off x="3228166" y="6144690"/>
            <a:ext cx="564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Fajgelbaum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19770242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52122-044E-404D-A4D6-86719BDD0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252" y="1070084"/>
            <a:ext cx="7161275" cy="5307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1A3752-FC98-FA40-B240-794C1672467A}"/>
              </a:ext>
            </a:extLst>
          </p:cNvPr>
          <p:cNvSpPr txBox="1"/>
          <p:nvPr/>
        </p:nvSpPr>
        <p:spPr>
          <a:xfrm>
            <a:off x="3103049" y="912373"/>
            <a:ext cx="57780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Tradable Real Wage Loss from Full War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00B56-282B-8D4F-B8BF-17D85FA6996C}"/>
              </a:ext>
            </a:extLst>
          </p:cNvPr>
          <p:cNvSpPr txBox="1"/>
          <p:nvPr/>
        </p:nvSpPr>
        <p:spPr>
          <a:xfrm>
            <a:off x="3228166" y="6144690"/>
            <a:ext cx="564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Fajgelbaum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9865213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52F21-707D-0848-98A1-7EB08631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5B095-70C4-C84B-9CA0-A2D06EC8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2362200"/>
            <a:ext cx="5765800" cy="213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95A1B8-A99B-5441-958F-6D44088A1B94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16E18-EF61-444A-AA92-4E6C1ABAAB31}"/>
              </a:ext>
            </a:extLst>
          </p:cNvPr>
          <p:cNvSpPr txBox="1"/>
          <p:nvPr/>
        </p:nvSpPr>
        <p:spPr>
          <a:xfrm>
            <a:off x="6355829" y="2623278"/>
            <a:ext cx="341775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32845766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China-US Trade Talks, I</a:t>
            </a:r>
          </a:p>
          <a:p>
            <a:pPr lvl="1"/>
            <a:r>
              <a:rPr lang="en-US" sz="3600" dirty="0"/>
              <a:t>Talks began in May 2018, in response to Trump’s threat of tariffs</a:t>
            </a:r>
          </a:p>
          <a:p>
            <a:pPr lvl="2"/>
            <a:r>
              <a:rPr lang="en-US" sz="3600" dirty="0"/>
              <a:t>China promised to import more from US and allow more foreign investment</a:t>
            </a:r>
          </a:p>
          <a:p>
            <a:pPr lvl="2"/>
            <a:r>
              <a:rPr lang="en-US" sz="3600" dirty="0"/>
              <a:t>Said to have “averted trade war”</a:t>
            </a:r>
          </a:p>
          <a:p>
            <a:pPr lvl="2"/>
            <a:r>
              <a:rPr lang="en-US" sz="3600" dirty="0"/>
              <a:t>But then talks broke off in early June</a:t>
            </a:r>
          </a:p>
          <a:p>
            <a:pPr lvl="1"/>
            <a:r>
              <a:rPr lang="en-US" sz="3600" dirty="0"/>
              <a:t>Trade war with China Jul, Aug, Sep 2018</a:t>
            </a:r>
          </a:p>
          <a:p>
            <a:pPr lvl="2"/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0D7BB-8985-364A-A162-C23D6641333B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37588594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China-US Trade Talks II</a:t>
            </a:r>
          </a:p>
          <a:p>
            <a:pPr lvl="1"/>
            <a:r>
              <a:rPr lang="en-US" sz="3600" dirty="0"/>
              <a:t>Oct 2018:  US and China postured about renewing trade talks</a:t>
            </a:r>
          </a:p>
          <a:p>
            <a:pPr lvl="1"/>
            <a:r>
              <a:rPr lang="en-US" sz="3600" dirty="0"/>
              <a:t>Nov 1, 2018:  New round of talks began with phone call from Trump to Xi</a:t>
            </a:r>
          </a:p>
          <a:p>
            <a:pPr lvl="1"/>
            <a:r>
              <a:rPr lang="en-US" sz="3600" dirty="0"/>
              <a:t>Dec 2, 2018:  G20 Summit dinner agrees truce:  No more tariffs while talks continue</a:t>
            </a:r>
          </a:p>
          <a:p>
            <a:pPr lvl="1"/>
            <a:r>
              <a:rPr lang="en-US" sz="3600" dirty="0"/>
              <a:t>Talks are still underway, but said to be approaching a deal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22288-B5D3-0D4C-A0E3-1398D5FF01ED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14689096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China-US Trade Talks II:  Calendar</a:t>
            </a:r>
          </a:p>
          <a:p>
            <a:pPr lvl="1"/>
            <a:r>
              <a:rPr lang="en-US" sz="2800" dirty="0"/>
              <a:t>Nov 9:  He &amp; Mnuchin talk by phone</a:t>
            </a:r>
          </a:p>
          <a:p>
            <a:pPr lvl="1"/>
            <a:r>
              <a:rPr lang="en-US" sz="2800" dirty="0"/>
              <a:t>Jan 7-9:  Talks in Beijing</a:t>
            </a:r>
          </a:p>
          <a:p>
            <a:pPr lvl="1"/>
            <a:r>
              <a:rPr lang="en-US" sz="2800" dirty="0"/>
              <a:t>Jan 30-31:  Talks in DC</a:t>
            </a:r>
          </a:p>
          <a:p>
            <a:pPr lvl="1"/>
            <a:r>
              <a:rPr lang="en-US" sz="2800" dirty="0"/>
              <a:t>Feb 11-15: Talks in Beijing</a:t>
            </a:r>
          </a:p>
          <a:p>
            <a:pPr lvl="1"/>
            <a:r>
              <a:rPr lang="en-US" sz="2800" dirty="0"/>
              <a:t>Feb 21-24: Talks in DC</a:t>
            </a:r>
          </a:p>
          <a:p>
            <a:pPr lvl="1"/>
            <a:r>
              <a:rPr lang="en-US" sz="2800" dirty="0"/>
              <a:t>Mar 28-29: Talks in Beijing</a:t>
            </a:r>
          </a:p>
          <a:p>
            <a:pPr lvl="1"/>
            <a:r>
              <a:rPr lang="en-US" sz="2800" dirty="0"/>
              <a:t>Apr 3-5: Talks in DC</a:t>
            </a:r>
          </a:p>
          <a:p>
            <a:pPr lvl="1"/>
            <a:r>
              <a:rPr lang="en-US" sz="2800" dirty="0"/>
              <a:t>Apr 23-?: Talks in Beijing</a:t>
            </a:r>
          </a:p>
          <a:p>
            <a:pPr lvl="1"/>
            <a:r>
              <a:rPr lang="en-US" sz="2800" dirty="0"/>
              <a:t>May 8-?: Talks in DC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2B7CF-BEE1-BE43-B741-37CF17B28DB6}"/>
              </a:ext>
            </a:extLst>
          </p:cNvPr>
          <p:cNvSpPr txBox="1"/>
          <p:nvPr/>
        </p:nvSpPr>
        <p:spPr>
          <a:xfrm>
            <a:off x="200416" y="5686816"/>
            <a:ext cx="206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62D9-B335-B64C-80A6-8AD073853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89" y="6017190"/>
            <a:ext cx="3302000" cy="68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680B25-AA3D-5147-90DE-CF626E94DA13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7334729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62143" y="1515649"/>
            <a:ext cx="6238658" cy="52108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dirty="0"/>
              <a:t>Nov 29, WSJ: U.S., China Exploring Deal to Ease Trade Tensions</a:t>
            </a:r>
          </a:p>
          <a:p>
            <a:pPr lvl="1"/>
            <a:r>
              <a:rPr lang="en-US" sz="1500" dirty="0"/>
              <a:t>Dec 4, WSJ: Trump Names </a:t>
            </a:r>
            <a:r>
              <a:rPr lang="en-US" sz="1500" dirty="0" err="1"/>
              <a:t>Lighthizer</a:t>
            </a:r>
            <a:r>
              <a:rPr lang="en-US" sz="1500" dirty="0"/>
              <a:t> to Run U.S.-China Negotiations</a:t>
            </a:r>
          </a:p>
          <a:p>
            <a:pPr lvl="1"/>
            <a:r>
              <a:rPr lang="en-US" sz="1500" dirty="0"/>
              <a:t>Dec 30,  FT: China and US hail ‘positive progress’ on trade talks</a:t>
            </a:r>
          </a:p>
          <a:p>
            <a:pPr lvl="1"/>
            <a:r>
              <a:rPr lang="en-US" sz="1500" dirty="0"/>
              <a:t>Jan 7, WP: Trade talks open in Beijing amid optimism about an end to U.S.-China dispute</a:t>
            </a:r>
          </a:p>
          <a:p>
            <a:pPr lvl="1"/>
            <a:r>
              <a:rPr lang="en-US" sz="1500" dirty="0"/>
              <a:t>Jan 9, FT: China and US strike upbeat tone after talks but offer few details</a:t>
            </a:r>
          </a:p>
          <a:p>
            <a:pPr lvl="1"/>
            <a:r>
              <a:rPr lang="en-US" sz="1500" dirty="0"/>
              <a:t>Jan 22, FT: US turns down China offer of preparatory trade talks</a:t>
            </a:r>
          </a:p>
          <a:p>
            <a:pPr lvl="1"/>
            <a:r>
              <a:rPr lang="en-US" sz="1500" dirty="0"/>
              <a:t>Jan 24, FT: US commerce secretary Ross says US ‘miles’ from a trade deal with China</a:t>
            </a:r>
          </a:p>
          <a:p>
            <a:pPr lvl="1"/>
            <a:r>
              <a:rPr lang="en-US" sz="1500" dirty="0"/>
              <a:t>Jan 29, WSJ: Big Divides Remain as U.S.-China Trade Talks Resume</a:t>
            </a:r>
          </a:p>
          <a:p>
            <a:pPr lvl="1"/>
            <a:r>
              <a:rPr lang="en-US" sz="1500" dirty="0"/>
              <a:t>Jan 31, FT: Donald Trump says US-China trade talks ‘going well’</a:t>
            </a:r>
          </a:p>
          <a:p>
            <a:pPr lvl="1"/>
            <a:r>
              <a:rPr lang="en-US" sz="1500" dirty="0"/>
              <a:t>Feb 6, WSJ: Agriculture Execs Say U.S.-China Trade Deal Nearing</a:t>
            </a:r>
          </a:p>
          <a:p>
            <a:pPr lvl="1"/>
            <a:r>
              <a:rPr lang="en-US" sz="1500" dirty="0"/>
              <a:t>Feb 13, WSJ: China, U.S. Seek Broad Outline of a Trade Pact This Week</a:t>
            </a:r>
          </a:p>
          <a:p>
            <a:pPr lvl="1"/>
            <a:r>
              <a:rPr lang="en-US" sz="1500" dirty="0"/>
              <a:t>Feb 15, FT: US-China trade talks end with little sign of progress</a:t>
            </a:r>
          </a:p>
          <a:p>
            <a:pPr lvl="1"/>
            <a:r>
              <a:rPr lang="en-US" sz="1500" dirty="0"/>
              <a:t>Feb 16, WSJ: Chinese, U.S. Trade Negotiators Inch Toward a Broad Agreement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7E819C-5309-954A-B653-37A236DD0DAD}"/>
              </a:ext>
            </a:extLst>
          </p:cNvPr>
          <p:cNvSpPr txBox="1">
            <a:spLocks/>
          </p:cNvSpPr>
          <p:nvPr/>
        </p:nvSpPr>
        <p:spPr>
          <a:xfrm>
            <a:off x="5773803" y="1374273"/>
            <a:ext cx="5462044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Feb 21, FT: A potential new snag in the US-China trade talks</a:t>
            </a:r>
          </a:p>
          <a:p>
            <a:pPr lvl="1"/>
            <a:r>
              <a:rPr lang="en-US" sz="1600" dirty="0"/>
              <a:t>Feb 23, WSJ: China Trade Talks Extended as Trump Pushes to Close the Deal</a:t>
            </a:r>
          </a:p>
          <a:p>
            <a:pPr lvl="1"/>
            <a:r>
              <a:rPr lang="en-US" sz="1600" dirty="0"/>
              <a:t>Feb 28, WSJ: U.S. Drops Threat of 25% Tariffs on Chinese Goods in Sign That Accord Is Near</a:t>
            </a:r>
          </a:p>
          <a:p>
            <a:pPr lvl="1"/>
            <a:r>
              <a:rPr lang="en-US" sz="1600" dirty="0"/>
              <a:t>Mar 4, WSJ: U.S., China Close In on Trade Deal</a:t>
            </a:r>
          </a:p>
          <a:p>
            <a:pPr lvl="1"/>
            <a:r>
              <a:rPr lang="en-US" sz="1600" dirty="0"/>
              <a:t>Mar 8, FT: Trump prepared to walk away from ‘bad’ China trade deal</a:t>
            </a:r>
          </a:p>
          <a:p>
            <a:pPr lvl="1"/>
            <a:r>
              <a:rPr lang="en-US" sz="1600" dirty="0"/>
              <a:t>Mar 8, NYT: Chinese Officials Becoming Wary of a Quick Trade Deal</a:t>
            </a:r>
          </a:p>
          <a:p>
            <a:pPr lvl="1"/>
            <a:r>
              <a:rPr lang="en-US" sz="1600" dirty="0"/>
              <a:t>Mar 18, NYT: Trade Fight With China Enters Overtime, With Tariffs a Costly Sticking Point</a:t>
            </a:r>
          </a:p>
          <a:p>
            <a:pPr lvl="1"/>
            <a:r>
              <a:rPr lang="en-US" sz="1600" dirty="0"/>
              <a:t>Mar 28, FT: US-China trade talks could stretch for ‘months’ — Kudlow</a:t>
            </a:r>
          </a:p>
          <a:p>
            <a:pPr lvl="1"/>
            <a:r>
              <a:rPr lang="en-US" sz="1600" dirty="0"/>
              <a:t>Apr 3, FT: US and China draw closer to final trade agreement</a:t>
            </a:r>
          </a:p>
          <a:p>
            <a:pPr lvl="1"/>
            <a:r>
              <a:rPr lang="en-US" sz="1600" dirty="0"/>
              <a:t>Apr 4, FT: US and China push back timing of possible trade deal</a:t>
            </a:r>
          </a:p>
          <a:p>
            <a:pPr lvl="1"/>
            <a:r>
              <a:rPr lang="en-US" sz="1600" dirty="0"/>
              <a:t>Apr 14, NYT: Mnuchin Says China Trade Talks Are Nearing Final Round</a:t>
            </a:r>
          </a:p>
          <a:p>
            <a:pPr lvl="1"/>
            <a:r>
              <a:rPr lang="en-US" sz="1600" dirty="0"/>
              <a:t>Apr 26, NYT:  Trump Says Xi Jinping of China Will Visit Soon, Stirring Anticipation of a Completed Trade Deal</a:t>
            </a:r>
          </a:p>
          <a:p>
            <a:pPr lvl="1"/>
            <a:endParaRPr 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23B808-5384-0843-BC1E-FFFE196F3DDC}"/>
              </a:ext>
            </a:extLst>
          </p:cNvPr>
          <p:cNvSpPr txBox="1">
            <a:spLocks/>
          </p:cNvSpPr>
          <p:nvPr/>
        </p:nvSpPr>
        <p:spPr>
          <a:xfrm>
            <a:off x="1439797" y="885759"/>
            <a:ext cx="9652000" cy="7927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China-US Trade Talks II:  Headlines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FB5D9-8D41-CD44-A84C-605449530AB1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35656431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62143" y="1515649"/>
            <a:ext cx="6238658" cy="52108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dirty="0"/>
              <a:t>Nov 29, WSJ: U.S., China </a:t>
            </a:r>
            <a:r>
              <a:rPr lang="en-US" sz="1500" dirty="0">
                <a:solidFill>
                  <a:srgbClr val="FF0000"/>
                </a:solidFill>
              </a:rPr>
              <a:t>Exploring Deal</a:t>
            </a:r>
            <a:r>
              <a:rPr lang="en-US" sz="1500" dirty="0"/>
              <a:t> to Ease Trade Tensions</a:t>
            </a:r>
          </a:p>
          <a:p>
            <a:pPr lvl="1"/>
            <a:r>
              <a:rPr lang="en-US" sz="1500" dirty="0"/>
              <a:t>Dec 4, WSJ: Trump Names </a:t>
            </a:r>
            <a:r>
              <a:rPr lang="en-US" sz="1500" dirty="0" err="1"/>
              <a:t>Lighthizer</a:t>
            </a:r>
            <a:r>
              <a:rPr lang="en-US" sz="1500" dirty="0"/>
              <a:t> to Run U.S.-China Negotiations</a:t>
            </a:r>
          </a:p>
          <a:p>
            <a:pPr lvl="1"/>
            <a:r>
              <a:rPr lang="en-US" sz="1500" dirty="0"/>
              <a:t>Dec 30,  FT: China and US hail ‘positive progress’ on trade talks</a:t>
            </a:r>
          </a:p>
          <a:p>
            <a:pPr lvl="1"/>
            <a:r>
              <a:rPr lang="en-US" sz="1500" dirty="0"/>
              <a:t>Jan 7, WP: </a:t>
            </a:r>
            <a:r>
              <a:rPr lang="en-US" sz="1500" dirty="0">
                <a:solidFill>
                  <a:srgbClr val="FF0000"/>
                </a:solidFill>
              </a:rPr>
              <a:t>Trade talks open</a:t>
            </a:r>
            <a:r>
              <a:rPr lang="en-US" sz="1500" dirty="0"/>
              <a:t> in Beijing amid optimism about an end to U.S.-China dispute</a:t>
            </a:r>
          </a:p>
          <a:p>
            <a:pPr lvl="1"/>
            <a:r>
              <a:rPr lang="en-US" sz="1500" dirty="0"/>
              <a:t>Jan 9, FT: China and US strike upbeat tone after talks but offer few details</a:t>
            </a:r>
          </a:p>
          <a:p>
            <a:pPr lvl="1"/>
            <a:r>
              <a:rPr lang="en-US" sz="1500" dirty="0"/>
              <a:t>Jan 22, FT: US turns down China offer of preparatory trade talks</a:t>
            </a:r>
          </a:p>
          <a:p>
            <a:pPr lvl="1"/>
            <a:r>
              <a:rPr lang="en-US" sz="1500" dirty="0"/>
              <a:t>Jan 24, FT: US commerce secretary Ross says </a:t>
            </a:r>
            <a:r>
              <a:rPr lang="en-US" sz="1500" dirty="0">
                <a:solidFill>
                  <a:srgbClr val="FF0000"/>
                </a:solidFill>
              </a:rPr>
              <a:t>US ‘miles’ from a trade deal with China</a:t>
            </a:r>
          </a:p>
          <a:p>
            <a:pPr lvl="1"/>
            <a:r>
              <a:rPr lang="en-US" sz="1500" dirty="0"/>
              <a:t>Jan 29, WSJ: Big Divides Remain as U.S.-China Trade Talks Resume</a:t>
            </a:r>
          </a:p>
          <a:p>
            <a:pPr lvl="1"/>
            <a:r>
              <a:rPr lang="en-US" sz="1500" dirty="0"/>
              <a:t>Jan 31, FT: Donald Trump says US-China trade talks ‘going well’</a:t>
            </a:r>
          </a:p>
          <a:p>
            <a:pPr lvl="1"/>
            <a:r>
              <a:rPr lang="en-US" sz="1500" dirty="0"/>
              <a:t>Feb 6, WSJ: Agriculture Execs Say U.S.-China </a:t>
            </a:r>
            <a:r>
              <a:rPr lang="en-US" sz="1500" dirty="0">
                <a:solidFill>
                  <a:srgbClr val="FF0000"/>
                </a:solidFill>
              </a:rPr>
              <a:t>Trade Deal Nearing</a:t>
            </a:r>
          </a:p>
          <a:p>
            <a:pPr lvl="1"/>
            <a:r>
              <a:rPr lang="en-US" sz="1500" dirty="0"/>
              <a:t>Feb 13, WSJ: China, U.S. Seek Broad Outline of a Trade Pact This Week</a:t>
            </a:r>
          </a:p>
          <a:p>
            <a:pPr lvl="1"/>
            <a:r>
              <a:rPr lang="en-US" sz="1500" dirty="0"/>
              <a:t>Feb 15, FT: US-China trade talks end with </a:t>
            </a:r>
            <a:r>
              <a:rPr lang="en-US" sz="1500" dirty="0">
                <a:solidFill>
                  <a:srgbClr val="FF0000"/>
                </a:solidFill>
              </a:rPr>
              <a:t>little sign of progress</a:t>
            </a:r>
          </a:p>
          <a:p>
            <a:pPr lvl="1"/>
            <a:r>
              <a:rPr lang="en-US" sz="1500" dirty="0"/>
              <a:t>Feb 16, WSJ: Chinese, U.S. Trade Negotiators Inch Toward a Broad Agreement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7E819C-5309-954A-B653-37A236DD0DAD}"/>
              </a:ext>
            </a:extLst>
          </p:cNvPr>
          <p:cNvSpPr txBox="1">
            <a:spLocks/>
          </p:cNvSpPr>
          <p:nvPr/>
        </p:nvSpPr>
        <p:spPr>
          <a:xfrm>
            <a:off x="5773803" y="1374273"/>
            <a:ext cx="5462044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Feb 21, FT: A potential new snag in the US-China trade talks</a:t>
            </a:r>
          </a:p>
          <a:p>
            <a:pPr lvl="1"/>
            <a:r>
              <a:rPr lang="en-US" sz="1600" dirty="0"/>
              <a:t>Feb 23, WSJ: China Trade Talks Extended as Trump Pushes to Close the Deal</a:t>
            </a:r>
          </a:p>
          <a:p>
            <a:pPr lvl="1"/>
            <a:r>
              <a:rPr lang="en-US" sz="1600" dirty="0"/>
              <a:t>Feb 28, WSJ: U.S. Drops Threat of 25% Tariffs on Chinese Goods in Sign That </a:t>
            </a:r>
            <a:r>
              <a:rPr lang="en-US" sz="1600" dirty="0">
                <a:solidFill>
                  <a:srgbClr val="FF0000"/>
                </a:solidFill>
              </a:rPr>
              <a:t>Accord Is Near</a:t>
            </a:r>
          </a:p>
          <a:p>
            <a:pPr lvl="1"/>
            <a:r>
              <a:rPr lang="en-US" sz="1600" dirty="0"/>
              <a:t>Mar 4, WSJ: U.S., China Close In on Trade Deal</a:t>
            </a:r>
          </a:p>
          <a:p>
            <a:pPr lvl="1"/>
            <a:r>
              <a:rPr lang="en-US" sz="1600" dirty="0"/>
              <a:t>Mar 8, FT: Trump prepared to walk away from ‘bad’ China trade deal</a:t>
            </a:r>
          </a:p>
          <a:p>
            <a:pPr lvl="1"/>
            <a:r>
              <a:rPr lang="en-US" sz="1600" dirty="0"/>
              <a:t>Mar 8, NYT: Chinese Officials Becoming Wary of a Quick Trade Deal</a:t>
            </a:r>
          </a:p>
          <a:p>
            <a:pPr lvl="1"/>
            <a:r>
              <a:rPr lang="en-US" sz="1600" dirty="0"/>
              <a:t>Mar 18, NYT: Trade Fight With China Enters Overtime, With Tariffs a Costly Sticking Point</a:t>
            </a:r>
          </a:p>
          <a:p>
            <a:pPr lvl="1"/>
            <a:r>
              <a:rPr lang="en-US" sz="1600" dirty="0"/>
              <a:t>Mar 28, FT: US-China </a:t>
            </a:r>
            <a:r>
              <a:rPr lang="en-US" sz="1600" dirty="0">
                <a:solidFill>
                  <a:srgbClr val="FF0000"/>
                </a:solidFill>
              </a:rPr>
              <a:t>trade talks could stretch for ‘months’ </a:t>
            </a:r>
            <a:r>
              <a:rPr lang="en-US" sz="1600" dirty="0"/>
              <a:t>— Kudlow</a:t>
            </a:r>
          </a:p>
          <a:p>
            <a:pPr lvl="1"/>
            <a:r>
              <a:rPr lang="en-US" sz="1600" dirty="0"/>
              <a:t>Apr 3, FT: US and China draw </a:t>
            </a:r>
            <a:r>
              <a:rPr lang="en-US" sz="1600" dirty="0">
                <a:solidFill>
                  <a:srgbClr val="FF0000"/>
                </a:solidFill>
              </a:rPr>
              <a:t>closer to final trade agreement</a:t>
            </a:r>
          </a:p>
          <a:p>
            <a:pPr lvl="1"/>
            <a:r>
              <a:rPr lang="en-US" sz="1600" dirty="0"/>
              <a:t>Apr 4, FT: US and China push back timing of possible trade deal</a:t>
            </a:r>
          </a:p>
          <a:p>
            <a:pPr lvl="1"/>
            <a:r>
              <a:rPr lang="en-US" sz="1600" dirty="0"/>
              <a:t>Apr 14, NYT: Mnuchin Says China Trade Talks Are Nearing Final Round</a:t>
            </a:r>
          </a:p>
          <a:p>
            <a:pPr lvl="1"/>
            <a:r>
              <a:rPr lang="en-US" sz="1600" dirty="0"/>
              <a:t>Apr 26, NYT:  Trump Says Xi Jinping of China Will Visit Soon, Stirring </a:t>
            </a:r>
            <a:r>
              <a:rPr lang="en-US" sz="1600" dirty="0">
                <a:solidFill>
                  <a:srgbClr val="FF0000"/>
                </a:solidFill>
              </a:rPr>
              <a:t>Anticipation of a Completed Trade Deal</a:t>
            </a:r>
          </a:p>
          <a:p>
            <a:pPr lvl="1"/>
            <a:endParaRPr 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23B808-5384-0843-BC1E-FFFE196F3DDC}"/>
              </a:ext>
            </a:extLst>
          </p:cNvPr>
          <p:cNvSpPr txBox="1">
            <a:spLocks/>
          </p:cNvSpPr>
          <p:nvPr/>
        </p:nvSpPr>
        <p:spPr>
          <a:xfrm>
            <a:off x="1439797" y="885759"/>
            <a:ext cx="9652000" cy="7927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China-US Trade Talks II:  Headlines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EBE80-50DC-5E40-A176-D4984FB6B404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31983871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7DF458-89EE-F242-99F6-79BC1A747D9C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62143" y="1515649"/>
            <a:ext cx="6238658" cy="52108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dirty="0"/>
              <a:t>Nov 29, WSJ: U.S., China </a:t>
            </a:r>
            <a:r>
              <a:rPr lang="en-US" sz="1500" dirty="0">
                <a:solidFill>
                  <a:schemeClr val="tx1"/>
                </a:solidFill>
              </a:rPr>
              <a:t>Exploring Deal </a:t>
            </a:r>
            <a:r>
              <a:rPr lang="en-US" sz="1500" dirty="0"/>
              <a:t>to Ease Trade Tensions</a:t>
            </a:r>
          </a:p>
          <a:p>
            <a:pPr lvl="1"/>
            <a:r>
              <a:rPr lang="en-US" sz="1500" dirty="0"/>
              <a:t>Dec 4, WSJ: Trump Names </a:t>
            </a:r>
            <a:r>
              <a:rPr lang="en-US" sz="1500" dirty="0" err="1"/>
              <a:t>Lighthizer</a:t>
            </a:r>
            <a:r>
              <a:rPr lang="en-US" sz="1500" dirty="0"/>
              <a:t> to Run U.S.-China Negotiations</a:t>
            </a:r>
          </a:p>
          <a:p>
            <a:pPr lvl="1"/>
            <a:r>
              <a:rPr lang="en-US" sz="1500" dirty="0"/>
              <a:t>Dec 30,  FT: China and US hail ‘positive progress’ on trade talks</a:t>
            </a:r>
          </a:p>
          <a:p>
            <a:pPr lvl="1"/>
            <a:r>
              <a:rPr lang="en-US" sz="1500" dirty="0"/>
              <a:t>Jan 7, WP: </a:t>
            </a:r>
            <a:r>
              <a:rPr lang="en-US" sz="1500" dirty="0">
                <a:solidFill>
                  <a:schemeClr val="tx1"/>
                </a:solidFill>
              </a:rPr>
              <a:t>Trade talks open</a:t>
            </a:r>
            <a:r>
              <a:rPr lang="en-US" sz="1500" dirty="0"/>
              <a:t> in Beijing amid optimism about an end to U.S.-China dispute</a:t>
            </a:r>
          </a:p>
          <a:p>
            <a:pPr lvl="1"/>
            <a:r>
              <a:rPr lang="en-US" sz="1500" dirty="0"/>
              <a:t>Jan 9, FT: China and US strike upbeat tone after talks but offer few details</a:t>
            </a:r>
          </a:p>
          <a:p>
            <a:pPr lvl="1"/>
            <a:r>
              <a:rPr lang="en-US" sz="1500" dirty="0"/>
              <a:t>Jan 22, FT: US turns down China offer of preparatory trade talks</a:t>
            </a:r>
          </a:p>
          <a:p>
            <a:pPr lvl="1"/>
            <a:r>
              <a:rPr lang="en-US" sz="1500" dirty="0"/>
              <a:t>Jan 24, FT: US commerce secretary Ross says </a:t>
            </a:r>
            <a:r>
              <a:rPr lang="en-US" sz="1500" dirty="0">
                <a:solidFill>
                  <a:schemeClr val="tx1"/>
                </a:solidFill>
              </a:rPr>
              <a:t>US ‘miles’ from a trade deal with China</a:t>
            </a:r>
          </a:p>
          <a:p>
            <a:pPr lvl="1"/>
            <a:r>
              <a:rPr lang="en-US" sz="1500" dirty="0"/>
              <a:t>Jan 29, WSJ: Big Divides Remain as U.S.-China Trade Talks Resume</a:t>
            </a:r>
          </a:p>
          <a:p>
            <a:pPr lvl="1"/>
            <a:r>
              <a:rPr lang="en-US" sz="1500" dirty="0"/>
              <a:t>Jan 31, FT: Donald Trump says US-China trade talks ‘going well’</a:t>
            </a:r>
          </a:p>
          <a:p>
            <a:pPr lvl="1"/>
            <a:r>
              <a:rPr lang="en-US" sz="1500" dirty="0"/>
              <a:t>Feb 6, WSJ: Agriculture Execs Say U.S.-China </a:t>
            </a:r>
            <a:r>
              <a:rPr lang="en-US" sz="1500" dirty="0">
                <a:solidFill>
                  <a:schemeClr val="tx1"/>
                </a:solidFill>
              </a:rPr>
              <a:t>Trade Deal Nearing</a:t>
            </a:r>
          </a:p>
          <a:p>
            <a:pPr lvl="1"/>
            <a:r>
              <a:rPr lang="en-US" sz="1500" dirty="0"/>
              <a:t>Feb 13, WSJ: China, U.S. Seek Broad Outline of a Trade Pact This Week</a:t>
            </a:r>
          </a:p>
          <a:p>
            <a:pPr lvl="1"/>
            <a:r>
              <a:rPr lang="en-US" sz="1500" dirty="0"/>
              <a:t>Feb 15, FT: US-China trade talks end with </a:t>
            </a:r>
            <a:r>
              <a:rPr lang="en-US" sz="1500" dirty="0">
                <a:solidFill>
                  <a:schemeClr val="tx1"/>
                </a:solidFill>
              </a:rPr>
              <a:t>little sign of progress</a:t>
            </a:r>
          </a:p>
          <a:p>
            <a:pPr lvl="1"/>
            <a:r>
              <a:rPr lang="en-US" sz="1500" dirty="0"/>
              <a:t>Feb 16, WSJ: Chinese, U.S. Trade Negotiators Inch Toward a Broad Agreement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7E819C-5309-954A-B653-37A236DD0DAD}"/>
              </a:ext>
            </a:extLst>
          </p:cNvPr>
          <p:cNvSpPr txBox="1">
            <a:spLocks/>
          </p:cNvSpPr>
          <p:nvPr/>
        </p:nvSpPr>
        <p:spPr>
          <a:xfrm>
            <a:off x="5773803" y="1374273"/>
            <a:ext cx="5462044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Feb 21, FT: A potential new snag in the US-China trade talks</a:t>
            </a:r>
          </a:p>
          <a:p>
            <a:pPr lvl="1"/>
            <a:r>
              <a:rPr lang="en-US" sz="1600" dirty="0"/>
              <a:t>Feb 23, WSJ: China Trade Talks Extended as Trump Pushes to Close the Deal</a:t>
            </a:r>
          </a:p>
          <a:p>
            <a:pPr lvl="1"/>
            <a:r>
              <a:rPr lang="en-US" sz="1600" dirty="0"/>
              <a:t>Feb 28, WSJ: U.S. Drops Threat of 25% Tariffs on Chinese Goods in Sign That </a:t>
            </a:r>
            <a:r>
              <a:rPr lang="en-US" sz="1600" dirty="0">
                <a:solidFill>
                  <a:schemeClr val="tx1"/>
                </a:solidFill>
              </a:rPr>
              <a:t>Accord Is Near</a:t>
            </a:r>
          </a:p>
          <a:p>
            <a:pPr lvl="1"/>
            <a:r>
              <a:rPr lang="en-US" sz="1600" dirty="0"/>
              <a:t>Mar 4, WSJ: U.S., China Close In on Trade Deal</a:t>
            </a:r>
          </a:p>
          <a:p>
            <a:pPr lvl="1"/>
            <a:r>
              <a:rPr lang="en-US" sz="1600" dirty="0"/>
              <a:t>Mar 8, FT: Trump prepared to walk away from ‘bad’ China trade deal</a:t>
            </a:r>
          </a:p>
          <a:p>
            <a:pPr lvl="1"/>
            <a:r>
              <a:rPr lang="en-US" sz="1600" dirty="0"/>
              <a:t>Mar 8, NYT: Chinese Officials Becoming Wary of a Quick Trade Deal</a:t>
            </a:r>
          </a:p>
          <a:p>
            <a:pPr lvl="1"/>
            <a:r>
              <a:rPr lang="en-US" sz="1600" dirty="0"/>
              <a:t>Mar 18, NYT: Trade Fight With China Enters Overtime, With Tariffs a Costly Sticking Point</a:t>
            </a:r>
          </a:p>
          <a:p>
            <a:pPr lvl="1"/>
            <a:r>
              <a:rPr lang="en-US" sz="1600" dirty="0"/>
              <a:t>Mar 28, FT: US-China </a:t>
            </a:r>
            <a:r>
              <a:rPr lang="en-US" sz="1600" dirty="0">
                <a:solidFill>
                  <a:schemeClr val="tx1"/>
                </a:solidFill>
              </a:rPr>
              <a:t>trade talks could stretch for ‘months’ </a:t>
            </a:r>
            <a:r>
              <a:rPr lang="en-US" sz="1600" dirty="0"/>
              <a:t>— Kudlow</a:t>
            </a:r>
          </a:p>
          <a:p>
            <a:pPr lvl="1"/>
            <a:r>
              <a:rPr lang="en-US" sz="1600" dirty="0"/>
              <a:t>Apr 3, FT: US and China draw </a:t>
            </a:r>
            <a:r>
              <a:rPr lang="en-US" sz="1600" dirty="0">
                <a:solidFill>
                  <a:schemeClr val="tx1"/>
                </a:solidFill>
              </a:rPr>
              <a:t>closer to final trade agreement</a:t>
            </a:r>
          </a:p>
          <a:p>
            <a:pPr lvl="1"/>
            <a:r>
              <a:rPr lang="en-US" sz="1600" dirty="0"/>
              <a:t>Apr 4, FT: US and China push back timing of possible trade deal</a:t>
            </a:r>
          </a:p>
          <a:p>
            <a:pPr lvl="1"/>
            <a:r>
              <a:rPr lang="en-US" sz="1600" dirty="0"/>
              <a:t>Apr 14, NYT: Mnuchin Says China Trade Talks Are Nearing Final Round</a:t>
            </a:r>
          </a:p>
          <a:p>
            <a:pPr lvl="1"/>
            <a:r>
              <a:rPr lang="en-US" sz="1600" dirty="0"/>
              <a:t>Apr 26, NYT:  Trump Says Xi Jinping of China Will Visit Soon, Stirring </a:t>
            </a:r>
            <a:r>
              <a:rPr lang="en-US" sz="1600" dirty="0">
                <a:solidFill>
                  <a:schemeClr val="tx1"/>
                </a:solidFill>
              </a:rPr>
              <a:t>Anticipation of a Completed Trade Deal</a:t>
            </a:r>
          </a:p>
          <a:p>
            <a:pPr lvl="1"/>
            <a:endParaRPr 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23B808-5384-0843-BC1E-FFFE196F3DDC}"/>
              </a:ext>
            </a:extLst>
          </p:cNvPr>
          <p:cNvSpPr txBox="1">
            <a:spLocks/>
          </p:cNvSpPr>
          <p:nvPr/>
        </p:nvSpPr>
        <p:spPr>
          <a:xfrm>
            <a:off x="1439797" y="885759"/>
            <a:ext cx="9652000" cy="7927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China-US Trade Talks II:  Headlines</a:t>
            </a: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F1899C89-1B29-5843-86D4-313579426D69}"/>
              </a:ext>
            </a:extLst>
          </p:cNvPr>
          <p:cNvSpPr/>
          <p:nvPr/>
        </p:nvSpPr>
        <p:spPr>
          <a:xfrm>
            <a:off x="2922024" y="182880"/>
            <a:ext cx="2880986" cy="504262"/>
          </a:xfrm>
          <a:prstGeom prst="wedgeRectCallout">
            <a:avLst>
              <a:gd name="adj1" fmla="val -32124"/>
              <a:gd name="adj2" fmla="val 2299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Exploring deal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C56FC-D692-DC42-9636-E8F5403EB2E1}"/>
              </a:ext>
            </a:extLst>
          </p:cNvPr>
          <p:cNvSpPr/>
          <p:nvPr/>
        </p:nvSpPr>
        <p:spPr>
          <a:xfrm>
            <a:off x="864296" y="1540701"/>
            <a:ext cx="651353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F5A144-0431-B742-B8CE-1A9819D98D8D}"/>
              </a:ext>
            </a:extLst>
          </p:cNvPr>
          <p:cNvSpPr/>
          <p:nvPr/>
        </p:nvSpPr>
        <p:spPr>
          <a:xfrm>
            <a:off x="873261" y="2374419"/>
            <a:ext cx="493985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1D4C80B5-BEEE-8746-B02B-5F0B1DFE6BFF}"/>
              </a:ext>
            </a:extLst>
          </p:cNvPr>
          <p:cNvSpPr/>
          <p:nvPr/>
        </p:nvSpPr>
        <p:spPr>
          <a:xfrm>
            <a:off x="209005" y="237695"/>
            <a:ext cx="2229395" cy="1120842"/>
          </a:xfrm>
          <a:prstGeom prst="wedgeRectCallout">
            <a:avLst>
              <a:gd name="adj1" fmla="val 45046"/>
              <a:gd name="adj2" fmla="val 147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Trade talks open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89A916-5F1C-7C41-B90F-2766CCB6DF12}"/>
              </a:ext>
            </a:extLst>
          </p:cNvPr>
          <p:cNvCxnSpPr/>
          <p:nvPr/>
        </p:nvCxnSpPr>
        <p:spPr>
          <a:xfrm>
            <a:off x="2865120" y="1828800"/>
            <a:ext cx="10885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0D2A43-66BE-844D-8D44-87E55F06FE62}"/>
              </a:ext>
            </a:extLst>
          </p:cNvPr>
          <p:cNvCxnSpPr>
            <a:cxnSpLocks/>
          </p:cNvCxnSpPr>
          <p:nvPr/>
        </p:nvCxnSpPr>
        <p:spPr>
          <a:xfrm>
            <a:off x="1780903" y="2634343"/>
            <a:ext cx="1258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E1767D69-768F-5D4D-87B0-80F4F2551A6D}"/>
              </a:ext>
            </a:extLst>
          </p:cNvPr>
          <p:cNvSpPr/>
          <p:nvPr/>
        </p:nvSpPr>
        <p:spPr>
          <a:xfrm>
            <a:off x="3553396" y="1584960"/>
            <a:ext cx="2472935" cy="1118217"/>
          </a:xfrm>
          <a:prstGeom prst="wedgeRectCallout">
            <a:avLst>
              <a:gd name="adj1" fmla="val 14427"/>
              <a:gd name="adj2" fmla="val 1325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‘Miles’ from a trade deal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4E09C4-DAAD-DC43-B119-C3132CB4F3FE}"/>
              </a:ext>
            </a:extLst>
          </p:cNvPr>
          <p:cNvSpPr/>
          <p:nvPr/>
        </p:nvSpPr>
        <p:spPr>
          <a:xfrm>
            <a:off x="868652" y="3574153"/>
            <a:ext cx="603098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77BC26-CE72-B147-B962-2596944F06B3}"/>
              </a:ext>
            </a:extLst>
          </p:cNvPr>
          <p:cNvCxnSpPr>
            <a:cxnSpLocks/>
          </p:cNvCxnSpPr>
          <p:nvPr/>
        </p:nvCxnSpPr>
        <p:spPr>
          <a:xfrm>
            <a:off x="4654732" y="3853544"/>
            <a:ext cx="1502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79F248-6F4F-E34D-A74A-7E77D9AE0501}"/>
              </a:ext>
            </a:extLst>
          </p:cNvPr>
          <p:cNvCxnSpPr>
            <a:cxnSpLocks/>
          </p:cNvCxnSpPr>
          <p:nvPr/>
        </p:nvCxnSpPr>
        <p:spPr>
          <a:xfrm>
            <a:off x="940527" y="4066904"/>
            <a:ext cx="3309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E03A4B14-71EF-5045-A24B-A539B1ADB4D1}"/>
              </a:ext>
            </a:extLst>
          </p:cNvPr>
          <p:cNvSpPr/>
          <p:nvPr/>
        </p:nvSpPr>
        <p:spPr>
          <a:xfrm>
            <a:off x="1964082" y="2982685"/>
            <a:ext cx="2142405" cy="1118217"/>
          </a:xfrm>
          <a:prstGeom prst="wedgeRectCallout">
            <a:avLst>
              <a:gd name="adj1" fmla="val 86931"/>
              <a:gd name="adj2" fmla="val 976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Trade deal nearing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30FD92-A5F0-DC45-8B35-82FDF9B1C182}"/>
              </a:ext>
            </a:extLst>
          </p:cNvPr>
          <p:cNvSpPr/>
          <p:nvPr/>
        </p:nvSpPr>
        <p:spPr>
          <a:xfrm>
            <a:off x="890424" y="4597410"/>
            <a:ext cx="511656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311A3D-B5D1-CB41-BC9E-221CF9B4F0DC}"/>
              </a:ext>
            </a:extLst>
          </p:cNvPr>
          <p:cNvCxnSpPr>
            <a:cxnSpLocks/>
          </p:cNvCxnSpPr>
          <p:nvPr/>
        </p:nvCxnSpPr>
        <p:spPr>
          <a:xfrm>
            <a:off x="4354287" y="4894218"/>
            <a:ext cx="1502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1AE92AC6-8B02-D64E-9C4D-51FD3FABBFDD}"/>
              </a:ext>
            </a:extLst>
          </p:cNvPr>
          <p:cNvSpPr/>
          <p:nvPr/>
        </p:nvSpPr>
        <p:spPr>
          <a:xfrm>
            <a:off x="1498176" y="4354285"/>
            <a:ext cx="2290054" cy="1118217"/>
          </a:xfrm>
          <a:prstGeom prst="wedgeRectCallout">
            <a:avLst>
              <a:gd name="adj1" fmla="val 86971"/>
              <a:gd name="adj2" fmla="val 445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Little sign of progress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C6549E-3DFB-0C40-8A9E-FA801703EBCC}"/>
              </a:ext>
            </a:extLst>
          </p:cNvPr>
          <p:cNvSpPr/>
          <p:nvPr/>
        </p:nvSpPr>
        <p:spPr>
          <a:xfrm>
            <a:off x="886070" y="5350700"/>
            <a:ext cx="611804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9C77B8-3961-D74A-8C1C-7247BC025C57}"/>
              </a:ext>
            </a:extLst>
          </p:cNvPr>
          <p:cNvCxnSpPr>
            <a:cxnSpLocks/>
          </p:cNvCxnSpPr>
          <p:nvPr/>
        </p:nvCxnSpPr>
        <p:spPr>
          <a:xfrm>
            <a:off x="4132219" y="5630091"/>
            <a:ext cx="16154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51BA1EA8-ED6C-E140-8986-818B71E3DA12}"/>
              </a:ext>
            </a:extLst>
          </p:cNvPr>
          <p:cNvSpPr/>
          <p:nvPr/>
        </p:nvSpPr>
        <p:spPr>
          <a:xfrm>
            <a:off x="7829550" y="148998"/>
            <a:ext cx="2840492" cy="508227"/>
          </a:xfrm>
          <a:prstGeom prst="wedgeRectCallout">
            <a:avLst>
              <a:gd name="adj1" fmla="val -22980"/>
              <a:gd name="adj2" fmla="val 373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Accord is near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2A4B1E-8537-8C44-A77D-1E2F6A094532}"/>
              </a:ext>
            </a:extLst>
          </p:cNvPr>
          <p:cNvSpPr/>
          <p:nvPr/>
        </p:nvSpPr>
        <p:spPr>
          <a:xfrm>
            <a:off x="6482588" y="2116382"/>
            <a:ext cx="639324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8680C1-62CA-284D-BBB5-09D120D0F893}"/>
              </a:ext>
            </a:extLst>
          </p:cNvPr>
          <p:cNvCxnSpPr>
            <a:cxnSpLocks/>
          </p:cNvCxnSpPr>
          <p:nvPr/>
        </p:nvCxnSpPr>
        <p:spPr>
          <a:xfrm>
            <a:off x="8013656" y="2582091"/>
            <a:ext cx="1115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F7AAD3AA-ED1B-A947-8F5F-0F7191AAF3BC}"/>
              </a:ext>
            </a:extLst>
          </p:cNvPr>
          <p:cNvSpPr/>
          <p:nvPr/>
        </p:nvSpPr>
        <p:spPr>
          <a:xfrm>
            <a:off x="6266734" y="2714938"/>
            <a:ext cx="3607345" cy="1024912"/>
          </a:xfrm>
          <a:prstGeom prst="wedgeRectCallout">
            <a:avLst>
              <a:gd name="adj1" fmla="val 44663"/>
              <a:gd name="adj2" fmla="val 918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Talks could stretch for ‘months’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A12377-782F-2F4B-911C-539621F7F518}"/>
              </a:ext>
            </a:extLst>
          </p:cNvPr>
          <p:cNvSpPr/>
          <p:nvPr/>
        </p:nvSpPr>
        <p:spPr>
          <a:xfrm>
            <a:off x="6493739" y="4082714"/>
            <a:ext cx="659035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D13590-E0AE-8B47-AB5C-3672659B89C6}"/>
              </a:ext>
            </a:extLst>
          </p:cNvPr>
          <p:cNvCxnSpPr>
            <a:cxnSpLocks/>
          </p:cNvCxnSpPr>
          <p:nvPr/>
        </p:nvCxnSpPr>
        <p:spPr>
          <a:xfrm>
            <a:off x="8668497" y="4355918"/>
            <a:ext cx="23764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ular Callout 38">
            <a:extLst>
              <a:ext uri="{FF2B5EF4-FFF2-40B4-BE49-F238E27FC236}">
                <a16:creationId xmlns:a16="http://schemas.microsoft.com/office/drawing/2014/main" id="{CA7D6307-A099-684D-9595-2D96A48727BB}"/>
              </a:ext>
            </a:extLst>
          </p:cNvPr>
          <p:cNvSpPr/>
          <p:nvPr/>
        </p:nvSpPr>
        <p:spPr>
          <a:xfrm>
            <a:off x="9683351" y="833802"/>
            <a:ext cx="2217495" cy="1691033"/>
          </a:xfrm>
          <a:prstGeom prst="wedgeRectCallout">
            <a:avLst>
              <a:gd name="adj1" fmla="val -46672"/>
              <a:gd name="adj2" fmla="val 17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Closer to final trade agreement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EE979E-27F6-8D49-A4A9-F6A71583479D}"/>
              </a:ext>
            </a:extLst>
          </p:cNvPr>
          <p:cNvSpPr/>
          <p:nvPr/>
        </p:nvSpPr>
        <p:spPr>
          <a:xfrm>
            <a:off x="6466257" y="4504161"/>
            <a:ext cx="557281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193A4D-3933-D54B-AFF1-A05E83B48633}"/>
              </a:ext>
            </a:extLst>
          </p:cNvPr>
          <p:cNvCxnSpPr>
            <a:cxnSpLocks/>
          </p:cNvCxnSpPr>
          <p:nvPr/>
        </p:nvCxnSpPr>
        <p:spPr>
          <a:xfrm>
            <a:off x="8815388" y="4815603"/>
            <a:ext cx="1475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B58F1E1-0D14-C248-8CAA-AF7B0124105F}"/>
              </a:ext>
            </a:extLst>
          </p:cNvPr>
          <p:cNvCxnSpPr>
            <a:cxnSpLocks/>
          </p:cNvCxnSpPr>
          <p:nvPr/>
        </p:nvCxnSpPr>
        <p:spPr>
          <a:xfrm>
            <a:off x="6540556" y="4995298"/>
            <a:ext cx="8515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id="{A2DA5999-2FD9-4849-B91A-33E69060274A}"/>
              </a:ext>
            </a:extLst>
          </p:cNvPr>
          <p:cNvSpPr/>
          <p:nvPr/>
        </p:nvSpPr>
        <p:spPr>
          <a:xfrm>
            <a:off x="4809763" y="4899546"/>
            <a:ext cx="7249233" cy="589128"/>
          </a:xfrm>
          <a:prstGeom prst="wedgeRectCallout">
            <a:avLst>
              <a:gd name="adj1" fmla="val 4704"/>
              <a:gd name="adj2" fmla="val 137310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Anticipationof</a:t>
            </a:r>
            <a:r>
              <a:rPr lang="en-US" sz="3600" dirty="0">
                <a:solidFill>
                  <a:schemeClr val="tx1"/>
                </a:solidFill>
              </a:rPr>
              <a:t> a completed trade deal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018D73-0197-ED49-B071-8C0B9C5551F4}"/>
              </a:ext>
            </a:extLst>
          </p:cNvPr>
          <p:cNvSpPr/>
          <p:nvPr/>
        </p:nvSpPr>
        <p:spPr>
          <a:xfrm>
            <a:off x="6468531" y="5802973"/>
            <a:ext cx="636276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DF6952-AA9F-2549-80F6-AB0069881144}"/>
              </a:ext>
            </a:extLst>
          </p:cNvPr>
          <p:cNvCxnSpPr>
            <a:cxnSpLocks/>
          </p:cNvCxnSpPr>
          <p:nvPr/>
        </p:nvCxnSpPr>
        <p:spPr>
          <a:xfrm>
            <a:off x="7154705" y="6278188"/>
            <a:ext cx="3040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11" grpId="0" animBg="1"/>
      <p:bldP spid="12" grpId="0" animBg="1"/>
      <p:bldP spid="12" grpId="1" animBg="1"/>
      <p:bldP spid="16" grpId="0" animBg="1"/>
      <p:bldP spid="16" grpId="1" animBg="1"/>
      <p:bldP spid="17" grpId="0" animBg="1"/>
      <p:bldP spid="22" grpId="0" animBg="1"/>
      <p:bldP spid="22" grpId="1" animBg="1"/>
      <p:bldP spid="23" grpId="0" animBg="1"/>
      <p:bldP spid="25" grpId="0" animBg="1"/>
      <p:bldP spid="25" grpId="1" animBg="1"/>
      <p:bldP spid="26" grpId="0" animBg="1"/>
      <p:bldP spid="29" grpId="0" animBg="1"/>
      <p:bldP spid="29" grpId="1" animBg="1"/>
      <p:bldP spid="30" grpId="0" animBg="1"/>
      <p:bldP spid="35" grpId="0" animBg="1"/>
      <p:bldP spid="35" grpId="1" animBg="1"/>
      <p:bldP spid="36" grpId="0" animBg="1"/>
      <p:bldP spid="39" grpId="0" animBg="1"/>
      <p:bldP spid="39" grpId="1" animBg="1"/>
      <p:bldP spid="4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portance of US Trade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 trade as % of GDP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 trade balance as % of GDP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2BC7B1-1376-3745-8451-C78390144CB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248400" y="2171817"/>
            <a:ext cx="5202977" cy="377809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F78973-2505-BF44-BF02-5FA6F788B2DB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943352" y="2173440"/>
            <a:ext cx="5190748" cy="3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1173857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China-US Trade:  Issues of Negotiation</a:t>
            </a:r>
          </a:p>
          <a:p>
            <a:pPr lvl="1"/>
            <a:r>
              <a:rPr lang="en-US" sz="2800" dirty="0"/>
              <a:t>Government subsidies to state-owned companies </a:t>
            </a:r>
          </a:p>
          <a:p>
            <a:pPr lvl="1"/>
            <a:r>
              <a:rPr lang="en-US" sz="2800" dirty="0"/>
              <a:t>Chinese purchases of U.S. farm and energy products and services</a:t>
            </a:r>
          </a:p>
          <a:p>
            <a:pPr lvl="1"/>
            <a:r>
              <a:rPr lang="en-US" sz="2800" dirty="0"/>
              <a:t>China’s market-opening efforts in sectors such as financial services and manufacturing</a:t>
            </a:r>
          </a:p>
          <a:p>
            <a:pPr lvl="1"/>
            <a:r>
              <a:rPr lang="en-US" sz="2800" dirty="0"/>
              <a:t>Improving its protection of U.S. intellectual-property rights</a:t>
            </a:r>
          </a:p>
          <a:p>
            <a:pPr lvl="1"/>
            <a:r>
              <a:rPr lang="en-US" sz="2800" dirty="0"/>
              <a:t>Pressure on U.S. companies to share technology</a:t>
            </a:r>
          </a:p>
          <a:p>
            <a:pPr lvl="1"/>
            <a:r>
              <a:rPr lang="en-US" sz="2800" dirty="0"/>
              <a:t>Industrial policies that favor state-controlled companies</a:t>
            </a:r>
          </a:p>
          <a:p>
            <a:pPr lvl="1"/>
            <a:r>
              <a:rPr lang="en-US" sz="2800" dirty="0"/>
              <a:t>Currency stability</a:t>
            </a:r>
          </a:p>
          <a:p>
            <a:pPr lvl="1"/>
            <a:r>
              <a:rPr lang="en-US" sz="2800" dirty="0"/>
              <a:t>Regulatory relief for foreign companies in China</a:t>
            </a:r>
          </a:p>
          <a:p>
            <a:pPr lvl="1"/>
            <a:r>
              <a:rPr lang="en-US" sz="2800" dirty="0"/>
              <a:t>How to enforce any agreements on the above</a:t>
            </a:r>
          </a:p>
          <a:p>
            <a:pPr lvl="2"/>
            <a:r>
              <a:rPr lang="en-US" sz="2800" dirty="0"/>
              <a:t>Reimpose tariffs, or</a:t>
            </a:r>
          </a:p>
          <a:p>
            <a:pPr lvl="2"/>
            <a:r>
              <a:rPr lang="en-US" sz="2800" dirty="0"/>
              <a:t>Leave them in place</a:t>
            </a:r>
          </a:p>
          <a:p>
            <a:pPr lvl="1"/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14123-8067-2640-A0B7-82490ECD5361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6787953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164225" y="1223961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Might a China-US Trade Deal Include?</a:t>
            </a:r>
          </a:p>
          <a:p>
            <a:pPr lvl="1"/>
            <a:r>
              <a:rPr lang="en-US" sz="3600" dirty="0"/>
              <a:t>US wants (per FT, 3/25/19):</a:t>
            </a:r>
          </a:p>
          <a:p>
            <a:pPr lvl="2"/>
            <a:r>
              <a:rPr lang="en-US" sz="3600" dirty="0"/>
              <a:t>Huge Chinese purchases of US exports, to reduce US trade deficit</a:t>
            </a:r>
          </a:p>
          <a:p>
            <a:pPr lvl="2"/>
            <a:r>
              <a:rPr lang="en-US" sz="3600" dirty="0"/>
              <a:t>Liberalization of market access for US goods and services</a:t>
            </a:r>
          </a:p>
          <a:p>
            <a:pPr lvl="2"/>
            <a:r>
              <a:rPr lang="en-US" sz="3600" dirty="0"/>
              <a:t>Reform of Chinese industrial policy, especially “forced transfers” of IP</a:t>
            </a:r>
          </a:p>
          <a:p>
            <a:pPr lvl="2">
              <a:buFont typeface="Wingdings" pitchFamily="2" charset="2"/>
              <a:buChar char="Ø"/>
            </a:pPr>
            <a:r>
              <a:rPr lang="en-US" sz="3600" dirty="0"/>
              <a:t>US permitted to use punitive tariffs if these are violated, without China retaliating or complaining to WTO</a:t>
            </a:r>
          </a:p>
          <a:p>
            <a:pPr lvl="1"/>
            <a:r>
              <a:rPr lang="en-US" sz="3600" dirty="0"/>
              <a:t>China wants:</a:t>
            </a:r>
          </a:p>
          <a:p>
            <a:pPr lvl="2"/>
            <a:r>
              <a:rPr lang="en-US" sz="3600" dirty="0"/>
              <a:t>Removal of US tariffs</a:t>
            </a:r>
          </a:p>
          <a:p>
            <a:pPr lvl="1"/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5F9C6-F1E5-164F-BCD0-0DF4D911F75E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40289307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FD55-6C75-D849-88ED-1A78E1B9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erview of Trump’s Tariffs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55C2F-9CCA-6B4B-B358-D7D7DEB8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CF42CA-2208-5A45-9B98-C0438A8F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216" y="31828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page4image3831511264">
            <a:extLst>
              <a:ext uri="{FF2B5EF4-FFF2-40B4-BE49-F238E27FC236}">
                <a16:creationId xmlns:a16="http://schemas.microsoft.com/office/drawing/2014/main" id="{0D1393C6-3560-FB49-85A2-95E2A71F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65" y="1018146"/>
            <a:ext cx="903867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0B335-681C-A24F-9A48-B963ED64D488}"/>
              </a:ext>
            </a:extLst>
          </p:cNvPr>
          <p:cNvSpPr txBox="1"/>
          <p:nvPr/>
        </p:nvSpPr>
        <p:spPr>
          <a:xfrm>
            <a:off x="7120591" y="6413908"/>
            <a:ext cx="430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James Lake Presentation, April 2019</a:t>
            </a:r>
          </a:p>
        </p:txBody>
      </p:sp>
    </p:spTree>
    <p:extLst>
      <p:ext uri="{BB962C8B-B14F-4D97-AF65-F5344CB8AC3E}">
        <p14:creationId xmlns:p14="http://schemas.microsoft.com/office/powerpoint/2010/main" val="2245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164225" y="1223961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Latest News</a:t>
            </a:r>
          </a:p>
          <a:p>
            <a:pPr lvl="1"/>
            <a:r>
              <a:rPr lang="en-US" sz="3200" dirty="0"/>
              <a:t>On Sunday May 4, Trump tweeted that he would</a:t>
            </a:r>
          </a:p>
          <a:p>
            <a:pPr lvl="2"/>
            <a:r>
              <a:rPr lang="en-US" sz="3200" dirty="0"/>
              <a:t>Raise tariffs on Friday from 10% to 25% on the $200 billion from last year</a:t>
            </a:r>
          </a:p>
          <a:p>
            <a:pPr lvl="2"/>
            <a:r>
              <a:rPr lang="en-US" sz="3200" dirty="0"/>
              <a:t>Impose 25% tariffs on the rest of China exports if China does not accept his demands</a:t>
            </a:r>
          </a:p>
          <a:p>
            <a:pPr lvl="2"/>
            <a:r>
              <a:rPr lang="en-US" sz="3200" dirty="0"/>
              <a:t>Reason:  China backtracking on promise to reduce subsidies</a:t>
            </a:r>
          </a:p>
          <a:p>
            <a:pPr lvl="1"/>
            <a:r>
              <a:rPr lang="en-US" sz="3200" dirty="0"/>
              <a:t>China’s negotiators are coming to DC anyway</a:t>
            </a:r>
          </a:p>
          <a:p>
            <a:pPr lvl="1"/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60A79-145B-D040-965B-56875BDCDB7C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22989005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94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4373" y="1371600"/>
            <a:ext cx="9652000" cy="4241207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Jul 6, 2018:  First tariffs on China</a:t>
            </a:r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, $34 billion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Aug 23, 2018:  Second tariffs on China, $16 billion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Sep 24, 2018:  Third tariffs on China, $200 billion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Sep 24, 2018:  Amended KORUS signed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Raises Korea quota for US-certified cars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Extends years of US 25% tariff on light trucks</a:t>
            </a:r>
          </a:p>
        </p:txBody>
      </p:sp>
    </p:spTree>
    <p:extLst>
      <p:ext uri="{BB962C8B-B14F-4D97-AF65-F5344CB8AC3E}">
        <p14:creationId xmlns:p14="http://schemas.microsoft.com/office/powerpoint/2010/main" val="26718906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CB812B-AC12-4B4E-9926-456BE3199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0678" y="2580751"/>
            <a:ext cx="3475265" cy="20584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EED4B-9204-CF4E-B5E1-F1002F36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5D3496-A8C0-2C47-A3B2-FC7B35A4927B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273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Kor</a:t>
            </a:r>
            <a:r>
              <a:rPr lang="en-US" dirty="0"/>
              <a:t>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329" y="1920035"/>
            <a:ext cx="9652000" cy="6432530"/>
          </a:xfrm>
        </p:spPr>
        <p:txBody>
          <a:bodyPr>
            <a:normAutofit/>
          </a:bodyPr>
          <a:lstStyle/>
          <a:p>
            <a:r>
              <a:rPr lang="en-US" sz="4000" dirty="0"/>
              <a:t>Increased quota for US cars that</a:t>
            </a:r>
          </a:p>
          <a:p>
            <a:pPr lvl="2"/>
            <a:r>
              <a:rPr lang="en-US" sz="3200" dirty="0"/>
              <a:t>Do not meet Korean standards</a:t>
            </a:r>
          </a:p>
          <a:p>
            <a:pPr lvl="2"/>
            <a:r>
              <a:rPr lang="en-US" sz="3200" dirty="0"/>
              <a:t>But do meet US standards</a:t>
            </a:r>
          </a:p>
          <a:p>
            <a:pPr lvl="1"/>
            <a:r>
              <a:rPr lang="en-US" sz="3600" dirty="0"/>
              <a:t>Quota doubles from 25,000 to 50,000 cars per auto maker</a:t>
            </a:r>
          </a:p>
          <a:p>
            <a:pPr lvl="1"/>
            <a:r>
              <a:rPr lang="en-US" sz="3600" dirty="0"/>
              <a:t>In fact, US companies have not usually reached the 25,000 limit</a:t>
            </a:r>
          </a:p>
          <a:p>
            <a:pPr lvl="1"/>
            <a:endParaRPr lang="en-US" sz="3600" dirty="0"/>
          </a:p>
          <a:p>
            <a:pPr lvl="2"/>
            <a:endParaRPr lang="en-US" sz="32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endParaRPr lang="en-US" sz="40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540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Kor</a:t>
            </a:r>
            <a:r>
              <a:rPr lang="en-US" dirty="0"/>
              <a:t>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759" y="2125776"/>
            <a:ext cx="9047331" cy="5952399"/>
          </a:xfrm>
        </p:spPr>
        <p:txBody>
          <a:bodyPr>
            <a:normAutofit/>
          </a:bodyPr>
          <a:lstStyle/>
          <a:p>
            <a:r>
              <a:rPr lang="en-US" sz="4000" dirty="0"/>
              <a:t>Trucks</a:t>
            </a:r>
          </a:p>
          <a:p>
            <a:pPr lvl="1"/>
            <a:r>
              <a:rPr lang="en-US" sz="3600" dirty="0"/>
              <a:t>Original KORUS had US promise to remove its 25% ”chicken tax” on light trucks from Korea by 2019.  </a:t>
            </a:r>
          </a:p>
          <a:p>
            <a:pPr lvl="1"/>
            <a:r>
              <a:rPr lang="en-US" sz="3600" dirty="0"/>
              <a:t>This is now extended to 2041</a:t>
            </a:r>
          </a:p>
          <a:p>
            <a:pPr lvl="1"/>
            <a:r>
              <a:rPr lang="en-US" sz="3600" dirty="0"/>
              <a:t>This seems important for US makers of pickup trucks, including in Michigan</a:t>
            </a:r>
          </a:p>
          <a:p>
            <a:pPr lvl="2"/>
            <a:endParaRPr lang="en-US" sz="32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endParaRPr lang="en-US" sz="40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84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98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321" y="1302703"/>
            <a:ext cx="9190269" cy="4812347"/>
          </a:xfrm>
          <a:ln w="762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Aug 23, 2018:  Second tariffs on China, $16 billion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Sep 24, 2018:  Third tariffs on China, $200 billion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Sep 24, 2018:  Amended KORUS signed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Sep 30, 2018:  USMCA agreed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NAFTA renegotiation had completed previously with Mexico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Now Canada signed on, and name changed (by Trump) to USMCA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USMCA:  U.S.-Mexico-Canada Trade Agreement</a:t>
            </a:r>
          </a:p>
        </p:txBody>
      </p:sp>
    </p:spTree>
    <p:extLst>
      <p:ext uri="{BB962C8B-B14F-4D97-AF65-F5344CB8AC3E}">
        <p14:creationId xmlns:p14="http://schemas.microsoft.com/office/powerpoint/2010/main" val="23036083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A331-3905-D847-AFF7-44020980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D6DE3-4C5B-A646-A243-BA132B0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2444750"/>
            <a:ext cx="8280400" cy="1968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865FAE-CF2B-BF4E-B86D-A7897E8095E9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36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36852</TotalTime>
  <Words>6465</Words>
  <Application>Microsoft Macintosh PowerPoint</Application>
  <PresentationFormat>Widescreen</PresentationFormat>
  <Paragraphs>996</Paragraphs>
  <Slides>114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0" baseType="lpstr">
      <vt:lpstr>Arial</vt:lpstr>
      <vt:lpstr>Calibri</vt:lpstr>
      <vt:lpstr>Courier New</vt:lpstr>
      <vt:lpstr>Palatino Linotype</vt:lpstr>
      <vt:lpstr>Wingdings</vt:lpstr>
      <vt:lpstr>Custom Design</vt:lpstr>
      <vt:lpstr>U.S. Trade and Trade Wars</vt:lpstr>
      <vt:lpstr> National Economic Education Delegation</vt:lpstr>
      <vt:lpstr>Who Are We?</vt:lpstr>
      <vt:lpstr>Where Are We?</vt:lpstr>
      <vt:lpstr>Credits and Disclaimer</vt:lpstr>
      <vt:lpstr>A slowdown in global trade since 2008</vt:lpstr>
      <vt:lpstr> Outline</vt:lpstr>
      <vt:lpstr>U.S. Trade</vt:lpstr>
      <vt:lpstr> Importance of US Trade</vt:lpstr>
      <vt:lpstr>What do we Export?   ($1.6 Trillion)</vt:lpstr>
      <vt:lpstr>What do we Import?   ($2.4 Trillion)</vt:lpstr>
      <vt:lpstr>Top US Trade Partners (Goods, 2016)</vt:lpstr>
      <vt:lpstr>U.S. trade</vt:lpstr>
      <vt:lpstr> Bilateral trading relationships</vt:lpstr>
      <vt:lpstr>Trade imbalances</vt:lpstr>
      <vt:lpstr>Trade agreements may re-route trade</vt:lpstr>
      <vt:lpstr>U.S. now using some established and some  new approaches to trade policy</vt:lpstr>
      <vt:lpstr>Recent applications of established barriers against import surges and imports of unfairly traded products</vt:lpstr>
      <vt:lpstr>“What will be the effect of tariffs on the U.S. economy, workers, and households?”</vt:lpstr>
      <vt:lpstr>“What will be the effect of tariffs on the U.S. economy, workers, and households?”</vt:lpstr>
      <vt:lpstr>Recent Research Suggests Trade Disrupts Job Markets</vt:lpstr>
      <vt:lpstr>PowerPoint Presentation</vt:lpstr>
      <vt:lpstr>Trump’s 2018 Trade Actions</vt:lpstr>
      <vt:lpstr>Trump’s 2018 Trade Actions</vt:lpstr>
      <vt:lpstr>Trump’s 2018 Trade Actions</vt:lpstr>
      <vt:lpstr>Safeguards</vt:lpstr>
      <vt:lpstr>PowerPoint Presentation</vt:lpstr>
      <vt:lpstr>Tariffs on Solar Panels </vt:lpstr>
      <vt:lpstr>Tariffs on Solar Panels </vt:lpstr>
      <vt:lpstr>PowerPoint Presentation</vt:lpstr>
      <vt:lpstr>Tariffs on Solar Panels </vt:lpstr>
      <vt:lpstr>PowerPoint Presentation</vt:lpstr>
      <vt:lpstr>Tariffs on Washing Machines </vt:lpstr>
      <vt:lpstr>Tariffs on Washing Machines </vt:lpstr>
      <vt:lpstr>Tariffs on Washing Machines </vt:lpstr>
      <vt:lpstr>Tariffs on Washing Machines </vt:lpstr>
      <vt:lpstr>Trump’s 2018 Trade Actions</vt:lpstr>
      <vt:lpstr> National Security</vt:lpstr>
      <vt:lpstr>PowerPoint Presentation</vt:lpstr>
      <vt:lpstr>Tariffs on Steel and Aluminum</vt:lpstr>
      <vt:lpstr>Tariffs on Steel and Aluminum</vt:lpstr>
      <vt:lpstr>Tariffs on Steel and Aluminum</vt:lpstr>
      <vt:lpstr>PowerPoint Presentation</vt:lpstr>
      <vt:lpstr>PowerPoint Presentation</vt:lpstr>
      <vt:lpstr>PowerPoint Presentation</vt:lpstr>
      <vt:lpstr>PowerPoint Presentation</vt:lpstr>
      <vt:lpstr>Tariffs on Imported Inputs Can Hurt Firms</vt:lpstr>
      <vt:lpstr>Trump’s Trade Actions</vt:lpstr>
      <vt:lpstr> National Security</vt:lpstr>
      <vt:lpstr>PowerPoint Presentation</vt:lpstr>
      <vt:lpstr>Tariff on Cars and Car Parts</vt:lpstr>
      <vt:lpstr>Tariff on Cars and Car Parts</vt:lpstr>
      <vt:lpstr>Tariff on Cars and Car Parts</vt:lpstr>
      <vt:lpstr>Tariff on Cars and Car Parts</vt:lpstr>
      <vt:lpstr>Tariff on Cars and Car Parts</vt:lpstr>
      <vt:lpstr>Tariff on Cars and Car Parts</vt:lpstr>
      <vt:lpstr>Trump’s Trade Actions</vt:lpstr>
      <vt:lpstr>PowerPoint Presentation</vt:lpstr>
      <vt:lpstr>Three Rounds of Tariff Hikes in 2018</vt:lpstr>
      <vt:lpstr>Average U.S. and China Tariffs: Before and After</vt:lpstr>
      <vt:lpstr>PowerPoint Presentation</vt:lpstr>
      <vt:lpstr>PowerPoint Presentation</vt:lpstr>
      <vt:lpstr>Trump’s Trade Actions</vt:lpstr>
      <vt:lpstr>China</vt:lpstr>
      <vt:lpstr>Trump’s Trade Actions</vt:lpstr>
      <vt:lpstr>China</vt:lpstr>
      <vt:lpstr>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Trade War</vt:lpstr>
      <vt:lpstr>Trade War</vt:lpstr>
      <vt:lpstr>Trade War</vt:lpstr>
      <vt:lpstr>Trade War</vt:lpstr>
      <vt:lpstr>Trade War</vt:lpstr>
      <vt:lpstr>Trade War</vt:lpstr>
      <vt:lpstr>Trade War</vt:lpstr>
      <vt:lpstr>Trade War</vt:lpstr>
      <vt:lpstr>Trade War</vt:lpstr>
      <vt:lpstr>Trade War</vt:lpstr>
      <vt:lpstr>PowerPoint Presentation</vt:lpstr>
      <vt:lpstr>Trade War</vt:lpstr>
      <vt:lpstr>Trade War</vt:lpstr>
      <vt:lpstr>Trade War</vt:lpstr>
      <vt:lpstr>Trade War</vt:lpstr>
      <vt:lpstr>Trade War</vt:lpstr>
      <vt:lpstr>Trade War</vt:lpstr>
      <vt:lpstr>Trade War</vt:lpstr>
      <vt:lpstr>Trade War</vt:lpstr>
      <vt:lpstr>Overview of Trump’s Tariffs</vt:lpstr>
      <vt:lpstr>Trade War</vt:lpstr>
      <vt:lpstr>Trump’s Trade Actions</vt:lpstr>
      <vt:lpstr>PowerPoint Presentation</vt:lpstr>
      <vt:lpstr>Korea</vt:lpstr>
      <vt:lpstr>Korea</vt:lpstr>
      <vt:lpstr>Trump’s Trade Actions</vt:lpstr>
      <vt:lpstr>PowerPoint Presentation</vt:lpstr>
      <vt:lpstr>NAFTA → USMCA</vt:lpstr>
      <vt:lpstr>NAFTA → USMCA</vt:lpstr>
      <vt:lpstr>NAFTA → USMCA</vt:lpstr>
      <vt:lpstr>NAFTA → USMCA</vt:lpstr>
      <vt:lpstr>NAFTA → USMCA</vt:lpstr>
      <vt:lpstr>NAFTA → USMCA</vt:lpstr>
      <vt:lpstr>NAFTA → USMCA</vt:lpstr>
      <vt:lpstr>PowerPoint Presentation</vt:lpstr>
      <vt:lpstr> Conclusion</vt:lpstr>
      <vt:lpstr>Agreement on Incidence</vt:lpstr>
      <vt:lpstr>Likely to Impact Low Income Groups Heavily</vt:lpstr>
      <vt:lpstr> Conclusion</vt:lpstr>
      <vt:lpstr> Conclusion</vt:lpstr>
      <vt:lpstr>Risks from all-out trade war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217</cp:revision>
  <dcterms:created xsi:type="dcterms:W3CDTF">2017-05-03T22:30:38Z</dcterms:created>
  <dcterms:modified xsi:type="dcterms:W3CDTF">2020-03-05T16:20:21Z</dcterms:modified>
</cp:coreProperties>
</file>