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7"/>
  </p:notesMasterIdLst>
  <p:sldIdLst>
    <p:sldId id="258" r:id="rId2"/>
    <p:sldId id="367" r:id="rId3"/>
    <p:sldId id="328" r:id="rId4"/>
    <p:sldId id="434" r:id="rId5"/>
    <p:sldId id="435" r:id="rId6"/>
    <p:sldId id="327" r:id="rId7"/>
    <p:sldId id="350" r:id="rId8"/>
    <p:sldId id="324" r:id="rId9"/>
    <p:sldId id="436" r:id="rId10"/>
    <p:sldId id="351" r:id="rId11"/>
    <p:sldId id="370" r:id="rId12"/>
    <p:sldId id="371" r:id="rId13"/>
    <p:sldId id="372" r:id="rId14"/>
    <p:sldId id="373" r:id="rId15"/>
    <p:sldId id="374" r:id="rId16"/>
    <p:sldId id="375" r:id="rId17"/>
    <p:sldId id="352" r:id="rId18"/>
    <p:sldId id="357" r:id="rId19"/>
    <p:sldId id="358" r:id="rId20"/>
    <p:sldId id="353" r:id="rId21"/>
    <p:sldId id="359" r:id="rId22"/>
    <p:sldId id="365" r:id="rId23"/>
    <p:sldId id="355" r:id="rId24"/>
    <p:sldId id="376" r:id="rId25"/>
    <p:sldId id="349" r:id="rId26"/>
    <p:sldId id="366" r:id="rId27"/>
    <p:sldId id="409" r:id="rId28"/>
    <p:sldId id="483" r:id="rId29"/>
    <p:sldId id="360" r:id="rId30"/>
    <p:sldId id="361" r:id="rId31"/>
    <p:sldId id="484" r:id="rId32"/>
    <p:sldId id="362" r:id="rId33"/>
    <p:sldId id="363" r:id="rId34"/>
    <p:sldId id="364" r:id="rId35"/>
    <p:sldId id="36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extLst>
      <p:ext uri="{19B8F6BF-5375-455C-9EA6-DF929625EA0E}">
        <p15:presenceInfo xmlns:p15="http://schemas.microsoft.com/office/powerpoint/2012/main" userId="Win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6" autoAdjust="0"/>
    <p:restoredTop sz="94674"/>
  </p:normalViewPr>
  <p:slideViewPr>
    <p:cSldViewPr snapToGrid="0" snapToObjects="1">
      <p:cViewPr varScale="1">
        <p:scale>
          <a:sx n="73" d="100"/>
          <a:sy n="73" d="100"/>
        </p:scale>
        <p:origin x="224" y="1376"/>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Estimated</a:t>
            </a:r>
            <a:r>
              <a:rPr lang="en-US" sz="1600" b="1" baseline="0" dirty="0"/>
              <a:t> Worker Adjustment Costs</a:t>
            </a:r>
            <a:br>
              <a:rPr lang="en-US" sz="1600" b="1" baseline="0" dirty="0"/>
            </a:br>
            <a:r>
              <a:rPr lang="en-US" sz="1600" b="1" baseline="0" dirty="0"/>
              <a:t>Multiple of Annual Earnings</a:t>
            </a:r>
            <a:endParaRPr lang="en-US" sz="1600" b="1" dirty="0"/>
          </a:p>
        </c:rich>
      </c:tx>
      <c:overlay val="0"/>
      <c:spPr>
        <a:noFill/>
        <a:ln>
          <a:noFill/>
        </a:ln>
        <a:effectLst/>
      </c:spPr>
    </c:title>
    <c:autoTitleDeleted val="0"/>
    <c:plotArea>
      <c:layout/>
      <c:barChart>
        <c:barDir val="bar"/>
        <c:grouping val="clustered"/>
        <c:varyColors val="0"/>
        <c:ser>
          <c:idx val="0"/>
          <c:order val="0"/>
          <c:spPr>
            <a:solidFill>
              <a:srgbClr val="0C4C88"/>
            </a:solidFill>
            <a:ln>
              <a:noFill/>
            </a:ln>
            <a:effectLst/>
          </c:spPr>
          <c:invertIfNegative val="0"/>
          <c:cat>
            <c:strRef>
              <c:f>Sheet1!$E$4:$E$7</c:f>
              <c:strCache>
                <c:ptCount val="4"/>
                <c:pt idx="0">
                  <c:v>Brazil</c:v>
                </c:pt>
                <c:pt idx="1">
                  <c:v>Developing Avg.</c:v>
                </c:pt>
                <c:pt idx="2">
                  <c:v>Developed Avg.</c:v>
                </c:pt>
                <c:pt idx="3">
                  <c:v>U.S.A.</c:v>
                </c:pt>
              </c:strCache>
            </c:strRef>
          </c:cat>
          <c:val>
            <c:numRef>
              <c:f>Sheet1!$F$4:$F$7</c:f>
              <c:numCache>
                <c:formatCode>General</c:formatCode>
                <c:ptCount val="4"/>
                <c:pt idx="0">
                  <c:v>2.7</c:v>
                </c:pt>
                <c:pt idx="1">
                  <c:v>2.8</c:v>
                </c:pt>
                <c:pt idx="2">
                  <c:v>3.7</c:v>
                </c:pt>
                <c:pt idx="3">
                  <c:v>6</c:v>
                </c:pt>
              </c:numCache>
            </c:numRef>
          </c:val>
          <c:extLst>
            <c:ext xmlns:c16="http://schemas.microsoft.com/office/drawing/2014/chart" uri="{C3380CC4-5D6E-409C-BE32-E72D297353CC}">
              <c16:uniqueId val="{00000000-01BA-4BBC-A773-5B54C2707544}"/>
            </c:ext>
          </c:extLst>
        </c:ser>
        <c:dLbls>
          <c:showLegendKey val="0"/>
          <c:showVal val="0"/>
          <c:showCatName val="0"/>
          <c:showSerName val="0"/>
          <c:showPercent val="0"/>
          <c:showBubbleSize val="0"/>
        </c:dLbls>
        <c:gapWidth val="182"/>
        <c:axId val="241187600"/>
        <c:axId val="241179984"/>
      </c:barChart>
      <c:catAx>
        <c:axId val="241187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2B414D"/>
                </a:solidFill>
                <a:latin typeface="+mn-lt"/>
                <a:ea typeface="+mn-ea"/>
                <a:cs typeface="+mn-cs"/>
              </a:defRPr>
            </a:pPr>
            <a:endParaRPr lang="en-US"/>
          </a:p>
        </c:txPr>
        <c:crossAx val="241179984"/>
        <c:crosses val="autoZero"/>
        <c:auto val="1"/>
        <c:lblAlgn val="ctr"/>
        <c:lblOffset val="100"/>
        <c:noMultiLvlLbl val="0"/>
      </c:catAx>
      <c:valAx>
        <c:axId val="241179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2B414D"/>
                </a:solidFill>
                <a:latin typeface="+mn-lt"/>
                <a:ea typeface="+mn-ea"/>
                <a:cs typeface="+mn-cs"/>
              </a:defRPr>
            </a:pPr>
            <a:endParaRPr lang="en-US"/>
          </a:p>
        </c:txPr>
        <c:crossAx val="2411876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file:////Volumes/Promise%20Pegasus/FileShare/Presentations/Base_New/Charts/MANEMP.png" TargetMode="Externa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file:////Volumes/Promise%20Pegasus/FileShare/Presentations/Base_New/Charts/trade_NoServices.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Volumes/Promise%20Pegasus/FileShare/Presentations/Base_New/Charts/MANEMP_share.png"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file:////Volumes/Promise%20Pegasus/FileShare/Presentations/Base_New/Charts/MANEMP_output.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Volumes/Promise%20Pegasus/FileShare/Presentations/Base_New/Charts/MAN_outputprod.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file:////Volumes/Promise%20Pegasus/FileShare/Presentations/Base_New/Charts/UNRATE_alone_trade.png"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file:////Volumes/Promise%20Pegasus/FileShare/Presentations/Base_New/Charts/trade_deficit_savings.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6D37-0677-45D3-9025-983A2ED7CD9A}"/>
              </a:ext>
            </a:extLst>
          </p:cNvPr>
          <p:cNvSpPr>
            <a:spLocks noGrp="1"/>
          </p:cNvSpPr>
          <p:nvPr>
            <p:ph type="ctrTitle" idx="4294967295"/>
          </p:nvPr>
        </p:nvSpPr>
        <p:spPr>
          <a:xfrm>
            <a:off x="1524000" y="1064795"/>
            <a:ext cx="9144000" cy="1281113"/>
          </a:xfrm>
        </p:spPr>
        <p:txBody>
          <a:bodyPr>
            <a:normAutofit/>
          </a:bodyPr>
          <a:lstStyle/>
          <a:p>
            <a:pPr algn="ctr"/>
            <a:r>
              <a:rPr lang="en-US" dirty="0"/>
              <a:t>Effects of Regulating International Trade on Firms and Workers </a:t>
            </a:r>
          </a:p>
        </p:txBody>
      </p:sp>
      <p:pic>
        <p:nvPicPr>
          <p:cNvPr id="5" name="Picture 4">
            <a:extLst>
              <a:ext uri="{FF2B5EF4-FFF2-40B4-BE49-F238E27FC236}">
                <a16:creationId xmlns:a16="http://schemas.microsoft.com/office/drawing/2014/main" id="{FC56B068-7162-4EAA-908D-5E94D388CA87}"/>
              </a:ext>
            </a:extLst>
          </p:cNvPr>
          <p:cNvPicPr>
            <a:picLocks noChangeAspect="1"/>
          </p:cNvPicPr>
          <p:nvPr/>
        </p:nvPicPr>
        <p:blipFill>
          <a:blip r:embed="rId2"/>
          <a:stretch>
            <a:fillRect/>
          </a:stretch>
        </p:blipFill>
        <p:spPr>
          <a:xfrm>
            <a:off x="0" y="2444418"/>
            <a:ext cx="12192000" cy="3048000"/>
          </a:xfrm>
          <a:prstGeom prst="rect">
            <a:avLst/>
          </a:prstGeom>
        </p:spPr>
      </p:pic>
      <p:pic>
        <p:nvPicPr>
          <p:cNvPr id="7" name="Picture 6">
            <a:extLst>
              <a:ext uri="{FF2B5EF4-FFF2-40B4-BE49-F238E27FC236}">
                <a16:creationId xmlns:a16="http://schemas.microsoft.com/office/drawing/2014/main" id="{467D4EBA-3EC8-4740-B655-5F2035A7650C}"/>
              </a:ext>
            </a:extLst>
          </p:cNvPr>
          <p:cNvPicPr>
            <a:picLocks noChangeAspect="1"/>
          </p:cNvPicPr>
          <p:nvPr/>
        </p:nvPicPr>
        <p:blipFill>
          <a:blip r:embed="rId3">
            <a:duotone>
              <a:prstClr val="black"/>
              <a:schemeClr val="accent5">
                <a:tint val="45000"/>
                <a:satMod val="400000"/>
              </a:schemeClr>
            </a:duotone>
          </a:blip>
          <a:stretch>
            <a:fillRect/>
          </a:stretch>
        </p:blipFill>
        <p:spPr>
          <a:xfrm>
            <a:off x="0" y="2493580"/>
            <a:ext cx="12192000" cy="2949677"/>
          </a:xfrm>
          <a:prstGeom prst="rect">
            <a:avLst/>
          </a:prstGeom>
        </p:spPr>
      </p:pic>
      <p:pic>
        <p:nvPicPr>
          <p:cNvPr id="8" name="Picture 7">
            <a:extLst>
              <a:ext uri="{FF2B5EF4-FFF2-40B4-BE49-F238E27FC236}">
                <a16:creationId xmlns:a16="http://schemas.microsoft.com/office/drawing/2014/main" id="{F4E2D513-F394-4EA8-BEF4-AA81EDA40A5F}"/>
              </a:ext>
            </a:extLst>
          </p:cNvPr>
          <p:cNvPicPr>
            <a:picLocks noChangeAspect="1"/>
          </p:cNvPicPr>
          <p:nvPr/>
        </p:nvPicPr>
        <p:blipFill>
          <a:blip r:embed="rId4"/>
          <a:stretch>
            <a:fillRect/>
          </a:stretch>
        </p:blipFill>
        <p:spPr>
          <a:xfrm>
            <a:off x="4678680" y="436563"/>
            <a:ext cx="2834640" cy="472441"/>
          </a:xfrm>
          <a:prstGeom prst="rect">
            <a:avLst/>
          </a:prstGeom>
        </p:spPr>
      </p:pic>
      <p:sp>
        <p:nvSpPr>
          <p:cNvPr id="9" name="Speech Bubble: Rectangle with Corners Rounded 8">
            <a:extLst>
              <a:ext uri="{FF2B5EF4-FFF2-40B4-BE49-F238E27FC236}">
                <a16:creationId xmlns:a16="http://schemas.microsoft.com/office/drawing/2014/main" id="{37C0A3BA-9C99-44AB-A21A-353C68CE457E}"/>
              </a:ext>
            </a:extLst>
          </p:cNvPr>
          <p:cNvSpPr/>
          <p:nvPr/>
        </p:nvSpPr>
        <p:spPr>
          <a:xfrm>
            <a:off x="0" y="6636"/>
            <a:ext cx="2382253" cy="1299411"/>
          </a:xfrm>
          <a:prstGeom prst="wedgeRoundRectCallout">
            <a:avLst>
              <a:gd name="adj1" fmla="val -9217"/>
              <a:gd name="adj2" fmla="val 10601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DT</a:t>
            </a:r>
          </a:p>
          <a:p>
            <a:pPr algn="ctr"/>
            <a:r>
              <a:rPr lang="en-US" dirty="0">
                <a:solidFill>
                  <a:schemeClr val="tx1"/>
                </a:solidFill>
              </a:rPr>
              <a:t>Two options for the title slide, </a:t>
            </a:r>
            <a:r>
              <a:rPr lang="en-US" dirty="0" err="1">
                <a:solidFill>
                  <a:schemeClr val="tx1"/>
                </a:solidFill>
              </a:rPr>
              <a:t>plz</a:t>
            </a:r>
            <a:r>
              <a:rPr lang="en-US" dirty="0">
                <a:solidFill>
                  <a:schemeClr val="tx1"/>
                </a:solidFill>
              </a:rPr>
              <a:t> see next slide</a:t>
            </a:r>
          </a:p>
        </p:txBody>
      </p:sp>
      <p:sp>
        <p:nvSpPr>
          <p:cNvPr id="10" name="Subtitle 2">
            <a:extLst>
              <a:ext uri="{FF2B5EF4-FFF2-40B4-BE49-F238E27FC236}">
                <a16:creationId xmlns:a16="http://schemas.microsoft.com/office/drawing/2014/main" id="{12736C55-26D9-4A1C-9816-4FBF9EE38DB9}"/>
              </a:ext>
            </a:extLst>
          </p:cNvPr>
          <p:cNvSpPr txBox="1">
            <a:spLocks/>
          </p:cNvSpPr>
          <p:nvPr/>
        </p:nvSpPr>
        <p:spPr>
          <a:xfrm>
            <a:off x="3029913" y="5764531"/>
            <a:ext cx="6132175" cy="87497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rgbClr val="2B414D"/>
                </a:solidFill>
              </a:rPr>
              <a:t>&lt;Audience&gt;</a:t>
            </a:r>
          </a:p>
          <a:p>
            <a:pPr>
              <a:lnSpc>
                <a:spcPct val="100000"/>
              </a:lnSpc>
              <a:spcBef>
                <a:spcPts val="0"/>
              </a:spcBef>
            </a:pPr>
            <a:r>
              <a:rPr lang="en-US" sz="1800" dirty="0">
                <a:solidFill>
                  <a:srgbClr val="2B414D"/>
                </a:solidFill>
              </a:rPr>
              <a:t>Month, # 2018</a:t>
            </a:r>
          </a:p>
          <a:p>
            <a:pPr>
              <a:lnSpc>
                <a:spcPct val="100000"/>
              </a:lnSpc>
              <a:spcBef>
                <a:spcPts val="0"/>
              </a:spcBef>
            </a:pPr>
            <a:endParaRPr lang="en-US" sz="1800" dirty="0">
              <a:solidFill>
                <a:srgbClr val="2B414D"/>
              </a:solidFill>
            </a:endParaRPr>
          </a:p>
          <a:p>
            <a:pPr>
              <a:lnSpc>
                <a:spcPct val="100000"/>
              </a:lnSpc>
              <a:spcBef>
                <a:spcPts val="0"/>
              </a:spcBef>
            </a:pPr>
            <a:r>
              <a:rPr lang="en-US" sz="3400" dirty="0">
                <a:solidFill>
                  <a:srgbClr val="2B414D"/>
                </a:solidFill>
              </a:rPr>
              <a:t>&lt;Your name, Ph.D.&gt;</a:t>
            </a:r>
          </a:p>
        </p:txBody>
      </p:sp>
    </p:spTree>
    <p:extLst>
      <p:ext uri="{BB962C8B-B14F-4D97-AF65-F5344CB8AC3E}">
        <p14:creationId xmlns:p14="http://schemas.microsoft.com/office/powerpoint/2010/main" val="1000696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8DC6-15E4-4AE5-AFB9-5516BD63BAA1}"/>
              </a:ext>
            </a:extLst>
          </p:cNvPr>
          <p:cNvSpPr>
            <a:spLocks noGrp="1"/>
          </p:cNvSpPr>
          <p:nvPr>
            <p:ph type="title"/>
          </p:nvPr>
        </p:nvSpPr>
        <p:spPr/>
        <p:txBody>
          <a:bodyPr/>
          <a:lstStyle/>
          <a:p>
            <a:r>
              <a:rPr lang="en-US" dirty="0">
                <a:solidFill>
                  <a:schemeClr val="bg1"/>
                </a:solidFill>
              </a:rPr>
              <a:t>Wh</a:t>
            </a:r>
            <a:r>
              <a:rPr lang="en-US" dirty="0"/>
              <a:t>y is the public turning against trade?</a:t>
            </a:r>
          </a:p>
        </p:txBody>
      </p:sp>
      <p:sp>
        <p:nvSpPr>
          <p:cNvPr id="3" name="Content Placeholder 2">
            <a:extLst>
              <a:ext uri="{FF2B5EF4-FFF2-40B4-BE49-F238E27FC236}">
                <a16:creationId xmlns:a16="http://schemas.microsoft.com/office/drawing/2014/main" id="{434D5615-7C0F-4AA0-9130-BD5F597651C0}"/>
              </a:ext>
            </a:extLst>
          </p:cNvPr>
          <p:cNvSpPr>
            <a:spLocks noGrp="1"/>
          </p:cNvSpPr>
          <p:nvPr>
            <p:ph sz="half" idx="1"/>
          </p:nvPr>
        </p:nvSpPr>
        <p:spPr>
          <a:xfrm>
            <a:off x="838200" y="1455819"/>
            <a:ext cx="5791200" cy="4716377"/>
          </a:xfrm>
        </p:spPr>
        <p:txBody>
          <a:bodyPr>
            <a:normAutofit fontScale="92500" lnSpcReduction="10000"/>
          </a:bodyPr>
          <a:lstStyle/>
          <a:p>
            <a:r>
              <a:rPr lang="en-US" sz="2600" dirty="0"/>
              <a:t>Gains from trade are very large for the economy, BUT</a:t>
            </a:r>
          </a:p>
          <a:p>
            <a:pPr lvl="1"/>
            <a:r>
              <a:rPr lang="en-US" dirty="0"/>
              <a:t>Not always noticeable by consumers. Why are prices lower at </a:t>
            </a:r>
            <a:r>
              <a:rPr lang="en-US" dirty="0" err="1"/>
              <a:t>WalMart</a:t>
            </a:r>
            <a:r>
              <a:rPr lang="en-US" dirty="0"/>
              <a:t>?</a:t>
            </a:r>
          </a:p>
          <a:p>
            <a:pPr lvl="1"/>
            <a:r>
              <a:rPr lang="en-US" dirty="0"/>
              <a:t>Not always that large per consumer: consumers might save $50/year on some imported goods</a:t>
            </a:r>
          </a:p>
          <a:p>
            <a:pPr lvl="1"/>
            <a:r>
              <a:rPr lang="en-US" dirty="0"/>
              <a:t>For 300 million consumers, $50/year would be $15 billion per year savings to the country!</a:t>
            </a:r>
          </a:p>
          <a:p>
            <a:r>
              <a:rPr lang="en-US" sz="2600" dirty="0"/>
              <a:t>Costs of trade are very high for some workers and groups, and these costs have not been sufficiently appreciated or addressed by policymakers (or economists!)</a:t>
            </a:r>
          </a:p>
        </p:txBody>
      </p:sp>
      <p:pic>
        <p:nvPicPr>
          <p:cNvPr id="5" name="Picture 4">
            <a:extLst>
              <a:ext uri="{FF2B5EF4-FFF2-40B4-BE49-F238E27FC236}">
                <a16:creationId xmlns:a16="http://schemas.microsoft.com/office/drawing/2014/main" id="{B6B5E3DC-1B3B-4F1D-9C46-E39F43CF7A71}"/>
              </a:ext>
            </a:extLst>
          </p:cNvPr>
          <p:cNvPicPr>
            <a:picLocks noChangeAspect="1"/>
          </p:cNvPicPr>
          <p:nvPr/>
        </p:nvPicPr>
        <p:blipFill>
          <a:blip r:embed="rId2"/>
          <a:stretch>
            <a:fillRect/>
          </a:stretch>
        </p:blipFill>
        <p:spPr>
          <a:xfrm>
            <a:off x="6853987" y="2290008"/>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7674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B225-0CF4-7D49-8590-EE110F2A2713}"/>
              </a:ext>
            </a:extLst>
          </p:cNvPr>
          <p:cNvSpPr>
            <a:spLocks noGrp="1"/>
          </p:cNvSpPr>
          <p:nvPr>
            <p:ph type="title"/>
          </p:nvPr>
        </p:nvSpPr>
        <p:spPr/>
        <p:txBody>
          <a:bodyPr>
            <a:normAutofit/>
          </a:bodyPr>
          <a:lstStyle/>
          <a:p>
            <a:r>
              <a:rPr lang="en-US" dirty="0">
                <a:solidFill>
                  <a:schemeClr val="bg1"/>
                </a:solidFill>
              </a:rPr>
              <a:t>The</a:t>
            </a:r>
            <a:r>
              <a:rPr lang="en-US" dirty="0"/>
              <a:t> Basic Issue:  Inverted V of Jobs in Manuf.</a:t>
            </a:r>
          </a:p>
        </p:txBody>
      </p:sp>
      <p:pic>
        <p:nvPicPr>
          <p:cNvPr id="6" name="Content Placeholder 5" descr="A close up of text on a white background&#10;&#10;Description automatically generated">
            <a:extLst>
              <a:ext uri="{FF2B5EF4-FFF2-40B4-BE49-F238E27FC236}">
                <a16:creationId xmlns:a16="http://schemas.microsoft.com/office/drawing/2014/main" id="{4976771A-5C92-3F4C-8A65-3171A4ADA5F6}"/>
              </a:ext>
            </a:extLst>
          </p:cNvPr>
          <p:cNvPicPr>
            <a:picLocks noGrp="1" noChangeAspect="1"/>
          </p:cNvPicPr>
          <p:nvPr>
            <p:ph idx="1"/>
          </p:nvPr>
        </p:nvPicPr>
        <p:blipFill>
          <a:blip r:embed="rId2" r:link="rId3"/>
          <a:stretch>
            <a:fillRect/>
          </a:stretch>
        </p:blipFill>
        <p:spPr>
          <a:xfrm>
            <a:off x="2514007" y="1018146"/>
            <a:ext cx="7163986" cy="5212080"/>
          </a:xfrm>
        </p:spPr>
      </p:pic>
      <p:sp>
        <p:nvSpPr>
          <p:cNvPr id="4" name="Slide Number Placeholder 3">
            <a:extLst>
              <a:ext uri="{FF2B5EF4-FFF2-40B4-BE49-F238E27FC236}">
                <a16:creationId xmlns:a16="http://schemas.microsoft.com/office/drawing/2014/main" id="{0D8471DF-99D4-264D-81E9-6C028E4D31D5}"/>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8" name="Picture 7" descr="A close up of a map&#10;&#10;Description automatically generated">
            <a:extLst>
              <a:ext uri="{FF2B5EF4-FFF2-40B4-BE49-F238E27FC236}">
                <a16:creationId xmlns:a16="http://schemas.microsoft.com/office/drawing/2014/main" id="{76C23700-C62E-9B44-841C-41771ADB603D}"/>
              </a:ext>
            </a:extLst>
          </p:cNvPr>
          <p:cNvPicPr>
            <a:picLocks noChangeAspect="1"/>
          </p:cNvPicPr>
          <p:nvPr/>
        </p:nvPicPr>
        <p:blipFill>
          <a:blip r:embed="rId4"/>
          <a:stretch>
            <a:fillRect/>
          </a:stretch>
        </p:blipFill>
        <p:spPr>
          <a:xfrm>
            <a:off x="2514007" y="1048398"/>
            <a:ext cx="7163986" cy="5212080"/>
          </a:xfrm>
          <a:prstGeom prst="rect">
            <a:avLst/>
          </a:prstGeom>
        </p:spPr>
      </p:pic>
    </p:spTree>
    <p:extLst>
      <p:ext uri="{BB962C8B-B14F-4D97-AF65-F5344CB8AC3E}">
        <p14:creationId xmlns:p14="http://schemas.microsoft.com/office/powerpoint/2010/main" val="278336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D209B-F761-CE4A-834E-D3D949C2070A}"/>
              </a:ext>
            </a:extLst>
          </p:cNvPr>
          <p:cNvSpPr>
            <a:spLocks noGrp="1"/>
          </p:cNvSpPr>
          <p:nvPr>
            <p:ph type="title"/>
          </p:nvPr>
        </p:nvSpPr>
        <p:spPr/>
        <p:txBody>
          <a:bodyPr/>
          <a:lstStyle/>
          <a:p>
            <a:r>
              <a:rPr lang="en-US">
                <a:solidFill>
                  <a:schemeClr val="bg1"/>
                </a:solidFill>
              </a:rPr>
              <a:t>“In</a:t>
            </a:r>
            <a:r>
              <a:rPr lang="en-US"/>
              <a:t>ternational Trade is Surely a Contributor!”</a:t>
            </a: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F8180D42-D315-0B41-80A6-B1DC45D383A3}"/>
              </a:ext>
            </a:extLst>
          </p:cNvPr>
          <p:cNvPicPr>
            <a:picLocks noGrp="1" noChangeAspect="1"/>
          </p:cNvPicPr>
          <p:nvPr>
            <p:ph idx="1"/>
          </p:nvPr>
        </p:nvPicPr>
        <p:blipFill>
          <a:blip r:embed="rId2" r:link="rId3"/>
          <a:stretch>
            <a:fillRect/>
          </a:stretch>
        </p:blipFill>
        <p:spPr>
          <a:xfrm>
            <a:off x="2514007" y="925013"/>
            <a:ext cx="7163986" cy="5212080"/>
          </a:xfrm>
        </p:spPr>
      </p:pic>
      <p:sp>
        <p:nvSpPr>
          <p:cNvPr id="4" name="Slide Number Placeholder 3">
            <a:extLst>
              <a:ext uri="{FF2B5EF4-FFF2-40B4-BE49-F238E27FC236}">
                <a16:creationId xmlns:a16="http://schemas.microsoft.com/office/drawing/2014/main" id="{1BA357B1-627B-5647-B279-1BF543A241E2}"/>
              </a:ext>
            </a:extLst>
          </p:cNvPr>
          <p:cNvSpPr>
            <a:spLocks noGrp="1"/>
          </p:cNvSpPr>
          <p:nvPr>
            <p:ph type="sldNum" sz="quarter" idx="12"/>
          </p:nvPr>
        </p:nvSpPr>
        <p:spPr/>
        <p:txBody>
          <a:bodyPr/>
          <a:lstStyle/>
          <a:p>
            <a:fld id="{D9F085D5-EC86-4F6A-B501-C1359CB39116}" type="slidenum">
              <a:rPr lang="en-GB" smtClean="0"/>
              <a:t>12</a:t>
            </a:fld>
            <a:endParaRPr lang="en-GB"/>
          </a:p>
        </p:txBody>
      </p:sp>
      <p:cxnSp>
        <p:nvCxnSpPr>
          <p:cNvPr id="8" name="Straight Connector 7">
            <a:extLst>
              <a:ext uri="{FF2B5EF4-FFF2-40B4-BE49-F238E27FC236}">
                <a16:creationId xmlns:a16="http://schemas.microsoft.com/office/drawing/2014/main" id="{E779D103-5E40-6D4F-889D-95BB0F25AD23}"/>
              </a:ext>
            </a:extLst>
          </p:cNvPr>
          <p:cNvCxnSpPr/>
          <p:nvPr/>
        </p:nvCxnSpPr>
        <p:spPr>
          <a:xfrm>
            <a:off x="3789947" y="3344779"/>
            <a:ext cx="1383632" cy="0"/>
          </a:xfrm>
          <a:prstGeom prst="line">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372979-D725-3D4D-A833-0DBDD0F3F7ED}"/>
              </a:ext>
            </a:extLst>
          </p:cNvPr>
          <p:cNvCxnSpPr>
            <a:cxnSpLocks/>
          </p:cNvCxnSpPr>
          <p:nvPr/>
        </p:nvCxnSpPr>
        <p:spPr>
          <a:xfrm flipV="1">
            <a:off x="5173579" y="1761067"/>
            <a:ext cx="2852821" cy="1541824"/>
          </a:xfrm>
          <a:prstGeom prst="line">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6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33FB-5655-4D41-BBFD-3B0774588BE5}"/>
              </a:ext>
            </a:extLst>
          </p:cNvPr>
          <p:cNvSpPr>
            <a:spLocks noGrp="1"/>
          </p:cNvSpPr>
          <p:nvPr>
            <p:ph type="title"/>
          </p:nvPr>
        </p:nvSpPr>
        <p:spPr/>
        <p:txBody>
          <a:bodyPr>
            <a:normAutofit fontScale="90000"/>
          </a:bodyPr>
          <a:lstStyle/>
          <a:p>
            <a:r>
              <a:rPr lang="en-US" dirty="0">
                <a:solidFill>
                  <a:schemeClr val="bg1"/>
                </a:solidFill>
              </a:rPr>
              <a:t>But</a:t>
            </a:r>
            <a:r>
              <a:rPr lang="en-US" dirty="0"/>
              <a:t> There is No V in the Fraction of Jobs</a:t>
            </a:r>
            <a:br>
              <a:rPr lang="en-US" dirty="0"/>
            </a:br>
            <a:r>
              <a:rPr lang="en-US" dirty="0"/>
              <a:t>in Manufacturing</a:t>
            </a:r>
          </a:p>
        </p:txBody>
      </p:sp>
      <p:pic>
        <p:nvPicPr>
          <p:cNvPr id="6" name="Content Placeholder 5" descr="A close up of a map&#10;&#10;Description automatically generated">
            <a:extLst>
              <a:ext uri="{FF2B5EF4-FFF2-40B4-BE49-F238E27FC236}">
                <a16:creationId xmlns:a16="http://schemas.microsoft.com/office/drawing/2014/main" id="{0B40DD91-8049-D240-BA7E-F0C73C5B4223}"/>
              </a:ext>
            </a:extLst>
          </p:cNvPr>
          <p:cNvPicPr>
            <a:picLocks noGrp="1" noChangeAspect="1"/>
          </p:cNvPicPr>
          <p:nvPr>
            <p:ph idx="1"/>
          </p:nvPr>
        </p:nvPicPr>
        <p:blipFill>
          <a:blip r:embed="rId2" r:link="rId3"/>
          <a:stretch>
            <a:fillRect/>
          </a:stretch>
        </p:blipFill>
        <p:spPr>
          <a:xfrm>
            <a:off x="3105551" y="1570038"/>
            <a:ext cx="5980898" cy="4351337"/>
          </a:xfrm>
        </p:spPr>
      </p:pic>
      <p:sp>
        <p:nvSpPr>
          <p:cNvPr id="4" name="Slide Number Placeholder 3">
            <a:extLst>
              <a:ext uri="{FF2B5EF4-FFF2-40B4-BE49-F238E27FC236}">
                <a16:creationId xmlns:a16="http://schemas.microsoft.com/office/drawing/2014/main" id="{A0E17937-8BD2-6849-A0D4-CDAE37D0C813}"/>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40564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9EC0-9CC8-2043-B4FD-48BD9500E0AD}"/>
              </a:ext>
            </a:extLst>
          </p:cNvPr>
          <p:cNvSpPr>
            <a:spLocks noGrp="1"/>
          </p:cNvSpPr>
          <p:nvPr>
            <p:ph type="title"/>
          </p:nvPr>
        </p:nvSpPr>
        <p:spPr/>
        <p:txBody>
          <a:bodyPr/>
          <a:lstStyle/>
          <a:p>
            <a:r>
              <a:rPr lang="en-US" dirty="0">
                <a:solidFill>
                  <a:schemeClr val="bg1"/>
                </a:solidFill>
              </a:rPr>
              <a:t> An</a:t>
            </a:r>
            <a:r>
              <a:rPr lang="en-US" dirty="0"/>
              <a:t>d Manufacturing Output Keeps on Growing</a:t>
            </a:r>
          </a:p>
        </p:txBody>
      </p:sp>
      <p:pic>
        <p:nvPicPr>
          <p:cNvPr id="6" name="Content Placeholder 5" descr="A screenshot of a cell phone&#10;&#10;Description automatically generated">
            <a:extLst>
              <a:ext uri="{FF2B5EF4-FFF2-40B4-BE49-F238E27FC236}">
                <a16:creationId xmlns:a16="http://schemas.microsoft.com/office/drawing/2014/main" id="{5CC6DFFF-B2FC-1348-8B74-615540865A4A}"/>
              </a:ext>
            </a:extLst>
          </p:cNvPr>
          <p:cNvPicPr>
            <a:picLocks noGrp="1" noChangeAspect="1"/>
          </p:cNvPicPr>
          <p:nvPr>
            <p:ph idx="1"/>
          </p:nvPr>
        </p:nvPicPr>
        <p:blipFill>
          <a:blip r:embed="rId2" r:link="rId3"/>
          <a:stretch>
            <a:fillRect/>
          </a:stretch>
        </p:blipFill>
        <p:spPr>
          <a:xfrm>
            <a:off x="2514007" y="1018146"/>
            <a:ext cx="7163986" cy="5212080"/>
          </a:xfrm>
        </p:spPr>
      </p:pic>
      <p:sp>
        <p:nvSpPr>
          <p:cNvPr id="4" name="Slide Number Placeholder 3">
            <a:extLst>
              <a:ext uri="{FF2B5EF4-FFF2-40B4-BE49-F238E27FC236}">
                <a16:creationId xmlns:a16="http://schemas.microsoft.com/office/drawing/2014/main" id="{749C5F83-005F-8E4F-9D8D-686EE9CD4611}"/>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47555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53613-8E25-8E4A-97F3-CBA58B6918BD}"/>
              </a:ext>
            </a:extLst>
          </p:cNvPr>
          <p:cNvSpPr>
            <a:spLocks noGrp="1"/>
          </p:cNvSpPr>
          <p:nvPr>
            <p:ph type="title"/>
          </p:nvPr>
        </p:nvSpPr>
        <p:spPr/>
        <p:txBody>
          <a:bodyPr/>
          <a:lstStyle/>
          <a:p>
            <a:r>
              <a:rPr lang="en-US" dirty="0">
                <a:solidFill>
                  <a:schemeClr val="bg1"/>
                </a:solidFill>
              </a:rPr>
              <a:t> An</a:t>
            </a:r>
            <a:r>
              <a:rPr lang="en-US" dirty="0"/>
              <a:t>d Manufacturing Productivity is on the Rise</a:t>
            </a:r>
          </a:p>
        </p:txBody>
      </p:sp>
      <p:pic>
        <p:nvPicPr>
          <p:cNvPr id="7" name="Content Placeholder 6" descr="A close up of a map&#10;&#10;Description automatically generated">
            <a:extLst>
              <a:ext uri="{FF2B5EF4-FFF2-40B4-BE49-F238E27FC236}">
                <a16:creationId xmlns:a16="http://schemas.microsoft.com/office/drawing/2014/main" id="{F6997249-67A2-774A-8870-54FE3B7F5346}"/>
              </a:ext>
            </a:extLst>
          </p:cNvPr>
          <p:cNvPicPr>
            <a:picLocks noGrp="1" noChangeAspect="1"/>
          </p:cNvPicPr>
          <p:nvPr>
            <p:ph idx="1"/>
          </p:nvPr>
        </p:nvPicPr>
        <p:blipFill>
          <a:blip r:embed="rId2" r:link="rId3"/>
          <a:stretch>
            <a:fillRect/>
          </a:stretch>
        </p:blipFill>
        <p:spPr>
          <a:xfrm>
            <a:off x="2514006" y="1018146"/>
            <a:ext cx="7163987" cy="5212080"/>
          </a:xfrm>
        </p:spPr>
      </p:pic>
      <p:sp>
        <p:nvSpPr>
          <p:cNvPr id="4" name="Slide Number Placeholder 3">
            <a:extLst>
              <a:ext uri="{FF2B5EF4-FFF2-40B4-BE49-F238E27FC236}">
                <a16:creationId xmlns:a16="http://schemas.microsoft.com/office/drawing/2014/main" id="{7A2703DD-81BE-0B41-845E-1B1EE5AFEA82}"/>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04903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6BE4-605B-2E4C-944A-EFA619697AC8}"/>
              </a:ext>
            </a:extLst>
          </p:cNvPr>
          <p:cNvSpPr>
            <a:spLocks noGrp="1"/>
          </p:cNvSpPr>
          <p:nvPr>
            <p:ph type="title"/>
          </p:nvPr>
        </p:nvSpPr>
        <p:spPr/>
        <p:txBody>
          <a:bodyPr/>
          <a:lstStyle/>
          <a:p>
            <a:r>
              <a:rPr lang="en-US" dirty="0"/>
              <a:t>Not That Trade Has Been Absolved of all Ills</a:t>
            </a:r>
          </a:p>
        </p:txBody>
      </p:sp>
      <p:sp>
        <p:nvSpPr>
          <p:cNvPr id="3" name="Text Placeholder 2">
            <a:extLst>
              <a:ext uri="{FF2B5EF4-FFF2-40B4-BE49-F238E27FC236}">
                <a16:creationId xmlns:a16="http://schemas.microsoft.com/office/drawing/2014/main" id="{6B4D473A-38B2-254C-9911-E36B295E5B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8FABFD-07D5-E540-AEE2-9E6743101FF4}"/>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58584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0C39-BE11-48E4-9195-1D52963C1AD1}"/>
              </a:ext>
            </a:extLst>
          </p:cNvPr>
          <p:cNvSpPr>
            <a:spLocks noGrp="1"/>
          </p:cNvSpPr>
          <p:nvPr>
            <p:ph type="title"/>
          </p:nvPr>
        </p:nvSpPr>
        <p:spPr/>
        <p:txBody>
          <a:bodyPr/>
          <a:lstStyle/>
          <a:p>
            <a:r>
              <a:rPr lang="en-US" dirty="0">
                <a:solidFill>
                  <a:schemeClr val="bg1"/>
                </a:solidFill>
              </a:rPr>
              <a:t>Cos</a:t>
            </a:r>
            <a:r>
              <a:rPr lang="en-US" dirty="0"/>
              <a:t>ts of Trade</a:t>
            </a:r>
          </a:p>
        </p:txBody>
      </p:sp>
      <p:sp>
        <p:nvSpPr>
          <p:cNvPr id="3" name="Content Placeholder 2">
            <a:extLst>
              <a:ext uri="{FF2B5EF4-FFF2-40B4-BE49-F238E27FC236}">
                <a16:creationId xmlns:a16="http://schemas.microsoft.com/office/drawing/2014/main" id="{0D0C85F0-6E10-4BD1-9BAE-EBDD0A915F4B}"/>
              </a:ext>
            </a:extLst>
          </p:cNvPr>
          <p:cNvSpPr>
            <a:spLocks noGrp="1"/>
          </p:cNvSpPr>
          <p:nvPr>
            <p:ph sz="half" idx="1"/>
          </p:nvPr>
        </p:nvSpPr>
        <p:spPr>
          <a:xfrm>
            <a:off x="838199" y="1542128"/>
            <a:ext cx="5430253" cy="4365374"/>
          </a:xfrm>
        </p:spPr>
        <p:txBody>
          <a:bodyPr>
            <a:noAutofit/>
          </a:bodyPr>
          <a:lstStyle/>
          <a:p>
            <a:r>
              <a:rPr lang="en-US" sz="2000" dirty="0"/>
              <a:t>We have known for almost 80 years that trade with low-wage countries will lower the earnings of low-wage workers as a group in the U.S.A. (</a:t>
            </a:r>
            <a:r>
              <a:rPr lang="en-US" sz="2000" dirty="0" err="1"/>
              <a:t>Stolper</a:t>
            </a:r>
            <a:r>
              <a:rPr lang="en-US" sz="2000" dirty="0"/>
              <a:t>-Samuelson 1941)</a:t>
            </a:r>
          </a:p>
          <a:p>
            <a:r>
              <a:rPr lang="en-US" sz="2000" dirty="0"/>
              <a:t>Perhaps more importantly, however, is that the adjustment costs, or what some call transition costs, are much larger than previously thought. People do not like to move, and getting laid off can be very traumatic.</a:t>
            </a:r>
          </a:p>
          <a:p>
            <a:r>
              <a:rPr lang="en-US" sz="2000" dirty="0"/>
              <a:t>Recent economics studies have estimated the costs of trade across many different groups.</a:t>
            </a:r>
          </a:p>
          <a:p>
            <a:pPr lvl="1"/>
            <a:r>
              <a:rPr lang="en-US" sz="2000" dirty="0"/>
              <a:t>Inequality</a:t>
            </a:r>
          </a:p>
          <a:p>
            <a:pPr lvl="1"/>
            <a:r>
              <a:rPr lang="en-US" sz="2000" dirty="0"/>
              <a:t>Adjustment costs</a:t>
            </a:r>
          </a:p>
        </p:txBody>
      </p:sp>
      <p:pic>
        <p:nvPicPr>
          <p:cNvPr id="6" name="Content Placeholder 5">
            <a:extLst>
              <a:ext uri="{FF2B5EF4-FFF2-40B4-BE49-F238E27FC236}">
                <a16:creationId xmlns:a16="http://schemas.microsoft.com/office/drawing/2014/main" id="{68376B60-EE10-47D9-8F80-D1EF04939143}"/>
              </a:ext>
            </a:extLst>
          </p:cNvPr>
          <p:cNvPicPr>
            <a:picLocks noGrp="1" noChangeAspect="1"/>
          </p:cNvPicPr>
          <p:nvPr>
            <p:ph sz="half" idx="2"/>
          </p:nvPr>
        </p:nvPicPr>
        <p:blipFill>
          <a:blip r:embed="rId2"/>
          <a:stretch>
            <a:fillRect/>
          </a:stretch>
        </p:blipFill>
        <p:spPr>
          <a:xfrm>
            <a:off x="6663155" y="2200815"/>
            <a:ext cx="45847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834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B8EC-8270-40A0-A704-7DFE4922FD7A}"/>
              </a:ext>
            </a:extLst>
          </p:cNvPr>
          <p:cNvSpPr>
            <a:spLocks noGrp="1"/>
          </p:cNvSpPr>
          <p:nvPr>
            <p:ph type="title"/>
          </p:nvPr>
        </p:nvSpPr>
        <p:spPr/>
        <p:txBody>
          <a:bodyPr/>
          <a:lstStyle/>
          <a:p>
            <a:r>
              <a:rPr lang="en-US" dirty="0">
                <a:solidFill>
                  <a:schemeClr val="bg1"/>
                </a:solidFill>
              </a:rPr>
              <a:t>Un</a:t>
            </a:r>
            <a:r>
              <a:rPr lang="en-US" dirty="0"/>
              <a:t>derstanding adjustment costs</a:t>
            </a:r>
          </a:p>
        </p:txBody>
      </p:sp>
      <p:sp>
        <p:nvSpPr>
          <p:cNvPr id="3" name="Content Placeholder 2">
            <a:extLst>
              <a:ext uri="{FF2B5EF4-FFF2-40B4-BE49-F238E27FC236}">
                <a16:creationId xmlns:a16="http://schemas.microsoft.com/office/drawing/2014/main" id="{3ACEB444-6D0A-46FB-A4B9-2C810C66C80B}"/>
              </a:ext>
            </a:extLst>
          </p:cNvPr>
          <p:cNvSpPr>
            <a:spLocks noGrp="1"/>
          </p:cNvSpPr>
          <p:nvPr>
            <p:ph idx="1"/>
          </p:nvPr>
        </p:nvSpPr>
        <p:spPr>
          <a:xfrm>
            <a:off x="838200" y="1570730"/>
            <a:ext cx="6284496" cy="4351338"/>
          </a:xfrm>
        </p:spPr>
        <p:txBody>
          <a:bodyPr>
            <a:normAutofit fontScale="92500"/>
          </a:bodyPr>
          <a:lstStyle/>
          <a:p>
            <a:r>
              <a:rPr lang="en-US" dirty="0"/>
              <a:t>FIRMS</a:t>
            </a:r>
          </a:p>
          <a:p>
            <a:pPr lvl="1"/>
            <a:r>
              <a:rPr lang="en-US" dirty="0"/>
              <a:t>Searching for new workers </a:t>
            </a:r>
          </a:p>
          <a:p>
            <a:pPr lvl="1"/>
            <a:r>
              <a:rPr lang="en-US" dirty="0"/>
              <a:t>Training </a:t>
            </a:r>
          </a:p>
          <a:p>
            <a:pPr lvl="1"/>
            <a:r>
              <a:rPr lang="en-US" dirty="0"/>
              <a:t>Adjusting to the new employees/integration</a:t>
            </a:r>
          </a:p>
          <a:p>
            <a:pPr lvl="1"/>
            <a:r>
              <a:rPr lang="en-US" dirty="0"/>
              <a:t>Firing costs/severance pay</a:t>
            </a:r>
          </a:p>
          <a:p>
            <a:pPr lvl="1"/>
            <a:endParaRPr lang="en-US" dirty="0"/>
          </a:p>
          <a:p>
            <a:r>
              <a:rPr lang="en-US" dirty="0"/>
              <a:t>WORKERS</a:t>
            </a:r>
          </a:p>
          <a:p>
            <a:pPr lvl="1"/>
            <a:r>
              <a:rPr lang="en-US" dirty="0"/>
              <a:t>Psychological costs of leaving a job, friends</a:t>
            </a:r>
          </a:p>
          <a:p>
            <a:pPr lvl="1"/>
            <a:r>
              <a:rPr lang="en-US" dirty="0"/>
              <a:t>Loss of firm-specific or industry-specific skills</a:t>
            </a:r>
          </a:p>
          <a:p>
            <a:pPr lvl="1"/>
            <a:r>
              <a:rPr lang="en-US" dirty="0"/>
              <a:t>Search costs for a new job</a:t>
            </a:r>
          </a:p>
          <a:p>
            <a:pPr lvl="1"/>
            <a:r>
              <a:rPr lang="en-US" dirty="0"/>
              <a:t>Relocation costs (e.g. moving to a new location)</a:t>
            </a:r>
          </a:p>
          <a:p>
            <a:pPr lvl="1"/>
            <a:endParaRPr lang="en-US" dirty="0"/>
          </a:p>
        </p:txBody>
      </p:sp>
      <p:pic>
        <p:nvPicPr>
          <p:cNvPr id="7" name="Picture 6">
            <a:extLst>
              <a:ext uri="{FF2B5EF4-FFF2-40B4-BE49-F238E27FC236}">
                <a16:creationId xmlns:a16="http://schemas.microsoft.com/office/drawing/2014/main" id="{99FD40E1-EEF0-4B65-9696-F95C14A5B191}"/>
              </a:ext>
            </a:extLst>
          </p:cNvPr>
          <p:cNvPicPr>
            <a:picLocks noChangeAspect="1"/>
          </p:cNvPicPr>
          <p:nvPr/>
        </p:nvPicPr>
        <p:blipFill>
          <a:blip r:embed="rId2"/>
          <a:stretch>
            <a:fillRect/>
          </a:stretch>
        </p:blipFill>
        <p:spPr>
          <a:xfrm>
            <a:off x="7555832" y="1269935"/>
            <a:ext cx="3362834" cy="2241889"/>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95222825-2E45-4027-B2DE-6E63963CA47D}"/>
              </a:ext>
            </a:extLst>
          </p:cNvPr>
          <p:cNvPicPr>
            <a:picLocks noChangeAspect="1"/>
          </p:cNvPicPr>
          <p:nvPr/>
        </p:nvPicPr>
        <p:blipFill rotWithShape="1">
          <a:blip r:embed="rId3"/>
          <a:srcRect l="15493"/>
          <a:stretch/>
        </p:blipFill>
        <p:spPr>
          <a:xfrm>
            <a:off x="7555832" y="3828656"/>
            <a:ext cx="3362834" cy="224188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7731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D457-8390-4B00-BC57-A33FB0D0AC42}"/>
              </a:ext>
            </a:extLst>
          </p:cNvPr>
          <p:cNvSpPr>
            <a:spLocks noGrp="1"/>
          </p:cNvSpPr>
          <p:nvPr>
            <p:ph type="title"/>
          </p:nvPr>
        </p:nvSpPr>
        <p:spPr/>
        <p:txBody>
          <a:bodyPr/>
          <a:lstStyle/>
          <a:p>
            <a:r>
              <a:rPr lang="en-US" dirty="0">
                <a:solidFill>
                  <a:schemeClr val="bg1"/>
                </a:solidFill>
              </a:rPr>
              <a:t>Est</a:t>
            </a:r>
            <a:r>
              <a:rPr lang="en-US" dirty="0"/>
              <a:t>imates of Adjustment Costs</a:t>
            </a:r>
          </a:p>
        </p:txBody>
      </p:sp>
      <p:sp>
        <p:nvSpPr>
          <p:cNvPr id="3" name="Content Placeholder 2">
            <a:extLst>
              <a:ext uri="{FF2B5EF4-FFF2-40B4-BE49-F238E27FC236}">
                <a16:creationId xmlns:a16="http://schemas.microsoft.com/office/drawing/2014/main" id="{8AA8B5BE-777E-46E0-B01C-60E6CF592836}"/>
              </a:ext>
            </a:extLst>
          </p:cNvPr>
          <p:cNvSpPr>
            <a:spLocks noGrp="1"/>
          </p:cNvSpPr>
          <p:nvPr>
            <p:ph idx="1"/>
          </p:nvPr>
        </p:nvSpPr>
        <p:spPr/>
        <p:txBody>
          <a:bodyPr/>
          <a:lstStyle/>
          <a:p>
            <a:r>
              <a:rPr lang="en-US" dirty="0"/>
              <a:t>FIRMS</a:t>
            </a:r>
          </a:p>
          <a:p>
            <a:pPr lvl="1"/>
            <a:r>
              <a:rPr lang="en-US" dirty="0"/>
              <a:t>Estimates from developed countries suggests that costs are high</a:t>
            </a:r>
          </a:p>
          <a:p>
            <a:pPr lvl="1"/>
            <a:r>
              <a:rPr lang="en-US" dirty="0"/>
              <a:t>High adjustment costs cause firms to hire and fire in large groups, rather than gradually</a:t>
            </a:r>
          </a:p>
          <a:p>
            <a:pPr lvl="1"/>
            <a:r>
              <a:rPr lang="en-US" dirty="0"/>
              <a:t>Estimates from developing countries suggest that firm-level adjustment costs are much lower than in developed countries</a:t>
            </a:r>
          </a:p>
          <a:p>
            <a:r>
              <a:rPr lang="en-US" dirty="0"/>
              <a:t>WORKERS</a:t>
            </a:r>
          </a:p>
          <a:p>
            <a:pPr lvl="1"/>
            <a:r>
              <a:rPr lang="en-US" dirty="0"/>
              <a:t>New estimates in the last 10 years</a:t>
            </a:r>
          </a:p>
          <a:p>
            <a:pPr lvl="1"/>
            <a:r>
              <a:rPr lang="en-US" dirty="0"/>
              <a:t>Estimate costs by looking at wage differences and how many workers do NOT </a:t>
            </a:r>
            <a:r>
              <a:rPr lang="en-US"/>
              <a:t>move. Adjustment </a:t>
            </a:r>
            <a:r>
              <a:rPr lang="en-US" dirty="0"/>
              <a:t>costs must be at least that high</a:t>
            </a:r>
          </a:p>
        </p:txBody>
      </p:sp>
    </p:spTree>
    <p:extLst>
      <p:ext uri="{BB962C8B-B14F-4D97-AF65-F5344CB8AC3E}">
        <p14:creationId xmlns:p14="http://schemas.microsoft.com/office/powerpoint/2010/main" val="382682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6D37-0677-45D3-9025-983A2ED7CD9A}"/>
              </a:ext>
            </a:extLst>
          </p:cNvPr>
          <p:cNvSpPr>
            <a:spLocks noGrp="1"/>
          </p:cNvSpPr>
          <p:nvPr>
            <p:ph type="ctrTitle" idx="4294967295"/>
          </p:nvPr>
        </p:nvSpPr>
        <p:spPr>
          <a:xfrm>
            <a:off x="1524000" y="1064795"/>
            <a:ext cx="9144000" cy="1281113"/>
          </a:xfrm>
        </p:spPr>
        <p:txBody>
          <a:bodyPr>
            <a:normAutofit/>
          </a:bodyPr>
          <a:lstStyle/>
          <a:p>
            <a:pPr algn="ctr"/>
            <a:r>
              <a:rPr lang="en-US" dirty="0"/>
              <a:t>Effects of Regulating International Trade on Firms and Workers </a:t>
            </a:r>
          </a:p>
        </p:txBody>
      </p:sp>
      <p:pic>
        <p:nvPicPr>
          <p:cNvPr id="5" name="Picture 4">
            <a:extLst>
              <a:ext uri="{FF2B5EF4-FFF2-40B4-BE49-F238E27FC236}">
                <a16:creationId xmlns:a16="http://schemas.microsoft.com/office/drawing/2014/main" id="{FC56B068-7162-4EAA-908D-5E94D388CA87}"/>
              </a:ext>
            </a:extLst>
          </p:cNvPr>
          <p:cNvPicPr>
            <a:picLocks noChangeAspect="1"/>
          </p:cNvPicPr>
          <p:nvPr/>
        </p:nvPicPr>
        <p:blipFill>
          <a:blip r:embed="rId2"/>
          <a:stretch>
            <a:fillRect/>
          </a:stretch>
        </p:blipFill>
        <p:spPr>
          <a:xfrm>
            <a:off x="0" y="2444418"/>
            <a:ext cx="12192000" cy="3048000"/>
          </a:xfrm>
          <a:prstGeom prst="rect">
            <a:avLst/>
          </a:prstGeom>
        </p:spPr>
      </p:pic>
      <p:pic>
        <p:nvPicPr>
          <p:cNvPr id="8" name="Picture 7">
            <a:extLst>
              <a:ext uri="{FF2B5EF4-FFF2-40B4-BE49-F238E27FC236}">
                <a16:creationId xmlns:a16="http://schemas.microsoft.com/office/drawing/2014/main" id="{F4E2D513-F394-4EA8-BEF4-AA81EDA40A5F}"/>
              </a:ext>
            </a:extLst>
          </p:cNvPr>
          <p:cNvPicPr>
            <a:picLocks noChangeAspect="1"/>
          </p:cNvPicPr>
          <p:nvPr/>
        </p:nvPicPr>
        <p:blipFill>
          <a:blip r:embed="rId3"/>
          <a:stretch>
            <a:fillRect/>
          </a:stretch>
        </p:blipFill>
        <p:spPr>
          <a:xfrm>
            <a:off x="4678680" y="436563"/>
            <a:ext cx="2834640" cy="472441"/>
          </a:xfrm>
          <a:prstGeom prst="rect">
            <a:avLst/>
          </a:prstGeom>
        </p:spPr>
      </p:pic>
      <p:sp>
        <p:nvSpPr>
          <p:cNvPr id="6" name="Subtitle 2">
            <a:extLst>
              <a:ext uri="{FF2B5EF4-FFF2-40B4-BE49-F238E27FC236}">
                <a16:creationId xmlns:a16="http://schemas.microsoft.com/office/drawing/2014/main" id="{0E201E04-09A4-4534-8995-A3231CFBA56D}"/>
              </a:ext>
            </a:extLst>
          </p:cNvPr>
          <p:cNvSpPr txBox="1">
            <a:spLocks/>
          </p:cNvSpPr>
          <p:nvPr/>
        </p:nvSpPr>
        <p:spPr>
          <a:xfrm>
            <a:off x="3029913" y="5764531"/>
            <a:ext cx="6132175" cy="87497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rgbClr val="2B414D"/>
                </a:solidFill>
              </a:rPr>
              <a:t>&lt;Audience&gt;</a:t>
            </a:r>
          </a:p>
          <a:p>
            <a:pPr>
              <a:lnSpc>
                <a:spcPct val="100000"/>
              </a:lnSpc>
              <a:spcBef>
                <a:spcPts val="0"/>
              </a:spcBef>
            </a:pPr>
            <a:r>
              <a:rPr lang="en-US" sz="1800" dirty="0">
                <a:solidFill>
                  <a:srgbClr val="2B414D"/>
                </a:solidFill>
              </a:rPr>
              <a:t>Month, # 2018</a:t>
            </a:r>
          </a:p>
          <a:p>
            <a:pPr>
              <a:lnSpc>
                <a:spcPct val="100000"/>
              </a:lnSpc>
              <a:spcBef>
                <a:spcPts val="0"/>
              </a:spcBef>
            </a:pPr>
            <a:endParaRPr lang="en-US" sz="1800" dirty="0">
              <a:solidFill>
                <a:srgbClr val="2B414D"/>
              </a:solidFill>
            </a:endParaRPr>
          </a:p>
          <a:p>
            <a:pPr>
              <a:lnSpc>
                <a:spcPct val="100000"/>
              </a:lnSpc>
              <a:spcBef>
                <a:spcPts val="0"/>
              </a:spcBef>
            </a:pPr>
            <a:r>
              <a:rPr lang="en-US" sz="3400" dirty="0">
                <a:solidFill>
                  <a:srgbClr val="2B414D"/>
                </a:solidFill>
              </a:rPr>
              <a:t>&lt;Your name, Ph.D.&gt;</a:t>
            </a:r>
          </a:p>
        </p:txBody>
      </p:sp>
    </p:spTree>
    <p:extLst>
      <p:ext uri="{BB962C8B-B14F-4D97-AF65-F5344CB8AC3E}">
        <p14:creationId xmlns:p14="http://schemas.microsoft.com/office/powerpoint/2010/main" val="222659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2694-3D7C-4C5D-AC3B-A70F02BFE7BA}"/>
              </a:ext>
            </a:extLst>
          </p:cNvPr>
          <p:cNvSpPr>
            <a:spLocks noGrp="1"/>
          </p:cNvSpPr>
          <p:nvPr>
            <p:ph type="title"/>
          </p:nvPr>
        </p:nvSpPr>
        <p:spPr/>
        <p:txBody>
          <a:bodyPr/>
          <a:lstStyle/>
          <a:p>
            <a:r>
              <a:rPr lang="en-US" dirty="0">
                <a:solidFill>
                  <a:schemeClr val="bg1"/>
                </a:solidFill>
              </a:rPr>
              <a:t>Est</a:t>
            </a:r>
            <a:r>
              <a:rPr lang="en-US" dirty="0"/>
              <a:t>imated costs to workers of changing jobs</a:t>
            </a:r>
          </a:p>
        </p:txBody>
      </p:sp>
      <p:graphicFrame>
        <p:nvGraphicFramePr>
          <p:cNvPr id="4" name="Chart 3">
            <a:extLst>
              <a:ext uri="{FF2B5EF4-FFF2-40B4-BE49-F238E27FC236}">
                <a16:creationId xmlns:a16="http://schemas.microsoft.com/office/drawing/2014/main" id="{98FB6BFE-751F-433A-973C-E40A74733D2E}"/>
              </a:ext>
            </a:extLst>
          </p:cNvPr>
          <p:cNvGraphicFramePr>
            <a:graphicFrameLocks/>
          </p:cNvGraphicFramePr>
          <p:nvPr>
            <p:extLst>
              <p:ext uri="{D42A27DB-BD31-4B8C-83A1-F6EECF244321}">
                <p14:modId xmlns:p14="http://schemas.microsoft.com/office/powerpoint/2010/main" val="47244360"/>
              </p:ext>
            </p:extLst>
          </p:nvPr>
        </p:nvGraphicFramePr>
        <p:xfrm>
          <a:off x="2034453" y="1357745"/>
          <a:ext cx="8123093" cy="4627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0193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848C-D584-4718-9F09-961865835625}"/>
              </a:ext>
            </a:extLst>
          </p:cNvPr>
          <p:cNvSpPr>
            <a:spLocks noGrp="1"/>
          </p:cNvSpPr>
          <p:nvPr>
            <p:ph type="title"/>
          </p:nvPr>
        </p:nvSpPr>
        <p:spPr/>
        <p:txBody>
          <a:bodyPr/>
          <a:lstStyle/>
          <a:p>
            <a:r>
              <a:rPr lang="en-US" dirty="0">
                <a:solidFill>
                  <a:schemeClr val="bg1"/>
                </a:solidFill>
              </a:rPr>
              <a:t>Cha</a:t>
            </a:r>
            <a:r>
              <a:rPr lang="en-US" dirty="0"/>
              <a:t>racteristics of Adjustment Costs</a:t>
            </a:r>
          </a:p>
        </p:txBody>
      </p:sp>
      <p:sp>
        <p:nvSpPr>
          <p:cNvPr id="3" name="Content Placeholder 2">
            <a:extLst>
              <a:ext uri="{FF2B5EF4-FFF2-40B4-BE49-F238E27FC236}">
                <a16:creationId xmlns:a16="http://schemas.microsoft.com/office/drawing/2014/main" id="{E584267F-6E66-440E-9379-FB34A25AD97D}"/>
              </a:ext>
            </a:extLst>
          </p:cNvPr>
          <p:cNvSpPr>
            <a:spLocks noGrp="1"/>
          </p:cNvSpPr>
          <p:nvPr>
            <p:ph idx="1"/>
          </p:nvPr>
        </p:nvSpPr>
        <p:spPr/>
        <p:txBody>
          <a:bodyPr>
            <a:noAutofit/>
          </a:bodyPr>
          <a:lstStyle/>
          <a:p>
            <a:r>
              <a:rPr lang="en-US" sz="2400" dirty="0"/>
              <a:t>Some regions get hit especially hard when imports increase</a:t>
            </a:r>
          </a:p>
          <a:p>
            <a:pPr lvl="1"/>
            <a:r>
              <a:rPr lang="en-US" sz="2200" dirty="0"/>
              <a:t>Production of some goods is highly concentrated geographically </a:t>
            </a:r>
          </a:p>
          <a:p>
            <a:pPr lvl="1"/>
            <a:r>
              <a:rPr lang="en-US" sz="2200" dirty="0"/>
              <a:t>USA: Detroit (autos), El Paso (apparel), South Carolina (Textiles)</a:t>
            </a:r>
          </a:p>
          <a:p>
            <a:pPr lvl="1"/>
            <a:r>
              <a:rPr lang="en-US" sz="2200" dirty="0"/>
              <a:t>Local unempl9yment rates can be very high, even when national rates are low</a:t>
            </a:r>
          </a:p>
          <a:p>
            <a:r>
              <a:rPr lang="en-US" sz="2400" dirty="0"/>
              <a:t>Term “adjustment costs” understates impact on affected workers</a:t>
            </a:r>
          </a:p>
          <a:p>
            <a:pPr lvl="1"/>
            <a:r>
              <a:rPr lang="en-US" dirty="0"/>
              <a:t>“</a:t>
            </a:r>
            <a:r>
              <a:rPr lang="en-US" sz="2200" dirty="0"/>
              <a:t>Adjustment” may take a generation or more. Kids may take different jobs than parents</a:t>
            </a:r>
          </a:p>
          <a:p>
            <a:pPr lvl="1"/>
            <a:r>
              <a:rPr lang="en-US" sz="2200" dirty="0"/>
              <a:t>For affected workers, the impact may be permanent</a:t>
            </a:r>
          </a:p>
          <a:p>
            <a:pPr lvl="2"/>
            <a:r>
              <a:rPr lang="en-US" sz="2200" dirty="0"/>
              <a:t>Wages are never recovered</a:t>
            </a:r>
          </a:p>
          <a:p>
            <a:pPr lvl="2"/>
            <a:r>
              <a:rPr lang="en-US" sz="2200" dirty="0"/>
              <a:t>Psychic costs of job loss can be very long-lasting and affect families </a:t>
            </a:r>
          </a:p>
          <a:p>
            <a:r>
              <a:rPr lang="en-US" sz="2400" dirty="0"/>
              <a:t>Adjustment costs can reduce gains from trade significantly</a:t>
            </a:r>
          </a:p>
        </p:txBody>
      </p:sp>
    </p:spTree>
    <p:extLst>
      <p:ext uri="{BB962C8B-B14F-4D97-AF65-F5344CB8AC3E}">
        <p14:creationId xmlns:p14="http://schemas.microsoft.com/office/powerpoint/2010/main" val="3657561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182D-829A-49CB-875D-709B57AAD684}"/>
              </a:ext>
            </a:extLst>
          </p:cNvPr>
          <p:cNvSpPr>
            <a:spLocks noGrp="1"/>
          </p:cNvSpPr>
          <p:nvPr>
            <p:ph type="title"/>
          </p:nvPr>
        </p:nvSpPr>
        <p:spPr/>
        <p:txBody>
          <a:bodyPr/>
          <a:lstStyle/>
          <a:p>
            <a:r>
              <a:rPr lang="en-US" dirty="0">
                <a:solidFill>
                  <a:schemeClr val="bg1"/>
                </a:solidFill>
              </a:rPr>
              <a:t>Wh</a:t>
            </a:r>
            <a:r>
              <a:rPr lang="en-US" dirty="0"/>
              <a:t>y Adjustment Costs Matter</a:t>
            </a:r>
          </a:p>
        </p:txBody>
      </p:sp>
      <p:pic>
        <p:nvPicPr>
          <p:cNvPr id="6" name="Content Placeholder 5">
            <a:extLst>
              <a:ext uri="{FF2B5EF4-FFF2-40B4-BE49-F238E27FC236}">
                <a16:creationId xmlns:a16="http://schemas.microsoft.com/office/drawing/2014/main" id="{F853E362-9A60-462D-AD51-489EAB0F089E}"/>
              </a:ext>
            </a:extLst>
          </p:cNvPr>
          <p:cNvPicPr>
            <a:picLocks noGrp="1" noChangeAspect="1"/>
          </p:cNvPicPr>
          <p:nvPr>
            <p:ph sz="half" idx="1"/>
          </p:nvPr>
        </p:nvPicPr>
        <p:blipFill rotWithShape="1">
          <a:blip r:embed="rId2"/>
          <a:srcRect l="51971"/>
          <a:stretch/>
        </p:blipFill>
        <p:spPr>
          <a:xfrm>
            <a:off x="914400" y="1665980"/>
            <a:ext cx="3673641" cy="3824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a:extLst>
              <a:ext uri="{FF2B5EF4-FFF2-40B4-BE49-F238E27FC236}">
                <a16:creationId xmlns:a16="http://schemas.microsoft.com/office/drawing/2014/main" id="{DECD8591-6003-4BF1-BF53-133B45A8B126}"/>
              </a:ext>
            </a:extLst>
          </p:cNvPr>
          <p:cNvSpPr>
            <a:spLocks noGrp="1"/>
          </p:cNvSpPr>
          <p:nvPr>
            <p:ph sz="half" idx="2"/>
          </p:nvPr>
        </p:nvSpPr>
        <p:spPr>
          <a:xfrm>
            <a:off x="5117431" y="1665980"/>
            <a:ext cx="6248401" cy="4189162"/>
          </a:xfrm>
        </p:spPr>
        <p:txBody>
          <a:bodyPr>
            <a:normAutofit/>
          </a:bodyPr>
          <a:lstStyle/>
          <a:p>
            <a:r>
              <a:rPr lang="en-US" sz="2400" b="0" dirty="0">
                <a:solidFill>
                  <a:srgbClr val="2B414D"/>
                </a:solidFill>
              </a:rPr>
              <a:t>Adjustment costs can undermine the popular support for trade</a:t>
            </a:r>
          </a:p>
          <a:p>
            <a:r>
              <a:rPr lang="en-US" sz="2400" b="0" dirty="0">
                <a:solidFill>
                  <a:srgbClr val="2B414D"/>
                </a:solidFill>
              </a:rPr>
              <a:t>Falling popular support for trade in the face of concentrated losses threatens to “kill the goose that lays the golden egg”</a:t>
            </a:r>
          </a:p>
          <a:p>
            <a:r>
              <a:rPr lang="en-US" sz="2400" b="0" dirty="0">
                <a:solidFill>
                  <a:srgbClr val="2B414D"/>
                </a:solidFill>
              </a:rPr>
              <a:t>Adjustment costs reduce welfare</a:t>
            </a:r>
          </a:p>
          <a:p>
            <a:r>
              <a:rPr lang="en-US" sz="2400" b="0" dirty="0">
                <a:solidFill>
                  <a:srgbClr val="2B414D"/>
                </a:solidFill>
              </a:rPr>
              <a:t>Adjustment costs suggest potential for efficiency gains. If we can make (labor) markets more efficient, then the whole economy could realize significant gains</a:t>
            </a:r>
          </a:p>
        </p:txBody>
      </p:sp>
    </p:spTree>
    <p:extLst>
      <p:ext uri="{BB962C8B-B14F-4D97-AF65-F5344CB8AC3E}">
        <p14:creationId xmlns:p14="http://schemas.microsoft.com/office/powerpoint/2010/main" val="1676328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F6F75-84FE-460B-A1A1-E4B75FDC2631}"/>
              </a:ext>
            </a:extLst>
          </p:cNvPr>
          <p:cNvSpPr>
            <a:spLocks noGrp="1"/>
          </p:cNvSpPr>
          <p:nvPr>
            <p:ph type="title"/>
          </p:nvPr>
        </p:nvSpPr>
        <p:spPr/>
        <p:txBody>
          <a:bodyPr/>
          <a:lstStyle/>
          <a:p>
            <a:r>
              <a:rPr lang="en-US" dirty="0"/>
              <a:t>Common Myths </a:t>
            </a:r>
            <a:br>
              <a:rPr lang="en-US" dirty="0"/>
            </a:br>
            <a:r>
              <a:rPr lang="en-US" dirty="0"/>
              <a:t>about Trade</a:t>
            </a:r>
          </a:p>
        </p:txBody>
      </p:sp>
    </p:spTree>
    <p:extLst>
      <p:ext uri="{BB962C8B-B14F-4D97-AF65-F5344CB8AC3E}">
        <p14:creationId xmlns:p14="http://schemas.microsoft.com/office/powerpoint/2010/main" val="190465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CD39-DA27-6149-8D40-3F18D35780F6}"/>
              </a:ext>
            </a:extLst>
          </p:cNvPr>
          <p:cNvSpPr>
            <a:spLocks noGrp="1"/>
          </p:cNvSpPr>
          <p:nvPr>
            <p:ph type="title"/>
          </p:nvPr>
        </p:nvSpPr>
        <p:spPr/>
        <p:txBody>
          <a:bodyPr/>
          <a:lstStyle/>
          <a:p>
            <a:r>
              <a:rPr lang="en-US" dirty="0">
                <a:solidFill>
                  <a:schemeClr val="bg1"/>
                </a:solidFill>
              </a:rPr>
              <a:t>My</a:t>
            </a:r>
            <a:r>
              <a:rPr lang="en-US" dirty="0"/>
              <a:t>th 1: Trade Causes Unemployment</a:t>
            </a:r>
          </a:p>
        </p:txBody>
      </p:sp>
      <p:sp>
        <p:nvSpPr>
          <p:cNvPr id="3" name="Content Placeholder 2">
            <a:extLst>
              <a:ext uri="{FF2B5EF4-FFF2-40B4-BE49-F238E27FC236}">
                <a16:creationId xmlns:a16="http://schemas.microsoft.com/office/drawing/2014/main" id="{B1F30F7D-0336-4F43-B3F7-E82B9B60A1A9}"/>
              </a:ext>
            </a:extLst>
          </p:cNvPr>
          <p:cNvSpPr>
            <a:spLocks noGrp="1"/>
          </p:cNvSpPr>
          <p:nvPr>
            <p:ph sz="half" idx="1"/>
          </p:nvPr>
        </p:nvSpPr>
        <p:spPr/>
        <p:txBody>
          <a:bodyPr>
            <a:normAutofit/>
          </a:bodyPr>
          <a:lstStyle/>
          <a:p>
            <a:pPr>
              <a:spcBef>
                <a:spcPts val="1200"/>
              </a:spcBef>
            </a:pPr>
            <a:r>
              <a:rPr lang="en-US" sz="2400" b="0" dirty="0">
                <a:solidFill>
                  <a:srgbClr val="2B414D"/>
                </a:solidFill>
              </a:rPr>
              <a:t>Import competition may contribute </a:t>
            </a:r>
            <a:br>
              <a:rPr lang="en-US" sz="2400" b="0" dirty="0">
                <a:solidFill>
                  <a:srgbClr val="2B414D"/>
                </a:solidFill>
              </a:rPr>
            </a:br>
            <a:r>
              <a:rPr lang="en-US" sz="2400" b="0" dirty="0">
                <a:solidFill>
                  <a:srgbClr val="2B414D"/>
                </a:solidFill>
              </a:rPr>
              <a:t>to factories closing and job loss, but there are many other factors that also contribute to job loss.  </a:t>
            </a:r>
          </a:p>
          <a:p>
            <a:pPr>
              <a:spcBef>
                <a:spcPts val="1200"/>
              </a:spcBef>
            </a:pPr>
            <a:r>
              <a:rPr lang="en-US" sz="2400" b="0" dirty="0">
                <a:solidFill>
                  <a:srgbClr val="2B414D"/>
                </a:solidFill>
              </a:rPr>
              <a:t>The national unemployment rate is driven by business cycles, and not by trade.  </a:t>
            </a:r>
          </a:p>
          <a:p>
            <a:pPr>
              <a:spcBef>
                <a:spcPts val="1200"/>
              </a:spcBef>
            </a:pPr>
            <a:r>
              <a:rPr lang="en-US" sz="2400" b="0" dirty="0">
                <a:solidFill>
                  <a:srgbClr val="2B414D"/>
                </a:solidFill>
              </a:rPr>
              <a:t>Over the same period shown in the graph, trade has been rising.</a:t>
            </a:r>
            <a:endParaRPr lang="en-GB" sz="2400" b="0" dirty="0">
              <a:solidFill>
                <a:srgbClr val="2B414D"/>
              </a:solidFill>
            </a:endParaRPr>
          </a:p>
        </p:txBody>
      </p:sp>
      <p:pic>
        <p:nvPicPr>
          <p:cNvPr id="9" name="Content Placeholder 8" descr="A screenshot of a cell phone&#10;&#10;Description automatically generated">
            <a:extLst>
              <a:ext uri="{FF2B5EF4-FFF2-40B4-BE49-F238E27FC236}">
                <a16:creationId xmlns:a16="http://schemas.microsoft.com/office/drawing/2014/main" id="{D6A7D425-91A5-BD4F-B5DB-FD011448FE84}"/>
              </a:ext>
            </a:extLst>
          </p:cNvPr>
          <p:cNvPicPr>
            <a:picLocks noGrp="1" noChangeAspect="1"/>
          </p:cNvPicPr>
          <p:nvPr>
            <p:ph sz="half" idx="2"/>
          </p:nvPr>
        </p:nvPicPr>
        <p:blipFill>
          <a:blip r:embed="rId2" r:link="rId3"/>
          <a:stretch>
            <a:fillRect/>
          </a:stretch>
        </p:blipFill>
        <p:spPr>
          <a:xfrm>
            <a:off x="6172200" y="1687860"/>
            <a:ext cx="5181600" cy="4144267"/>
          </a:xfrm>
        </p:spPr>
      </p:pic>
      <p:sp>
        <p:nvSpPr>
          <p:cNvPr id="5" name="Slide Number Placeholder 4">
            <a:extLst>
              <a:ext uri="{FF2B5EF4-FFF2-40B4-BE49-F238E27FC236}">
                <a16:creationId xmlns:a16="http://schemas.microsoft.com/office/drawing/2014/main" id="{92710128-19DF-E742-BBDD-912ADEA437B5}"/>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7" name="TextBox 6">
            <a:extLst>
              <a:ext uri="{FF2B5EF4-FFF2-40B4-BE49-F238E27FC236}">
                <a16:creationId xmlns:a16="http://schemas.microsoft.com/office/drawing/2014/main" id="{7A2E3F7A-7B85-CD46-A27B-424799D037F6}"/>
              </a:ext>
            </a:extLst>
          </p:cNvPr>
          <p:cNvSpPr txBox="1">
            <a:spLocks/>
          </p:cNvSpPr>
          <p:nvPr/>
        </p:nvSpPr>
        <p:spPr>
          <a:xfrm>
            <a:off x="7015837" y="1399229"/>
            <a:ext cx="3416969" cy="369332"/>
          </a:xfrm>
          <a:prstGeom prst="rect">
            <a:avLst/>
          </a:prstGeom>
          <a:solidFill>
            <a:srgbClr val="0C4C88"/>
          </a:solidFill>
        </p:spPr>
        <p:txBody>
          <a:bodyPr wrap="square" rtlCol="0">
            <a:spAutoFit/>
          </a:bodyPr>
          <a:lstStyle/>
          <a:p>
            <a:pPr algn="ctr"/>
            <a:r>
              <a:rPr lang="en-US" dirty="0">
                <a:solidFill>
                  <a:schemeClr val="bg1"/>
                </a:solidFill>
              </a:rPr>
              <a:t>U.S. National Unemployment Rate</a:t>
            </a:r>
          </a:p>
        </p:txBody>
      </p:sp>
    </p:spTree>
    <p:extLst>
      <p:ext uri="{BB962C8B-B14F-4D97-AF65-F5344CB8AC3E}">
        <p14:creationId xmlns:p14="http://schemas.microsoft.com/office/powerpoint/2010/main" val="3460626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A215BD0-C988-4F06-9D88-50F9951AA097}"/>
              </a:ext>
            </a:extLst>
          </p:cNvPr>
          <p:cNvSpPr>
            <a:spLocks noGrp="1"/>
          </p:cNvSpPr>
          <p:nvPr>
            <p:ph sz="half" idx="1"/>
          </p:nvPr>
        </p:nvSpPr>
        <p:spPr>
          <a:xfrm>
            <a:off x="381001" y="1665980"/>
            <a:ext cx="5181600" cy="4189162"/>
          </a:xfrm>
        </p:spPr>
        <p:txBody>
          <a:bodyPr>
            <a:normAutofit/>
          </a:bodyPr>
          <a:lstStyle/>
          <a:p>
            <a:r>
              <a:rPr lang="en-US" sz="2400" b="0" dirty="0">
                <a:solidFill>
                  <a:srgbClr val="2B414D"/>
                </a:solidFill>
              </a:rPr>
              <a:t>Trade deficits are driven by imbalances in the </a:t>
            </a:r>
            <a:r>
              <a:rPr lang="en-US" sz="2400" i="1" dirty="0">
                <a:solidFill>
                  <a:srgbClr val="2B414D"/>
                </a:solidFill>
              </a:rPr>
              <a:t>capital account</a:t>
            </a:r>
            <a:r>
              <a:rPr lang="en-US" sz="2400" b="0" dirty="0">
                <a:solidFill>
                  <a:srgbClr val="2B414D"/>
                </a:solidFill>
              </a:rPr>
              <a:t>, which is the amount we borrow from other countries.</a:t>
            </a:r>
          </a:p>
          <a:p>
            <a:r>
              <a:rPr lang="en-US" sz="2400" b="0" dirty="0">
                <a:solidFill>
                  <a:srgbClr val="2B414D"/>
                </a:solidFill>
              </a:rPr>
              <a:t>Since 1960, the U.S. trade deficit has followed the growth of the U.S. federal debt.</a:t>
            </a:r>
          </a:p>
          <a:p>
            <a:r>
              <a:rPr lang="en-US" sz="2400" b="0" dirty="0">
                <a:solidFill>
                  <a:srgbClr val="2B414D"/>
                </a:solidFill>
              </a:rPr>
              <a:t>That is, U.S. borrowing from other countries drives our trade deficit.</a:t>
            </a:r>
          </a:p>
          <a:p>
            <a:r>
              <a:rPr lang="en-US" sz="2400" b="0" dirty="0">
                <a:solidFill>
                  <a:srgbClr val="2B414D"/>
                </a:solidFill>
              </a:rPr>
              <a:t>Tariffs can NOT solve this problem!</a:t>
            </a:r>
          </a:p>
        </p:txBody>
      </p:sp>
      <p:sp>
        <p:nvSpPr>
          <p:cNvPr id="2" name="Title 1">
            <a:extLst>
              <a:ext uri="{FF2B5EF4-FFF2-40B4-BE49-F238E27FC236}">
                <a16:creationId xmlns:a16="http://schemas.microsoft.com/office/drawing/2014/main" id="{D06F2711-8403-461E-98CB-325A2FC9B219}"/>
              </a:ext>
            </a:extLst>
          </p:cNvPr>
          <p:cNvSpPr>
            <a:spLocks noGrp="1"/>
          </p:cNvSpPr>
          <p:nvPr>
            <p:ph type="title"/>
          </p:nvPr>
        </p:nvSpPr>
        <p:spPr/>
        <p:txBody>
          <a:bodyPr>
            <a:normAutofit fontScale="90000"/>
          </a:bodyPr>
          <a:lstStyle/>
          <a:p>
            <a:r>
              <a:rPr lang="en-US" dirty="0">
                <a:solidFill>
                  <a:schemeClr val="bg1"/>
                </a:solidFill>
              </a:rPr>
              <a:t>My</a:t>
            </a:r>
            <a:r>
              <a:rPr lang="en-US" dirty="0"/>
              <a:t>th 2: Trade Deficits are Driven by Trade </a:t>
            </a:r>
            <a:br>
              <a:rPr lang="en-US" dirty="0"/>
            </a:br>
            <a:r>
              <a:rPr lang="en-US" dirty="0"/>
              <a:t>Agreements and Tariffs Can “Fix” Them</a:t>
            </a:r>
          </a:p>
        </p:txBody>
      </p:sp>
      <p:pic>
        <p:nvPicPr>
          <p:cNvPr id="8" name="Picture 7">
            <a:extLst>
              <a:ext uri="{FF2B5EF4-FFF2-40B4-BE49-F238E27FC236}">
                <a16:creationId xmlns:a16="http://schemas.microsoft.com/office/drawing/2014/main" id="{AD1DE916-BC5E-4F4D-BA66-8E20756377A4}"/>
              </a:ext>
            </a:extLst>
          </p:cNvPr>
          <p:cNvPicPr>
            <a:picLocks noChangeAspect="1"/>
          </p:cNvPicPr>
          <p:nvPr/>
        </p:nvPicPr>
        <p:blipFill>
          <a:blip r:embed="rId2"/>
          <a:stretch>
            <a:fillRect/>
          </a:stretch>
        </p:blipFill>
        <p:spPr>
          <a:xfrm>
            <a:off x="5562601" y="1866845"/>
            <a:ext cx="6442952" cy="3988297"/>
          </a:xfrm>
          <a:prstGeom prst="rect">
            <a:avLst/>
          </a:prstGeom>
        </p:spPr>
      </p:pic>
    </p:spTree>
    <p:extLst>
      <p:ext uri="{BB962C8B-B14F-4D97-AF65-F5344CB8AC3E}">
        <p14:creationId xmlns:p14="http://schemas.microsoft.com/office/powerpoint/2010/main" val="223306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F738-30F8-4BF1-8E6D-D230E2D77F3A}"/>
              </a:ext>
            </a:extLst>
          </p:cNvPr>
          <p:cNvSpPr>
            <a:spLocks noGrp="1"/>
          </p:cNvSpPr>
          <p:nvPr>
            <p:ph type="title"/>
          </p:nvPr>
        </p:nvSpPr>
        <p:spPr/>
        <p:txBody>
          <a:bodyPr/>
          <a:lstStyle/>
          <a:p>
            <a:r>
              <a:rPr lang="en-US" dirty="0">
                <a:solidFill>
                  <a:schemeClr val="bg1"/>
                </a:solidFill>
              </a:rPr>
              <a:t>The</a:t>
            </a:r>
            <a:r>
              <a:rPr lang="en-US" dirty="0"/>
              <a:t> Budget Deficit-Trade Balance Link </a:t>
            </a:r>
          </a:p>
        </p:txBody>
      </p:sp>
      <p:sp>
        <p:nvSpPr>
          <p:cNvPr id="3" name="Content Placeholder 2">
            <a:extLst>
              <a:ext uri="{FF2B5EF4-FFF2-40B4-BE49-F238E27FC236}">
                <a16:creationId xmlns:a16="http://schemas.microsoft.com/office/drawing/2014/main" id="{2A82EEF1-5CEE-4862-999F-CB899581E0AC}"/>
              </a:ext>
            </a:extLst>
          </p:cNvPr>
          <p:cNvSpPr>
            <a:spLocks noGrp="1"/>
          </p:cNvSpPr>
          <p:nvPr>
            <p:ph idx="1"/>
          </p:nvPr>
        </p:nvSpPr>
        <p:spPr>
          <a:xfrm>
            <a:off x="838200" y="1330394"/>
            <a:ext cx="10940716" cy="4996873"/>
          </a:xfrm>
        </p:spPr>
        <p:txBody>
          <a:bodyPr>
            <a:normAutofit/>
          </a:bodyPr>
          <a:lstStyle/>
          <a:p>
            <a:r>
              <a:rPr lang="en-US" sz="2600" dirty="0"/>
              <a:t>When the U.S. government spends more than it receives in taxes, </a:t>
            </a:r>
            <a:br>
              <a:rPr lang="en-US" sz="2600" dirty="0"/>
            </a:br>
            <a:r>
              <a:rPr lang="en-US" sz="2600" dirty="0"/>
              <a:t>the shortfall is called the U.S. Federal Budget Deficit</a:t>
            </a:r>
          </a:p>
          <a:p>
            <a:r>
              <a:rPr lang="en-US" sz="2600" dirty="0"/>
              <a:t>The shortfall must be paid somehow. There are three policy options</a:t>
            </a:r>
          </a:p>
          <a:p>
            <a:pPr lvl="1"/>
            <a:r>
              <a:rPr lang="en-US" sz="2000" b="1" i="1" dirty="0"/>
              <a:t>Increasing Taxes and/or cutting spending</a:t>
            </a:r>
          </a:p>
          <a:p>
            <a:pPr lvl="2"/>
            <a:r>
              <a:rPr lang="en-US" sz="2000" dirty="0"/>
              <a:t>Both are politically unpopular</a:t>
            </a:r>
          </a:p>
          <a:p>
            <a:pPr lvl="1"/>
            <a:r>
              <a:rPr lang="en-US" sz="2000" b="1" i="1" dirty="0"/>
              <a:t>Printing money, which leads to inflation</a:t>
            </a:r>
          </a:p>
          <a:p>
            <a:pPr lvl="1"/>
            <a:r>
              <a:rPr lang="en-US" sz="2000" b="1" i="1" dirty="0"/>
              <a:t>Borrowing money</a:t>
            </a:r>
          </a:p>
          <a:p>
            <a:pPr lvl="2"/>
            <a:r>
              <a:rPr lang="en-US" sz="2000" dirty="0"/>
              <a:t>U.S. Citizens and/or Foreign Citizens</a:t>
            </a:r>
          </a:p>
          <a:p>
            <a:pPr lvl="2"/>
            <a:r>
              <a:rPr lang="en-US" sz="2000" dirty="0"/>
              <a:t>May “crowd out” domestic investment</a:t>
            </a:r>
          </a:p>
          <a:p>
            <a:pPr lvl="2"/>
            <a:r>
              <a:rPr lang="en-US" sz="2000" dirty="0"/>
              <a:t>Increases the demand for dollars</a:t>
            </a:r>
          </a:p>
          <a:p>
            <a:pPr lvl="2"/>
            <a:r>
              <a:rPr lang="en-US" sz="2000" dirty="0"/>
              <a:t>Rising demand for dollars makes imports cheaper and exports more expensive</a:t>
            </a:r>
          </a:p>
          <a:p>
            <a:pPr lvl="2"/>
            <a:r>
              <a:rPr lang="en-US" sz="2000" dirty="0"/>
              <a:t>Result: Larger trade deficits!</a:t>
            </a:r>
          </a:p>
        </p:txBody>
      </p:sp>
    </p:spTree>
    <p:extLst>
      <p:ext uri="{BB962C8B-B14F-4D97-AF65-F5344CB8AC3E}">
        <p14:creationId xmlns:p14="http://schemas.microsoft.com/office/powerpoint/2010/main" val="212291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object, candelabrum&#10;&#10;Description automatically generated">
            <a:extLst>
              <a:ext uri="{FF2B5EF4-FFF2-40B4-BE49-F238E27FC236}">
                <a16:creationId xmlns:a16="http://schemas.microsoft.com/office/drawing/2014/main" id="{42BAD467-036A-B743-813B-154B63CBFA43}"/>
              </a:ext>
            </a:extLst>
          </p:cNvPr>
          <p:cNvPicPr>
            <a:picLocks noGrp="1" noChangeAspect="1"/>
          </p:cNvPicPr>
          <p:nvPr>
            <p:ph idx="1"/>
          </p:nvPr>
        </p:nvPicPr>
        <p:blipFill>
          <a:blip r:embed="rId2" r:link="rId3"/>
          <a:stretch>
            <a:fillRect/>
          </a:stretch>
        </p:blipFill>
        <p:spPr>
          <a:xfrm>
            <a:off x="2188845" y="1018146"/>
            <a:ext cx="7814305" cy="5212080"/>
          </a:xfrm>
        </p:spPr>
      </p:pic>
      <p:sp>
        <p:nvSpPr>
          <p:cNvPr id="2" name="Title 1">
            <a:extLst>
              <a:ext uri="{FF2B5EF4-FFF2-40B4-BE49-F238E27FC236}">
                <a16:creationId xmlns:a16="http://schemas.microsoft.com/office/drawing/2014/main" id="{8D445CAA-CE3C-FC49-A091-D49FD18D1E1A}"/>
              </a:ext>
            </a:extLst>
          </p:cNvPr>
          <p:cNvSpPr>
            <a:spLocks noGrp="1"/>
          </p:cNvSpPr>
          <p:nvPr>
            <p:ph type="title"/>
          </p:nvPr>
        </p:nvSpPr>
        <p:spPr/>
        <p:txBody>
          <a:bodyPr/>
          <a:lstStyle/>
          <a:p>
            <a:r>
              <a:rPr lang="en-US" dirty="0">
                <a:solidFill>
                  <a:schemeClr val="bg1"/>
                </a:solidFill>
              </a:rPr>
              <a:t>US</a:t>
            </a:r>
            <a:r>
              <a:rPr lang="en-US" dirty="0"/>
              <a:t> Savings and the Trade Deficit</a:t>
            </a:r>
          </a:p>
        </p:txBody>
      </p:sp>
      <p:sp>
        <p:nvSpPr>
          <p:cNvPr id="4" name="Slide Number Placeholder 3">
            <a:extLst>
              <a:ext uri="{FF2B5EF4-FFF2-40B4-BE49-F238E27FC236}">
                <a16:creationId xmlns:a16="http://schemas.microsoft.com/office/drawing/2014/main" id="{14A0E891-B778-F34E-ACD3-B3F8ED0184BF}"/>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15" name="TextBox 14">
            <a:extLst>
              <a:ext uri="{FF2B5EF4-FFF2-40B4-BE49-F238E27FC236}">
                <a16:creationId xmlns:a16="http://schemas.microsoft.com/office/drawing/2014/main" id="{2C334C41-2ABD-3640-B1BF-87BFEDB700E4}"/>
              </a:ext>
            </a:extLst>
          </p:cNvPr>
          <p:cNvSpPr txBox="1"/>
          <p:nvPr/>
        </p:nvSpPr>
        <p:spPr>
          <a:xfrm>
            <a:off x="6663045" y="1974356"/>
            <a:ext cx="1134093" cy="461665"/>
          </a:xfrm>
          <a:prstGeom prst="rect">
            <a:avLst/>
          </a:prstGeom>
          <a:noFill/>
        </p:spPr>
        <p:txBody>
          <a:bodyPr wrap="none" rtlCol="0">
            <a:spAutoFit/>
          </a:bodyPr>
          <a:lstStyle/>
          <a:p>
            <a:r>
              <a:rPr lang="en-US" sz="2400" b="1" dirty="0">
                <a:solidFill>
                  <a:srgbClr val="00B050"/>
                </a:solidFill>
              </a:rPr>
              <a:t>Savings</a:t>
            </a:r>
          </a:p>
        </p:txBody>
      </p:sp>
      <p:sp>
        <p:nvSpPr>
          <p:cNvPr id="16" name="TextBox 15">
            <a:extLst>
              <a:ext uri="{FF2B5EF4-FFF2-40B4-BE49-F238E27FC236}">
                <a16:creationId xmlns:a16="http://schemas.microsoft.com/office/drawing/2014/main" id="{FF37F1E0-A3DB-474D-B21E-ED8CE8ECBBB7}"/>
              </a:ext>
            </a:extLst>
          </p:cNvPr>
          <p:cNvSpPr txBox="1"/>
          <p:nvPr/>
        </p:nvSpPr>
        <p:spPr>
          <a:xfrm>
            <a:off x="6663045" y="4049357"/>
            <a:ext cx="1796582" cy="461665"/>
          </a:xfrm>
          <a:prstGeom prst="rect">
            <a:avLst/>
          </a:prstGeom>
          <a:noFill/>
        </p:spPr>
        <p:txBody>
          <a:bodyPr wrap="none" rtlCol="0">
            <a:spAutoFit/>
          </a:bodyPr>
          <a:lstStyle/>
          <a:p>
            <a:r>
              <a:rPr lang="en-US" sz="2400" b="1" dirty="0">
                <a:solidFill>
                  <a:srgbClr val="C00000"/>
                </a:solidFill>
              </a:rPr>
              <a:t>Trade Deficit</a:t>
            </a:r>
          </a:p>
        </p:txBody>
      </p:sp>
    </p:spTree>
    <p:extLst>
      <p:ext uri="{BB962C8B-B14F-4D97-AF65-F5344CB8AC3E}">
        <p14:creationId xmlns:p14="http://schemas.microsoft.com/office/powerpoint/2010/main" val="1655332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2C22-44CB-6E4C-806E-F9CCDFE69572}"/>
              </a:ext>
            </a:extLst>
          </p:cNvPr>
          <p:cNvSpPr>
            <a:spLocks noGrp="1"/>
          </p:cNvSpPr>
          <p:nvPr>
            <p:ph type="title"/>
          </p:nvPr>
        </p:nvSpPr>
        <p:spPr/>
        <p:txBody>
          <a:bodyPr/>
          <a:lstStyle/>
          <a:p>
            <a:r>
              <a:rPr lang="en-US" dirty="0">
                <a:solidFill>
                  <a:schemeClr val="bg1"/>
                </a:solidFill>
              </a:rPr>
              <a:t>Ge</a:t>
            </a:r>
            <a:r>
              <a:rPr lang="en-US" dirty="0"/>
              <a:t>neral Agreement Among Economists</a:t>
            </a:r>
          </a:p>
        </p:txBody>
      </p:sp>
      <p:pic>
        <p:nvPicPr>
          <p:cNvPr id="6" name="Content Placeholder 5" descr="A picture containing screenshot&#10;&#10;Description automatically generated">
            <a:extLst>
              <a:ext uri="{FF2B5EF4-FFF2-40B4-BE49-F238E27FC236}">
                <a16:creationId xmlns:a16="http://schemas.microsoft.com/office/drawing/2014/main" id="{07D7B4C2-C783-CE49-814D-0FEEB76CB7AA}"/>
              </a:ext>
            </a:extLst>
          </p:cNvPr>
          <p:cNvPicPr>
            <a:picLocks noGrp="1" noChangeAspect="1"/>
          </p:cNvPicPr>
          <p:nvPr>
            <p:ph idx="1"/>
          </p:nvPr>
        </p:nvPicPr>
        <p:blipFill>
          <a:blip r:embed="rId2"/>
          <a:stretch>
            <a:fillRect/>
          </a:stretch>
        </p:blipFill>
        <p:spPr>
          <a:xfrm>
            <a:off x="1295400" y="1292466"/>
            <a:ext cx="9601200" cy="4937760"/>
          </a:xfrm>
        </p:spPr>
      </p:pic>
      <p:sp>
        <p:nvSpPr>
          <p:cNvPr id="4" name="Slide Number Placeholder 3">
            <a:extLst>
              <a:ext uri="{FF2B5EF4-FFF2-40B4-BE49-F238E27FC236}">
                <a16:creationId xmlns:a16="http://schemas.microsoft.com/office/drawing/2014/main" id="{EBCC57DE-F3DE-9244-A26D-CBC33CC8681A}"/>
              </a:ext>
            </a:extLst>
          </p:cNvPr>
          <p:cNvSpPr>
            <a:spLocks noGrp="1"/>
          </p:cNvSpPr>
          <p:nvPr>
            <p:ph type="sldNum" sz="quarter" idx="12"/>
          </p:nvPr>
        </p:nvSpPr>
        <p:spPr/>
        <p:txBody>
          <a:bodyPr/>
          <a:lstStyle/>
          <a:p>
            <a:fld id="{D9F085D5-EC86-4F6A-B501-C1359CB39116}" type="slidenum">
              <a:rPr lang="en-GB" smtClean="0"/>
              <a:pPr/>
              <a:t>28</a:t>
            </a:fld>
            <a:endParaRPr lang="en-GB"/>
          </a:p>
        </p:txBody>
      </p:sp>
    </p:spTree>
    <p:extLst>
      <p:ext uri="{BB962C8B-B14F-4D97-AF65-F5344CB8AC3E}">
        <p14:creationId xmlns:p14="http://schemas.microsoft.com/office/powerpoint/2010/main" val="3755347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F6F75-84FE-460B-A1A1-E4B75FDC2631}"/>
              </a:ext>
            </a:extLst>
          </p:cNvPr>
          <p:cNvSpPr>
            <a:spLocks noGrp="1"/>
          </p:cNvSpPr>
          <p:nvPr>
            <p:ph type="title"/>
          </p:nvPr>
        </p:nvSpPr>
        <p:spPr/>
        <p:txBody>
          <a:bodyPr/>
          <a:lstStyle/>
          <a:p>
            <a:r>
              <a:rPr lang="en-US" dirty="0"/>
              <a:t>Policy Solutions</a:t>
            </a:r>
          </a:p>
        </p:txBody>
      </p:sp>
    </p:spTree>
    <p:extLst>
      <p:ext uri="{BB962C8B-B14F-4D97-AF65-F5344CB8AC3E}">
        <p14:creationId xmlns:p14="http://schemas.microsoft.com/office/powerpoint/2010/main" val="45970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t>
            </a:r>
            <a:br>
              <a:rPr lang="en-US" dirty="0"/>
            </a:br>
            <a:r>
              <a:rPr lang="en-US" dirty="0"/>
              <a:t>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1220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87DDC-F9C9-485B-8566-3567B6E830F8}"/>
              </a:ext>
            </a:extLst>
          </p:cNvPr>
          <p:cNvSpPr>
            <a:spLocks noGrp="1"/>
          </p:cNvSpPr>
          <p:nvPr>
            <p:ph type="title"/>
          </p:nvPr>
        </p:nvSpPr>
        <p:spPr/>
        <p:txBody>
          <a:bodyPr/>
          <a:lstStyle/>
          <a:p>
            <a:r>
              <a:rPr lang="en-US" dirty="0">
                <a:solidFill>
                  <a:schemeClr val="bg1"/>
                </a:solidFill>
              </a:rPr>
              <a:t>Tar</a:t>
            </a:r>
            <a:r>
              <a:rPr lang="en-US" dirty="0"/>
              <a:t>iffs</a:t>
            </a:r>
          </a:p>
        </p:txBody>
      </p:sp>
      <p:sp>
        <p:nvSpPr>
          <p:cNvPr id="5" name="Content Placeholder 4">
            <a:extLst>
              <a:ext uri="{FF2B5EF4-FFF2-40B4-BE49-F238E27FC236}">
                <a16:creationId xmlns:a16="http://schemas.microsoft.com/office/drawing/2014/main" id="{91C28485-0CDF-49A9-9A2F-3A286AD8751A}"/>
              </a:ext>
            </a:extLst>
          </p:cNvPr>
          <p:cNvSpPr>
            <a:spLocks noGrp="1"/>
          </p:cNvSpPr>
          <p:nvPr>
            <p:ph idx="1"/>
          </p:nvPr>
        </p:nvSpPr>
        <p:spPr>
          <a:xfrm>
            <a:off x="838200" y="1330036"/>
            <a:ext cx="10515600" cy="4846927"/>
          </a:xfrm>
        </p:spPr>
        <p:txBody>
          <a:bodyPr>
            <a:noAutofit/>
          </a:bodyPr>
          <a:lstStyle/>
          <a:p>
            <a:r>
              <a:rPr lang="en-US" sz="2400" dirty="0"/>
              <a:t>Tariffs temporarily reduce imports of particular goods</a:t>
            </a:r>
          </a:p>
          <a:p>
            <a:r>
              <a:rPr lang="en-US" sz="2400" dirty="0"/>
              <a:t>Tariffs raise prices</a:t>
            </a:r>
          </a:p>
          <a:p>
            <a:pPr lvl="1"/>
            <a:r>
              <a:rPr lang="en-US" sz="2200" dirty="0"/>
              <a:t>Final goods (consumers) </a:t>
            </a:r>
          </a:p>
          <a:p>
            <a:pPr lvl="1"/>
            <a:r>
              <a:rPr lang="en-US" sz="2200" dirty="0"/>
              <a:t>Intermediate goods (producers who use imported inputs)</a:t>
            </a:r>
          </a:p>
          <a:p>
            <a:pPr lvl="1"/>
            <a:r>
              <a:rPr lang="en-US" sz="2200" dirty="0"/>
              <a:t>Rising prices distort consumption and production decisions</a:t>
            </a:r>
          </a:p>
          <a:p>
            <a:r>
              <a:rPr lang="en-US" sz="2400" dirty="0"/>
              <a:t>Tariffs invite retaliation, lowering demand for our exports</a:t>
            </a:r>
          </a:p>
          <a:p>
            <a:r>
              <a:rPr lang="en-US" sz="2400" dirty="0"/>
              <a:t>In the long run, the exchange rate adjusts to offset the tariffs because of the effects of borrowing: Tariffs, therefore, cannot correct a trade deficit</a:t>
            </a:r>
          </a:p>
          <a:p>
            <a:r>
              <a:rPr lang="en-US" sz="2400" dirty="0"/>
              <a:t>Tariffs lower overall welfare, while generating very large gains for small groups (e.g. A cost of 100 to many for a gain of 80 for a few).</a:t>
            </a:r>
          </a:p>
          <a:p>
            <a:r>
              <a:rPr lang="en-US" sz="2400" dirty="0"/>
              <a:t>Tariffs are generally considered to be an inefficient way to help those people who are hurt by trade</a:t>
            </a:r>
          </a:p>
        </p:txBody>
      </p:sp>
    </p:spTree>
    <p:extLst>
      <p:ext uri="{BB962C8B-B14F-4D97-AF65-F5344CB8AC3E}">
        <p14:creationId xmlns:p14="http://schemas.microsoft.com/office/powerpoint/2010/main" val="3127899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5D50-F6C5-3C43-9200-B61F0C500BD1}"/>
              </a:ext>
            </a:extLst>
          </p:cNvPr>
          <p:cNvSpPr>
            <a:spLocks noGrp="1"/>
          </p:cNvSpPr>
          <p:nvPr>
            <p:ph type="title"/>
          </p:nvPr>
        </p:nvSpPr>
        <p:spPr/>
        <p:txBody>
          <a:bodyPr/>
          <a:lstStyle/>
          <a:p>
            <a:r>
              <a:rPr lang="en-US" dirty="0">
                <a:solidFill>
                  <a:schemeClr val="bg1"/>
                </a:solidFill>
              </a:rPr>
              <a:t>Ge</a:t>
            </a:r>
            <a:r>
              <a:rPr lang="en-US" dirty="0"/>
              <a:t>neral Consensus of Economists on Tariffs</a:t>
            </a:r>
          </a:p>
        </p:txBody>
      </p:sp>
      <p:pic>
        <p:nvPicPr>
          <p:cNvPr id="6" name="Content Placeholder 5" descr="A screenshot of a cell phone&#10;&#10;Description automatically generated">
            <a:extLst>
              <a:ext uri="{FF2B5EF4-FFF2-40B4-BE49-F238E27FC236}">
                <a16:creationId xmlns:a16="http://schemas.microsoft.com/office/drawing/2014/main" id="{A4F4D9D1-D7F7-554C-B698-9563AF2D6E8E}"/>
              </a:ext>
            </a:extLst>
          </p:cNvPr>
          <p:cNvPicPr>
            <a:picLocks noGrp="1" noChangeAspect="1"/>
          </p:cNvPicPr>
          <p:nvPr>
            <p:ph idx="1"/>
          </p:nvPr>
        </p:nvPicPr>
        <p:blipFill>
          <a:blip r:embed="rId2"/>
          <a:stretch>
            <a:fillRect/>
          </a:stretch>
        </p:blipFill>
        <p:spPr>
          <a:xfrm>
            <a:off x="1931657" y="1430957"/>
            <a:ext cx="8328686" cy="4693875"/>
          </a:xfrm>
        </p:spPr>
      </p:pic>
      <p:sp>
        <p:nvSpPr>
          <p:cNvPr id="4" name="Slide Number Placeholder 3">
            <a:extLst>
              <a:ext uri="{FF2B5EF4-FFF2-40B4-BE49-F238E27FC236}">
                <a16:creationId xmlns:a16="http://schemas.microsoft.com/office/drawing/2014/main" id="{86A1CCF1-BBAF-8344-8C7F-645069431153}"/>
              </a:ext>
            </a:extLst>
          </p:cNvPr>
          <p:cNvSpPr>
            <a:spLocks noGrp="1"/>
          </p:cNvSpPr>
          <p:nvPr>
            <p:ph type="sldNum" sz="quarter" idx="12"/>
          </p:nvPr>
        </p:nvSpPr>
        <p:spPr/>
        <p:txBody>
          <a:bodyPr/>
          <a:lstStyle/>
          <a:p>
            <a:fld id="{D9F085D5-EC86-4F6A-B501-C1359CB39116}" type="slidenum">
              <a:rPr lang="en-GB" smtClean="0"/>
              <a:pPr/>
              <a:t>31</a:t>
            </a:fld>
            <a:endParaRPr lang="en-GB"/>
          </a:p>
        </p:txBody>
      </p:sp>
    </p:spTree>
    <p:extLst>
      <p:ext uri="{BB962C8B-B14F-4D97-AF65-F5344CB8AC3E}">
        <p14:creationId xmlns:p14="http://schemas.microsoft.com/office/powerpoint/2010/main" val="2367134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E8C9-89BD-41F2-9126-14B2ED65E72A}"/>
              </a:ext>
            </a:extLst>
          </p:cNvPr>
          <p:cNvSpPr>
            <a:spLocks noGrp="1"/>
          </p:cNvSpPr>
          <p:nvPr>
            <p:ph type="title"/>
          </p:nvPr>
        </p:nvSpPr>
        <p:spPr/>
        <p:txBody>
          <a:bodyPr/>
          <a:lstStyle/>
          <a:p>
            <a:r>
              <a:rPr lang="en-US" dirty="0">
                <a:solidFill>
                  <a:schemeClr val="bg1"/>
                </a:solidFill>
              </a:rPr>
              <a:t>Dir</a:t>
            </a:r>
            <a:r>
              <a:rPr lang="en-US" dirty="0"/>
              <a:t>ected Support: Adjustment Costs</a:t>
            </a:r>
          </a:p>
        </p:txBody>
      </p:sp>
      <p:sp>
        <p:nvSpPr>
          <p:cNvPr id="3" name="Content Placeholder 2">
            <a:extLst>
              <a:ext uri="{FF2B5EF4-FFF2-40B4-BE49-F238E27FC236}">
                <a16:creationId xmlns:a16="http://schemas.microsoft.com/office/drawing/2014/main" id="{EB51478A-2B30-4DDE-BD34-05C152B7528E}"/>
              </a:ext>
            </a:extLst>
          </p:cNvPr>
          <p:cNvSpPr>
            <a:spLocks noGrp="1"/>
          </p:cNvSpPr>
          <p:nvPr>
            <p:ph sz="half" idx="1"/>
          </p:nvPr>
        </p:nvSpPr>
        <p:spPr>
          <a:xfrm>
            <a:off x="838199" y="1518073"/>
            <a:ext cx="6116053" cy="4529579"/>
          </a:xfrm>
        </p:spPr>
        <p:txBody>
          <a:bodyPr>
            <a:normAutofit fontScale="92500" lnSpcReduction="10000"/>
          </a:bodyPr>
          <a:lstStyle/>
          <a:p>
            <a:r>
              <a:rPr lang="en-US" dirty="0"/>
              <a:t>The most efficient way to help those hurt by trade is through direct payments  </a:t>
            </a:r>
          </a:p>
          <a:p>
            <a:r>
              <a:rPr lang="en-US" dirty="0"/>
              <a:t>Trade Adjustment Assistance (TAA) is an example of an attempt at this principle</a:t>
            </a:r>
          </a:p>
          <a:p>
            <a:pPr lvl="1"/>
            <a:r>
              <a:rPr lang="en-US" dirty="0"/>
              <a:t>TAA includes some retraining funds and extended unemployment benefits</a:t>
            </a:r>
          </a:p>
          <a:p>
            <a:pPr lvl="1"/>
            <a:r>
              <a:rPr lang="en-US" dirty="0"/>
              <a:t>Not generally considered to be very </a:t>
            </a:r>
            <a:br>
              <a:rPr lang="en-US" dirty="0"/>
            </a:br>
            <a:r>
              <a:rPr lang="en-US" dirty="0"/>
              <a:t>successful</a:t>
            </a:r>
          </a:p>
          <a:p>
            <a:pPr lvl="1"/>
            <a:r>
              <a:rPr lang="en-US" dirty="0"/>
              <a:t>Underfunded </a:t>
            </a:r>
          </a:p>
          <a:p>
            <a:pPr lvl="1"/>
            <a:r>
              <a:rPr lang="en-US" dirty="0"/>
              <a:t>Hard to determine who is hurt by trade and not other factors</a:t>
            </a:r>
          </a:p>
          <a:p>
            <a:r>
              <a:rPr lang="en-US" dirty="0"/>
              <a:t>Larger direct payments would be most effective and efficient</a:t>
            </a:r>
          </a:p>
        </p:txBody>
      </p:sp>
      <p:grpSp>
        <p:nvGrpSpPr>
          <p:cNvPr id="11" name="Group 10">
            <a:extLst>
              <a:ext uri="{FF2B5EF4-FFF2-40B4-BE49-F238E27FC236}">
                <a16:creationId xmlns:a16="http://schemas.microsoft.com/office/drawing/2014/main" id="{8E9D41DA-5F0D-4A77-8672-07182DC708AC}"/>
              </a:ext>
            </a:extLst>
          </p:cNvPr>
          <p:cNvGrpSpPr/>
          <p:nvPr/>
        </p:nvGrpSpPr>
        <p:grpSpPr>
          <a:xfrm>
            <a:off x="6784402" y="2544040"/>
            <a:ext cx="4761905" cy="2790476"/>
            <a:chOff x="6640018" y="2544040"/>
            <a:chExt cx="4761905" cy="2790476"/>
          </a:xfrm>
        </p:grpSpPr>
        <p:pic>
          <p:nvPicPr>
            <p:cNvPr id="5" name="Picture 4">
              <a:extLst>
                <a:ext uri="{FF2B5EF4-FFF2-40B4-BE49-F238E27FC236}">
                  <a16:creationId xmlns:a16="http://schemas.microsoft.com/office/drawing/2014/main" id="{BB6495D9-2E50-4DF1-BF34-8112B37701D0}"/>
                </a:ext>
              </a:extLst>
            </p:cNvPr>
            <p:cNvPicPr>
              <a:picLocks noChangeAspect="1"/>
            </p:cNvPicPr>
            <p:nvPr/>
          </p:nvPicPr>
          <p:blipFill>
            <a:blip r:embed="rId2"/>
            <a:stretch>
              <a:fillRect/>
            </a:stretch>
          </p:blipFill>
          <p:spPr>
            <a:xfrm>
              <a:off x="6640018" y="2544040"/>
              <a:ext cx="4761905" cy="2790476"/>
            </a:xfrm>
            <a:prstGeom prst="rect">
              <a:avLst/>
            </a:prstGeom>
          </p:spPr>
        </p:pic>
        <p:cxnSp>
          <p:nvCxnSpPr>
            <p:cNvPr id="9" name="Straight Connector 8">
              <a:extLst>
                <a:ext uri="{FF2B5EF4-FFF2-40B4-BE49-F238E27FC236}">
                  <a16:creationId xmlns:a16="http://schemas.microsoft.com/office/drawing/2014/main" id="{D98111BA-67E9-480D-8E69-1B148463DA0A}"/>
                </a:ext>
              </a:extLst>
            </p:cNvPr>
            <p:cNvCxnSpPr/>
            <p:nvPr/>
          </p:nvCxnSpPr>
          <p:spPr>
            <a:xfrm>
              <a:off x="8193505" y="3056021"/>
              <a:ext cx="30439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43E608-9C7B-411B-8968-1985F97D219A}"/>
                </a:ext>
              </a:extLst>
            </p:cNvPr>
            <p:cNvCxnSpPr/>
            <p:nvPr/>
          </p:nvCxnSpPr>
          <p:spPr>
            <a:xfrm>
              <a:off x="8193505" y="4860757"/>
              <a:ext cx="30439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9054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8092-04E7-4209-B99E-534DAC02EE85}"/>
              </a:ext>
            </a:extLst>
          </p:cNvPr>
          <p:cNvSpPr>
            <a:spLocks noGrp="1"/>
          </p:cNvSpPr>
          <p:nvPr>
            <p:ph type="title"/>
          </p:nvPr>
        </p:nvSpPr>
        <p:spPr/>
        <p:txBody>
          <a:bodyPr/>
          <a:lstStyle/>
          <a:p>
            <a:r>
              <a:rPr lang="en-US" dirty="0">
                <a:solidFill>
                  <a:schemeClr val="bg1"/>
                </a:solidFill>
              </a:rPr>
              <a:t>Bal</a:t>
            </a:r>
            <a:r>
              <a:rPr lang="en-US" dirty="0"/>
              <a:t>anced Budgets</a:t>
            </a:r>
          </a:p>
        </p:txBody>
      </p:sp>
      <p:sp>
        <p:nvSpPr>
          <p:cNvPr id="3" name="Content Placeholder 2">
            <a:extLst>
              <a:ext uri="{FF2B5EF4-FFF2-40B4-BE49-F238E27FC236}">
                <a16:creationId xmlns:a16="http://schemas.microsoft.com/office/drawing/2014/main" id="{28C52037-C163-47AC-898F-348B66A4F3AE}"/>
              </a:ext>
            </a:extLst>
          </p:cNvPr>
          <p:cNvSpPr>
            <a:spLocks noGrp="1"/>
          </p:cNvSpPr>
          <p:nvPr>
            <p:ph idx="1"/>
          </p:nvPr>
        </p:nvSpPr>
        <p:spPr>
          <a:xfrm>
            <a:off x="838200" y="1570730"/>
            <a:ext cx="5863389" cy="4351338"/>
          </a:xfrm>
        </p:spPr>
        <p:txBody>
          <a:bodyPr>
            <a:normAutofit fontScale="85000" lnSpcReduction="10000"/>
          </a:bodyPr>
          <a:lstStyle/>
          <a:p>
            <a:r>
              <a:rPr lang="en-US" b="0" dirty="0">
                <a:solidFill>
                  <a:srgbClr val="2B414D"/>
                </a:solidFill>
              </a:rPr>
              <a:t>Reducing federal borrowing would reduce pressure on trade deficits.</a:t>
            </a:r>
          </a:p>
          <a:p>
            <a:r>
              <a:rPr lang="en-US" b="0" dirty="0">
                <a:solidFill>
                  <a:srgbClr val="2B414D"/>
                </a:solidFill>
              </a:rPr>
              <a:t>Size of debt – nearly 21 trillion in 2018 – means that some combination of cutting spending and rising taxes would be necessary.</a:t>
            </a:r>
          </a:p>
          <a:p>
            <a:r>
              <a:rPr lang="en-US" b="0" dirty="0">
                <a:solidFill>
                  <a:srgbClr val="2B414D"/>
                </a:solidFill>
              </a:rPr>
              <a:t>Reducing the debt would also reduce the large share of the federal budget that is directed towards interest payments and free up money for other things.</a:t>
            </a:r>
          </a:p>
          <a:p>
            <a:r>
              <a:rPr lang="en-US" b="0" dirty="0">
                <a:solidFill>
                  <a:srgbClr val="2B414D"/>
                </a:solidFill>
              </a:rPr>
              <a:t>Reducing the debt also increases our economic security because it could reduce foreign debt exposure.</a:t>
            </a:r>
          </a:p>
        </p:txBody>
      </p:sp>
      <p:pic>
        <p:nvPicPr>
          <p:cNvPr id="5" name="Picture 4">
            <a:extLst>
              <a:ext uri="{FF2B5EF4-FFF2-40B4-BE49-F238E27FC236}">
                <a16:creationId xmlns:a16="http://schemas.microsoft.com/office/drawing/2014/main" id="{8CF5AFEB-D232-4EC5-A5C3-7594A1246729}"/>
              </a:ext>
            </a:extLst>
          </p:cNvPr>
          <p:cNvPicPr>
            <a:picLocks noChangeAspect="1"/>
          </p:cNvPicPr>
          <p:nvPr/>
        </p:nvPicPr>
        <p:blipFill>
          <a:blip r:embed="rId2"/>
          <a:stretch>
            <a:fillRect/>
          </a:stretch>
        </p:blipFill>
        <p:spPr>
          <a:xfrm>
            <a:off x="12749464" y="2083554"/>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7522DAED-9445-4CF2-B832-DE1A64841C2C}"/>
              </a:ext>
            </a:extLst>
          </p:cNvPr>
          <p:cNvPicPr>
            <a:picLocks noChangeAspect="1"/>
          </p:cNvPicPr>
          <p:nvPr/>
        </p:nvPicPr>
        <p:blipFill>
          <a:blip r:embed="rId3"/>
          <a:stretch>
            <a:fillRect/>
          </a:stretch>
        </p:blipFill>
        <p:spPr>
          <a:xfrm>
            <a:off x="6866021" y="222239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319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EE57-C694-4011-A1B0-F821BEFEA940}"/>
              </a:ext>
            </a:extLst>
          </p:cNvPr>
          <p:cNvSpPr>
            <a:spLocks noGrp="1"/>
          </p:cNvSpPr>
          <p:nvPr>
            <p:ph type="title"/>
          </p:nvPr>
        </p:nvSpPr>
        <p:spPr/>
        <p:txBody>
          <a:bodyPr/>
          <a:lstStyle/>
          <a:p>
            <a:r>
              <a:rPr lang="en-US" spc="-100" dirty="0">
                <a:solidFill>
                  <a:schemeClr val="bg1"/>
                </a:solidFill>
              </a:rPr>
              <a:t>Con</a:t>
            </a:r>
            <a:r>
              <a:rPr lang="en-US" spc="-100" dirty="0"/>
              <a:t>clusions</a:t>
            </a:r>
          </a:p>
        </p:txBody>
      </p:sp>
      <p:sp>
        <p:nvSpPr>
          <p:cNvPr id="3" name="Content Placeholder 2">
            <a:extLst>
              <a:ext uri="{FF2B5EF4-FFF2-40B4-BE49-F238E27FC236}">
                <a16:creationId xmlns:a16="http://schemas.microsoft.com/office/drawing/2014/main" id="{34D9E74C-D208-4572-BA7E-1B16BCD3E212}"/>
              </a:ext>
            </a:extLst>
          </p:cNvPr>
          <p:cNvSpPr>
            <a:spLocks noGrp="1"/>
          </p:cNvSpPr>
          <p:nvPr>
            <p:ph idx="1"/>
          </p:nvPr>
        </p:nvSpPr>
        <p:spPr/>
        <p:txBody>
          <a:bodyPr>
            <a:normAutofit/>
          </a:bodyPr>
          <a:lstStyle/>
          <a:p>
            <a:pPr>
              <a:spcBef>
                <a:spcPts val="1800"/>
              </a:spcBef>
            </a:pPr>
            <a:r>
              <a:rPr lang="en-US" sz="2400" dirty="0"/>
              <a:t>Trade and growth are positively related</a:t>
            </a:r>
          </a:p>
          <a:p>
            <a:pPr>
              <a:spcBef>
                <a:spcPts val="1800"/>
              </a:spcBef>
            </a:pPr>
            <a:r>
              <a:rPr lang="en-US" sz="2400" dirty="0"/>
              <a:t>Gains from trade can be widespread (lower prices for consumers)</a:t>
            </a:r>
          </a:p>
          <a:p>
            <a:pPr>
              <a:spcBef>
                <a:spcPts val="1800"/>
              </a:spcBef>
            </a:pPr>
            <a:r>
              <a:rPr lang="en-US" sz="2400" dirty="0"/>
              <a:t>Losses from trade can be highly concentrated</a:t>
            </a:r>
          </a:p>
          <a:p>
            <a:pPr>
              <a:spcBef>
                <a:spcPts val="1800"/>
              </a:spcBef>
            </a:pPr>
            <a:r>
              <a:rPr lang="en-US" sz="2400" dirty="0"/>
              <a:t>Tariffs reduce trade overall, thus imposing widespread losses to both producers (who use imported inputs) and consumers (who buy lower-priced imported goods)</a:t>
            </a:r>
          </a:p>
          <a:p>
            <a:pPr>
              <a:spcBef>
                <a:spcPts val="1800"/>
              </a:spcBef>
            </a:pPr>
            <a:r>
              <a:rPr lang="en-US" sz="2400" dirty="0"/>
              <a:t>More direct policies can be more efficient and save gains from trade</a:t>
            </a:r>
          </a:p>
        </p:txBody>
      </p:sp>
    </p:spTree>
    <p:extLst>
      <p:ext uri="{BB962C8B-B14F-4D97-AF65-F5344CB8AC3E}">
        <p14:creationId xmlns:p14="http://schemas.microsoft.com/office/powerpoint/2010/main" val="596176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123406"/>
            <a:ext cx="10515600" cy="4798662"/>
          </a:xfrm>
          <a:ln>
            <a:noFill/>
          </a:ln>
        </p:spPr>
        <p:txBody>
          <a:bodyPr>
            <a:normAutofit fontScale="92500" lnSpcReduction="1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sz="3000" dirty="0"/>
              <a:t>www.NEEDelegation.org</a:t>
            </a:r>
          </a:p>
          <a:p>
            <a:pPr marL="0" indent="0" algn="ctr">
              <a:buNone/>
            </a:pPr>
            <a:r>
              <a:rPr lang="en-US" sz="2200" dirty="0">
                <a:solidFill>
                  <a:srgbClr val="2B414D"/>
                </a:solidFill>
              </a:rPr>
              <a:t>&lt;presenter name&gt;</a:t>
            </a:r>
          </a:p>
          <a:p>
            <a:pPr marL="0" indent="0" algn="ctr">
              <a:buNone/>
            </a:pPr>
            <a:r>
              <a:rPr lang="en-US" sz="2200" dirty="0">
                <a:solidFill>
                  <a:srgbClr val="2B414D"/>
                </a:solidFill>
              </a:rPr>
              <a:t>&lt;presenter email&gt;</a:t>
            </a:r>
          </a:p>
          <a:p>
            <a:pPr marL="0" indent="0" algn="ctr">
              <a:buNone/>
            </a:pPr>
            <a:endParaRPr lang="en-US" dirty="0"/>
          </a:p>
          <a:p>
            <a:pPr marL="0" indent="0" algn="ctr">
              <a:buNone/>
            </a:pPr>
            <a:r>
              <a:rPr lang="en-US" dirty="0"/>
              <a:t>Contact NEED: NEEDelegation@gmail.com</a:t>
            </a:r>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US" smtClean="0"/>
              <a:t>35</a:t>
            </a:fld>
            <a:endParaRPr lang="en-US" dirty="0"/>
          </a:p>
        </p:txBody>
      </p:sp>
    </p:spTree>
    <p:extLst>
      <p:ext uri="{BB962C8B-B14F-4D97-AF65-F5344CB8AC3E}">
        <p14:creationId xmlns:p14="http://schemas.microsoft.com/office/powerpoint/2010/main" val="365695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44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364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42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62615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descr="A close up of a map&#10;&#10;Description automatically generated">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a:stretch>
            <a:fillRect/>
          </a:stretch>
        </p:blipFill>
        <p:spPr>
          <a:xfrm>
            <a:off x="1653436" y="959362"/>
            <a:ext cx="7911462" cy="496201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8" name="Picture 7" descr="A screenshot of a cell phone&#10;&#10;Description automatically generated">
            <a:extLst>
              <a:ext uri="{FF2B5EF4-FFF2-40B4-BE49-F238E27FC236}">
                <a16:creationId xmlns:a16="http://schemas.microsoft.com/office/drawing/2014/main" id="{657DAB63-0268-1544-985C-0D4232ED6F4E}"/>
              </a:ext>
            </a:extLst>
          </p:cNvPr>
          <p:cNvPicPr>
            <a:picLocks noChangeAspect="1"/>
          </p:cNvPicPr>
          <p:nvPr/>
        </p:nvPicPr>
        <p:blipFill>
          <a:blip r:embed="rId3"/>
          <a:stretch>
            <a:fillRect/>
          </a:stretch>
        </p:blipFill>
        <p:spPr>
          <a:xfrm>
            <a:off x="8701647" y="3937439"/>
            <a:ext cx="2451100" cy="1498600"/>
          </a:xfrm>
          <a:prstGeom prst="rect">
            <a:avLst/>
          </a:prstGeom>
        </p:spPr>
      </p:pic>
    </p:spTree>
    <p:extLst>
      <p:ext uri="{BB962C8B-B14F-4D97-AF65-F5344CB8AC3E}">
        <p14:creationId xmlns:p14="http://schemas.microsoft.com/office/powerpoint/2010/main" val="347344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Raymond Robertson, Texas A&amp;M University</a:t>
            </a:r>
          </a:p>
          <a:p>
            <a:pPr lvl="1"/>
            <a:r>
              <a:rPr lang="en-US" dirty="0"/>
              <a:t>Jon </a:t>
            </a:r>
            <a:r>
              <a:rPr lang="en-US" dirty="0" err="1"/>
              <a:t>Haveman</a:t>
            </a:r>
            <a:r>
              <a:rPr lang="en-US"/>
              <a:t>, NEED</a:t>
            </a:r>
            <a:endParaRPr lang="en-US" dirty="0"/>
          </a:p>
          <a:p>
            <a:r>
              <a:rPr lang="en-US" dirty="0"/>
              <a:t>This slide deck was reviewed by:</a:t>
            </a:r>
          </a:p>
          <a:p>
            <a:pPr lvl="1"/>
            <a:r>
              <a:rPr lang="en-US" dirty="0"/>
              <a:t>&lt;name&gt;, &lt;affiliation&gt;</a:t>
            </a:r>
          </a:p>
          <a:p>
            <a:pPr lvl="1"/>
            <a:r>
              <a:rPr lang="en-US" dirty="0"/>
              <a:t>&lt;name&gt;, &lt;affiliation&gt;</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6060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5920-AE0F-450F-B5FB-F3D04223E2CE}"/>
              </a:ext>
            </a:extLst>
          </p:cNvPr>
          <p:cNvSpPr>
            <a:spLocks noGrp="1"/>
          </p:cNvSpPr>
          <p:nvPr>
            <p:ph type="title"/>
          </p:nvPr>
        </p:nvSpPr>
        <p:spPr/>
        <p:txBody>
          <a:bodyPr/>
          <a:lstStyle/>
          <a:p>
            <a:r>
              <a:rPr lang="en-US" dirty="0">
                <a:solidFill>
                  <a:schemeClr val="bg1"/>
                </a:solidFill>
              </a:rPr>
              <a:t>Int</a:t>
            </a:r>
            <a:r>
              <a:rPr lang="en-US" dirty="0"/>
              <a:t>ernational Trade Policy</a:t>
            </a:r>
          </a:p>
        </p:txBody>
      </p:sp>
      <p:sp>
        <p:nvSpPr>
          <p:cNvPr id="3" name="Content Placeholder 2">
            <a:extLst>
              <a:ext uri="{FF2B5EF4-FFF2-40B4-BE49-F238E27FC236}">
                <a16:creationId xmlns:a16="http://schemas.microsoft.com/office/drawing/2014/main" id="{192753D2-4A01-4CD8-91F1-B6AE3E712EF3}"/>
              </a:ext>
            </a:extLst>
          </p:cNvPr>
          <p:cNvSpPr>
            <a:spLocks noGrp="1"/>
          </p:cNvSpPr>
          <p:nvPr>
            <p:ph idx="1"/>
          </p:nvPr>
        </p:nvSpPr>
        <p:spPr/>
        <p:txBody>
          <a:bodyPr/>
          <a:lstStyle/>
          <a:p>
            <a:r>
              <a:rPr lang="en-US" b="0" dirty="0">
                <a:solidFill>
                  <a:srgbClr val="2B414D"/>
                </a:solidFill>
              </a:rPr>
              <a:t>Tariffs, trade agreements, trade deficits have taken central stage in </a:t>
            </a:r>
            <a:r>
              <a:rPr lang="en-US" i="1" dirty="0">
                <a:solidFill>
                  <a:srgbClr val="2B414D"/>
                </a:solidFill>
              </a:rPr>
              <a:t>recent policy debates</a:t>
            </a:r>
          </a:p>
          <a:p>
            <a:r>
              <a:rPr lang="en-US" b="0" dirty="0">
                <a:solidFill>
                  <a:srgbClr val="2B414D"/>
                </a:solidFill>
              </a:rPr>
              <a:t>Tariffs, trade agreements, trade deficits have taken central stage in </a:t>
            </a:r>
            <a:r>
              <a:rPr lang="en-US" i="1" dirty="0">
                <a:solidFill>
                  <a:srgbClr val="2B414D"/>
                </a:solidFill>
              </a:rPr>
              <a:t>policy debates for the last 200 years</a:t>
            </a:r>
          </a:p>
          <a:p>
            <a:r>
              <a:rPr lang="en-US" b="0" dirty="0">
                <a:solidFill>
                  <a:srgbClr val="2B414D"/>
                </a:solidFill>
              </a:rPr>
              <a:t>Economists have studied the topics extensively and intensively</a:t>
            </a:r>
          </a:p>
          <a:p>
            <a:r>
              <a:rPr lang="en-US" b="0" dirty="0">
                <a:solidFill>
                  <a:srgbClr val="2B414D"/>
                </a:solidFill>
              </a:rPr>
              <a:t>Lessons from economics have had more success in policy…until lately</a:t>
            </a:r>
          </a:p>
          <a:p>
            <a:r>
              <a:rPr lang="en-US" dirty="0"/>
              <a:t>Goal of this presentation: to dispel current myths about globalization and help refocus the trade policy debate</a:t>
            </a:r>
          </a:p>
          <a:p>
            <a:endParaRPr lang="en-US" b="0" dirty="0">
              <a:solidFill>
                <a:srgbClr val="2B414D"/>
              </a:solidFill>
            </a:endParaRPr>
          </a:p>
        </p:txBody>
      </p:sp>
    </p:spTree>
    <p:extLst>
      <p:ext uri="{BB962C8B-B14F-4D97-AF65-F5344CB8AC3E}">
        <p14:creationId xmlns:p14="http://schemas.microsoft.com/office/powerpoint/2010/main" val="391732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google.com/mail/u/1/?ui=2&amp;ik=8272f1c10a&amp;view=fimg&amp;th=1621aca7bcee371f&amp;attid=0.0.1&amp;disp=emb&amp;attbid=ANGjdJ-jTRXFdZ713lFN7VLDjkpTmw7D-GLg5P7X97HVZDftvFU8m38Ns_DfwpUDe4ds2D7IlAgm-fg0PofOWlkkkMoZNq36gs81IOZie0u2mkkKLAWZv1m2SG-wyM4&amp;sz=w1374-h826&amp;ats=1521825842428&amp;rm=1621aca7bcee371f&amp;zw&amp;atsh=1"/>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google.com/mail/u/1/?ui=2&amp;ik=8272f1c10a&amp;view=fimg&amp;th=1621aca7bcee371f&amp;attid=0.0.1&amp;disp=emb&amp;attbid=ANGjdJ-jTRXFdZ713lFN7VLDjkpTmw7D-GLg5P7X97HVZDftvFU8m38Ns_DfwpUDe4ds2D7IlAgm-fg0PofOWlkkkMoZNq36gs81IOZie0u2mkkKLAWZv1m2SG-wyM4&amp;sz=w1374-h826&amp;ats=1521825842428&amp;rm=1621aca7bcee371f&amp;zw&amp;atsh=1"/>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a:extLst>
              <a:ext uri="{FF2B5EF4-FFF2-40B4-BE49-F238E27FC236}">
                <a16:creationId xmlns:a16="http://schemas.microsoft.com/office/drawing/2014/main" id="{AFC8B6A7-B1E9-496B-8BF4-A2D56A006C22}"/>
              </a:ext>
            </a:extLst>
          </p:cNvPr>
          <p:cNvGrpSpPr/>
          <p:nvPr/>
        </p:nvGrpSpPr>
        <p:grpSpPr>
          <a:xfrm>
            <a:off x="2742532" y="1938203"/>
            <a:ext cx="6461626" cy="3884500"/>
            <a:chOff x="1587500" y="1167645"/>
            <a:chExt cx="9044296" cy="543711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0" y="1167645"/>
              <a:ext cx="9044296" cy="5437110"/>
            </a:xfrm>
            <a:prstGeom prst="rect">
              <a:avLst/>
            </a:prstGeom>
          </p:spPr>
        </p:pic>
        <p:sp>
          <p:nvSpPr>
            <p:cNvPr id="3" name="TextBox 2"/>
            <p:cNvSpPr txBox="1"/>
            <p:nvPr/>
          </p:nvSpPr>
          <p:spPr>
            <a:xfrm>
              <a:off x="5715000" y="3886200"/>
              <a:ext cx="3657599" cy="904665"/>
            </a:xfrm>
            <a:prstGeom prst="rect">
              <a:avLst/>
            </a:prstGeom>
            <a:noFill/>
          </p:spPr>
          <p:txBody>
            <a:bodyPr wrap="square" rtlCol="0">
              <a:spAutoFit/>
            </a:bodyPr>
            <a:lstStyle/>
            <a:p>
              <a:pPr algn="ctr"/>
              <a:r>
                <a:rPr lang="en-US" b="1" dirty="0">
                  <a:solidFill>
                    <a:srgbClr val="0C4C88"/>
                  </a:solidFill>
                </a:rPr>
                <a:t>But global trade shares are falling</a:t>
              </a:r>
            </a:p>
          </p:txBody>
        </p:sp>
      </p:grpSp>
      <p:sp>
        <p:nvSpPr>
          <p:cNvPr id="10" name="Title 9">
            <a:extLst>
              <a:ext uri="{FF2B5EF4-FFF2-40B4-BE49-F238E27FC236}">
                <a16:creationId xmlns:a16="http://schemas.microsoft.com/office/drawing/2014/main" id="{B4768BC5-EC44-4B0F-8261-B096C8258515}"/>
              </a:ext>
            </a:extLst>
          </p:cNvPr>
          <p:cNvSpPr>
            <a:spLocks noGrp="1"/>
          </p:cNvSpPr>
          <p:nvPr>
            <p:ph type="title"/>
          </p:nvPr>
        </p:nvSpPr>
        <p:spPr/>
        <p:txBody>
          <a:bodyPr>
            <a:normAutofit fontScale="90000"/>
          </a:bodyPr>
          <a:lstStyle/>
          <a:p>
            <a:r>
              <a:rPr lang="en-US" dirty="0">
                <a:solidFill>
                  <a:schemeClr val="bg1"/>
                </a:solidFill>
              </a:rPr>
              <a:t>Tra</a:t>
            </a:r>
            <a:r>
              <a:rPr lang="en-US" dirty="0"/>
              <a:t>de is good! Globalization and Economic Growth </a:t>
            </a:r>
            <a:br>
              <a:rPr lang="en-US" dirty="0"/>
            </a:br>
            <a:r>
              <a:rPr lang="en-US" dirty="0"/>
              <a:t>are Closely and Positively Related</a:t>
            </a:r>
            <a:endParaRPr lang="en-GB" dirty="0"/>
          </a:p>
        </p:txBody>
      </p:sp>
      <p:sp>
        <p:nvSpPr>
          <p:cNvPr id="13" name="Arrow: Down 12">
            <a:extLst>
              <a:ext uri="{FF2B5EF4-FFF2-40B4-BE49-F238E27FC236}">
                <a16:creationId xmlns:a16="http://schemas.microsoft.com/office/drawing/2014/main" id="{165EBDB9-31F0-4D45-9781-BAC7A6BD08C3}"/>
              </a:ext>
            </a:extLst>
          </p:cNvPr>
          <p:cNvSpPr/>
          <p:nvPr/>
        </p:nvSpPr>
        <p:spPr>
          <a:xfrm rot="12976922">
            <a:off x="7954790" y="2873711"/>
            <a:ext cx="372979" cy="91849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637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5071-DB50-48DC-BE16-B62A400037D8}"/>
              </a:ext>
            </a:extLst>
          </p:cNvPr>
          <p:cNvSpPr>
            <a:spLocks noGrp="1"/>
          </p:cNvSpPr>
          <p:nvPr>
            <p:ph type="title"/>
          </p:nvPr>
        </p:nvSpPr>
        <p:spPr/>
        <p:txBody>
          <a:bodyPr/>
          <a:lstStyle/>
          <a:p>
            <a:r>
              <a:rPr lang="en-US" dirty="0">
                <a:solidFill>
                  <a:schemeClr val="bg1"/>
                </a:solidFill>
              </a:rPr>
              <a:t>Tra</a:t>
            </a:r>
            <a:r>
              <a:rPr lang="en-US" dirty="0"/>
              <a:t>de Contributes to Growth</a:t>
            </a:r>
          </a:p>
        </p:txBody>
      </p:sp>
      <p:sp>
        <p:nvSpPr>
          <p:cNvPr id="3" name="Content Placeholder 2">
            <a:extLst>
              <a:ext uri="{FF2B5EF4-FFF2-40B4-BE49-F238E27FC236}">
                <a16:creationId xmlns:a16="http://schemas.microsoft.com/office/drawing/2014/main" id="{5857B7F5-6614-4C52-864E-C75CC6BBD8D0}"/>
              </a:ext>
            </a:extLst>
          </p:cNvPr>
          <p:cNvSpPr>
            <a:spLocks noGrp="1"/>
          </p:cNvSpPr>
          <p:nvPr>
            <p:ph sz="half" idx="1"/>
          </p:nvPr>
        </p:nvSpPr>
        <p:spPr>
          <a:xfrm>
            <a:off x="838200" y="1665980"/>
            <a:ext cx="5574632" cy="4189162"/>
          </a:xfrm>
        </p:spPr>
        <p:txBody>
          <a:bodyPr>
            <a:normAutofit fontScale="92500" lnSpcReduction="20000"/>
          </a:bodyPr>
          <a:lstStyle/>
          <a:p>
            <a:r>
              <a:rPr lang="en-US" b="0" dirty="0">
                <a:solidFill>
                  <a:srgbClr val="2B414D"/>
                </a:solidFill>
              </a:rPr>
              <a:t>EFFICIENCY:</a:t>
            </a:r>
          </a:p>
          <a:p>
            <a:pPr lvl="1"/>
            <a:r>
              <a:rPr lang="en-US" b="0" dirty="0">
                <a:solidFill>
                  <a:srgbClr val="2B414D"/>
                </a:solidFill>
              </a:rPr>
              <a:t>Allocates production across countries efficiently so that countries can specialize in what they are best at producing.</a:t>
            </a:r>
          </a:p>
          <a:p>
            <a:r>
              <a:rPr lang="en-US" b="0" dirty="0">
                <a:solidFill>
                  <a:srgbClr val="2B414D"/>
                </a:solidFill>
              </a:rPr>
              <a:t>Varieties</a:t>
            </a:r>
          </a:p>
          <a:p>
            <a:pPr lvl="1"/>
            <a:r>
              <a:rPr lang="en-US" b="0" dirty="0">
                <a:solidFill>
                  <a:srgbClr val="2B414D"/>
                </a:solidFill>
              </a:rPr>
              <a:t>More choice for consumers.</a:t>
            </a:r>
          </a:p>
          <a:p>
            <a:pPr lvl="1"/>
            <a:r>
              <a:rPr lang="en-US" dirty="0"/>
              <a:t>Better </a:t>
            </a:r>
            <a:r>
              <a:rPr lang="en-US" b="0" dirty="0">
                <a:solidFill>
                  <a:srgbClr val="2B414D"/>
                </a:solidFill>
              </a:rPr>
              <a:t>inputs for our production.</a:t>
            </a:r>
          </a:p>
          <a:p>
            <a:r>
              <a:rPr lang="en-US" b="0" dirty="0">
                <a:solidFill>
                  <a:srgbClr val="2B414D"/>
                </a:solidFill>
              </a:rPr>
              <a:t>Competition</a:t>
            </a:r>
          </a:p>
          <a:p>
            <a:pPr lvl="1"/>
            <a:r>
              <a:rPr lang="en-US" b="0" dirty="0">
                <a:solidFill>
                  <a:srgbClr val="2B414D"/>
                </a:solidFill>
              </a:rPr>
              <a:t>Brings in cheaper goods.</a:t>
            </a:r>
          </a:p>
          <a:p>
            <a:pPr lvl="2"/>
            <a:r>
              <a:rPr lang="en-US" dirty="0"/>
              <a:t>Makes consumers better off.</a:t>
            </a:r>
          </a:p>
          <a:p>
            <a:r>
              <a:rPr lang="en-US" b="0" dirty="0">
                <a:solidFill>
                  <a:srgbClr val="2B414D"/>
                </a:solidFill>
              </a:rPr>
              <a:t>Economies of Scale</a:t>
            </a:r>
          </a:p>
          <a:p>
            <a:pPr lvl="1"/>
            <a:r>
              <a:rPr lang="en-US" dirty="0"/>
              <a:t>Trade makes some industries bigger, more cost efficient.  Lowers prices.</a:t>
            </a:r>
          </a:p>
        </p:txBody>
      </p:sp>
      <p:pic>
        <p:nvPicPr>
          <p:cNvPr id="6" name="Content Placeholder 5">
            <a:extLst>
              <a:ext uri="{FF2B5EF4-FFF2-40B4-BE49-F238E27FC236}">
                <a16:creationId xmlns:a16="http://schemas.microsoft.com/office/drawing/2014/main" id="{268C0FD1-C332-4EB8-B5E6-5F8004A7C5E1}"/>
              </a:ext>
            </a:extLst>
          </p:cNvPr>
          <p:cNvPicPr>
            <a:picLocks noGrp="1" noChangeAspect="1"/>
          </p:cNvPicPr>
          <p:nvPr>
            <p:ph sz="half" idx="2"/>
          </p:nvPr>
        </p:nvPicPr>
        <p:blipFill>
          <a:blip r:embed="rId2"/>
          <a:stretch>
            <a:fillRect/>
          </a:stretch>
        </p:blipFill>
        <p:spPr>
          <a:xfrm>
            <a:off x="12444663" y="2351781"/>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B271CEFA-0D8B-48BF-A254-EC20C2E80E34}"/>
              </a:ext>
            </a:extLst>
          </p:cNvPr>
          <p:cNvPicPr>
            <a:picLocks noChangeAspect="1"/>
          </p:cNvPicPr>
          <p:nvPr/>
        </p:nvPicPr>
        <p:blipFill>
          <a:blip r:embed="rId3"/>
          <a:stretch>
            <a:fillRect/>
          </a:stretch>
        </p:blipFill>
        <p:spPr>
          <a:xfrm>
            <a:off x="6781800" y="2236561"/>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7817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6536</TotalTime>
  <Words>1486</Words>
  <Application>Microsoft Macintosh PowerPoint</Application>
  <PresentationFormat>Widescreen</PresentationFormat>
  <Paragraphs>205</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Courier New</vt:lpstr>
      <vt:lpstr>Custom Design</vt:lpstr>
      <vt:lpstr>Effects of Regulating International Trade on Firms and Workers </vt:lpstr>
      <vt:lpstr>Effects of Regulating International Trade on Firms and Workers </vt:lpstr>
      <vt:lpstr> National Economic Education Delegation</vt:lpstr>
      <vt:lpstr>Who Are We?</vt:lpstr>
      <vt:lpstr>Where Are We?</vt:lpstr>
      <vt:lpstr>Credits and Disclaimer</vt:lpstr>
      <vt:lpstr>International Trade Policy</vt:lpstr>
      <vt:lpstr>Trade is good! Globalization and Economic Growth  are Closely and Positively Related</vt:lpstr>
      <vt:lpstr>Trade Contributes to Growth</vt:lpstr>
      <vt:lpstr>Why is the public turning against trade?</vt:lpstr>
      <vt:lpstr>The Basic Issue:  Inverted V of Jobs in Manuf.</vt:lpstr>
      <vt:lpstr>“International Trade is Surely a Contributor!”</vt:lpstr>
      <vt:lpstr>But There is No V in the Fraction of Jobs in Manufacturing</vt:lpstr>
      <vt:lpstr> And Manufacturing Output Keeps on Growing</vt:lpstr>
      <vt:lpstr> And Manufacturing Productivity is on the Rise</vt:lpstr>
      <vt:lpstr>Not That Trade Has Been Absolved of all Ills</vt:lpstr>
      <vt:lpstr>Costs of Trade</vt:lpstr>
      <vt:lpstr>Understanding adjustment costs</vt:lpstr>
      <vt:lpstr>Estimates of Adjustment Costs</vt:lpstr>
      <vt:lpstr>Estimated costs to workers of changing jobs</vt:lpstr>
      <vt:lpstr>Characteristics of Adjustment Costs</vt:lpstr>
      <vt:lpstr>Why Adjustment Costs Matter</vt:lpstr>
      <vt:lpstr>Common Myths  about Trade</vt:lpstr>
      <vt:lpstr>Myth 1: Trade Causes Unemployment</vt:lpstr>
      <vt:lpstr>Myth 2: Trade Deficits are Driven by Trade  Agreements and Tariffs Can “Fix” Them</vt:lpstr>
      <vt:lpstr>The Budget Deficit-Trade Balance Link </vt:lpstr>
      <vt:lpstr>US Savings and the Trade Deficit</vt:lpstr>
      <vt:lpstr>General Agreement Among Economists</vt:lpstr>
      <vt:lpstr>Policy Solutions</vt:lpstr>
      <vt:lpstr>Tariffs</vt:lpstr>
      <vt:lpstr>General Consensus of Economists on Tariffs</vt:lpstr>
      <vt:lpstr>Directed Support: Adjustment Costs</vt:lpstr>
      <vt:lpstr>Balanced Budgets</vt:lpstr>
      <vt:lpstr>Conclusions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124</cp:revision>
  <dcterms:created xsi:type="dcterms:W3CDTF">2017-05-03T22:30:38Z</dcterms:created>
  <dcterms:modified xsi:type="dcterms:W3CDTF">2019-05-18T02:58:08Z</dcterms:modified>
</cp:coreProperties>
</file>