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3"/>
  </p:notesMasterIdLst>
  <p:sldIdLst>
    <p:sldId id="256" r:id="rId2"/>
    <p:sldId id="328" r:id="rId3"/>
    <p:sldId id="434" r:id="rId4"/>
    <p:sldId id="435" r:id="rId5"/>
    <p:sldId id="3965" r:id="rId6"/>
    <p:sldId id="1089" r:id="rId7"/>
    <p:sldId id="1678" r:id="rId8"/>
    <p:sldId id="1093" r:id="rId9"/>
    <p:sldId id="1669" r:id="rId10"/>
    <p:sldId id="3967" r:id="rId11"/>
    <p:sldId id="1666" r:id="rId12"/>
    <p:sldId id="1670" r:id="rId13"/>
    <p:sldId id="1643" r:id="rId14"/>
    <p:sldId id="1648" r:id="rId15"/>
    <p:sldId id="1644" r:id="rId16"/>
    <p:sldId id="1667" r:id="rId17"/>
    <p:sldId id="3966" r:id="rId18"/>
    <p:sldId id="3974" r:id="rId19"/>
    <p:sldId id="1092" r:id="rId20"/>
    <p:sldId id="1659" r:id="rId21"/>
    <p:sldId id="1660" r:id="rId22"/>
    <p:sldId id="1661" r:id="rId23"/>
    <p:sldId id="1664" r:id="rId24"/>
    <p:sldId id="1641" r:id="rId25"/>
    <p:sldId id="1098" r:id="rId26"/>
    <p:sldId id="1094" r:id="rId27"/>
    <p:sldId id="3962" r:id="rId28"/>
    <p:sldId id="1096" r:id="rId29"/>
    <p:sldId id="1097" r:id="rId30"/>
    <p:sldId id="1682" r:id="rId31"/>
    <p:sldId id="1683" r:id="rId32"/>
    <p:sldId id="1101" r:id="rId33"/>
    <p:sldId id="1655" r:id="rId34"/>
    <p:sldId id="1108" r:id="rId35"/>
    <p:sldId id="1681" r:id="rId36"/>
    <p:sldId id="3952" r:id="rId37"/>
    <p:sldId id="1106" r:id="rId38"/>
    <p:sldId id="1105" r:id="rId39"/>
    <p:sldId id="1671" r:id="rId40"/>
    <p:sldId id="3969" r:id="rId41"/>
    <p:sldId id="3960" r:id="rId42"/>
    <p:sldId id="1104" r:id="rId43"/>
    <p:sldId id="1656" r:id="rId44"/>
    <p:sldId id="1120" r:id="rId45"/>
    <p:sldId id="1657" r:id="rId46"/>
    <p:sldId id="1122" r:id="rId47"/>
    <p:sldId id="1121" r:id="rId48"/>
    <p:sldId id="1663" r:id="rId49"/>
    <p:sldId id="1127" r:id="rId50"/>
    <p:sldId id="3981" r:id="rId51"/>
    <p:sldId id="3982" r:id="rId52"/>
    <p:sldId id="3961" r:id="rId53"/>
    <p:sldId id="1658" r:id="rId54"/>
    <p:sldId id="3964" r:id="rId55"/>
    <p:sldId id="1112" r:id="rId56"/>
    <p:sldId id="3968" r:id="rId57"/>
    <p:sldId id="1680" r:id="rId58"/>
    <p:sldId id="1649" r:id="rId59"/>
    <p:sldId id="1647" r:id="rId60"/>
    <p:sldId id="1100" r:id="rId61"/>
    <p:sldId id="1114" r:id="rId62"/>
    <p:sldId id="1113" r:id="rId63"/>
    <p:sldId id="1107" r:id="rId64"/>
    <p:sldId id="1673" r:id="rId65"/>
    <p:sldId id="1674" r:id="rId66"/>
    <p:sldId id="1676" r:id="rId67"/>
    <p:sldId id="1672" r:id="rId68"/>
    <p:sldId id="1677" r:id="rId69"/>
    <p:sldId id="1668" r:id="rId70"/>
    <p:sldId id="1027" r:id="rId71"/>
    <p:sldId id="1088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1" autoAdjust="0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216" y="20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2" d="100"/>
        <a:sy n="172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&lt;venue&gt;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Month #,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&lt;name&gt;,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>
                <a:solidFill>
                  <a:schemeClr val="tx2"/>
                </a:solidFill>
              </a:rPr>
              <a:t>&lt;title&gt;</a:t>
            </a: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41149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1313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200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big roll.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3612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76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</a:t>
            </a:r>
            <a:r>
              <a:rPr lang="en-US"/>
              <a:t>White investors.</a:t>
            </a:r>
            <a:endParaRPr lang="en-US" dirty="0"/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64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895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41412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75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39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0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9574993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100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891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692647"/>
              </p:ext>
            </p:extLst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1580728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829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</a:t>
            </a:r>
            <a:r>
              <a:rPr lang="en-US" dirty="0"/>
              <a:t>n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784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The 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8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26643"/>
              </p:ext>
            </p:extLst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19543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36426</TotalTime>
  <Words>2770</Words>
  <Application>Microsoft Macintosh PowerPoint</Application>
  <PresentationFormat>Widescreen</PresentationFormat>
  <Paragraphs>538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Credits and Disclaimer</vt:lpstr>
      <vt:lpstr>Outline</vt:lpstr>
      <vt:lpstr>What is Wealth?</vt:lpstr>
      <vt:lpstr>Evidence</vt:lpstr>
      <vt:lpstr>Wealth Disparities, 2019</vt:lpstr>
      <vt:lpstr>Evidence of the Gap</vt:lpstr>
      <vt:lpstr>Overall Wealth Distribution</vt:lpstr>
      <vt:lpstr>Wealth is More and More Concentrated</vt:lpstr>
      <vt:lpstr>Wealth Gap Over Time: Mean</vt:lpstr>
      <vt:lpstr>Wealth Gap Over Time: Median</vt:lpstr>
      <vt:lpstr>Net Worth by Age and Race</vt:lpstr>
      <vt:lpstr>Black Household Incomes Relative to White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Educational Attainment: Policy</vt:lpstr>
      <vt:lpstr>Home Ownership: Households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Wealth Mobility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330</cp:revision>
  <dcterms:created xsi:type="dcterms:W3CDTF">2017-05-03T22:30:38Z</dcterms:created>
  <dcterms:modified xsi:type="dcterms:W3CDTF">2022-02-07T19:08:46Z</dcterms:modified>
</cp:coreProperties>
</file>