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2"/>
  </p:notesMasterIdLst>
  <p:sldIdLst>
    <p:sldId id="256" r:id="rId2"/>
    <p:sldId id="328" r:id="rId3"/>
    <p:sldId id="434" r:id="rId4"/>
    <p:sldId id="435" r:id="rId5"/>
    <p:sldId id="327" r:id="rId6"/>
    <p:sldId id="1089" r:id="rId7"/>
    <p:sldId id="1091" r:id="rId8"/>
    <p:sldId id="1090" r:id="rId9"/>
    <p:sldId id="1098" r:id="rId10"/>
    <p:sldId id="1106" r:id="rId11"/>
    <p:sldId id="1112" r:id="rId12"/>
    <p:sldId id="1645" r:id="rId13"/>
    <p:sldId id="1094" r:id="rId14"/>
    <p:sldId id="1095" r:id="rId15"/>
    <p:sldId id="1096" r:id="rId16"/>
    <p:sldId id="1097" r:id="rId17"/>
    <p:sldId id="1100" r:id="rId18"/>
    <p:sldId id="1101" r:id="rId19"/>
    <p:sldId id="1099" r:id="rId20"/>
    <p:sldId id="1102" r:id="rId21"/>
    <p:sldId id="1653" r:id="rId22"/>
    <p:sldId id="1103" r:id="rId23"/>
    <p:sldId id="1124" r:id="rId24"/>
    <p:sldId id="1125" r:id="rId25"/>
    <p:sldId id="1132" r:id="rId26"/>
    <p:sldId id="1105" r:id="rId27"/>
    <p:sldId id="1104" r:id="rId28"/>
    <p:sldId id="1107" r:id="rId29"/>
    <p:sldId id="1108" r:id="rId30"/>
    <p:sldId id="1109" r:id="rId31"/>
    <p:sldId id="1110" r:id="rId32"/>
    <p:sldId id="1111" r:id="rId33"/>
    <p:sldId id="1114" r:id="rId34"/>
    <p:sldId id="1113" r:id="rId35"/>
    <p:sldId id="1648" r:id="rId36"/>
    <p:sldId id="1650" r:id="rId37"/>
    <p:sldId id="1649" r:id="rId38"/>
    <p:sldId id="1651" r:id="rId39"/>
    <p:sldId id="1652" r:id="rId40"/>
    <p:sldId id="1643" r:id="rId41"/>
    <p:sldId id="1644" r:id="rId42"/>
    <p:sldId id="1646" r:id="rId43"/>
    <p:sldId id="1647" r:id="rId44"/>
    <p:sldId id="1126" r:id="rId45"/>
    <p:sldId id="1127" r:id="rId46"/>
    <p:sldId id="1128" r:id="rId47"/>
    <p:sldId id="1115" r:id="rId48"/>
    <p:sldId id="1123" r:id="rId49"/>
    <p:sldId id="1122" r:id="rId50"/>
    <p:sldId id="1116" r:id="rId51"/>
    <p:sldId id="1117" r:id="rId52"/>
    <p:sldId id="1118" r:id="rId53"/>
    <p:sldId id="1119" r:id="rId54"/>
    <p:sldId id="1120" r:id="rId55"/>
    <p:sldId id="1121" r:id="rId56"/>
    <p:sldId id="1129" r:id="rId57"/>
    <p:sldId id="1130" r:id="rId58"/>
    <p:sldId id="1131" r:id="rId59"/>
    <p:sldId id="1027" r:id="rId60"/>
    <p:sldId id="108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08" autoAdjust="0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1552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9/12/20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LifeExpectancy.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Insurance.p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Insurance_bar.png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Images/MaternalMortality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dc.gov/nchs/data/nvsr/nvsr69/nvsr69_02-508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Disab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Disab_bar.png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Disab_Kids.pn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Disab_Kids_bar.png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Disab_Working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Disab_Working_bar.png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Disab_Ret.p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Disab_Ret_bar.png" TargetMode="Externa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HHType_Family.png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HHType_Family_bar.png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HHType_Married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HHType_Married_bar.png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Births_OutofWedlock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Births_OutofWedlock_bar.png" TargetMode="Externa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HomeOwn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HomeOwn_bar.png" TargetMode="Externa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HomeOcc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HomeOcc_bar.png" TargetMode="Externa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equality.org/facts/racial-inequality/#racial-wealth-divid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Inequity/Images/wealth_zero.png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equality.org/facts/racial-inequality/#racial-wealth-divide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Income_BW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.png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All_bar.png" TargetMode="Externa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_Adv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Adv_bar.png" TargetMode="Externa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_Bach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Bach_bar.png" TargetMode="Externa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_SomeColl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SomeColl_bar.png" TargetMode="Externa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_HS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HS_bar.png" TargetMode="Externa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_LTHS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LTHS_bar.png" TargetMode="Externa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_MaleFTFY.p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MaleFTFY_bar.png" TargetMode="Externa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edInc_FemaleFTFY.pn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edInc_FemaleFTFY_bar.png" TargetMode="Externa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wages_by_raceCPI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wages_by_womenCPI.pn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wages_by_menCPI.p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Images/LifetimeEarnings.0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Images/LifetimeEarnings.jpeg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Mobility/Images/race_abs.pn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Mobility/Images/race_rel.pn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Images/UpwardDownward.pn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Images/mobilitydiffs.pn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quality-of-opportunity.org/assets/documents/race_summary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unemp_race.pn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Educ_CollPlus.png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Educ_CollPlus_bar.png" TargetMode="Externa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Enroll_CollPlus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Enroll_CollPlus_bar.png" TargetMode="Externa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Poverty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Poverty_bar.png" TargetMode="Externa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Poverty_Under5yrs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Poverty_Under5yrs_bar.png" TargetMode="Externa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obility_SameRes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obility_SameRes_bar.png" TargetMode="Externa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Mobility_DiffState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Mobility_DiffState_bar.png" TargetMode="Externa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Trans_Alone.png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Trans_Alone_bar.png" TargetMode="Externa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Trans_Carpool.png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Trans_Carpool_bar.png" TargetMode="External"/><Relationship Id="rId4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Trans_Public.pn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Trans_Public_bar.png" TargetMode="Externa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Inequity/Charts/Age_DistBW_Men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disparity/Charts/Age_Median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Users/Jon/NEED%20Dropbox/Presentations/Racialdisparity/Charts/Age_Median_bar.png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Racial Disparities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2"/>
                </a:solidFill>
              </a:rPr>
              <a:t>&lt;Audience&gt;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2"/>
                </a:solidFill>
              </a:rPr>
              <a:t>Month #, </a:t>
            </a:r>
            <a:r>
              <a:rPr lang="en-US" sz="1800" dirty="0">
                <a:solidFill>
                  <a:schemeClr val="tx2"/>
                </a:solidFill>
              </a:rPr>
              <a:t>2019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&lt;Your name, Ph.D.&gt;</a:t>
            </a:r>
          </a:p>
        </p:txBody>
      </p:sp>
    </p:spTree>
    <p:extLst>
      <p:ext uri="{BB962C8B-B14F-4D97-AF65-F5344CB8AC3E}">
        <p14:creationId xmlns:p14="http://schemas.microsoft.com/office/powerpoint/2010/main" val="1326337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7D2A3-0A61-8D40-9668-FB9FBAE0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5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663D6-C942-8540-B56B-C1D9F4C4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EDBABD14-D32D-1848-A3C4-E5370F478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739435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A442-C818-D54F-8FFD-EE329F153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He</a:t>
            </a:r>
            <a:r>
              <a:rPr lang="en-US" dirty="0"/>
              <a:t>alth Insurance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657CF4-5B43-7B49-A94D-0D28675A46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348D41-F26E-2E4C-B8B3-DE6C6FA851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A96BC-A120-9441-BBAC-072FC546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70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39CC-8647-C045-BF4A-D4561B0C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ternal Mortality Rates, 2018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B145A5-19BD-3443-BEF7-1EF9298F7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981200" y="1021893"/>
            <a:ext cx="8229600" cy="51629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4E0FF-7D14-C84F-90D7-D560A201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5FCC70-485A-134F-B11D-D11EE7A6F4BD}"/>
              </a:ext>
            </a:extLst>
          </p:cNvPr>
          <p:cNvSpPr txBox="1"/>
          <p:nvPr/>
        </p:nvSpPr>
        <p:spPr>
          <a:xfrm>
            <a:off x="6915182" y="6456851"/>
            <a:ext cx="4715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https://www.cdc.gov/nchs/data/nvsr/nvsr69/nvsr69_02-508.pdf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6480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3317-34DA-724E-BAD9-88DE561C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abilities - All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D0753E-9B4E-AF4B-A840-A147571F43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C2E8120-18AD-D846-B8E4-F041332CA8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6D763-1454-EF43-9CD4-ED1A5F2F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487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3317-34DA-724E-BAD9-88DE561C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abilities - Kids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D0753E-9B4E-AF4B-A840-A147571F43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5A5AE4-026F-E745-8F18-F727231199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6D763-1454-EF43-9CD4-ED1A5F2F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055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3317-34DA-724E-BAD9-88DE561C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abilities – Working Age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D0753E-9B4E-AF4B-A840-A147571F43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84916E-B334-ED4E-B6C1-8F5655F534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6D763-1454-EF43-9CD4-ED1A5F2F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524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3317-34DA-724E-BAD9-88DE561C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abilities – 65+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D0753E-9B4E-AF4B-A840-A147571F43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5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418E4-3C66-CD44-913B-18D35312B6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6D763-1454-EF43-9CD4-ED1A5F2FD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24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D60E-1FC2-DC47-9982-7BBB36222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Type: Family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1947B2-4F65-FB45-BB60-98CD04AB2D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2498B4B-3C33-9F4A-BC3F-574931ED54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56410-063C-C34A-A5B4-C250BB8F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668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39A8A-4213-EF4F-8968-8EA5861A7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Type: Married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02F87C-B784-FB4A-AEF3-425E12A66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B22B6C3-DC96-7E4E-A520-3081524D7F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692FA-2467-A14E-97B2-FE78F265E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798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368D0-9AA2-464D-8602-7B96DCE9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Birt</a:t>
            </a:r>
            <a:r>
              <a:rPr lang="en-US" dirty="0"/>
              <a:t>hs Out of Wedlock</a:t>
            </a:r>
            <a:endParaRPr lang="en-US" b="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7BF66AF-1852-0E4C-B5E3-6209D694EB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519236B-6175-C849-A826-B556531B0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5A98-1FB3-D843-B4CD-AC131973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356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nonpartisan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20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CA97C-8E4C-3244-BFC7-DF86D8C0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Ownership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197F45-7EB9-B240-8310-9397CA7143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8CF8CD-0DB8-8D4C-8AFD-C43E76068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BB82B-7D31-E64D-9E28-5B023C9B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308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B981C-1A98-7645-8040-0C668BFF0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Geography of Home Ownership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B9790-DDFD-6E44-85D0-B6360F80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0F7A3-8749-D94F-B611-B51DB026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62" y="1451708"/>
            <a:ext cx="11133675" cy="39545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3A5B8-6FD1-0C43-88A4-39A580A464D7}"/>
              </a:ext>
            </a:extLst>
          </p:cNvPr>
          <p:cNvSpPr txBox="1"/>
          <p:nvPr/>
        </p:nvSpPr>
        <p:spPr>
          <a:xfrm>
            <a:off x="8541299" y="6449077"/>
            <a:ext cx="28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Beyond Broke, 2014</a:t>
            </a:r>
          </a:p>
        </p:txBody>
      </p:sp>
    </p:spTree>
    <p:extLst>
      <p:ext uri="{BB962C8B-B14F-4D97-AF65-F5344CB8AC3E}">
        <p14:creationId xmlns:p14="http://schemas.microsoft.com/office/powerpoint/2010/main" val="2660619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B057D-60DA-1140-A535-B1D284170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7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Occupancy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16F034F-9AD8-F949-8E72-C2B4AE79BC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43D75CE-02FB-A94A-B1AE-08D4739192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6FF6E-6498-5641-92C0-22244531D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264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ED61-696F-9D47-9CB6-5AF318BF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3D1C43-8458-084C-B06C-4499ABD93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3640" y="839644"/>
            <a:ext cx="7284720" cy="51787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A712A-B774-DA42-AAE9-E03AA94D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9BBA2-3F23-8C4D-B3B3-2D680ED93D89}"/>
              </a:ext>
            </a:extLst>
          </p:cNvPr>
          <p:cNvSpPr txBox="1"/>
          <p:nvPr/>
        </p:nvSpPr>
        <p:spPr>
          <a:xfrm>
            <a:off x="7345680" y="6456851"/>
            <a:ext cx="4297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https://inequality.org/facts/racial-inequality/#racial-wealth-divide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8142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ED61-696F-9D47-9CB6-5AF318BF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alth: Zero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E3D1C43-8458-084C-B06C-4499ABD933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683251" y="839644"/>
            <a:ext cx="6825497" cy="51787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A712A-B774-DA42-AAE9-E03AA94D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59BBA2-3F23-8C4D-B3B3-2D680ED93D89}"/>
              </a:ext>
            </a:extLst>
          </p:cNvPr>
          <p:cNvSpPr txBox="1"/>
          <p:nvPr/>
        </p:nvSpPr>
        <p:spPr>
          <a:xfrm>
            <a:off x="7345680" y="6456851"/>
            <a:ext cx="4297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https://inequality.org/facts/racial-inequality/#racial-wealth-divide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8731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090D0-16C5-4442-9C69-F4726F344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Disparities: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0F5C-57AA-3F4A-B576-EE6B17D46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arise from a variety of different sources</a:t>
            </a:r>
          </a:p>
          <a:p>
            <a:pPr lvl="1"/>
            <a:r>
              <a:rPr lang="en-US" dirty="0"/>
              <a:t>Educational differences</a:t>
            </a:r>
          </a:p>
          <a:p>
            <a:pPr lvl="1"/>
            <a:r>
              <a:rPr lang="en-US" dirty="0"/>
              <a:t>Connections - job opportunities</a:t>
            </a:r>
          </a:p>
          <a:p>
            <a:pPr lvl="1"/>
            <a:r>
              <a:rPr lang="en-US" dirty="0"/>
              <a:t>Discrimination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DC4C9-AE82-D943-AC29-90688386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317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503-F6CA-CE46-9685-DCACA7AE6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77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9D579-8DF6-BE4D-BCA6-34C40B142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8B8935-3A03-3644-B381-EF0F43104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36373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527496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245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Income: Advanced Degree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64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Income: Bachelor’s Degree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8" cy="376728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8" cy="376728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3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</a:t>
            </a:r>
            <a:r>
              <a:rPr lang="en-US"/>
              <a:t>: 48 </a:t>
            </a:r>
            <a:r>
              <a:rPr lang="en-US" dirty="0"/>
              <a:t>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500+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45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439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Income: Some College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8" cy="376728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8" cy="376728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368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Income: High School Diploma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1" y="1876351"/>
            <a:ext cx="5181596" cy="376728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76351"/>
            <a:ext cx="5181596" cy="376728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081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Income: Less Than High School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1" y="1876351"/>
            <a:ext cx="5181596" cy="376728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66412"/>
            <a:ext cx="5181596" cy="376728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133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Income: Male FTFY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1" y="1876351"/>
            <a:ext cx="5181595" cy="376728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66412"/>
            <a:ext cx="5181595" cy="37672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359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Income: Female FTFY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1" y="1876351"/>
            <a:ext cx="5181595" cy="376728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66412"/>
            <a:ext cx="5181595" cy="376728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509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436A-B772-BB43-AD7B-B52E7838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by Race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4A7B449F-B808-FF46-B7D2-7204D53E4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108161" y="1570038"/>
            <a:ext cx="5975678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92397-76B1-C34A-8202-344C97EED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670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0E00-F7A5-5B48-97F2-4D5C2CFCE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by Race: Women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043BEF56-CD58-7246-A83D-EBB0E8A2C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108161" y="1570038"/>
            <a:ext cx="5975678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4AC8B-554E-124E-A495-F073B9CF2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937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2592E-2987-9249-BBCF-2990A2817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Wa</a:t>
            </a:r>
            <a:r>
              <a:rPr lang="en-US" dirty="0"/>
              <a:t>ges by Race: Men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F1CBEAE7-68A4-B44E-867E-846DEFA7D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3108161" y="1570038"/>
            <a:ext cx="5975678" cy="43513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69E07-6C9A-494C-9FB6-B3C31442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198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7EF8-A0F1-9641-B7CD-6CC0BDA5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parities in Lifetime Earnings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C50388-8896-8740-8EF0-7DC28B9B8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02425" y="1572231"/>
            <a:ext cx="10058400" cy="44113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8DB7F-114D-1E42-B506-CE347BE5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73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7EF8-A0F1-9641-B7CD-6CC0BDA5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8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parities in Lifetime Earnings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C50388-8896-8740-8EF0-7DC28B9B8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459670"/>
            <a:ext cx="10058400" cy="47705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8DB7F-114D-1E42-B506-CE347BE5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132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5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60E43-E2B0-394A-92AF-888BB7E0B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Ab</a:t>
            </a:r>
            <a:r>
              <a:rPr lang="en-US" dirty="0"/>
              <a:t>solute Mobility: Race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AB5E54-69D3-574C-AB74-C23B1AA5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621280" y="1018146"/>
            <a:ext cx="6949439" cy="52120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43A30-A205-DD4F-96E8-BE94BB6C3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52C0E-46BA-C84F-AA51-0F67C25A3C49}"/>
              </a:ext>
            </a:extLst>
          </p:cNvPr>
          <p:cNvSpPr/>
          <p:nvPr/>
        </p:nvSpPr>
        <p:spPr>
          <a:xfrm>
            <a:off x="2651126" y="1050925"/>
            <a:ext cx="1644649" cy="61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008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653A-77A5-ED45-BADE-E5E852CBE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Rel</a:t>
            </a:r>
            <a:r>
              <a:rPr lang="en-US" dirty="0"/>
              <a:t>ative Mobility: Race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62FDC4-E498-7546-B9A4-B7DE809A8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93318" y="1400454"/>
            <a:ext cx="12005364" cy="475488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A52DD-EE5A-D944-8A63-CA335055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BFB401-AD02-FD4F-AA63-0EE9E66B3479}"/>
              </a:ext>
            </a:extLst>
          </p:cNvPr>
          <p:cNvSpPr/>
          <p:nvPr/>
        </p:nvSpPr>
        <p:spPr>
          <a:xfrm>
            <a:off x="136968" y="1429312"/>
            <a:ext cx="1904557" cy="618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61143-AED7-2747-8FDB-26089003D3BF}"/>
              </a:ext>
            </a:extLst>
          </p:cNvPr>
          <p:cNvSpPr/>
          <p:nvPr/>
        </p:nvSpPr>
        <p:spPr>
          <a:xfrm>
            <a:off x="1498600" y="3634451"/>
            <a:ext cx="590550" cy="1794076"/>
          </a:xfrm>
          <a:prstGeom prst="rect">
            <a:avLst/>
          </a:prstGeom>
          <a:noFill/>
          <a:ln w="38100">
            <a:solidFill>
              <a:srgbClr val="864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02F097-F6A8-C145-8332-26F037AD7EBC}"/>
              </a:ext>
            </a:extLst>
          </p:cNvPr>
          <p:cNvSpPr/>
          <p:nvPr/>
        </p:nvSpPr>
        <p:spPr>
          <a:xfrm>
            <a:off x="2114550" y="2990850"/>
            <a:ext cx="546100" cy="2437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5312F-28A3-F341-A263-22D99EF32ED5}"/>
              </a:ext>
            </a:extLst>
          </p:cNvPr>
          <p:cNvSpPr/>
          <p:nvPr/>
        </p:nvSpPr>
        <p:spPr>
          <a:xfrm>
            <a:off x="2935632" y="4044949"/>
            <a:ext cx="590550" cy="1383577"/>
          </a:xfrm>
          <a:prstGeom prst="rect">
            <a:avLst/>
          </a:prstGeom>
          <a:noFill/>
          <a:ln w="38100">
            <a:solidFill>
              <a:srgbClr val="864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0F2B8B-FE35-234A-849A-57413CC9A066}"/>
              </a:ext>
            </a:extLst>
          </p:cNvPr>
          <p:cNvSpPr/>
          <p:nvPr/>
        </p:nvSpPr>
        <p:spPr>
          <a:xfrm>
            <a:off x="3551582" y="3073400"/>
            <a:ext cx="546100" cy="23551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1B8C33-E1E5-1D43-90C8-0CC00F728EC3}"/>
              </a:ext>
            </a:extLst>
          </p:cNvPr>
          <p:cNvSpPr/>
          <p:nvPr/>
        </p:nvSpPr>
        <p:spPr>
          <a:xfrm>
            <a:off x="4348507" y="4114800"/>
            <a:ext cx="590550" cy="1313726"/>
          </a:xfrm>
          <a:prstGeom prst="rect">
            <a:avLst/>
          </a:prstGeom>
          <a:noFill/>
          <a:ln w="38100">
            <a:solidFill>
              <a:srgbClr val="864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9DC535-F0B3-7249-AA56-85D64D646AA9}"/>
              </a:ext>
            </a:extLst>
          </p:cNvPr>
          <p:cNvSpPr/>
          <p:nvPr/>
        </p:nvSpPr>
        <p:spPr>
          <a:xfrm>
            <a:off x="4964457" y="3206750"/>
            <a:ext cx="546100" cy="2221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9D2F52D-F013-344A-A56A-A1127CBB9E65}"/>
              </a:ext>
            </a:extLst>
          </p:cNvPr>
          <p:cNvSpPr/>
          <p:nvPr/>
        </p:nvSpPr>
        <p:spPr>
          <a:xfrm>
            <a:off x="5804589" y="4718050"/>
            <a:ext cx="590550" cy="710476"/>
          </a:xfrm>
          <a:prstGeom prst="rect">
            <a:avLst/>
          </a:prstGeom>
          <a:noFill/>
          <a:ln w="38100">
            <a:solidFill>
              <a:srgbClr val="8642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399583-3497-F145-B05F-758AD35DACAD}"/>
              </a:ext>
            </a:extLst>
          </p:cNvPr>
          <p:cNvSpPr/>
          <p:nvPr/>
        </p:nvSpPr>
        <p:spPr>
          <a:xfrm>
            <a:off x="6420539" y="3930650"/>
            <a:ext cx="546100" cy="14978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762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C360-855B-4749-A1C1-D7193A19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Up</a:t>
            </a:r>
            <a:r>
              <a:rPr lang="en-US" dirty="0"/>
              <a:t>ward and Downward Income Mobility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4C29768-0DE4-7743-A1FA-5F6F1737A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64325" y="1026932"/>
            <a:ext cx="8229600" cy="52032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F37F5-82FF-CA42-BAA5-BA97A187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39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5837A-292B-A94D-9A90-B84964CE8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75" y="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Chi</a:t>
            </a:r>
            <a:r>
              <a:rPr lang="en-US"/>
              <a:t>ldren’s Incomes </a:t>
            </a:r>
            <a:r>
              <a:rPr lang="en-US" dirty="0"/>
              <a:t>vs. Parents’ Incomes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E273AA6D-A5C9-7645-9F32-F485C7C9D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66800" y="1197505"/>
            <a:ext cx="10058400" cy="47485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1B423-D4C2-F744-9FE0-2B4B6683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74380-C7C6-7B4B-A58D-6027967D65BD}"/>
              </a:ext>
            </a:extLst>
          </p:cNvPr>
          <p:cNvSpPr txBox="1"/>
          <p:nvPr/>
        </p:nvSpPr>
        <p:spPr>
          <a:xfrm>
            <a:off x="5926667" y="6456851"/>
            <a:ext cx="5586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http://www.equality-of-opportunity.org/assets/documents/race_summary.pdf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24412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552F-5E08-DD44-98CD-D0CD0DFFE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4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employment</a:t>
            </a:r>
          </a:p>
        </p:txBody>
      </p:sp>
      <p:pic>
        <p:nvPicPr>
          <p:cNvPr id="6" name="Content Placeholder 5" descr="A screenshot of a map&#10;&#10;Description automatically generated">
            <a:extLst>
              <a:ext uri="{FF2B5EF4-FFF2-40B4-BE49-F238E27FC236}">
                <a16:creationId xmlns:a16="http://schemas.microsoft.com/office/drawing/2014/main" id="{AE8E7C96-05DD-764B-9E34-25EBD75E0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48080" y="1192559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241961-07A2-0945-A537-4BECA30A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15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98F4-5985-B649-BDBB-527CAA9D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Force Participation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2C293-AF6B-214E-A98D-4067CC77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8086F6-E24B-164A-A701-698819390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635925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5AE6E-B73A-E74B-A423-939D1110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rces: Labor Market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1966-478F-2542-9568-369A1C274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Unequal access to resources: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Wealth </a:t>
            </a:r>
          </a:p>
          <a:p>
            <a:r>
              <a:rPr lang="en-US" dirty="0"/>
              <a:t>Discrimination:</a:t>
            </a:r>
          </a:p>
          <a:p>
            <a:pPr lvl="1"/>
            <a:r>
              <a:rPr lang="en-US" dirty="0"/>
              <a:t>By employers</a:t>
            </a:r>
          </a:p>
          <a:p>
            <a:pPr lvl="1"/>
            <a:r>
              <a:rPr lang="en-US" dirty="0"/>
              <a:t>Attitudes of coworkers</a:t>
            </a:r>
          </a:p>
          <a:p>
            <a:pPr lvl="1"/>
            <a:r>
              <a:rPr lang="en-US" dirty="0"/>
              <a:t>By attitudes of customers </a:t>
            </a:r>
          </a:p>
          <a:p>
            <a:pPr lvl="1"/>
            <a:r>
              <a:rPr lang="en-US" dirty="0"/>
              <a:t>Economists struggle to link this type of discrimination to labor market outcomes.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C3B05-1ED3-7043-AD11-03ADBFCC3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064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Edu</a:t>
            </a:r>
            <a:r>
              <a:rPr lang="en-US" dirty="0"/>
              <a:t>cation: College+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4" y="1901972"/>
            <a:ext cx="5181594" cy="376728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66412"/>
            <a:ext cx="5181594" cy="37672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5321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20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Coll</a:t>
            </a:r>
            <a:r>
              <a:rPr lang="en-US" dirty="0"/>
              <a:t>ege Enrollment: College+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4" y="1866412"/>
            <a:ext cx="5181594" cy="376728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66412"/>
            <a:ext cx="5181594" cy="376728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086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Pov</a:t>
            </a:r>
            <a:r>
              <a:rPr lang="en-US" dirty="0"/>
              <a:t>erty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1" y="1876351"/>
            <a:ext cx="5181594" cy="376728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66412"/>
            <a:ext cx="5181594" cy="376728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96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National Economic Education Delegation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&lt;name&gt;, &lt;affiliation&gt;</a:t>
            </a:r>
          </a:p>
          <a:p>
            <a:pPr lvl="1"/>
            <a:r>
              <a:rPr lang="en-US" dirty="0"/>
              <a:t>&lt;name&gt;, &lt;affiliation&gt;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nonpartisan.</a:t>
            </a:r>
          </a:p>
          <a:p>
            <a:pPr lvl="1"/>
            <a:r>
              <a:rPr lang="en-US" dirty="0"/>
              <a:t>It is, however, inevitable that the presenter will be asked for and will provide their own views.</a:t>
            </a:r>
          </a:p>
          <a:p>
            <a:pPr lvl="1"/>
            <a:r>
              <a:rPr lang="en-US" dirty="0"/>
              <a:t>Such views are those of the presenter and not necessarily those of the National Economic Education Delegation (NEED).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607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8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Pov</a:t>
            </a:r>
            <a:r>
              <a:rPr lang="en-US" dirty="0"/>
              <a:t>erty: Kids &lt; 5 Years Old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1" y="1876351"/>
            <a:ext cx="5181594" cy="376728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1" y="1866412"/>
            <a:ext cx="5181594" cy="376728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9630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bility: Stayed Put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2" y="1876351"/>
            <a:ext cx="5181592" cy="3767281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2" y="1866412"/>
            <a:ext cx="5181592" cy="376728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042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8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bility: Across State Lines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6" y="1866412"/>
            <a:ext cx="5181592" cy="376728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2" y="1866412"/>
            <a:ext cx="5181592" cy="376728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154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7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mmute: Car Alone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6" y="1866412"/>
            <a:ext cx="5181591" cy="376728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2" y="1866412"/>
            <a:ext cx="5181591" cy="376728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778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7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mmute: Carpool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6" y="1866412"/>
            <a:ext cx="5181591" cy="3767279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2" y="1866412"/>
            <a:ext cx="5181591" cy="37672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790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72308-BB6E-8246-8075-47696DEF3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07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mmute: Public Transportation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4DFAA3-9C45-AA44-9CDE-D937CD4EE4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7" y="1866412"/>
            <a:ext cx="5181589" cy="3767279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FC820F-0E8B-8144-A765-F1791AB76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3" y="1866412"/>
            <a:ext cx="5181589" cy="37672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88BEE-A2E9-B044-AF62-709AD53A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3310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51DB-5B61-5B41-86B8-09ABF62A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34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rces: Criminal Justice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5C043-595C-2541-8EA0-FB752979F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Discrimination</a:t>
            </a:r>
          </a:p>
          <a:p>
            <a:pPr lvl="1"/>
            <a:r>
              <a:rPr lang="en-US" dirty="0"/>
              <a:t>Police actions</a:t>
            </a:r>
          </a:p>
          <a:p>
            <a:pPr lvl="1"/>
            <a:r>
              <a:rPr lang="en-US" dirty="0"/>
              <a:t>Court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A7F00-5CD6-244E-B22D-BF7C6DA9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1753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3F11-3E4F-3D45-AB9B-1823FE85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dels of Discrimination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DACF0-8BB7-0847-B60D-7D3B2605D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Taste based</a:t>
            </a:r>
          </a:p>
          <a:p>
            <a:pPr lvl="1"/>
            <a:r>
              <a:rPr lang="en-US" dirty="0"/>
              <a:t>Reflects prejudice or preferences.</a:t>
            </a:r>
          </a:p>
          <a:p>
            <a:pPr lvl="1"/>
            <a:r>
              <a:rPr lang="en-US" dirty="0"/>
              <a:t>Invalid statistical inference</a:t>
            </a:r>
          </a:p>
          <a:p>
            <a:pPr lvl="2"/>
            <a:r>
              <a:rPr lang="en-US" dirty="0"/>
              <a:t>E.g., belief that immigrants are more likely to commit crimes, so won’t hire.</a:t>
            </a:r>
          </a:p>
          <a:p>
            <a:r>
              <a:rPr lang="en-US" dirty="0"/>
              <a:t>Statistical</a:t>
            </a:r>
          </a:p>
          <a:p>
            <a:pPr lvl="1"/>
            <a:r>
              <a:rPr lang="en-US" dirty="0"/>
              <a:t>Valid statistical inference</a:t>
            </a:r>
          </a:p>
          <a:p>
            <a:pPr lvl="2"/>
            <a:r>
              <a:rPr lang="en-US" dirty="0"/>
              <a:t>E.g., men and women and breast cancer – women get screened more often because they get it more often.</a:t>
            </a:r>
          </a:p>
          <a:p>
            <a:pPr lvl="2"/>
            <a:r>
              <a:rPr lang="en-US" dirty="0"/>
              <a:t>Still harmful to individuals and perhaps socially undesirable.</a:t>
            </a:r>
          </a:p>
          <a:p>
            <a:pPr lvl="3"/>
            <a:r>
              <a:rPr lang="en-US" dirty="0"/>
              <a:t>Inferring average behavior/characteristics to individuals.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1F17A-A090-F640-90F9-988F52C36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798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D4458-AF3B-BE48-BB36-EBD260CC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12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Fee</a:t>
            </a:r>
            <a:r>
              <a:rPr lang="en-US" dirty="0"/>
              <a:t>dback Loop: Vicious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3DFBC-2EE3-FF4F-A1DF-544BA051C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Discrimination reinforces social and residential distance</a:t>
            </a:r>
          </a:p>
          <a:p>
            <a:pPr lvl="1"/>
            <a:r>
              <a:rPr lang="en-US" dirty="0"/>
              <a:t>Reinforces between-group differences</a:t>
            </a:r>
          </a:p>
          <a:p>
            <a:pPr lvl="2"/>
            <a:r>
              <a:rPr lang="en-US" dirty="0"/>
              <a:t>Which creates additional discrimination and social distance.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49131-DE54-7145-9E44-B5CFF784D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321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&lt;presenter name&gt;</a:t>
            </a:r>
          </a:p>
          <a:p>
            <a:pPr marL="0" indent="0" algn="ctr">
              <a:buNone/>
            </a:pPr>
            <a:r>
              <a:rPr lang="en-US" dirty="0"/>
              <a:t>&lt;presenter email&gt;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www.NEEDelegation.org/testimonials.php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www.NEEDelegation.org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927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AA55D-A0A0-7141-8E57-32F8E01F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06DAE-0E2E-984B-B2EF-92D1C1BEB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510" y="1325563"/>
            <a:ext cx="4902200" cy="4351338"/>
          </a:xfrm>
        </p:spPr>
        <p:txBody>
          <a:bodyPr/>
          <a:lstStyle/>
          <a:p>
            <a:r>
              <a:rPr lang="en-US" dirty="0"/>
              <a:t>Age</a:t>
            </a:r>
          </a:p>
          <a:p>
            <a:r>
              <a:rPr lang="en-US" dirty="0"/>
              <a:t>Health Care</a:t>
            </a:r>
          </a:p>
          <a:p>
            <a:r>
              <a:rPr lang="en-US" dirty="0"/>
              <a:t>Education</a:t>
            </a:r>
          </a:p>
          <a:p>
            <a:r>
              <a:rPr lang="en-US" dirty="0"/>
              <a:t>Marital status</a:t>
            </a:r>
          </a:p>
          <a:p>
            <a:r>
              <a:rPr lang="en-US" dirty="0"/>
              <a:t>Mobility</a:t>
            </a:r>
          </a:p>
          <a:p>
            <a:r>
              <a:rPr lang="en-US" dirty="0"/>
              <a:t>Commute transportation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9FC13-39F3-4B42-A8B4-857D85071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7855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</a:t>
            </a:r>
            <a:r>
              <a:rPr lang="en-US" dirty="0"/>
              <a:t>ailable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Trade Wars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2017 Tax Law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18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23EFF-30A9-7E44-BCEA-77BB0E5F7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</a:t>
            </a:r>
            <a:r>
              <a:rPr lang="en-US" dirty="0"/>
              <a:t> Distribution</a:t>
            </a:r>
          </a:p>
        </p:txBody>
      </p:sp>
      <p:pic>
        <p:nvPicPr>
          <p:cNvPr id="6" name="Content Placeholder 5" descr="A picture containing pencil&#10;&#10;Description automatically generated">
            <a:extLst>
              <a:ext uri="{FF2B5EF4-FFF2-40B4-BE49-F238E27FC236}">
                <a16:creationId xmlns:a16="http://schemas.microsoft.com/office/drawing/2014/main" id="{9913F38B-1329-0243-906F-1E2016CBE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911703"/>
            <a:ext cx="7315200" cy="531852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34F61-E2DC-284F-9146-E4D686AE3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93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62E3-65DE-2F42-84C1-CA09BE99A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</a:t>
            </a:r>
            <a:r>
              <a:rPr lang="en-US" dirty="0"/>
              <a:t> Distribution, by Sex</a:t>
            </a:r>
          </a:p>
        </p:txBody>
      </p:sp>
      <p:pic>
        <p:nvPicPr>
          <p:cNvPr id="7" name="Content Placeholder 6" descr="A picture containing pencil&#10;&#10;Description automatically generated">
            <a:extLst>
              <a:ext uri="{FF2B5EF4-FFF2-40B4-BE49-F238E27FC236}">
                <a16:creationId xmlns:a16="http://schemas.microsoft.com/office/drawing/2014/main" id="{67156337-C19B-F144-B015-3C667DE491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838200" y="1876351"/>
            <a:ext cx="5181600" cy="3767286"/>
          </a:xfrm>
        </p:spPr>
      </p:pic>
      <p:pic>
        <p:nvPicPr>
          <p:cNvPr id="9" name="Content Placeholder 8" descr="A picture containing pencil&#10;&#10;Description automatically generated">
            <a:extLst>
              <a:ext uri="{FF2B5EF4-FFF2-40B4-BE49-F238E27FC236}">
                <a16:creationId xmlns:a16="http://schemas.microsoft.com/office/drawing/2014/main" id="{2A67E038-9D54-8946-B7B5-E10846410C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1876351"/>
            <a:ext cx="5181600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FA3536-956A-734F-9196-856BA6007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56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0270-BC2F-D34F-ABA6-CBE4F7B3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dian Ages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4D479DA-3E41-6748-8A14-E05D8E76F8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6351"/>
            <a:ext cx="5181599" cy="376728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AF9E368-1F38-8D4F-9B47-2956863DF3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6351"/>
            <a:ext cx="5181599" cy="376728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478D6-9D12-BC43-9C58-C2765C910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24473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6852</TotalTime>
  <Words>854</Words>
  <Application>Microsoft Macintosh PowerPoint</Application>
  <PresentationFormat>Widescreen</PresentationFormat>
  <Paragraphs>218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Courier New</vt:lpstr>
      <vt:lpstr>Custom Design</vt:lpstr>
      <vt:lpstr>PowerPoint Presentation</vt:lpstr>
      <vt:lpstr> National Economic Education Delegation</vt:lpstr>
      <vt:lpstr>Who Are We?</vt:lpstr>
      <vt:lpstr>Where Are We?</vt:lpstr>
      <vt:lpstr>Credits and Disclaimer</vt:lpstr>
      <vt:lpstr>Outline</vt:lpstr>
      <vt:lpstr>Age Distribution</vt:lpstr>
      <vt:lpstr>Age Distribution, by Sex</vt:lpstr>
      <vt:lpstr>Median Ages</vt:lpstr>
      <vt:lpstr>Life Expectancy</vt:lpstr>
      <vt:lpstr> Health Insurance</vt:lpstr>
      <vt:lpstr>Maternal Mortality Rates, 2018</vt:lpstr>
      <vt:lpstr>Disabilities - All</vt:lpstr>
      <vt:lpstr>Disabilities - Kids</vt:lpstr>
      <vt:lpstr>Disabilities – Working Age</vt:lpstr>
      <vt:lpstr>Disabilities – 65+</vt:lpstr>
      <vt:lpstr>Household Type: Family</vt:lpstr>
      <vt:lpstr>Household Type: Married</vt:lpstr>
      <vt:lpstr>Births Out of Wedlock</vt:lpstr>
      <vt:lpstr>Home Ownership</vt:lpstr>
      <vt:lpstr>The Geography of Home Ownership</vt:lpstr>
      <vt:lpstr>Home Occupancy</vt:lpstr>
      <vt:lpstr>Wealth</vt:lpstr>
      <vt:lpstr>Wealth: Zero</vt:lpstr>
      <vt:lpstr>Income Disparities: Introduction</vt:lpstr>
      <vt:lpstr>Income</vt:lpstr>
      <vt:lpstr>Median Income</vt:lpstr>
      <vt:lpstr>Median Income: Advanced Degree</vt:lpstr>
      <vt:lpstr>Median Income: Bachelor’s Degree</vt:lpstr>
      <vt:lpstr>Median Income: Some College</vt:lpstr>
      <vt:lpstr>Median Income: High School Diploma</vt:lpstr>
      <vt:lpstr>Median Income: Less Than High School</vt:lpstr>
      <vt:lpstr>Median Income: Male FTFY</vt:lpstr>
      <vt:lpstr>Median Income: Female FTFY</vt:lpstr>
      <vt:lpstr>Wages by Race</vt:lpstr>
      <vt:lpstr>Wages by Race: Women</vt:lpstr>
      <vt:lpstr>Wages by Race: Men</vt:lpstr>
      <vt:lpstr>Disparities in Lifetime Earnings</vt:lpstr>
      <vt:lpstr>Disparities in Lifetime Earnings</vt:lpstr>
      <vt:lpstr> Absolute Mobility: Race</vt:lpstr>
      <vt:lpstr>Relative Mobility: Race</vt:lpstr>
      <vt:lpstr>Upward and Downward Income Mobility</vt:lpstr>
      <vt:lpstr>Children’s Incomes vs. Parents’ Incomes</vt:lpstr>
      <vt:lpstr>Unemployment</vt:lpstr>
      <vt:lpstr>Labor Force Participation</vt:lpstr>
      <vt:lpstr>Sources: Labor Market Disparities</vt:lpstr>
      <vt:lpstr>Education: College+</vt:lpstr>
      <vt:lpstr>College Enrollment: College+</vt:lpstr>
      <vt:lpstr>Poverty</vt:lpstr>
      <vt:lpstr>Poverty: Kids &lt; 5 Years Old</vt:lpstr>
      <vt:lpstr>Mobility: Stayed Put</vt:lpstr>
      <vt:lpstr>Mobility: Across State Lines</vt:lpstr>
      <vt:lpstr> Commute: Car Alone</vt:lpstr>
      <vt:lpstr> Commute: Carpool</vt:lpstr>
      <vt:lpstr> Commute: Public Transportation</vt:lpstr>
      <vt:lpstr>Sources: Criminal Justice System</vt:lpstr>
      <vt:lpstr>Models of Discrimination</vt:lpstr>
      <vt:lpstr>Feedback Loop: Vicious Cycle</vt:lpstr>
      <vt:lpstr> Thank you!</vt:lpstr>
      <vt:lpstr> Available NEED Topics Include: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173</cp:revision>
  <dcterms:created xsi:type="dcterms:W3CDTF">2017-05-03T22:30:38Z</dcterms:created>
  <dcterms:modified xsi:type="dcterms:W3CDTF">2020-09-12T15:52:20Z</dcterms:modified>
</cp:coreProperties>
</file>