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35"/>
  </p:notesMasterIdLst>
  <p:sldIdLst>
    <p:sldId id="256" r:id="rId2"/>
    <p:sldId id="328" r:id="rId3"/>
    <p:sldId id="434" r:id="rId4"/>
    <p:sldId id="435" r:id="rId5"/>
    <p:sldId id="327" r:id="rId6"/>
    <p:sldId id="521" r:id="rId7"/>
    <p:sldId id="473" r:id="rId8"/>
    <p:sldId id="371" r:id="rId9"/>
    <p:sldId id="1093" r:id="rId10"/>
    <p:sldId id="1094" r:id="rId11"/>
    <p:sldId id="1095" r:id="rId12"/>
    <p:sldId id="1096" r:id="rId13"/>
    <p:sldId id="1098" r:id="rId14"/>
    <p:sldId id="1099" r:id="rId15"/>
    <p:sldId id="1100" r:id="rId16"/>
    <p:sldId id="1101" r:id="rId17"/>
    <p:sldId id="1102" r:id="rId18"/>
    <p:sldId id="1103" r:id="rId19"/>
    <p:sldId id="1104" r:id="rId20"/>
    <p:sldId id="1105" r:id="rId21"/>
    <p:sldId id="1107" r:id="rId22"/>
    <p:sldId id="1115" r:id="rId23"/>
    <p:sldId id="1116" r:id="rId24"/>
    <p:sldId id="1106" r:id="rId25"/>
    <p:sldId id="1108" r:id="rId26"/>
    <p:sldId id="1109" r:id="rId27"/>
    <p:sldId id="1110" r:id="rId28"/>
    <p:sldId id="1111" r:id="rId29"/>
    <p:sldId id="1112" r:id="rId30"/>
    <p:sldId id="1113" r:id="rId31"/>
    <p:sldId id="1114" r:id="rId32"/>
    <p:sldId id="1027" r:id="rId33"/>
    <p:sldId id="11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3690" autoAdjust="0"/>
    <p:restoredTop sz="94674"/>
  </p:normalViewPr>
  <p:slideViewPr>
    <p:cSldViewPr snapToGrid="0" snapToObjects="1">
      <p:cViewPr varScale="1">
        <p:scale>
          <a:sx n="73" d="100"/>
          <a:sy n="73" d="100"/>
        </p:scale>
        <p:origin x="208" y="2008"/>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6/24/21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812E99E2-9D8D-4C6E-A1CB-2C8CF54B4DC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05000"/>
              </a:lnSpc>
              <a:spcBef>
                <a:spcPct val="30000"/>
              </a:spcBef>
              <a:defRPr sz="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49300" indent="-287338">
              <a:lnSpc>
                <a:spcPct val="105000"/>
              </a:lnSpc>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52525" indent="-230188">
              <a:lnSpc>
                <a:spcPct val="105000"/>
              </a:lnSpc>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14488" indent="-230188">
              <a:lnSpc>
                <a:spcPct val="105000"/>
              </a:lnSpc>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76450" indent="-230188">
              <a:lnSpc>
                <a:spcPct val="105000"/>
              </a:lnSpc>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33650" indent="-230188" eaLnBrk="0" fontAlgn="base" hangingPunct="0">
              <a:lnSpc>
                <a:spcPct val="105000"/>
              </a:lnSpc>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90850" indent="-230188" eaLnBrk="0" fontAlgn="base" hangingPunct="0">
              <a:lnSpc>
                <a:spcPct val="105000"/>
              </a:lnSpc>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48050" indent="-230188" eaLnBrk="0" fontAlgn="base" hangingPunct="0">
              <a:lnSpc>
                <a:spcPct val="105000"/>
              </a:lnSpc>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905250" indent="-230188" eaLnBrk="0" fontAlgn="base" hangingPunct="0">
              <a:lnSpc>
                <a:spcPct val="105000"/>
              </a:lnSpc>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a:lnSpc>
                <a:spcPct val="100000"/>
              </a:lnSpc>
              <a:spcBef>
                <a:spcPct val="0"/>
              </a:spcBef>
            </a:pPr>
            <a:fld id="{CD4C6028-585C-4F12-A193-2F9C08163FDE}" type="slidenum">
              <a:rPr lang="en-US" altLang="en-US" smtClean="0">
                <a:latin typeface="Arial" panose="020B0604020202020204" pitchFamily="34" charset="0"/>
                <a:cs typeface="Arial" panose="020B0604020202020204" pitchFamily="34" charset="0"/>
              </a:rPr>
              <a:pPr>
                <a:lnSpc>
                  <a:spcPct val="100000"/>
                </a:lnSpc>
                <a:spcBef>
                  <a:spcPct val="0"/>
                </a:spcBef>
              </a:pPr>
              <a:t>8</a:t>
            </a:fld>
            <a:endParaRPr lang="en-US" altLang="en-US">
              <a:latin typeface="Arial" panose="020B0604020202020204" pitchFamily="34" charset="0"/>
              <a:cs typeface="Arial" panose="020B0604020202020204" pitchFamily="34" charset="0"/>
            </a:endParaRPr>
          </a:p>
        </p:txBody>
      </p:sp>
      <p:sp>
        <p:nvSpPr>
          <p:cNvPr id="87043" name="Rectangle 7">
            <a:extLst>
              <a:ext uri="{FF2B5EF4-FFF2-40B4-BE49-F238E27FC236}">
                <a16:creationId xmlns:a16="http://schemas.microsoft.com/office/drawing/2014/main" id="{D4771123-82ED-4130-BEF8-17E5DE2C0073}"/>
              </a:ext>
            </a:extLst>
          </p:cNvPr>
          <p:cNvSpPr txBox="1">
            <a:spLocks noGrp="1" noChangeArrowheads="1"/>
          </p:cNvSpPr>
          <p:nvPr/>
        </p:nvSpPr>
        <p:spPr bwMode="auto">
          <a:xfrm>
            <a:off x="3927475" y="8758238"/>
            <a:ext cx="30051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09" tIns="46154" rIns="92309" bIns="46154" anchor="b"/>
          <a:lstStyle>
            <a:lvl1pPr>
              <a:lnSpc>
                <a:spcPct val="105000"/>
              </a:lnSpc>
              <a:spcBef>
                <a:spcPct val="30000"/>
              </a:spcBef>
              <a:defRPr sz="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lnSpc>
                <a:spcPct val="105000"/>
              </a:lnSpc>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2pPr>
            <a:lvl3pPr marL="1143000" indent="-228600">
              <a:lnSpc>
                <a:spcPct val="105000"/>
              </a:lnSpc>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3pPr>
            <a:lvl4pPr marL="1600200" indent="-228600">
              <a:lnSpc>
                <a:spcPct val="105000"/>
              </a:lnSpc>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4pPr>
            <a:lvl5pPr marL="2057400" indent="-228600">
              <a:lnSpc>
                <a:spcPct val="105000"/>
              </a:lnSpc>
              <a:spcBef>
                <a:spcPct val="30000"/>
              </a:spcBef>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5pPr>
            <a:lvl6pPr marL="2514600" indent="-228600" eaLnBrk="0" fontAlgn="base" hangingPunct="0">
              <a:lnSpc>
                <a:spcPct val="105000"/>
              </a:lnSpc>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6pPr>
            <a:lvl7pPr marL="2971800" indent="-228600" eaLnBrk="0" fontAlgn="base" hangingPunct="0">
              <a:lnSpc>
                <a:spcPct val="105000"/>
              </a:lnSpc>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7pPr>
            <a:lvl8pPr marL="3429000" indent="-228600" eaLnBrk="0" fontAlgn="base" hangingPunct="0">
              <a:lnSpc>
                <a:spcPct val="105000"/>
              </a:lnSpc>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8pPr>
            <a:lvl9pPr marL="3886200" indent="-228600" eaLnBrk="0" fontAlgn="base" hangingPunct="0">
              <a:lnSpc>
                <a:spcPct val="105000"/>
              </a:lnSpc>
              <a:spcBef>
                <a:spcPct val="30000"/>
              </a:spcBef>
              <a:spcAft>
                <a:spcPct val="0"/>
              </a:spcAft>
              <a:defRPr sz="1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defRPr>
            </a:lvl9pPr>
          </a:lstStyle>
          <a:p>
            <a:pPr algn="r" eaLnBrk="1" hangingPunct="1">
              <a:lnSpc>
                <a:spcPct val="100000"/>
              </a:lnSpc>
              <a:spcBef>
                <a:spcPct val="0"/>
              </a:spcBef>
            </a:pPr>
            <a:fld id="{ACC037FF-0574-47BD-ACF0-D6A5C7F36B0A}" type="slidenum">
              <a:rPr lang="en-US" altLang="en-US">
                <a:latin typeface="Arial" panose="020B0604020202020204" pitchFamily="34" charset="0"/>
              </a:rPr>
              <a:pPr algn="r" eaLnBrk="1" hangingPunct="1">
                <a:lnSpc>
                  <a:spcPct val="100000"/>
                </a:lnSpc>
                <a:spcBef>
                  <a:spcPct val="0"/>
                </a:spcBef>
              </a:pPr>
              <a:t>8</a:t>
            </a:fld>
            <a:endParaRPr lang="en-US" altLang="en-US">
              <a:latin typeface="Arial" panose="020B0604020202020204" pitchFamily="34" charset="0"/>
            </a:endParaRPr>
          </a:p>
        </p:txBody>
      </p:sp>
      <p:sp>
        <p:nvSpPr>
          <p:cNvPr id="87044" name="Rectangle 2">
            <a:extLst>
              <a:ext uri="{FF2B5EF4-FFF2-40B4-BE49-F238E27FC236}">
                <a16:creationId xmlns:a16="http://schemas.microsoft.com/office/drawing/2014/main" id="{F00B93B0-AD6A-4AD3-96D7-BE4CF87837BF}"/>
              </a:ext>
            </a:extLst>
          </p:cNvPr>
          <p:cNvSpPr>
            <a:spLocks noGrp="1" noRot="1" noChangeAspect="1" noChangeArrowheads="1" noTextEdit="1"/>
          </p:cNvSpPr>
          <p:nvPr>
            <p:ph type="sldImg"/>
          </p:nvPr>
        </p:nvSpPr>
        <p:spPr bwMode="auto">
          <a:xfrm>
            <a:off x="393700" y="539750"/>
            <a:ext cx="6146800" cy="3457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3">
            <a:extLst>
              <a:ext uri="{FF2B5EF4-FFF2-40B4-BE49-F238E27FC236}">
                <a16:creationId xmlns:a16="http://schemas.microsoft.com/office/drawing/2014/main" id="{01D944E3-23AD-4476-899A-DC5791C00887}"/>
              </a:ext>
            </a:extLst>
          </p:cNvPr>
          <p:cNvSpPr>
            <a:spLocks noGrp="1" noChangeArrowheads="1"/>
          </p:cNvSpPr>
          <p:nvPr>
            <p:ph type="body" idx="1"/>
          </p:nvPr>
        </p:nvSpPr>
        <p:spPr bwMode="auto">
          <a:xfrm>
            <a:off x="693738" y="4283075"/>
            <a:ext cx="5546725" cy="4244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In subsequent chapters (including the chapter immediately following this one), students will learn that the Federal Reserve</a:t>
            </a:r>
            <a:r>
              <a:rPr lang="ja-JP" altLang="en-US"/>
              <a:t>’</a:t>
            </a:r>
            <a:r>
              <a:rPr lang="en-US" altLang="ja-JP"/>
              <a:t>s monetary policy can have huge effects on many macroeconomic variables, like inflation, interest rates, unemployment, and even stock price indexes and exchange rates.  </a:t>
            </a:r>
          </a:p>
          <a:p>
            <a:pPr eaLnBrk="1" hangingPunct="1">
              <a:spcBef>
                <a:spcPct val="0"/>
              </a:spcBef>
            </a:pPr>
            <a:endParaRPr lang="en-US" altLang="en-US"/>
          </a:p>
          <a:p>
            <a:pPr eaLnBrk="1" hangingPunct="1">
              <a:spcBef>
                <a:spcPct val="0"/>
              </a:spcBef>
            </a:pPr>
            <a:r>
              <a:rPr lang="en-US" altLang="en-US"/>
              <a:t>As chair of the FOMC, Ben Bernanke is in the news quite frequently.  </a:t>
            </a:r>
          </a:p>
        </p:txBody>
      </p:sp>
    </p:spTree>
    <p:extLst>
      <p:ext uri="{BB962C8B-B14F-4D97-AF65-F5344CB8AC3E}">
        <p14:creationId xmlns:p14="http://schemas.microsoft.com/office/powerpoint/2010/main" val="3370140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fred.stlouisfed.org/graph/?g=Baka"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file:////Users/Jon/NEED%20Dropbox/Presentations/0Documents/Template/Delegate_Map.png"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file:////Users/Jon/NEED%20Dropbox/Presentations/0Documents/Template/legend.png"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dirty="0"/>
              <a:t>Monetary Policy &amp; the Fed: a Primer</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00351" y="4611211"/>
            <a:ext cx="9144000" cy="874970"/>
          </a:xfrm>
          <a:prstGeom prst="rect">
            <a:avLst/>
          </a:prstGeom>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200" dirty="0">
                <a:solidFill>
                  <a:schemeClr val="tx2"/>
                </a:solidFill>
              </a:rPr>
              <a:t>&lt;Audience&gt;</a:t>
            </a:r>
          </a:p>
          <a:p>
            <a:pPr>
              <a:lnSpc>
                <a:spcPct val="100000"/>
              </a:lnSpc>
              <a:spcBef>
                <a:spcPts val="0"/>
              </a:spcBef>
            </a:pPr>
            <a:r>
              <a:rPr lang="en-US" sz="1800">
                <a:solidFill>
                  <a:schemeClr val="tx2"/>
                </a:solidFill>
              </a:rPr>
              <a:t>Month #, </a:t>
            </a:r>
            <a:r>
              <a:rPr lang="en-US" sz="1800" dirty="0">
                <a:solidFill>
                  <a:schemeClr val="tx2"/>
                </a:solidFill>
              </a:rPr>
              <a:t>2019</a:t>
            </a:r>
          </a:p>
          <a:p>
            <a:pPr>
              <a:lnSpc>
                <a:spcPct val="100000"/>
              </a:lnSpc>
              <a:spcBef>
                <a:spcPts val="0"/>
              </a:spcBef>
            </a:pPr>
            <a:endParaRPr lang="en-US" sz="1800" dirty="0">
              <a:solidFill>
                <a:schemeClr val="tx2"/>
              </a:solidFill>
            </a:endParaRPr>
          </a:p>
          <a:p>
            <a:pPr>
              <a:lnSpc>
                <a:spcPct val="100000"/>
              </a:lnSpc>
              <a:spcBef>
                <a:spcPts val="0"/>
              </a:spcBef>
            </a:pPr>
            <a:r>
              <a:rPr lang="en-US" sz="3400" dirty="0">
                <a:solidFill>
                  <a:schemeClr val="tx2"/>
                </a:solidFill>
              </a:rPr>
              <a:t>&lt;Your name, Ph.D.&gt;</a:t>
            </a:r>
          </a:p>
        </p:txBody>
      </p:sp>
    </p:spTree>
    <p:extLst>
      <p:ext uri="{BB962C8B-B14F-4D97-AF65-F5344CB8AC3E}">
        <p14:creationId xmlns:p14="http://schemas.microsoft.com/office/powerpoint/2010/main" val="3365543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3367F-7F9E-4681-888A-54FD39F4BB5C}"/>
              </a:ext>
            </a:extLst>
          </p:cNvPr>
          <p:cNvSpPr>
            <a:spLocks noGrp="1"/>
          </p:cNvSpPr>
          <p:nvPr>
            <p:ph type="title"/>
          </p:nvPr>
        </p:nvSpPr>
        <p:spPr/>
        <p:txBody>
          <a:bodyPr/>
          <a:lstStyle/>
          <a:p>
            <a:r>
              <a:rPr lang="en-US" dirty="0">
                <a:solidFill>
                  <a:schemeClr val="bg1"/>
                </a:solidFill>
              </a:rPr>
              <a:t>Mo</a:t>
            </a:r>
            <a:r>
              <a:rPr lang="en-US" dirty="0">
                <a:solidFill>
                  <a:schemeClr val="accent5">
                    <a:lumMod val="50000"/>
                  </a:schemeClr>
                </a:solidFill>
              </a:rPr>
              <a:t>ney Growth and Inflation</a:t>
            </a:r>
            <a:endParaRPr lang="en-US" dirty="0">
              <a:solidFill>
                <a:schemeClr val="bg1"/>
              </a:solidFill>
            </a:endParaRPr>
          </a:p>
        </p:txBody>
      </p:sp>
      <p:sp>
        <p:nvSpPr>
          <p:cNvPr id="4" name="Slide Number Placeholder 3">
            <a:extLst>
              <a:ext uri="{FF2B5EF4-FFF2-40B4-BE49-F238E27FC236}">
                <a16:creationId xmlns:a16="http://schemas.microsoft.com/office/drawing/2014/main" id="{ACFB3201-35FB-4D87-A0D2-AC0E7958DB53}"/>
              </a:ext>
            </a:extLst>
          </p:cNvPr>
          <p:cNvSpPr>
            <a:spLocks noGrp="1"/>
          </p:cNvSpPr>
          <p:nvPr>
            <p:ph type="sldNum" sz="quarter" idx="12"/>
          </p:nvPr>
        </p:nvSpPr>
        <p:spPr/>
        <p:txBody>
          <a:bodyPr/>
          <a:lstStyle/>
          <a:p>
            <a:fld id="{D9F085D5-EC86-4F6A-B501-C1359CB39116}" type="slidenum">
              <a:rPr lang="en-GB" smtClean="0"/>
              <a:t>10</a:t>
            </a:fld>
            <a:endParaRPr lang="en-GB" dirty="0"/>
          </a:p>
        </p:txBody>
      </p:sp>
      <p:pic>
        <p:nvPicPr>
          <p:cNvPr id="8" name="FRED Graph Chart" descr="FRED Graph">
            <a:extLst>
              <a:ext uri="{FF2B5EF4-FFF2-40B4-BE49-F238E27FC236}">
                <a16:creationId xmlns:a16="http://schemas.microsoft.com/office/drawing/2014/main" id="{AC29035A-31D2-44E9-8F7B-FE9F179861D2}"/>
              </a:ext>
            </a:extLst>
          </p:cNvPr>
          <p:cNvPicPr>
            <a:picLocks noGrp="1" noChangeAspect="1"/>
          </p:cNvPicPr>
          <p:nvPr>
            <p:ph idx="1"/>
          </p:nvPr>
        </p:nvPicPr>
        <p:blipFill>
          <a:blip r:embed="rId2"/>
          <a:stretch>
            <a:fillRect/>
          </a:stretch>
        </p:blipFill>
        <p:spPr>
          <a:xfrm>
            <a:off x="637556" y="-1343064"/>
            <a:ext cx="11378395" cy="7938415"/>
          </a:xfrm>
          <a:prstGeom prst="rect">
            <a:avLst/>
          </a:prstGeom>
        </p:spPr>
      </p:pic>
    </p:spTree>
    <p:extLst>
      <p:ext uri="{BB962C8B-B14F-4D97-AF65-F5344CB8AC3E}">
        <p14:creationId xmlns:p14="http://schemas.microsoft.com/office/powerpoint/2010/main" val="741655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35A8A-8EFE-4128-8DC8-2DF35FE60C46}"/>
              </a:ext>
            </a:extLst>
          </p:cNvPr>
          <p:cNvSpPr>
            <a:spLocks noGrp="1"/>
          </p:cNvSpPr>
          <p:nvPr>
            <p:ph type="title"/>
          </p:nvPr>
        </p:nvSpPr>
        <p:spPr>
          <a:xfrm>
            <a:off x="838200" y="262649"/>
            <a:ext cx="10515600" cy="1325563"/>
          </a:xfrm>
        </p:spPr>
        <p:txBody>
          <a:bodyPr/>
          <a:lstStyle/>
          <a:p>
            <a:r>
              <a:rPr lang="en-US" dirty="0">
                <a:solidFill>
                  <a:schemeClr val="bg1"/>
                </a:solidFill>
              </a:rPr>
              <a:t>Eco</a:t>
            </a:r>
            <a:r>
              <a:rPr lang="en-US" dirty="0">
                <a:solidFill>
                  <a:schemeClr val="accent5">
                    <a:lumMod val="50000"/>
                  </a:schemeClr>
                </a:solidFill>
              </a:rPr>
              <a:t>nomic Theory:  Interest Rates and Economic Activity in the Short Run</a:t>
            </a:r>
            <a:endParaRPr lang="en-US" dirty="0">
              <a:solidFill>
                <a:schemeClr val="bg1"/>
              </a:solidFill>
            </a:endParaRPr>
          </a:p>
        </p:txBody>
      </p:sp>
      <p:sp>
        <p:nvSpPr>
          <p:cNvPr id="3" name="Content Placeholder 2">
            <a:extLst>
              <a:ext uri="{FF2B5EF4-FFF2-40B4-BE49-F238E27FC236}">
                <a16:creationId xmlns:a16="http://schemas.microsoft.com/office/drawing/2014/main" id="{4DD37A3C-94CC-4D7C-B050-1606E1DFDF78}"/>
              </a:ext>
            </a:extLst>
          </p:cNvPr>
          <p:cNvSpPr>
            <a:spLocks noGrp="1"/>
          </p:cNvSpPr>
          <p:nvPr>
            <p:ph idx="1"/>
          </p:nvPr>
        </p:nvSpPr>
        <p:spPr/>
        <p:txBody>
          <a:bodyPr/>
          <a:lstStyle/>
          <a:p>
            <a:r>
              <a:rPr lang="en-US" dirty="0"/>
              <a:t>The higher the interest rates:</a:t>
            </a:r>
          </a:p>
          <a:p>
            <a:pPr marL="914400" lvl="1" indent="-457200">
              <a:buFont typeface="+mj-lt"/>
              <a:buAutoNum type="arabicPeriod"/>
            </a:pPr>
            <a:r>
              <a:rPr lang="en-US" dirty="0"/>
              <a:t>The more saving and the less consumption.</a:t>
            </a:r>
          </a:p>
          <a:p>
            <a:pPr marL="1371600" lvl="2" indent="-457200">
              <a:buFont typeface="+mj-lt"/>
              <a:buAutoNum type="alphaUcPeriod"/>
            </a:pPr>
            <a:r>
              <a:rPr lang="en-US" dirty="0"/>
              <a:t>The incentive to save goes up with the interest rate.</a:t>
            </a:r>
          </a:p>
          <a:p>
            <a:pPr marL="1371600" lvl="2" indent="-457200">
              <a:buFont typeface="+mj-lt"/>
              <a:buAutoNum type="alphaUcPeriod"/>
            </a:pPr>
            <a:r>
              <a:rPr lang="en-US" dirty="0"/>
              <a:t>Stock prices fall with higher interest rates lowering wealth.</a:t>
            </a:r>
          </a:p>
          <a:p>
            <a:pPr marL="914400" lvl="1" indent="-457200">
              <a:buFont typeface="+mj-lt"/>
              <a:buAutoNum type="arabicPeriod"/>
            </a:pPr>
            <a:r>
              <a:rPr lang="en-US" dirty="0"/>
              <a:t>The less investment.</a:t>
            </a:r>
          </a:p>
          <a:p>
            <a:pPr marL="914400" lvl="1" indent="-457200">
              <a:buFont typeface="+mj-lt"/>
              <a:buAutoNum type="arabicPeriod"/>
            </a:pPr>
            <a:r>
              <a:rPr lang="en-US" dirty="0"/>
              <a:t>The higher the exchange value of the dollar which leads to higher exports and lower imports.</a:t>
            </a:r>
          </a:p>
          <a:p>
            <a:r>
              <a:rPr lang="en-US" dirty="0"/>
              <a:t>All 3 effects tend to lower total spending and real GDP.</a:t>
            </a:r>
          </a:p>
        </p:txBody>
      </p:sp>
      <p:sp>
        <p:nvSpPr>
          <p:cNvPr id="4" name="Slide Number Placeholder 3">
            <a:extLst>
              <a:ext uri="{FF2B5EF4-FFF2-40B4-BE49-F238E27FC236}">
                <a16:creationId xmlns:a16="http://schemas.microsoft.com/office/drawing/2014/main" id="{7FF2F0CA-88BB-4A12-8D5F-F6F55CED064A}"/>
              </a:ext>
            </a:extLst>
          </p:cNvPr>
          <p:cNvSpPr>
            <a:spLocks noGrp="1"/>
          </p:cNvSpPr>
          <p:nvPr>
            <p:ph type="sldNum" sz="quarter" idx="12"/>
          </p:nvPr>
        </p:nvSpPr>
        <p:spPr/>
        <p:txBody>
          <a:bodyPr/>
          <a:lstStyle/>
          <a:p>
            <a:fld id="{D9F085D5-EC86-4F6A-B501-C1359CB39116}" type="slidenum">
              <a:rPr lang="en-GB" smtClean="0"/>
              <a:t>11</a:t>
            </a:fld>
            <a:endParaRPr lang="en-GB" dirty="0"/>
          </a:p>
        </p:txBody>
      </p:sp>
    </p:spTree>
    <p:extLst>
      <p:ext uri="{BB962C8B-B14F-4D97-AF65-F5344CB8AC3E}">
        <p14:creationId xmlns:p14="http://schemas.microsoft.com/office/powerpoint/2010/main" val="43064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44BC5-401B-458A-96E1-77343F539EFF}"/>
              </a:ext>
            </a:extLst>
          </p:cNvPr>
          <p:cNvSpPr>
            <a:spLocks noGrp="1"/>
          </p:cNvSpPr>
          <p:nvPr>
            <p:ph type="title"/>
          </p:nvPr>
        </p:nvSpPr>
        <p:spPr/>
        <p:txBody>
          <a:bodyPr/>
          <a:lstStyle/>
          <a:p>
            <a:r>
              <a:rPr lang="en-US" dirty="0">
                <a:solidFill>
                  <a:schemeClr val="bg1"/>
                </a:solidFill>
              </a:rPr>
              <a:t>Cen</a:t>
            </a:r>
            <a:r>
              <a:rPr lang="en-US" dirty="0">
                <a:solidFill>
                  <a:schemeClr val="accent5">
                    <a:lumMod val="50000"/>
                  </a:schemeClr>
                </a:solidFill>
              </a:rPr>
              <a:t>tral Banking in One Slide</a:t>
            </a:r>
            <a:endParaRPr lang="en-US" dirty="0">
              <a:solidFill>
                <a:schemeClr val="bg1"/>
              </a:solidFill>
            </a:endParaRPr>
          </a:p>
        </p:txBody>
      </p:sp>
      <p:sp>
        <p:nvSpPr>
          <p:cNvPr id="3" name="Content Placeholder 2">
            <a:extLst>
              <a:ext uri="{FF2B5EF4-FFF2-40B4-BE49-F238E27FC236}">
                <a16:creationId xmlns:a16="http://schemas.microsoft.com/office/drawing/2014/main" id="{29D6DBDA-DFA4-4BBA-9D60-2CE902AE42B0}"/>
              </a:ext>
            </a:extLst>
          </p:cNvPr>
          <p:cNvSpPr>
            <a:spLocks noGrp="1"/>
          </p:cNvSpPr>
          <p:nvPr>
            <p:ph idx="1"/>
          </p:nvPr>
        </p:nvSpPr>
        <p:spPr/>
        <p:txBody>
          <a:bodyPr>
            <a:normAutofit/>
          </a:bodyPr>
          <a:lstStyle/>
          <a:p>
            <a:pPr marL="514350" indent="-514350">
              <a:buFont typeface="+mj-lt"/>
              <a:buAutoNum type="arabicPeriod"/>
            </a:pPr>
            <a:r>
              <a:rPr lang="en-US" dirty="0"/>
              <a:t>When total spending or aggregate demand is too high, raise interest rates  to prevent rising inflation.</a:t>
            </a:r>
          </a:p>
          <a:p>
            <a:pPr marL="514350" indent="-514350">
              <a:buFont typeface="+mj-lt"/>
              <a:buAutoNum type="arabicPeriod"/>
            </a:pPr>
            <a:r>
              <a:rPr lang="en-US" dirty="0"/>
              <a:t>When aggregate demand is too low, lower interest rates to prevent rising unemployment.</a:t>
            </a:r>
          </a:p>
          <a:p>
            <a:pPr marL="514350" indent="-514350">
              <a:buFont typeface="+mj-lt"/>
              <a:buAutoNum type="arabicPeriod"/>
            </a:pPr>
            <a:r>
              <a:rPr lang="en-US" dirty="0"/>
              <a:t>Try to have as little effect as possible on the </a:t>
            </a:r>
            <a:r>
              <a:rPr lang="en-US" dirty="0">
                <a:solidFill>
                  <a:srgbClr val="FF0000"/>
                </a:solidFill>
              </a:rPr>
              <a:t>composition</a:t>
            </a:r>
            <a:r>
              <a:rPr lang="en-US" dirty="0"/>
              <a:t> of spending in the short run.</a:t>
            </a:r>
          </a:p>
          <a:p>
            <a:pPr marL="514350" indent="-514350">
              <a:buFont typeface="+mj-lt"/>
              <a:buAutoNum type="arabicPeriod"/>
            </a:pPr>
            <a:endParaRPr lang="en-US" dirty="0"/>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4C504D71-781B-460C-B377-17DEB2726E92}"/>
              </a:ext>
            </a:extLst>
          </p:cNvPr>
          <p:cNvSpPr>
            <a:spLocks noGrp="1"/>
          </p:cNvSpPr>
          <p:nvPr>
            <p:ph type="sldNum" sz="quarter" idx="12"/>
          </p:nvPr>
        </p:nvSpPr>
        <p:spPr/>
        <p:txBody>
          <a:bodyPr/>
          <a:lstStyle/>
          <a:p>
            <a:fld id="{D9F085D5-EC86-4F6A-B501-C1359CB39116}" type="slidenum">
              <a:rPr lang="en-GB" smtClean="0"/>
              <a:t>12</a:t>
            </a:fld>
            <a:endParaRPr lang="en-GB" dirty="0"/>
          </a:p>
        </p:txBody>
      </p:sp>
    </p:spTree>
    <p:extLst>
      <p:ext uri="{BB962C8B-B14F-4D97-AF65-F5344CB8AC3E}">
        <p14:creationId xmlns:p14="http://schemas.microsoft.com/office/powerpoint/2010/main" val="1442648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0B1DD-3F0A-4307-8D07-DFA6A87C9FF1}"/>
              </a:ext>
            </a:extLst>
          </p:cNvPr>
          <p:cNvSpPr>
            <a:spLocks noGrp="1"/>
          </p:cNvSpPr>
          <p:nvPr>
            <p:ph type="title"/>
          </p:nvPr>
        </p:nvSpPr>
        <p:spPr/>
        <p:txBody>
          <a:bodyPr/>
          <a:lstStyle/>
          <a:p>
            <a:r>
              <a:rPr lang="en-US" dirty="0">
                <a:solidFill>
                  <a:schemeClr val="bg1"/>
                </a:solidFill>
              </a:rPr>
              <a:t>Lea</a:t>
            </a:r>
            <a:r>
              <a:rPr lang="en-US" dirty="0">
                <a:solidFill>
                  <a:schemeClr val="accent5">
                    <a:lumMod val="50000"/>
                  </a:schemeClr>
                </a:solidFill>
              </a:rPr>
              <a:t>ve Small Footprints</a:t>
            </a:r>
            <a:endParaRPr lang="en-US" dirty="0">
              <a:solidFill>
                <a:schemeClr val="bg1"/>
              </a:solidFill>
            </a:endParaRPr>
          </a:p>
        </p:txBody>
      </p:sp>
      <p:sp>
        <p:nvSpPr>
          <p:cNvPr id="3" name="Content Placeholder 2">
            <a:extLst>
              <a:ext uri="{FF2B5EF4-FFF2-40B4-BE49-F238E27FC236}">
                <a16:creationId xmlns:a16="http://schemas.microsoft.com/office/drawing/2014/main" id="{D252E2E0-1B49-4348-9C0F-05DF9C20A106}"/>
              </a:ext>
            </a:extLst>
          </p:cNvPr>
          <p:cNvSpPr>
            <a:spLocks noGrp="1"/>
          </p:cNvSpPr>
          <p:nvPr>
            <p:ph idx="1"/>
          </p:nvPr>
        </p:nvSpPr>
        <p:spPr/>
        <p:txBody>
          <a:bodyPr/>
          <a:lstStyle/>
          <a:p>
            <a:r>
              <a:rPr lang="en-US" dirty="0"/>
              <a:t>Remember, in the long run, monetary policy does not affect the real economy.</a:t>
            </a:r>
          </a:p>
          <a:p>
            <a:r>
              <a:rPr lang="en-US" dirty="0"/>
              <a:t>To have as little influence as possible on the composition of GDP, the Fed primary tool is to control the shortest-term interest rate, the federal funds rate.</a:t>
            </a:r>
          </a:p>
          <a:p>
            <a:r>
              <a:rPr lang="en-US" dirty="0"/>
              <a:t>The federal funds rate is the rate on </a:t>
            </a:r>
            <a:r>
              <a:rPr lang="en-US" dirty="0">
                <a:solidFill>
                  <a:srgbClr val="FF0000"/>
                </a:solidFill>
              </a:rPr>
              <a:t>overnight</a:t>
            </a:r>
            <a:r>
              <a:rPr lang="en-US" dirty="0">
                <a:solidFill>
                  <a:schemeClr val="accent5">
                    <a:lumMod val="50000"/>
                  </a:schemeClr>
                </a:solidFill>
              </a:rPr>
              <a:t> loans of reserves between banks. </a:t>
            </a:r>
          </a:p>
          <a:p>
            <a:r>
              <a:rPr lang="en-US" dirty="0">
                <a:solidFill>
                  <a:schemeClr val="accent5">
                    <a:lumMod val="50000"/>
                  </a:schemeClr>
                </a:solidFill>
              </a:rPr>
              <a:t>Longer-term and risky interest rates are determined by financial markets given the federal funds rate.</a:t>
            </a:r>
          </a:p>
          <a:p>
            <a:endParaRPr lang="en-US" dirty="0"/>
          </a:p>
        </p:txBody>
      </p:sp>
      <p:sp>
        <p:nvSpPr>
          <p:cNvPr id="4" name="Slide Number Placeholder 3">
            <a:extLst>
              <a:ext uri="{FF2B5EF4-FFF2-40B4-BE49-F238E27FC236}">
                <a16:creationId xmlns:a16="http://schemas.microsoft.com/office/drawing/2014/main" id="{74BF7B36-857B-4447-B3F1-38F8E03F0660}"/>
              </a:ext>
            </a:extLst>
          </p:cNvPr>
          <p:cNvSpPr>
            <a:spLocks noGrp="1"/>
          </p:cNvSpPr>
          <p:nvPr>
            <p:ph type="sldNum" sz="quarter" idx="12"/>
          </p:nvPr>
        </p:nvSpPr>
        <p:spPr/>
        <p:txBody>
          <a:bodyPr/>
          <a:lstStyle/>
          <a:p>
            <a:fld id="{D9F085D5-EC86-4F6A-B501-C1359CB39116}" type="slidenum">
              <a:rPr lang="en-GB" smtClean="0"/>
              <a:t>13</a:t>
            </a:fld>
            <a:endParaRPr lang="en-GB" dirty="0"/>
          </a:p>
        </p:txBody>
      </p:sp>
    </p:spTree>
    <p:extLst>
      <p:ext uri="{BB962C8B-B14F-4D97-AF65-F5344CB8AC3E}">
        <p14:creationId xmlns:p14="http://schemas.microsoft.com/office/powerpoint/2010/main" val="237061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D5B8E-6F6B-4165-8BB4-513A877986E2}"/>
              </a:ext>
            </a:extLst>
          </p:cNvPr>
          <p:cNvSpPr>
            <a:spLocks noGrp="1"/>
          </p:cNvSpPr>
          <p:nvPr>
            <p:ph type="title"/>
          </p:nvPr>
        </p:nvSpPr>
        <p:spPr/>
        <p:txBody>
          <a:bodyPr/>
          <a:lstStyle/>
          <a:p>
            <a:r>
              <a:rPr lang="en-US" dirty="0">
                <a:solidFill>
                  <a:schemeClr val="bg1"/>
                </a:solidFill>
              </a:rPr>
              <a:t>Mo</a:t>
            </a:r>
            <a:r>
              <a:rPr lang="en-US" dirty="0">
                <a:solidFill>
                  <a:schemeClr val="accent5">
                    <a:lumMod val="50000"/>
                  </a:schemeClr>
                </a:solidFill>
              </a:rPr>
              <a:t>netary Policy Is About </a:t>
            </a:r>
            <a:r>
              <a:rPr lang="en-US">
                <a:solidFill>
                  <a:schemeClr val="accent5">
                    <a:lumMod val="50000"/>
                  </a:schemeClr>
                </a:solidFill>
              </a:rPr>
              <a:t>the Interest </a:t>
            </a:r>
            <a:r>
              <a:rPr lang="en-US" dirty="0">
                <a:solidFill>
                  <a:schemeClr val="accent5">
                    <a:lumMod val="50000"/>
                  </a:schemeClr>
                </a:solidFill>
              </a:rPr>
              <a:t>Rate</a:t>
            </a:r>
            <a:endParaRPr lang="en-US" dirty="0">
              <a:solidFill>
                <a:schemeClr val="bg1"/>
              </a:solidFill>
            </a:endParaRPr>
          </a:p>
        </p:txBody>
      </p:sp>
      <p:sp>
        <p:nvSpPr>
          <p:cNvPr id="4" name="Slide Number Placeholder 3">
            <a:extLst>
              <a:ext uri="{FF2B5EF4-FFF2-40B4-BE49-F238E27FC236}">
                <a16:creationId xmlns:a16="http://schemas.microsoft.com/office/drawing/2014/main" id="{CE57E094-C1C7-4CBD-B112-65D273BD5FED}"/>
              </a:ext>
            </a:extLst>
          </p:cNvPr>
          <p:cNvSpPr>
            <a:spLocks noGrp="1"/>
          </p:cNvSpPr>
          <p:nvPr>
            <p:ph type="sldNum" sz="quarter" idx="12"/>
          </p:nvPr>
        </p:nvSpPr>
        <p:spPr/>
        <p:txBody>
          <a:bodyPr/>
          <a:lstStyle/>
          <a:p>
            <a:fld id="{D9F085D5-EC86-4F6A-B501-C1359CB39116}" type="slidenum">
              <a:rPr lang="en-GB" smtClean="0"/>
              <a:t>14</a:t>
            </a:fld>
            <a:endParaRPr lang="en-GB" dirty="0"/>
          </a:p>
        </p:txBody>
      </p:sp>
      <p:pic>
        <p:nvPicPr>
          <p:cNvPr id="5" name="FRED Graph Chart" descr="FRED Graph">
            <a:extLst>
              <a:ext uri="{FF2B5EF4-FFF2-40B4-BE49-F238E27FC236}">
                <a16:creationId xmlns:a16="http://schemas.microsoft.com/office/drawing/2014/main" id="{90F2189D-0F31-4CEA-AD23-D8E6346852D5}"/>
              </a:ext>
            </a:extLst>
          </p:cNvPr>
          <p:cNvPicPr>
            <a:picLocks noGrp="1" noChangeAspect="1"/>
          </p:cNvPicPr>
          <p:nvPr>
            <p:ph idx="1"/>
          </p:nvPr>
        </p:nvPicPr>
        <p:blipFill>
          <a:blip r:embed="rId2"/>
          <a:stretch>
            <a:fillRect/>
          </a:stretch>
        </p:blipFill>
        <p:spPr>
          <a:xfrm>
            <a:off x="42334" y="1602226"/>
            <a:ext cx="8534400" cy="4351337"/>
          </a:xfrm>
          <a:prstGeom prst="rect">
            <a:avLst/>
          </a:prstGeom>
        </p:spPr>
      </p:pic>
      <p:sp>
        <p:nvSpPr>
          <p:cNvPr id="3" name="TextBox 2">
            <a:extLst>
              <a:ext uri="{FF2B5EF4-FFF2-40B4-BE49-F238E27FC236}">
                <a16:creationId xmlns:a16="http://schemas.microsoft.com/office/drawing/2014/main" id="{95F89B6E-4DED-4ABE-9DD8-E3F9BA133F15}"/>
              </a:ext>
            </a:extLst>
          </p:cNvPr>
          <p:cNvSpPr txBox="1"/>
          <p:nvPr/>
        </p:nvSpPr>
        <p:spPr>
          <a:xfrm>
            <a:off x="8847667" y="1761067"/>
            <a:ext cx="3168284" cy="2862322"/>
          </a:xfrm>
          <a:prstGeom prst="rect">
            <a:avLst/>
          </a:prstGeom>
          <a:noFill/>
        </p:spPr>
        <p:txBody>
          <a:bodyPr wrap="square" rtlCol="0">
            <a:spAutoFit/>
          </a:bodyPr>
          <a:lstStyle/>
          <a:p>
            <a:r>
              <a:rPr lang="en-US" sz="2000" dirty="0"/>
              <a:t>The FOMC does not set an exact number for the Federal funds rate.  Instead, it sets an upper (green line) and lower (blue) range.</a:t>
            </a:r>
          </a:p>
          <a:p>
            <a:r>
              <a:rPr lang="en-US" sz="2000" dirty="0"/>
              <a:t>“The Committee decided to keep the target range for the federal funds rate at 0 to 1/4 percent…” (1/27/2021)</a:t>
            </a:r>
          </a:p>
        </p:txBody>
      </p:sp>
    </p:spTree>
    <p:extLst>
      <p:ext uri="{BB962C8B-B14F-4D97-AF65-F5344CB8AC3E}">
        <p14:creationId xmlns:p14="http://schemas.microsoft.com/office/powerpoint/2010/main" val="49678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EBCDF-D6C7-4FBE-9459-A6E32506D305}"/>
              </a:ext>
            </a:extLst>
          </p:cNvPr>
          <p:cNvSpPr>
            <a:spLocks noGrp="1"/>
          </p:cNvSpPr>
          <p:nvPr>
            <p:ph type="title"/>
          </p:nvPr>
        </p:nvSpPr>
        <p:spPr/>
        <p:txBody>
          <a:bodyPr/>
          <a:lstStyle/>
          <a:p>
            <a:r>
              <a:rPr lang="en-US" dirty="0">
                <a:solidFill>
                  <a:schemeClr val="bg1"/>
                </a:solidFill>
              </a:rPr>
              <a:t>Inte</a:t>
            </a:r>
            <a:r>
              <a:rPr lang="en-US" dirty="0">
                <a:solidFill>
                  <a:schemeClr val="accent5">
                    <a:lumMod val="50000"/>
                  </a:schemeClr>
                </a:solidFill>
              </a:rPr>
              <a:t>rest Rates that the Fed Cares About</a:t>
            </a:r>
          </a:p>
        </p:txBody>
      </p:sp>
      <p:sp>
        <p:nvSpPr>
          <p:cNvPr id="4" name="Slide Number Placeholder 3">
            <a:extLst>
              <a:ext uri="{FF2B5EF4-FFF2-40B4-BE49-F238E27FC236}">
                <a16:creationId xmlns:a16="http://schemas.microsoft.com/office/drawing/2014/main" id="{9D8DCC2F-BA2D-4B26-9226-4DA67FEDAABD}"/>
              </a:ext>
            </a:extLst>
          </p:cNvPr>
          <p:cNvSpPr>
            <a:spLocks noGrp="1"/>
          </p:cNvSpPr>
          <p:nvPr>
            <p:ph type="sldNum" sz="quarter" idx="12"/>
          </p:nvPr>
        </p:nvSpPr>
        <p:spPr/>
        <p:txBody>
          <a:bodyPr/>
          <a:lstStyle/>
          <a:p>
            <a:fld id="{D9F085D5-EC86-4F6A-B501-C1359CB39116}" type="slidenum">
              <a:rPr lang="en-GB" smtClean="0"/>
              <a:t>15</a:t>
            </a:fld>
            <a:endParaRPr lang="en-GB" dirty="0"/>
          </a:p>
        </p:txBody>
      </p:sp>
      <p:pic>
        <p:nvPicPr>
          <p:cNvPr id="5" name="FRED Graph Chart" descr="FRED Graph">
            <a:extLst>
              <a:ext uri="{FF2B5EF4-FFF2-40B4-BE49-F238E27FC236}">
                <a16:creationId xmlns:a16="http://schemas.microsoft.com/office/drawing/2014/main" id="{356D8652-11DC-4A60-810F-33EB341EBA9D}"/>
              </a:ext>
            </a:extLst>
          </p:cNvPr>
          <p:cNvPicPr>
            <a:picLocks noGrp="1" noChangeAspect="1"/>
          </p:cNvPicPr>
          <p:nvPr>
            <p:ph idx="1"/>
          </p:nvPr>
        </p:nvPicPr>
        <p:blipFill>
          <a:blip r:embed="rId2"/>
          <a:stretch>
            <a:fillRect/>
          </a:stretch>
        </p:blipFill>
        <p:spPr>
          <a:xfrm>
            <a:off x="1081009" y="1570038"/>
            <a:ext cx="6236916" cy="4351337"/>
          </a:xfrm>
          <a:prstGeom prst="rect">
            <a:avLst/>
          </a:prstGeom>
        </p:spPr>
      </p:pic>
      <p:sp>
        <p:nvSpPr>
          <p:cNvPr id="6" name="TextBox 5">
            <a:extLst>
              <a:ext uri="{FF2B5EF4-FFF2-40B4-BE49-F238E27FC236}">
                <a16:creationId xmlns:a16="http://schemas.microsoft.com/office/drawing/2014/main" id="{D4564592-9D3F-4982-9BF7-2139DDF2CD6F}"/>
              </a:ext>
            </a:extLst>
          </p:cNvPr>
          <p:cNvSpPr txBox="1"/>
          <p:nvPr/>
        </p:nvSpPr>
        <p:spPr>
          <a:xfrm>
            <a:off x="7865534" y="1348390"/>
            <a:ext cx="3488266" cy="2677656"/>
          </a:xfrm>
          <a:prstGeom prst="rect">
            <a:avLst/>
          </a:prstGeom>
          <a:noFill/>
        </p:spPr>
        <p:txBody>
          <a:bodyPr wrap="square" rtlCol="0">
            <a:spAutoFit/>
          </a:bodyPr>
          <a:lstStyle/>
          <a:p>
            <a:r>
              <a:rPr lang="en-US" sz="2800" dirty="0"/>
              <a:t>By controlling the Fed funds rate, the fed can </a:t>
            </a:r>
            <a:r>
              <a:rPr lang="en-US" sz="2800" b="1" i="1" dirty="0"/>
              <a:t>influence</a:t>
            </a:r>
            <a:r>
              <a:rPr lang="en-US" sz="2800" dirty="0"/>
              <a:t> the levels of other rates that are more connected to spending.</a:t>
            </a:r>
          </a:p>
        </p:txBody>
      </p:sp>
      <p:sp>
        <p:nvSpPr>
          <p:cNvPr id="7" name="TextBox 6">
            <a:extLst>
              <a:ext uri="{FF2B5EF4-FFF2-40B4-BE49-F238E27FC236}">
                <a16:creationId xmlns:a16="http://schemas.microsoft.com/office/drawing/2014/main" id="{545848D3-F184-4EB1-B386-0C8D805A490B}"/>
              </a:ext>
            </a:extLst>
          </p:cNvPr>
          <p:cNvSpPr txBox="1"/>
          <p:nvPr/>
        </p:nvSpPr>
        <p:spPr>
          <a:xfrm>
            <a:off x="7958667" y="4026046"/>
            <a:ext cx="3824208" cy="2246769"/>
          </a:xfrm>
          <a:prstGeom prst="rect">
            <a:avLst/>
          </a:prstGeom>
          <a:noFill/>
        </p:spPr>
        <p:txBody>
          <a:bodyPr wrap="square" rtlCol="0">
            <a:spAutoFit/>
          </a:bodyPr>
          <a:lstStyle/>
          <a:p>
            <a:r>
              <a:rPr lang="en-US" sz="2800" dirty="0"/>
              <a:t>The other rates are determined by financial market perceptions of future short-term rates and risk</a:t>
            </a:r>
          </a:p>
        </p:txBody>
      </p:sp>
    </p:spTree>
    <p:extLst>
      <p:ext uri="{BB962C8B-B14F-4D97-AF65-F5344CB8AC3E}">
        <p14:creationId xmlns:p14="http://schemas.microsoft.com/office/powerpoint/2010/main" val="1338983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6BA08-80F7-442E-AD1E-BC3C6DC0D939}"/>
              </a:ext>
            </a:extLst>
          </p:cNvPr>
          <p:cNvSpPr>
            <a:spLocks noGrp="1"/>
          </p:cNvSpPr>
          <p:nvPr>
            <p:ph type="title"/>
          </p:nvPr>
        </p:nvSpPr>
        <p:spPr/>
        <p:txBody>
          <a:bodyPr/>
          <a:lstStyle/>
          <a:p>
            <a:r>
              <a:rPr lang="en-US" dirty="0">
                <a:solidFill>
                  <a:schemeClr val="bg1"/>
                </a:solidFill>
              </a:rPr>
              <a:t>Oth</a:t>
            </a:r>
            <a:r>
              <a:rPr lang="en-US" dirty="0">
                <a:solidFill>
                  <a:srgbClr val="002060"/>
                </a:solidFill>
              </a:rPr>
              <a:t>er Tools:  Forward Guidance</a:t>
            </a:r>
          </a:p>
        </p:txBody>
      </p:sp>
      <p:sp>
        <p:nvSpPr>
          <p:cNvPr id="3" name="Content Placeholder 2">
            <a:extLst>
              <a:ext uri="{FF2B5EF4-FFF2-40B4-BE49-F238E27FC236}">
                <a16:creationId xmlns:a16="http://schemas.microsoft.com/office/drawing/2014/main" id="{47CA85BB-6FF0-4C68-81F7-5D40A8B70409}"/>
              </a:ext>
            </a:extLst>
          </p:cNvPr>
          <p:cNvSpPr>
            <a:spLocks noGrp="1"/>
          </p:cNvSpPr>
          <p:nvPr>
            <p:ph idx="1"/>
          </p:nvPr>
        </p:nvSpPr>
        <p:spPr/>
        <p:txBody>
          <a:bodyPr>
            <a:normAutofit lnSpcReduction="10000"/>
          </a:bodyPr>
          <a:lstStyle/>
          <a:p>
            <a:pPr marL="0" indent="0">
              <a:buNone/>
            </a:pPr>
            <a:r>
              <a:rPr lang="en-US" dirty="0"/>
              <a:t>The Fed tells financial market participants what it thinks it will do to the funds rate in the future:</a:t>
            </a:r>
          </a:p>
          <a:p>
            <a:pPr marL="457200" lvl="1" indent="0">
              <a:buNone/>
            </a:pPr>
            <a:r>
              <a:rPr lang="en-US" dirty="0"/>
              <a:t>The Committee expects to maintain an accommodative stance of monetary policy until these outcomes are achieved. The Committee decided to keep the target range for the federal funds rate at 0 to 1/4 percent and expects it will be appropriate to maintain this target range until labor market conditions have reached levels consistent with the Committee’s assessments of maximum employment and inflation has risen to 2 percent and is on track to moderately exceed 2 percent for some time.  FOMC </a:t>
            </a:r>
            <a:r>
              <a:rPr lang="en-US" i="1" dirty="0"/>
              <a:t>Statement</a:t>
            </a:r>
            <a:r>
              <a:rPr lang="en-US" dirty="0"/>
              <a:t>, Jan 26, 2021.</a:t>
            </a:r>
          </a:p>
          <a:p>
            <a:pPr marL="0" indent="0">
              <a:buNone/>
            </a:pPr>
            <a:r>
              <a:rPr lang="en-US" dirty="0"/>
              <a:t>By telling markets that it will maintain a low funds rate for some time, it is hoping to affect expectations of future short-term rates, which affect long-term rates.</a:t>
            </a:r>
          </a:p>
        </p:txBody>
      </p:sp>
      <p:sp>
        <p:nvSpPr>
          <p:cNvPr id="4" name="Slide Number Placeholder 3">
            <a:extLst>
              <a:ext uri="{FF2B5EF4-FFF2-40B4-BE49-F238E27FC236}">
                <a16:creationId xmlns:a16="http://schemas.microsoft.com/office/drawing/2014/main" id="{1493303E-A3CB-4881-B489-960A8D8816B5}"/>
              </a:ext>
            </a:extLst>
          </p:cNvPr>
          <p:cNvSpPr>
            <a:spLocks noGrp="1"/>
          </p:cNvSpPr>
          <p:nvPr>
            <p:ph type="sldNum" sz="quarter" idx="12"/>
          </p:nvPr>
        </p:nvSpPr>
        <p:spPr/>
        <p:txBody>
          <a:bodyPr/>
          <a:lstStyle/>
          <a:p>
            <a:fld id="{D9F085D5-EC86-4F6A-B501-C1359CB39116}" type="slidenum">
              <a:rPr lang="en-GB" smtClean="0"/>
              <a:t>16</a:t>
            </a:fld>
            <a:endParaRPr lang="en-GB" dirty="0"/>
          </a:p>
        </p:txBody>
      </p:sp>
    </p:spTree>
    <p:extLst>
      <p:ext uri="{BB962C8B-B14F-4D97-AF65-F5344CB8AC3E}">
        <p14:creationId xmlns:p14="http://schemas.microsoft.com/office/powerpoint/2010/main" val="2136103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62F99-B7B4-4F97-9BA8-90169EF1F820}"/>
              </a:ext>
            </a:extLst>
          </p:cNvPr>
          <p:cNvSpPr>
            <a:spLocks noGrp="1"/>
          </p:cNvSpPr>
          <p:nvPr>
            <p:ph type="title"/>
          </p:nvPr>
        </p:nvSpPr>
        <p:spPr/>
        <p:txBody>
          <a:bodyPr/>
          <a:lstStyle/>
          <a:p>
            <a:r>
              <a:rPr lang="en-US" dirty="0">
                <a:solidFill>
                  <a:schemeClr val="bg1"/>
                </a:solidFill>
              </a:rPr>
              <a:t>Qu</a:t>
            </a:r>
            <a:r>
              <a:rPr lang="en-US" dirty="0">
                <a:solidFill>
                  <a:schemeClr val="accent5">
                    <a:lumMod val="50000"/>
                  </a:schemeClr>
                </a:solidFill>
              </a:rPr>
              <a:t>antitative Easing</a:t>
            </a:r>
          </a:p>
        </p:txBody>
      </p:sp>
      <p:sp>
        <p:nvSpPr>
          <p:cNvPr id="3" name="Content Placeholder 2">
            <a:extLst>
              <a:ext uri="{FF2B5EF4-FFF2-40B4-BE49-F238E27FC236}">
                <a16:creationId xmlns:a16="http://schemas.microsoft.com/office/drawing/2014/main" id="{053A58E5-A192-43FF-A0B3-3C059437608D}"/>
              </a:ext>
            </a:extLst>
          </p:cNvPr>
          <p:cNvSpPr>
            <a:spLocks noGrp="1"/>
          </p:cNvSpPr>
          <p:nvPr>
            <p:ph idx="1"/>
          </p:nvPr>
        </p:nvSpPr>
        <p:spPr/>
        <p:txBody>
          <a:bodyPr/>
          <a:lstStyle/>
          <a:p>
            <a:r>
              <a:rPr lang="en-US" dirty="0"/>
              <a:t>The Fed can buy (or sell) long term Treasuries, or risky securities to raise (or lower) bond prices which are inversely related to interest rates.</a:t>
            </a:r>
          </a:p>
          <a:p>
            <a:r>
              <a:rPr lang="en-US" dirty="0"/>
              <a:t> In 2009, the Fed expanded its holding of longer-term Treasuries by $300 billion and bought overt $1 trillion in Mortgage-Backed Securities.</a:t>
            </a:r>
          </a:p>
          <a:p>
            <a:r>
              <a:rPr lang="en-US" dirty="0"/>
              <a:t>There were 2 more rounds of QE, ending in December 2012</a:t>
            </a:r>
          </a:p>
        </p:txBody>
      </p:sp>
      <p:sp>
        <p:nvSpPr>
          <p:cNvPr id="4" name="Slide Number Placeholder 3">
            <a:extLst>
              <a:ext uri="{FF2B5EF4-FFF2-40B4-BE49-F238E27FC236}">
                <a16:creationId xmlns:a16="http://schemas.microsoft.com/office/drawing/2014/main" id="{F2DAC3CE-F55B-4BF6-AB62-A1AFCE66BE5A}"/>
              </a:ext>
            </a:extLst>
          </p:cNvPr>
          <p:cNvSpPr>
            <a:spLocks noGrp="1"/>
          </p:cNvSpPr>
          <p:nvPr>
            <p:ph type="sldNum" sz="quarter" idx="12"/>
          </p:nvPr>
        </p:nvSpPr>
        <p:spPr/>
        <p:txBody>
          <a:bodyPr/>
          <a:lstStyle/>
          <a:p>
            <a:fld id="{D9F085D5-EC86-4F6A-B501-C1359CB39116}" type="slidenum">
              <a:rPr lang="en-GB" smtClean="0"/>
              <a:t>17</a:t>
            </a:fld>
            <a:endParaRPr lang="en-GB" dirty="0"/>
          </a:p>
        </p:txBody>
      </p:sp>
    </p:spTree>
    <p:extLst>
      <p:ext uri="{BB962C8B-B14F-4D97-AF65-F5344CB8AC3E}">
        <p14:creationId xmlns:p14="http://schemas.microsoft.com/office/powerpoint/2010/main" val="695068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AF543-0725-4295-89F0-D3FC2B26C045}"/>
              </a:ext>
            </a:extLst>
          </p:cNvPr>
          <p:cNvSpPr>
            <a:spLocks noGrp="1"/>
          </p:cNvSpPr>
          <p:nvPr>
            <p:ph type="title"/>
          </p:nvPr>
        </p:nvSpPr>
        <p:spPr/>
        <p:txBody>
          <a:bodyPr/>
          <a:lstStyle/>
          <a:p>
            <a:r>
              <a:rPr lang="en-US" dirty="0">
                <a:solidFill>
                  <a:schemeClr val="bg1"/>
                </a:solidFill>
              </a:rPr>
              <a:t>Str</a:t>
            </a:r>
            <a:r>
              <a:rPr lang="en-US" dirty="0">
                <a:solidFill>
                  <a:schemeClr val="accent5">
                    <a:lumMod val="50000"/>
                  </a:schemeClr>
                </a:solidFill>
              </a:rPr>
              <a:t>ategies for Making the Tools More Effective</a:t>
            </a:r>
            <a:endParaRPr lang="en-US" dirty="0">
              <a:solidFill>
                <a:schemeClr val="bg1"/>
              </a:solidFill>
            </a:endParaRPr>
          </a:p>
        </p:txBody>
      </p:sp>
      <p:sp>
        <p:nvSpPr>
          <p:cNvPr id="3" name="Content Placeholder 2">
            <a:extLst>
              <a:ext uri="{FF2B5EF4-FFF2-40B4-BE49-F238E27FC236}">
                <a16:creationId xmlns:a16="http://schemas.microsoft.com/office/drawing/2014/main" id="{85AF7C05-4E38-40B5-A911-FBE39348E79C}"/>
              </a:ext>
            </a:extLst>
          </p:cNvPr>
          <p:cNvSpPr>
            <a:spLocks noGrp="1"/>
          </p:cNvSpPr>
          <p:nvPr>
            <p:ph idx="1"/>
          </p:nvPr>
        </p:nvSpPr>
        <p:spPr/>
        <p:txBody>
          <a:bodyPr/>
          <a:lstStyle/>
          <a:p>
            <a:r>
              <a:rPr lang="en-US" dirty="0"/>
              <a:t>Accountability and Transparency Lead to Credibility</a:t>
            </a:r>
          </a:p>
          <a:p>
            <a:pPr lvl="1"/>
            <a:r>
              <a:rPr lang="en-US" dirty="0"/>
              <a:t>Credibility means that financial markets have confidence that the Fed will follow through on what it says it will do</a:t>
            </a:r>
          </a:p>
          <a:p>
            <a:pPr lvl="1"/>
            <a:r>
              <a:rPr lang="en-US" dirty="0"/>
              <a:t>E.g., </a:t>
            </a:r>
          </a:p>
          <a:p>
            <a:pPr marL="914400" lvl="1" indent="-457200">
              <a:buFont typeface="+mj-lt"/>
              <a:buAutoNum type="arabicPeriod"/>
            </a:pPr>
            <a:r>
              <a:rPr lang="en-US" dirty="0"/>
              <a:t>Forward guidance only works to affect long rates, if the private markets believe it.</a:t>
            </a:r>
          </a:p>
          <a:p>
            <a:pPr marL="914400" lvl="1" indent="-457200">
              <a:buFont typeface="+mj-lt"/>
              <a:buAutoNum type="arabicPeriod"/>
            </a:pPr>
            <a:r>
              <a:rPr lang="en-US" dirty="0"/>
              <a:t>The Fed’s job is much easier if financial markets expect that the Fed will hit its announced inflation target of 2%, i.e., if inflationary expectations are “well anchored.”</a:t>
            </a:r>
          </a:p>
          <a:p>
            <a:pPr lvl="1"/>
            <a:endParaRPr lang="en-US" dirty="0"/>
          </a:p>
        </p:txBody>
      </p:sp>
      <p:sp>
        <p:nvSpPr>
          <p:cNvPr id="4" name="Slide Number Placeholder 3">
            <a:extLst>
              <a:ext uri="{FF2B5EF4-FFF2-40B4-BE49-F238E27FC236}">
                <a16:creationId xmlns:a16="http://schemas.microsoft.com/office/drawing/2014/main" id="{A92711E7-0FA4-465F-9EA9-30685BF90CBB}"/>
              </a:ext>
            </a:extLst>
          </p:cNvPr>
          <p:cNvSpPr>
            <a:spLocks noGrp="1"/>
          </p:cNvSpPr>
          <p:nvPr>
            <p:ph type="sldNum" sz="quarter" idx="12"/>
          </p:nvPr>
        </p:nvSpPr>
        <p:spPr/>
        <p:txBody>
          <a:bodyPr/>
          <a:lstStyle/>
          <a:p>
            <a:fld id="{D9F085D5-EC86-4F6A-B501-C1359CB39116}" type="slidenum">
              <a:rPr lang="en-GB" smtClean="0"/>
              <a:t>18</a:t>
            </a:fld>
            <a:endParaRPr lang="en-GB" dirty="0"/>
          </a:p>
        </p:txBody>
      </p:sp>
    </p:spTree>
    <p:extLst>
      <p:ext uri="{BB962C8B-B14F-4D97-AF65-F5344CB8AC3E}">
        <p14:creationId xmlns:p14="http://schemas.microsoft.com/office/powerpoint/2010/main" val="1562113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AF543-0725-4295-89F0-D3FC2B26C045}"/>
              </a:ext>
            </a:extLst>
          </p:cNvPr>
          <p:cNvSpPr>
            <a:spLocks noGrp="1"/>
          </p:cNvSpPr>
          <p:nvPr>
            <p:ph type="title"/>
          </p:nvPr>
        </p:nvSpPr>
        <p:spPr/>
        <p:txBody>
          <a:bodyPr/>
          <a:lstStyle/>
          <a:p>
            <a:r>
              <a:rPr lang="en-US" dirty="0">
                <a:solidFill>
                  <a:schemeClr val="bg1"/>
                </a:solidFill>
              </a:rPr>
              <a:t>Acc</a:t>
            </a:r>
            <a:r>
              <a:rPr lang="en-US" dirty="0">
                <a:solidFill>
                  <a:schemeClr val="accent5">
                    <a:lumMod val="50000"/>
                  </a:schemeClr>
                </a:solidFill>
              </a:rPr>
              <a:t>ountability</a:t>
            </a:r>
          </a:p>
        </p:txBody>
      </p:sp>
      <p:sp>
        <p:nvSpPr>
          <p:cNvPr id="3" name="Content Placeholder 2">
            <a:extLst>
              <a:ext uri="{FF2B5EF4-FFF2-40B4-BE49-F238E27FC236}">
                <a16:creationId xmlns:a16="http://schemas.microsoft.com/office/drawing/2014/main" id="{85AF7C05-4E38-40B5-A911-FBE39348E79C}"/>
              </a:ext>
            </a:extLst>
          </p:cNvPr>
          <p:cNvSpPr>
            <a:spLocks noGrp="1"/>
          </p:cNvSpPr>
          <p:nvPr>
            <p:ph idx="1"/>
          </p:nvPr>
        </p:nvSpPr>
        <p:spPr/>
        <p:txBody>
          <a:bodyPr/>
          <a:lstStyle/>
          <a:p>
            <a:r>
              <a:rPr lang="en-US" dirty="0"/>
              <a:t>Institutionalized:  Chair appears before Congress twice a year to review monetary policy.</a:t>
            </a:r>
          </a:p>
          <a:p>
            <a:r>
              <a:rPr lang="en-US" dirty="0"/>
              <a:t>Less Formal:</a:t>
            </a:r>
          </a:p>
          <a:p>
            <a:pPr lvl="1"/>
            <a:r>
              <a:rPr lang="en-US" dirty="0"/>
              <a:t>After very meeting of the FOMC, the Chair holds a press conference and answers questions.</a:t>
            </a:r>
          </a:p>
          <a:p>
            <a:pPr lvl="1"/>
            <a:r>
              <a:rPr lang="en-US" dirty="0"/>
              <a:t>With a 5-year a complete record of FOMC meeting is released, including a transcript with attribution and all staff briefing materials.</a:t>
            </a:r>
          </a:p>
          <a:p>
            <a:pPr lvl="1"/>
            <a:r>
              <a:rPr lang="en-US" dirty="0"/>
              <a:t>Consistent record of achieving stabilizing the economy and achieving inflation objective.</a:t>
            </a:r>
          </a:p>
          <a:p>
            <a:pPr lvl="1"/>
            <a:endParaRPr lang="en-US" dirty="0"/>
          </a:p>
        </p:txBody>
      </p:sp>
      <p:sp>
        <p:nvSpPr>
          <p:cNvPr id="4" name="Slide Number Placeholder 3">
            <a:extLst>
              <a:ext uri="{FF2B5EF4-FFF2-40B4-BE49-F238E27FC236}">
                <a16:creationId xmlns:a16="http://schemas.microsoft.com/office/drawing/2014/main" id="{A92711E7-0FA4-465F-9EA9-30685BF90CBB}"/>
              </a:ext>
            </a:extLst>
          </p:cNvPr>
          <p:cNvSpPr>
            <a:spLocks noGrp="1"/>
          </p:cNvSpPr>
          <p:nvPr>
            <p:ph type="sldNum" sz="quarter" idx="12"/>
          </p:nvPr>
        </p:nvSpPr>
        <p:spPr/>
        <p:txBody>
          <a:bodyPr/>
          <a:lstStyle/>
          <a:p>
            <a:fld id="{D9F085D5-EC86-4F6A-B501-C1359CB39116}" type="slidenum">
              <a:rPr lang="en-GB" smtClean="0"/>
              <a:t>19</a:t>
            </a:fld>
            <a:endParaRPr lang="en-GB" dirty="0"/>
          </a:p>
        </p:txBody>
      </p:sp>
    </p:spTree>
    <p:extLst>
      <p:ext uri="{BB962C8B-B14F-4D97-AF65-F5344CB8AC3E}">
        <p14:creationId xmlns:p14="http://schemas.microsoft.com/office/powerpoint/2010/main" val="93668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latin typeface="Calibri" panose="020F0502020204030204" pitchFamily="34" charset="0"/>
                <a:cs typeface="Calibri" panose="020F0502020204030204" pitchFamily="34" charset="0"/>
              </a:rPr>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 vast network of professional economists to promote understanding of the economics of policy issues in the United States.</a:t>
            </a:r>
          </a:p>
          <a:p>
            <a:pPr lvl="1"/>
            <a:endParaRPr lang="en-US" dirty="0"/>
          </a:p>
          <a:p>
            <a:r>
              <a:rPr lang="en-US" dirty="0"/>
              <a:t>NEED Presentations</a:t>
            </a:r>
          </a:p>
          <a:p>
            <a:pPr lvl="1"/>
            <a:r>
              <a:rPr lang="en-US" dirty="0">
                <a:latin typeface="Calibri" panose="020F0502020204030204" pitchFamily="34" charset="0"/>
                <a:cs typeface="Calibri" panose="020F0502020204030204" pitchFamily="34" charset="0"/>
              </a:rPr>
              <a:t>Are </a:t>
            </a:r>
            <a:r>
              <a:rPr lang="en-US" b="1" dirty="0">
                <a:latin typeface="Calibri" panose="020F0502020204030204" pitchFamily="34" charset="0"/>
                <a:cs typeface="Calibri" panose="020F0502020204030204" pitchFamily="34" charset="0"/>
              </a:rPr>
              <a:t>nonpartisan</a:t>
            </a:r>
            <a:r>
              <a:rPr lang="en-US" dirty="0">
                <a:latin typeface="Calibri" panose="020F0502020204030204" pitchFamily="34" charset="0"/>
                <a:cs typeface="Calibri" panose="020F0502020204030204" pitchFamily="34" charset="0"/>
              </a:rPr>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391220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F3713-30F7-4556-8DCE-0EBCE8557CC1}"/>
              </a:ext>
            </a:extLst>
          </p:cNvPr>
          <p:cNvSpPr>
            <a:spLocks noGrp="1"/>
          </p:cNvSpPr>
          <p:nvPr>
            <p:ph type="title"/>
          </p:nvPr>
        </p:nvSpPr>
        <p:spPr/>
        <p:txBody>
          <a:bodyPr/>
          <a:lstStyle/>
          <a:p>
            <a:r>
              <a:rPr lang="en-US" dirty="0">
                <a:solidFill>
                  <a:schemeClr val="bg1"/>
                </a:solidFill>
              </a:rPr>
              <a:t>Tra</a:t>
            </a:r>
            <a:r>
              <a:rPr lang="en-US" dirty="0">
                <a:solidFill>
                  <a:schemeClr val="accent5">
                    <a:lumMod val="50000"/>
                  </a:schemeClr>
                </a:solidFill>
              </a:rPr>
              <a:t>nsparency of FOMC Meetings</a:t>
            </a:r>
          </a:p>
        </p:txBody>
      </p:sp>
      <p:sp>
        <p:nvSpPr>
          <p:cNvPr id="3" name="Content Placeholder 2">
            <a:extLst>
              <a:ext uri="{FF2B5EF4-FFF2-40B4-BE49-F238E27FC236}">
                <a16:creationId xmlns:a16="http://schemas.microsoft.com/office/drawing/2014/main" id="{D6314EC2-7A9F-471C-A918-314967643C0A}"/>
              </a:ext>
            </a:extLst>
          </p:cNvPr>
          <p:cNvSpPr>
            <a:spLocks noGrp="1"/>
          </p:cNvSpPr>
          <p:nvPr>
            <p:ph idx="1"/>
          </p:nvPr>
        </p:nvSpPr>
        <p:spPr/>
        <p:txBody>
          <a:bodyPr/>
          <a:lstStyle/>
          <a:p>
            <a:r>
              <a:rPr lang="en-US" dirty="0"/>
              <a:t>The final day of an FOMC meeting a statement describing monetary policy is released including the identities of those voting for and against.  The stamen includes “forward guidance.”</a:t>
            </a:r>
          </a:p>
          <a:p>
            <a:r>
              <a:rPr lang="en-US" dirty="0"/>
              <a:t>Three weeks later detailed minutes of the meeting are released without attribution.</a:t>
            </a:r>
          </a:p>
          <a:p>
            <a:r>
              <a:rPr lang="en-US" dirty="0"/>
              <a:t>At every other meeting, the minutes include detailed economic projections for all FOMC members (without attribution), including the future path of the federal funds rate.</a:t>
            </a:r>
          </a:p>
          <a:p>
            <a:r>
              <a:rPr lang="en-US" dirty="0"/>
              <a:t>In January of each year, the FOMC releases a brief statement on its longer-run goals and policy strategy. </a:t>
            </a:r>
          </a:p>
          <a:p>
            <a:endParaRPr lang="en-US" dirty="0"/>
          </a:p>
        </p:txBody>
      </p:sp>
      <p:sp>
        <p:nvSpPr>
          <p:cNvPr id="4" name="Slide Number Placeholder 3">
            <a:extLst>
              <a:ext uri="{FF2B5EF4-FFF2-40B4-BE49-F238E27FC236}">
                <a16:creationId xmlns:a16="http://schemas.microsoft.com/office/drawing/2014/main" id="{798B9B84-C48C-4DAB-88A8-E457A458FC08}"/>
              </a:ext>
            </a:extLst>
          </p:cNvPr>
          <p:cNvSpPr>
            <a:spLocks noGrp="1"/>
          </p:cNvSpPr>
          <p:nvPr>
            <p:ph type="sldNum" sz="quarter" idx="12"/>
          </p:nvPr>
        </p:nvSpPr>
        <p:spPr/>
        <p:txBody>
          <a:bodyPr/>
          <a:lstStyle/>
          <a:p>
            <a:fld id="{D9F085D5-EC86-4F6A-B501-C1359CB39116}" type="slidenum">
              <a:rPr lang="en-GB" smtClean="0"/>
              <a:t>20</a:t>
            </a:fld>
            <a:endParaRPr lang="en-GB" dirty="0"/>
          </a:p>
        </p:txBody>
      </p:sp>
    </p:spTree>
    <p:extLst>
      <p:ext uri="{BB962C8B-B14F-4D97-AF65-F5344CB8AC3E}">
        <p14:creationId xmlns:p14="http://schemas.microsoft.com/office/powerpoint/2010/main" val="2944985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D7DC4-4944-4E4D-8BA3-144967ED24D8}"/>
              </a:ext>
            </a:extLst>
          </p:cNvPr>
          <p:cNvSpPr>
            <a:spLocks noGrp="1"/>
          </p:cNvSpPr>
          <p:nvPr>
            <p:ph type="title"/>
          </p:nvPr>
        </p:nvSpPr>
        <p:spPr/>
        <p:txBody>
          <a:bodyPr/>
          <a:lstStyle/>
          <a:p>
            <a:r>
              <a:rPr lang="en-US" dirty="0">
                <a:solidFill>
                  <a:schemeClr val="bg1"/>
                </a:solidFill>
              </a:rPr>
              <a:t>Lon</a:t>
            </a:r>
            <a:r>
              <a:rPr lang="en-US" dirty="0">
                <a:solidFill>
                  <a:schemeClr val="accent5">
                    <a:lumMod val="50000"/>
                  </a:schemeClr>
                </a:solidFill>
              </a:rPr>
              <a:t>g-Run Goals (1/26/21)</a:t>
            </a:r>
            <a:endParaRPr lang="en-US" dirty="0">
              <a:solidFill>
                <a:schemeClr val="bg1"/>
              </a:solidFill>
            </a:endParaRPr>
          </a:p>
        </p:txBody>
      </p:sp>
      <p:sp>
        <p:nvSpPr>
          <p:cNvPr id="3" name="Content Placeholder 2">
            <a:extLst>
              <a:ext uri="{FF2B5EF4-FFF2-40B4-BE49-F238E27FC236}">
                <a16:creationId xmlns:a16="http://schemas.microsoft.com/office/drawing/2014/main" id="{C5AE3B88-B8CB-4CA1-A63F-2DEA9D201FEF}"/>
              </a:ext>
            </a:extLst>
          </p:cNvPr>
          <p:cNvSpPr>
            <a:spLocks noGrp="1"/>
          </p:cNvSpPr>
          <p:nvPr>
            <p:ph idx="1"/>
          </p:nvPr>
        </p:nvSpPr>
        <p:spPr/>
        <p:txBody>
          <a:bodyPr>
            <a:normAutofit lnSpcReduction="10000"/>
          </a:bodyPr>
          <a:lstStyle/>
          <a:p>
            <a:r>
              <a:rPr lang="en-US" dirty="0"/>
              <a:t>The maximum level of employment is a broad based and inclusive goal that is not directly measurable and changes over time owing largely to nonmonetary factors that affect the structure and dynamics of the labor market. Consequently, it would not be appropriate to specify a fixed goal for employment,… (Long-run monetary policy neutrality)</a:t>
            </a:r>
          </a:p>
          <a:p>
            <a:r>
              <a:rPr lang="en-US" dirty="0"/>
              <a:t>The inflation rate over the longer run is primarily determined by monetary policy, and hence the Committee has the ability to specify a longer-run goal for inflation. The Committee reaffirms its judgment that inflation at the rate of 2 percent,…, is most consistent over the longer run with the Federal Reserve’s statutory mandate.</a:t>
            </a:r>
          </a:p>
        </p:txBody>
      </p:sp>
      <p:sp>
        <p:nvSpPr>
          <p:cNvPr id="4" name="Slide Number Placeholder 3">
            <a:extLst>
              <a:ext uri="{FF2B5EF4-FFF2-40B4-BE49-F238E27FC236}">
                <a16:creationId xmlns:a16="http://schemas.microsoft.com/office/drawing/2014/main" id="{FDCC9850-E4E2-4238-8A7A-22A04EFF4957}"/>
              </a:ext>
            </a:extLst>
          </p:cNvPr>
          <p:cNvSpPr>
            <a:spLocks noGrp="1"/>
          </p:cNvSpPr>
          <p:nvPr>
            <p:ph type="sldNum" sz="quarter" idx="12"/>
          </p:nvPr>
        </p:nvSpPr>
        <p:spPr/>
        <p:txBody>
          <a:bodyPr/>
          <a:lstStyle/>
          <a:p>
            <a:fld id="{D9F085D5-EC86-4F6A-B501-C1359CB39116}" type="slidenum">
              <a:rPr lang="en-GB" smtClean="0"/>
              <a:t>21</a:t>
            </a:fld>
            <a:endParaRPr lang="en-GB" dirty="0"/>
          </a:p>
        </p:txBody>
      </p:sp>
    </p:spTree>
    <p:extLst>
      <p:ext uri="{BB962C8B-B14F-4D97-AF65-F5344CB8AC3E}">
        <p14:creationId xmlns:p14="http://schemas.microsoft.com/office/powerpoint/2010/main" val="2622776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C3E5B-7777-417D-9246-054570869106}"/>
              </a:ext>
            </a:extLst>
          </p:cNvPr>
          <p:cNvSpPr>
            <a:spLocks noGrp="1"/>
          </p:cNvSpPr>
          <p:nvPr>
            <p:ph type="title"/>
          </p:nvPr>
        </p:nvSpPr>
        <p:spPr/>
        <p:txBody>
          <a:bodyPr/>
          <a:lstStyle/>
          <a:p>
            <a:r>
              <a:rPr lang="en-US" dirty="0">
                <a:solidFill>
                  <a:schemeClr val="bg1"/>
                </a:solidFill>
              </a:rPr>
              <a:t>FO</a:t>
            </a:r>
            <a:r>
              <a:rPr lang="en-US" dirty="0">
                <a:solidFill>
                  <a:schemeClr val="accent5">
                    <a:lumMod val="50000"/>
                  </a:schemeClr>
                </a:solidFill>
              </a:rPr>
              <a:t>MC Minutes of 1/26-27 Meeting</a:t>
            </a:r>
          </a:p>
        </p:txBody>
      </p:sp>
      <p:sp>
        <p:nvSpPr>
          <p:cNvPr id="3" name="Content Placeholder 2">
            <a:extLst>
              <a:ext uri="{FF2B5EF4-FFF2-40B4-BE49-F238E27FC236}">
                <a16:creationId xmlns:a16="http://schemas.microsoft.com/office/drawing/2014/main" id="{4169FB0A-C01C-4896-8D37-7D04B48B419B}"/>
              </a:ext>
            </a:extLst>
          </p:cNvPr>
          <p:cNvSpPr>
            <a:spLocks noGrp="1"/>
          </p:cNvSpPr>
          <p:nvPr>
            <p:ph idx="1"/>
          </p:nvPr>
        </p:nvSpPr>
        <p:spPr/>
        <p:txBody>
          <a:bodyPr>
            <a:normAutofit lnSpcReduction="10000"/>
          </a:bodyPr>
          <a:lstStyle/>
          <a:p>
            <a:r>
              <a:rPr lang="en-US" b="0" dirty="0"/>
              <a:t>Participants noted that the Committee’s current guidance was well suited to the current environment because it describes how policy would respond based on the path of the economy. For example, if progress toward the Committee’s goals proved slower than anticipated, the outcome-based guidance would convey the Committee’s intention to respond by increasing monetary policy accommodation through maintaining the current level of the target range of the federal funds rate for longer and raising the expected path of the Federal Reserve’s balance sheet. In addition, participants noted that the Committee’s current outcome-based guidance for both the federal funds rate and balance sheet appeared to be well understood by the public. </a:t>
            </a:r>
            <a:endParaRPr lang="en-US" dirty="0"/>
          </a:p>
        </p:txBody>
      </p:sp>
      <p:sp>
        <p:nvSpPr>
          <p:cNvPr id="4" name="Slide Number Placeholder 3">
            <a:extLst>
              <a:ext uri="{FF2B5EF4-FFF2-40B4-BE49-F238E27FC236}">
                <a16:creationId xmlns:a16="http://schemas.microsoft.com/office/drawing/2014/main" id="{C4C9F7A5-67C2-4597-8C58-C6CACF130752}"/>
              </a:ext>
            </a:extLst>
          </p:cNvPr>
          <p:cNvSpPr>
            <a:spLocks noGrp="1"/>
          </p:cNvSpPr>
          <p:nvPr>
            <p:ph type="sldNum" sz="quarter" idx="12"/>
          </p:nvPr>
        </p:nvSpPr>
        <p:spPr/>
        <p:txBody>
          <a:bodyPr/>
          <a:lstStyle/>
          <a:p>
            <a:fld id="{D9F085D5-EC86-4F6A-B501-C1359CB39116}" type="slidenum">
              <a:rPr lang="en-GB" smtClean="0"/>
              <a:t>22</a:t>
            </a:fld>
            <a:endParaRPr lang="en-GB" dirty="0"/>
          </a:p>
        </p:txBody>
      </p:sp>
    </p:spTree>
    <p:extLst>
      <p:ext uri="{BB962C8B-B14F-4D97-AF65-F5344CB8AC3E}">
        <p14:creationId xmlns:p14="http://schemas.microsoft.com/office/powerpoint/2010/main" val="2722320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C1968-D508-42EC-9549-187A72C7756B}"/>
              </a:ext>
            </a:extLst>
          </p:cNvPr>
          <p:cNvSpPr>
            <a:spLocks noGrp="1"/>
          </p:cNvSpPr>
          <p:nvPr>
            <p:ph type="title"/>
          </p:nvPr>
        </p:nvSpPr>
        <p:spPr/>
        <p:txBody>
          <a:bodyPr/>
          <a:lstStyle/>
          <a:p>
            <a:r>
              <a:rPr lang="en-US" dirty="0">
                <a:solidFill>
                  <a:schemeClr val="bg1">
                    <a:lumMod val="95000"/>
                  </a:schemeClr>
                </a:solidFill>
              </a:rPr>
              <a:t>FO</a:t>
            </a:r>
            <a:r>
              <a:rPr lang="en-US" dirty="0">
                <a:solidFill>
                  <a:schemeClr val="accent5">
                    <a:lumMod val="50000"/>
                  </a:schemeClr>
                </a:solidFill>
              </a:rPr>
              <a:t>MC Statement Excerpt (1/27/2021)</a:t>
            </a:r>
          </a:p>
        </p:txBody>
      </p:sp>
      <p:sp>
        <p:nvSpPr>
          <p:cNvPr id="3" name="Content Placeholder 2">
            <a:extLst>
              <a:ext uri="{FF2B5EF4-FFF2-40B4-BE49-F238E27FC236}">
                <a16:creationId xmlns:a16="http://schemas.microsoft.com/office/drawing/2014/main" id="{C508E3D6-D52B-4FF3-920C-A7C85EB13845}"/>
              </a:ext>
            </a:extLst>
          </p:cNvPr>
          <p:cNvSpPr>
            <a:spLocks noGrp="1"/>
          </p:cNvSpPr>
          <p:nvPr>
            <p:ph idx="1"/>
          </p:nvPr>
        </p:nvSpPr>
        <p:spPr/>
        <p:txBody>
          <a:bodyPr>
            <a:normAutofit/>
          </a:bodyPr>
          <a:lstStyle/>
          <a:p>
            <a:pPr marL="0" indent="0">
              <a:buNone/>
            </a:pPr>
            <a:r>
              <a:rPr lang="en-US" b="0" dirty="0"/>
              <a:t>The Committee would be prepared to adjust the stance of monetary policy as appropriate if risks emerge that could impede the attainment of the Committee's goals. The Committee's assessments will take into account a wide range of information, including readings on public health, labor market conditions, inflation pressures and inflation expectations, and financial and international developments.</a:t>
            </a:r>
          </a:p>
          <a:p>
            <a:pPr marL="0" indent="0">
              <a:buNone/>
            </a:pPr>
            <a:r>
              <a:rPr lang="en-US" b="0" dirty="0"/>
              <a:t>Voting for the monetary policy action were Jerome H. Powell, Chair; John C. Williams, Vice Chair; Thomas I. </a:t>
            </a:r>
            <a:r>
              <a:rPr lang="en-US" b="0" dirty="0" err="1"/>
              <a:t>Barkin</a:t>
            </a:r>
            <a:r>
              <a:rPr lang="en-US" b="0" dirty="0"/>
              <a:t>; Raphael W. Bostic; Michelle W. Bowman; Lael Brainard; Richard H. </a:t>
            </a:r>
            <a:r>
              <a:rPr lang="en-US" b="0" dirty="0" err="1"/>
              <a:t>Clarida</a:t>
            </a:r>
            <a:r>
              <a:rPr lang="en-US" b="0" dirty="0"/>
              <a:t>; Mary C. Daly; Charles L. Evans; Randal K. Quarles; and Christopher J. Waller.</a:t>
            </a:r>
          </a:p>
        </p:txBody>
      </p:sp>
      <p:sp>
        <p:nvSpPr>
          <p:cNvPr id="4" name="Slide Number Placeholder 3">
            <a:extLst>
              <a:ext uri="{FF2B5EF4-FFF2-40B4-BE49-F238E27FC236}">
                <a16:creationId xmlns:a16="http://schemas.microsoft.com/office/drawing/2014/main" id="{80E64BA5-AC72-49BF-B6D1-94484B8EB83C}"/>
              </a:ext>
            </a:extLst>
          </p:cNvPr>
          <p:cNvSpPr>
            <a:spLocks noGrp="1"/>
          </p:cNvSpPr>
          <p:nvPr>
            <p:ph type="sldNum" sz="quarter" idx="12"/>
          </p:nvPr>
        </p:nvSpPr>
        <p:spPr/>
        <p:txBody>
          <a:bodyPr/>
          <a:lstStyle/>
          <a:p>
            <a:fld id="{D9F085D5-EC86-4F6A-B501-C1359CB39116}" type="slidenum">
              <a:rPr lang="en-GB" smtClean="0"/>
              <a:t>23</a:t>
            </a:fld>
            <a:endParaRPr lang="en-GB" dirty="0"/>
          </a:p>
        </p:txBody>
      </p:sp>
    </p:spTree>
    <p:extLst>
      <p:ext uri="{BB962C8B-B14F-4D97-AF65-F5344CB8AC3E}">
        <p14:creationId xmlns:p14="http://schemas.microsoft.com/office/powerpoint/2010/main" val="31755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DDFD9-43FD-4C1A-A2F2-EB0976B6D335}"/>
              </a:ext>
            </a:extLst>
          </p:cNvPr>
          <p:cNvSpPr>
            <a:spLocks noGrp="1"/>
          </p:cNvSpPr>
          <p:nvPr>
            <p:ph type="title"/>
          </p:nvPr>
        </p:nvSpPr>
        <p:spPr/>
        <p:txBody>
          <a:bodyPr/>
          <a:lstStyle/>
          <a:p>
            <a:r>
              <a:rPr lang="en-US" dirty="0">
                <a:solidFill>
                  <a:schemeClr val="bg1"/>
                </a:solidFill>
              </a:rPr>
              <a:t>Eco</a:t>
            </a:r>
            <a:r>
              <a:rPr lang="en-US" dirty="0">
                <a:solidFill>
                  <a:schemeClr val="accent5">
                    <a:lumMod val="50000"/>
                  </a:schemeClr>
                </a:solidFill>
              </a:rPr>
              <a:t>nomic Projections from December 2020</a:t>
            </a:r>
            <a:endParaRPr lang="en-US" dirty="0">
              <a:solidFill>
                <a:schemeClr val="bg1"/>
              </a:solidFill>
            </a:endParaRPr>
          </a:p>
        </p:txBody>
      </p:sp>
      <p:sp>
        <p:nvSpPr>
          <p:cNvPr id="4" name="Slide Number Placeholder 3">
            <a:extLst>
              <a:ext uri="{FF2B5EF4-FFF2-40B4-BE49-F238E27FC236}">
                <a16:creationId xmlns:a16="http://schemas.microsoft.com/office/drawing/2014/main" id="{C32CE345-31F6-422D-8B59-4AF2A1AC8ADE}"/>
              </a:ext>
            </a:extLst>
          </p:cNvPr>
          <p:cNvSpPr>
            <a:spLocks noGrp="1"/>
          </p:cNvSpPr>
          <p:nvPr>
            <p:ph type="sldNum" sz="quarter" idx="12"/>
          </p:nvPr>
        </p:nvSpPr>
        <p:spPr/>
        <p:txBody>
          <a:bodyPr/>
          <a:lstStyle/>
          <a:p>
            <a:fld id="{D9F085D5-EC86-4F6A-B501-C1359CB39116}" type="slidenum">
              <a:rPr lang="en-GB" smtClean="0"/>
              <a:t>24</a:t>
            </a:fld>
            <a:endParaRPr lang="en-GB" dirty="0"/>
          </a:p>
        </p:txBody>
      </p:sp>
      <p:pic>
        <p:nvPicPr>
          <p:cNvPr id="8" name="Content Placeholder 7">
            <a:extLst>
              <a:ext uri="{FF2B5EF4-FFF2-40B4-BE49-F238E27FC236}">
                <a16:creationId xmlns:a16="http://schemas.microsoft.com/office/drawing/2014/main" id="{D1DB0A5F-A095-4732-93A3-785F1F3D69E6}"/>
              </a:ext>
            </a:extLst>
          </p:cNvPr>
          <p:cNvPicPr>
            <a:picLocks noGrp="1" noChangeAspect="1"/>
          </p:cNvPicPr>
          <p:nvPr>
            <p:ph idx="1"/>
          </p:nvPr>
        </p:nvPicPr>
        <p:blipFill>
          <a:blip r:embed="rId2"/>
          <a:stretch>
            <a:fillRect/>
          </a:stretch>
        </p:blipFill>
        <p:spPr>
          <a:xfrm>
            <a:off x="220123" y="1830561"/>
            <a:ext cx="11311762" cy="3566160"/>
          </a:xfrm>
          <a:prstGeom prst="rect">
            <a:avLst/>
          </a:prstGeom>
        </p:spPr>
      </p:pic>
    </p:spTree>
    <p:extLst>
      <p:ext uri="{BB962C8B-B14F-4D97-AF65-F5344CB8AC3E}">
        <p14:creationId xmlns:p14="http://schemas.microsoft.com/office/powerpoint/2010/main" val="3665106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06DEE-BD31-43BF-8F7C-2C683604B12B}"/>
              </a:ext>
            </a:extLst>
          </p:cNvPr>
          <p:cNvSpPr>
            <a:spLocks noGrp="1"/>
          </p:cNvSpPr>
          <p:nvPr>
            <p:ph type="title"/>
          </p:nvPr>
        </p:nvSpPr>
        <p:spPr>
          <a:xfrm>
            <a:off x="762000" y="0"/>
            <a:ext cx="10515600" cy="1325563"/>
          </a:xfrm>
        </p:spPr>
        <p:txBody>
          <a:bodyPr/>
          <a:lstStyle/>
          <a:p>
            <a:r>
              <a:rPr lang="en-US" dirty="0">
                <a:solidFill>
                  <a:schemeClr val="bg1"/>
                </a:solidFill>
              </a:rPr>
              <a:t>Con</a:t>
            </a:r>
            <a:r>
              <a:rPr lang="en-US" dirty="0">
                <a:solidFill>
                  <a:schemeClr val="accent5">
                    <a:lumMod val="50000"/>
                  </a:schemeClr>
                </a:solidFill>
              </a:rPr>
              <a:t>trolling the Federal Funds Rates</a:t>
            </a:r>
            <a:endParaRPr lang="en-US" dirty="0">
              <a:solidFill>
                <a:schemeClr val="bg1"/>
              </a:solidFill>
            </a:endParaRPr>
          </a:p>
        </p:txBody>
      </p:sp>
      <p:sp>
        <p:nvSpPr>
          <p:cNvPr id="3" name="Content Placeholder 2">
            <a:extLst>
              <a:ext uri="{FF2B5EF4-FFF2-40B4-BE49-F238E27FC236}">
                <a16:creationId xmlns:a16="http://schemas.microsoft.com/office/drawing/2014/main" id="{27C75640-3FDC-4558-A7EB-9ED549807103}"/>
              </a:ext>
            </a:extLst>
          </p:cNvPr>
          <p:cNvSpPr>
            <a:spLocks noGrp="1"/>
          </p:cNvSpPr>
          <p:nvPr>
            <p:ph idx="1"/>
          </p:nvPr>
        </p:nvSpPr>
        <p:spPr/>
        <p:txBody>
          <a:bodyPr/>
          <a:lstStyle/>
          <a:p>
            <a:r>
              <a:rPr lang="en-US" dirty="0"/>
              <a:t>Prior to 2008, the Fed would use open market operations to balance the supply and demand for reserves at federal funds rate within its target range.</a:t>
            </a:r>
          </a:p>
          <a:p>
            <a:r>
              <a:rPr lang="en-US" dirty="0"/>
              <a:t>The emergency lending and QE of the Great Recession, however, led to an explosion of reserves</a:t>
            </a:r>
          </a:p>
          <a:p>
            <a:pPr lvl="1"/>
            <a:r>
              <a:rPr lang="en-US" dirty="0"/>
              <a:t>In early September 2008 banks total reserves were under $50 billion.</a:t>
            </a:r>
          </a:p>
          <a:p>
            <a:pPr lvl="1"/>
            <a:r>
              <a:rPr lang="en-US" dirty="0"/>
              <a:t>By  the end of that year, they were over $850 billion.</a:t>
            </a:r>
          </a:p>
          <a:p>
            <a:pPr lvl="1"/>
            <a:r>
              <a:rPr lang="en-US" dirty="0"/>
              <a:t>In January of 2021, they were over $3.1 trillion, in spite of the fact that the Fed eliminated reserve requirements the previous March.</a:t>
            </a:r>
          </a:p>
        </p:txBody>
      </p:sp>
      <p:sp>
        <p:nvSpPr>
          <p:cNvPr id="4" name="Slide Number Placeholder 3">
            <a:extLst>
              <a:ext uri="{FF2B5EF4-FFF2-40B4-BE49-F238E27FC236}">
                <a16:creationId xmlns:a16="http://schemas.microsoft.com/office/drawing/2014/main" id="{DC5B7AC4-45BC-43B0-A15B-96812DD3FD9A}"/>
              </a:ext>
            </a:extLst>
          </p:cNvPr>
          <p:cNvSpPr>
            <a:spLocks noGrp="1"/>
          </p:cNvSpPr>
          <p:nvPr>
            <p:ph type="sldNum" sz="quarter" idx="12"/>
          </p:nvPr>
        </p:nvSpPr>
        <p:spPr/>
        <p:txBody>
          <a:bodyPr/>
          <a:lstStyle/>
          <a:p>
            <a:fld id="{D9F085D5-EC86-4F6A-B501-C1359CB39116}" type="slidenum">
              <a:rPr lang="en-GB" smtClean="0"/>
              <a:t>25</a:t>
            </a:fld>
            <a:endParaRPr lang="en-GB" dirty="0"/>
          </a:p>
        </p:txBody>
      </p:sp>
    </p:spTree>
    <p:extLst>
      <p:ext uri="{BB962C8B-B14F-4D97-AF65-F5344CB8AC3E}">
        <p14:creationId xmlns:p14="http://schemas.microsoft.com/office/powerpoint/2010/main" val="186548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F7284-3C66-4809-8AB9-A450FAF11CF1}"/>
              </a:ext>
            </a:extLst>
          </p:cNvPr>
          <p:cNvSpPr>
            <a:spLocks noGrp="1"/>
          </p:cNvSpPr>
          <p:nvPr>
            <p:ph type="title"/>
          </p:nvPr>
        </p:nvSpPr>
        <p:spPr/>
        <p:txBody>
          <a:bodyPr/>
          <a:lstStyle/>
          <a:p>
            <a:r>
              <a:rPr lang="en-US" dirty="0">
                <a:solidFill>
                  <a:schemeClr val="bg1"/>
                </a:solidFill>
              </a:rPr>
              <a:t>The </a:t>
            </a:r>
            <a:r>
              <a:rPr lang="en-US" dirty="0"/>
              <a:t>Funds Rate in a World of Excess Reserves</a:t>
            </a:r>
          </a:p>
        </p:txBody>
      </p:sp>
      <p:sp>
        <p:nvSpPr>
          <p:cNvPr id="3" name="Content Placeholder 2">
            <a:extLst>
              <a:ext uri="{FF2B5EF4-FFF2-40B4-BE49-F238E27FC236}">
                <a16:creationId xmlns:a16="http://schemas.microsoft.com/office/drawing/2014/main" id="{F36ACB67-12CF-4AC7-AECA-A60931EC5BDA}"/>
              </a:ext>
            </a:extLst>
          </p:cNvPr>
          <p:cNvSpPr>
            <a:spLocks noGrp="1"/>
          </p:cNvSpPr>
          <p:nvPr>
            <p:ph idx="1"/>
          </p:nvPr>
        </p:nvSpPr>
        <p:spPr/>
        <p:txBody>
          <a:bodyPr/>
          <a:lstStyle/>
          <a:p>
            <a:r>
              <a:rPr lang="en-US" dirty="0"/>
              <a:t>Normally, the demand for reserves depends on the volume of profitable bank lending.</a:t>
            </a:r>
          </a:p>
          <a:p>
            <a:r>
              <a:rPr lang="en-US" dirty="0"/>
              <a:t>But starting in October of 2008, the Fed started to pay interest on reserves (IOER), so that banks would stop lending when the risk-adjusted return on that lending was equal to the interest rate they would earn just by holding reserves.</a:t>
            </a:r>
          </a:p>
          <a:p>
            <a:r>
              <a:rPr lang="en-US" dirty="0"/>
              <a:t>In an environment with substantial reserves, the Fed felt that they could control the funds rate by changing the IOER without having to change the supply of reserves.</a:t>
            </a:r>
          </a:p>
        </p:txBody>
      </p:sp>
      <p:sp>
        <p:nvSpPr>
          <p:cNvPr id="4" name="Slide Number Placeholder 3">
            <a:extLst>
              <a:ext uri="{FF2B5EF4-FFF2-40B4-BE49-F238E27FC236}">
                <a16:creationId xmlns:a16="http://schemas.microsoft.com/office/drawing/2014/main" id="{0676D452-F351-4BEC-AFB4-47871FE26203}"/>
              </a:ext>
            </a:extLst>
          </p:cNvPr>
          <p:cNvSpPr>
            <a:spLocks noGrp="1"/>
          </p:cNvSpPr>
          <p:nvPr>
            <p:ph type="sldNum" sz="quarter" idx="12"/>
          </p:nvPr>
        </p:nvSpPr>
        <p:spPr/>
        <p:txBody>
          <a:bodyPr/>
          <a:lstStyle/>
          <a:p>
            <a:fld id="{D9F085D5-EC86-4F6A-B501-C1359CB39116}" type="slidenum">
              <a:rPr lang="en-GB" smtClean="0"/>
              <a:t>26</a:t>
            </a:fld>
            <a:endParaRPr lang="en-GB" dirty="0"/>
          </a:p>
        </p:txBody>
      </p:sp>
    </p:spTree>
    <p:extLst>
      <p:ext uri="{BB962C8B-B14F-4D97-AF65-F5344CB8AC3E}">
        <p14:creationId xmlns:p14="http://schemas.microsoft.com/office/powerpoint/2010/main" val="3761182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74CA8-57D2-450C-B3C9-9E53D0207654}"/>
              </a:ext>
            </a:extLst>
          </p:cNvPr>
          <p:cNvSpPr>
            <a:spLocks noGrp="1"/>
          </p:cNvSpPr>
          <p:nvPr>
            <p:ph type="title"/>
          </p:nvPr>
        </p:nvSpPr>
        <p:spPr/>
        <p:txBody>
          <a:bodyPr/>
          <a:lstStyle/>
          <a:p>
            <a:r>
              <a:rPr lang="en-US" dirty="0">
                <a:solidFill>
                  <a:schemeClr val="bg1"/>
                </a:solidFill>
              </a:rPr>
              <a:t>Fed</a:t>
            </a:r>
            <a:r>
              <a:rPr lang="en-US" dirty="0">
                <a:solidFill>
                  <a:schemeClr val="accent5">
                    <a:lumMod val="50000"/>
                  </a:schemeClr>
                </a:solidFill>
              </a:rPr>
              <a:t> Learns that it Works!</a:t>
            </a:r>
            <a:endParaRPr lang="en-US" dirty="0">
              <a:solidFill>
                <a:schemeClr val="bg1"/>
              </a:solidFill>
            </a:endParaRPr>
          </a:p>
        </p:txBody>
      </p:sp>
      <p:sp>
        <p:nvSpPr>
          <p:cNvPr id="4" name="Slide Number Placeholder 3">
            <a:extLst>
              <a:ext uri="{FF2B5EF4-FFF2-40B4-BE49-F238E27FC236}">
                <a16:creationId xmlns:a16="http://schemas.microsoft.com/office/drawing/2014/main" id="{A98BE396-4FF1-4389-8B8B-297026145235}"/>
              </a:ext>
            </a:extLst>
          </p:cNvPr>
          <p:cNvSpPr>
            <a:spLocks noGrp="1"/>
          </p:cNvSpPr>
          <p:nvPr>
            <p:ph type="sldNum" sz="quarter" idx="12"/>
          </p:nvPr>
        </p:nvSpPr>
        <p:spPr/>
        <p:txBody>
          <a:bodyPr/>
          <a:lstStyle/>
          <a:p>
            <a:fld id="{D9F085D5-EC86-4F6A-B501-C1359CB39116}" type="slidenum">
              <a:rPr lang="en-GB" smtClean="0"/>
              <a:t>27</a:t>
            </a:fld>
            <a:endParaRPr lang="en-GB" dirty="0"/>
          </a:p>
        </p:txBody>
      </p:sp>
      <p:pic>
        <p:nvPicPr>
          <p:cNvPr id="5" name="FRED Graph Chart" descr="FRED Graph">
            <a:hlinkClick r:id="rId2" tooltip="View this chart in your browser. "/>
            <a:extLst>
              <a:ext uri="{FF2B5EF4-FFF2-40B4-BE49-F238E27FC236}">
                <a16:creationId xmlns:a16="http://schemas.microsoft.com/office/drawing/2014/main" id="{3471906F-F007-456C-83FC-7860F193C1F3}"/>
              </a:ext>
            </a:extLst>
          </p:cNvPr>
          <p:cNvPicPr>
            <a:picLocks noGrp="1" noChangeAspect="1"/>
          </p:cNvPicPr>
          <p:nvPr>
            <p:ph idx="1"/>
          </p:nvPr>
        </p:nvPicPr>
        <p:blipFill>
          <a:blip r:embed="rId3"/>
          <a:stretch>
            <a:fillRect/>
          </a:stretch>
        </p:blipFill>
        <p:spPr>
          <a:xfrm>
            <a:off x="335942" y="1214437"/>
            <a:ext cx="7077456" cy="4937760"/>
          </a:xfrm>
          <a:prstGeom prst="rect">
            <a:avLst/>
          </a:prstGeom>
        </p:spPr>
      </p:pic>
      <p:sp>
        <p:nvSpPr>
          <p:cNvPr id="6" name="TextBox 5">
            <a:extLst>
              <a:ext uri="{FF2B5EF4-FFF2-40B4-BE49-F238E27FC236}">
                <a16:creationId xmlns:a16="http://schemas.microsoft.com/office/drawing/2014/main" id="{4011421A-DA73-4FD2-8ABC-B41C38DA38AB}"/>
              </a:ext>
            </a:extLst>
          </p:cNvPr>
          <p:cNvSpPr txBox="1"/>
          <p:nvPr/>
        </p:nvSpPr>
        <p:spPr>
          <a:xfrm>
            <a:off x="7738533" y="1325563"/>
            <a:ext cx="3386667" cy="3539430"/>
          </a:xfrm>
          <a:prstGeom prst="rect">
            <a:avLst/>
          </a:prstGeom>
          <a:noFill/>
        </p:spPr>
        <p:txBody>
          <a:bodyPr wrap="square" rtlCol="0">
            <a:spAutoFit/>
          </a:bodyPr>
          <a:lstStyle/>
          <a:p>
            <a:r>
              <a:rPr lang="en-US" sz="2800" dirty="0"/>
              <a:t>It worked so well that in January 2019, the Fed announced that it would “continue to implement monetary policy with an ample supply of reserves in the longer run.”</a:t>
            </a:r>
          </a:p>
        </p:txBody>
      </p:sp>
    </p:spTree>
    <p:extLst>
      <p:ext uri="{BB962C8B-B14F-4D97-AF65-F5344CB8AC3E}">
        <p14:creationId xmlns:p14="http://schemas.microsoft.com/office/powerpoint/2010/main" val="1705747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237FE-E9EC-46F3-81C6-E8D96F03953B}"/>
              </a:ext>
            </a:extLst>
          </p:cNvPr>
          <p:cNvSpPr>
            <a:spLocks noGrp="1"/>
          </p:cNvSpPr>
          <p:nvPr>
            <p:ph type="title"/>
          </p:nvPr>
        </p:nvSpPr>
        <p:spPr>
          <a:xfrm>
            <a:off x="838200" y="273150"/>
            <a:ext cx="10515600" cy="1325563"/>
          </a:xfrm>
        </p:spPr>
        <p:txBody>
          <a:bodyPr/>
          <a:lstStyle/>
          <a:p>
            <a:r>
              <a:rPr lang="en-US" dirty="0">
                <a:solidFill>
                  <a:schemeClr val="bg1"/>
                </a:solidFill>
              </a:rPr>
              <a:t>Cur</a:t>
            </a:r>
            <a:r>
              <a:rPr lang="en-US" dirty="0">
                <a:solidFill>
                  <a:schemeClr val="accent5">
                    <a:lumMod val="50000"/>
                  </a:schemeClr>
                </a:solidFill>
              </a:rPr>
              <a:t>rent Issues:  Is the Releasing the Inflation Genie Out of the Bottle</a:t>
            </a:r>
          </a:p>
        </p:txBody>
      </p:sp>
      <p:sp>
        <p:nvSpPr>
          <p:cNvPr id="3" name="Content Placeholder 2">
            <a:extLst>
              <a:ext uri="{FF2B5EF4-FFF2-40B4-BE49-F238E27FC236}">
                <a16:creationId xmlns:a16="http://schemas.microsoft.com/office/drawing/2014/main" id="{B19880CF-690E-4E86-AE7B-FE651D69A4A7}"/>
              </a:ext>
            </a:extLst>
          </p:cNvPr>
          <p:cNvSpPr>
            <a:spLocks noGrp="1"/>
          </p:cNvSpPr>
          <p:nvPr>
            <p:ph idx="1"/>
          </p:nvPr>
        </p:nvSpPr>
        <p:spPr>
          <a:xfrm>
            <a:off x="381000" y="1570730"/>
            <a:ext cx="10972800" cy="4351338"/>
          </a:xfrm>
        </p:spPr>
        <p:txBody>
          <a:bodyPr/>
          <a:lstStyle/>
          <a:p>
            <a:r>
              <a:rPr lang="en-US" dirty="0"/>
              <a:t>The Fed inflation target is the Price of Consumer Expenditures, or PCE.  </a:t>
            </a:r>
          </a:p>
          <a:p>
            <a:r>
              <a:rPr lang="en-US" dirty="0"/>
              <a:t>It looks at a measure that excludes volatile food and energy prices because this a better indicator of future inflation.</a:t>
            </a:r>
          </a:p>
          <a:p>
            <a:r>
              <a:rPr lang="en-US" dirty="0"/>
              <a:t>But since the Great Recession this measure has been consistently below its target of 2%.</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E5A9CC0C-CF10-4C9D-9817-A7F748A78BA8}"/>
              </a:ext>
            </a:extLst>
          </p:cNvPr>
          <p:cNvSpPr>
            <a:spLocks noGrp="1"/>
          </p:cNvSpPr>
          <p:nvPr>
            <p:ph type="sldNum" sz="quarter" idx="12"/>
          </p:nvPr>
        </p:nvSpPr>
        <p:spPr/>
        <p:txBody>
          <a:bodyPr/>
          <a:lstStyle/>
          <a:p>
            <a:fld id="{D9F085D5-EC86-4F6A-B501-C1359CB39116}" type="slidenum">
              <a:rPr lang="en-GB" smtClean="0"/>
              <a:t>28</a:t>
            </a:fld>
            <a:endParaRPr lang="en-GB" dirty="0"/>
          </a:p>
        </p:txBody>
      </p:sp>
      <p:pic>
        <p:nvPicPr>
          <p:cNvPr id="5" name="FRED Graph Chart" descr="FRED Graph">
            <a:extLst>
              <a:ext uri="{FF2B5EF4-FFF2-40B4-BE49-F238E27FC236}">
                <a16:creationId xmlns:a16="http://schemas.microsoft.com/office/drawing/2014/main" id="{401F6662-5DE8-4EE7-BC41-A1EDA620161B}"/>
              </a:ext>
            </a:extLst>
          </p:cNvPr>
          <p:cNvPicPr>
            <a:picLocks noChangeAspect="1"/>
          </p:cNvPicPr>
          <p:nvPr/>
        </p:nvPicPr>
        <p:blipFill>
          <a:blip r:embed="rId2"/>
          <a:stretch>
            <a:fillRect/>
          </a:stretch>
        </p:blipFill>
        <p:spPr>
          <a:xfrm>
            <a:off x="3287183" y="3885488"/>
            <a:ext cx="8191500" cy="2527300"/>
          </a:xfrm>
          <a:prstGeom prst="rect">
            <a:avLst/>
          </a:prstGeom>
        </p:spPr>
      </p:pic>
    </p:spTree>
    <p:extLst>
      <p:ext uri="{BB962C8B-B14F-4D97-AF65-F5344CB8AC3E}">
        <p14:creationId xmlns:p14="http://schemas.microsoft.com/office/powerpoint/2010/main" val="17998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38A14-A4DA-4468-AEFA-347050141411}"/>
              </a:ext>
            </a:extLst>
          </p:cNvPr>
          <p:cNvSpPr>
            <a:spLocks noGrp="1"/>
          </p:cNvSpPr>
          <p:nvPr>
            <p:ph type="title"/>
          </p:nvPr>
        </p:nvSpPr>
        <p:spPr/>
        <p:txBody>
          <a:bodyPr/>
          <a:lstStyle/>
          <a:p>
            <a:r>
              <a:rPr lang="en-US" dirty="0">
                <a:solidFill>
                  <a:schemeClr val="bg1"/>
                </a:solidFill>
              </a:rPr>
              <a:t>Too </a:t>
            </a:r>
            <a:r>
              <a:rPr lang="en-US" dirty="0">
                <a:solidFill>
                  <a:schemeClr val="accent5">
                    <a:lumMod val="50000"/>
                  </a:schemeClr>
                </a:solidFill>
              </a:rPr>
              <a:t>Low Inflation is also a Problem</a:t>
            </a:r>
            <a:endParaRPr lang="en-US" dirty="0">
              <a:solidFill>
                <a:schemeClr val="bg1"/>
              </a:solidFill>
            </a:endParaRPr>
          </a:p>
        </p:txBody>
      </p:sp>
      <p:sp>
        <p:nvSpPr>
          <p:cNvPr id="3" name="Content Placeholder 2">
            <a:extLst>
              <a:ext uri="{FF2B5EF4-FFF2-40B4-BE49-F238E27FC236}">
                <a16:creationId xmlns:a16="http://schemas.microsoft.com/office/drawing/2014/main" id="{2E423FE4-40CA-44E6-8B7C-5793338C0E33}"/>
              </a:ext>
            </a:extLst>
          </p:cNvPr>
          <p:cNvSpPr>
            <a:spLocks noGrp="1"/>
          </p:cNvSpPr>
          <p:nvPr>
            <p:ph idx="1"/>
          </p:nvPr>
        </p:nvSpPr>
        <p:spPr/>
        <p:txBody>
          <a:bodyPr/>
          <a:lstStyle/>
          <a:p>
            <a:r>
              <a:rPr lang="en-US" dirty="0"/>
              <a:t>It keeps interest rates low, so that the Fed has little room to cut rates to fight recessions.</a:t>
            </a:r>
          </a:p>
          <a:p>
            <a:r>
              <a:rPr lang="en-US" dirty="0"/>
              <a:t>It threatens Fed credibility.</a:t>
            </a:r>
          </a:p>
          <a:p>
            <a:endParaRPr lang="en-US" dirty="0"/>
          </a:p>
          <a:p>
            <a:r>
              <a:rPr lang="en-US" dirty="0"/>
              <a:t>Consequently, the Fed is aiming for higher inflation in the </a:t>
            </a:r>
            <a:r>
              <a:rPr lang="en-US" i="1" dirty="0"/>
              <a:t>short run</a:t>
            </a:r>
            <a:r>
              <a:rPr lang="en-US" dirty="0"/>
              <a:t>.</a:t>
            </a:r>
          </a:p>
          <a:p>
            <a:pPr marL="0" indent="0">
              <a:buNone/>
            </a:pPr>
            <a:r>
              <a:rPr lang="en-US" sz="2400" dirty="0"/>
              <a:t>In order to anchor longer-term inflation expectations …, the Committee seeks to achieve inflation that averages 2 percent over time, and therefore judges that, following periods when inflation has been running persistently below 2 percent, appropriate monetary policy will likely aim to achieve inflation moderately above 2 percent for some time.</a:t>
            </a:r>
          </a:p>
        </p:txBody>
      </p:sp>
      <p:sp>
        <p:nvSpPr>
          <p:cNvPr id="4" name="Slide Number Placeholder 3">
            <a:extLst>
              <a:ext uri="{FF2B5EF4-FFF2-40B4-BE49-F238E27FC236}">
                <a16:creationId xmlns:a16="http://schemas.microsoft.com/office/drawing/2014/main" id="{704478F1-8ED0-4F56-8EE2-953F0BC49756}"/>
              </a:ext>
            </a:extLst>
          </p:cNvPr>
          <p:cNvSpPr>
            <a:spLocks noGrp="1"/>
          </p:cNvSpPr>
          <p:nvPr>
            <p:ph type="sldNum" sz="quarter" idx="12"/>
          </p:nvPr>
        </p:nvSpPr>
        <p:spPr/>
        <p:txBody>
          <a:bodyPr/>
          <a:lstStyle/>
          <a:p>
            <a:fld id="{D9F085D5-EC86-4F6A-B501-C1359CB39116}" type="slidenum">
              <a:rPr lang="en-GB" smtClean="0"/>
              <a:t>29</a:t>
            </a:fld>
            <a:endParaRPr lang="en-GB" dirty="0"/>
          </a:p>
        </p:txBody>
      </p:sp>
    </p:spTree>
    <p:extLst>
      <p:ext uri="{BB962C8B-B14F-4D97-AF65-F5344CB8AC3E}">
        <p14:creationId xmlns:p14="http://schemas.microsoft.com/office/powerpoint/2010/main" val="383413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a:t>
            </a:r>
            <a:r>
              <a:rPr lang="en-US"/>
              <a:t>: 590+ </a:t>
            </a:r>
            <a:r>
              <a:rPr lang="en-US" dirty="0"/>
              <a:t>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44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2730439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76810-9F29-4AE4-8EAC-56469B58D44A}"/>
              </a:ext>
            </a:extLst>
          </p:cNvPr>
          <p:cNvSpPr>
            <a:spLocks noGrp="1"/>
          </p:cNvSpPr>
          <p:nvPr>
            <p:ph type="title"/>
          </p:nvPr>
        </p:nvSpPr>
        <p:spPr/>
        <p:txBody>
          <a:bodyPr/>
          <a:lstStyle/>
          <a:p>
            <a:r>
              <a:rPr lang="en-US" dirty="0">
                <a:solidFill>
                  <a:schemeClr val="bg1"/>
                </a:solidFill>
              </a:rPr>
              <a:t>But</a:t>
            </a:r>
            <a:r>
              <a:rPr lang="en-US" dirty="0">
                <a:solidFill>
                  <a:srgbClr val="002060"/>
                </a:solidFill>
              </a:rPr>
              <a:t> </a:t>
            </a:r>
            <a:r>
              <a:rPr lang="en-US" dirty="0">
                <a:solidFill>
                  <a:schemeClr val="accent5">
                    <a:lumMod val="50000"/>
                  </a:schemeClr>
                </a:solidFill>
              </a:rPr>
              <a:t>Could the Economy Overheat in 2021</a:t>
            </a:r>
          </a:p>
        </p:txBody>
      </p:sp>
      <p:sp>
        <p:nvSpPr>
          <p:cNvPr id="3" name="Content Placeholder 2">
            <a:extLst>
              <a:ext uri="{FF2B5EF4-FFF2-40B4-BE49-F238E27FC236}">
                <a16:creationId xmlns:a16="http://schemas.microsoft.com/office/drawing/2014/main" id="{81E6578A-0098-4785-BB29-FFA056D8ED9D}"/>
              </a:ext>
            </a:extLst>
          </p:cNvPr>
          <p:cNvSpPr>
            <a:spLocks noGrp="1"/>
          </p:cNvSpPr>
          <p:nvPr>
            <p:ph idx="1"/>
          </p:nvPr>
        </p:nvSpPr>
        <p:spPr/>
        <p:txBody>
          <a:bodyPr/>
          <a:lstStyle/>
          <a:p>
            <a:r>
              <a:rPr lang="en-US" dirty="0"/>
              <a:t>Over $3 trillion of fiscal stimulus was added to the economy since March, with possibly $1.9 trillion to come.  This amounts to almost 25% of the total size of the economy.</a:t>
            </a:r>
          </a:p>
          <a:p>
            <a:r>
              <a:rPr lang="en-US" dirty="0"/>
              <a:t>Estimates are that up to $1.6 trillion of that stimulus was saved, but could lead to higher spending when the pandemic is under control.</a:t>
            </a:r>
          </a:p>
          <a:p>
            <a:r>
              <a:rPr lang="en-US" dirty="0"/>
              <a:t>At the moment the Fed is signaling near zero interest rates until it sees signs of inflation.</a:t>
            </a:r>
          </a:p>
          <a:p>
            <a:r>
              <a:rPr lang="en-US" dirty="0"/>
              <a:t>But, the Fed cannot turn the economies direction on a dime.</a:t>
            </a:r>
          </a:p>
          <a:p>
            <a:r>
              <a:rPr lang="en-US" dirty="0"/>
              <a:t>Finally, there are signs that inflation fears are rising.</a:t>
            </a:r>
          </a:p>
        </p:txBody>
      </p:sp>
      <p:sp>
        <p:nvSpPr>
          <p:cNvPr id="4" name="Slide Number Placeholder 3">
            <a:extLst>
              <a:ext uri="{FF2B5EF4-FFF2-40B4-BE49-F238E27FC236}">
                <a16:creationId xmlns:a16="http://schemas.microsoft.com/office/drawing/2014/main" id="{F188D00F-B3C3-4D49-9E15-2FDAC51373ED}"/>
              </a:ext>
            </a:extLst>
          </p:cNvPr>
          <p:cNvSpPr>
            <a:spLocks noGrp="1"/>
          </p:cNvSpPr>
          <p:nvPr>
            <p:ph type="sldNum" sz="quarter" idx="12"/>
          </p:nvPr>
        </p:nvSpPr>
        <p:spPr/>
        <p:txBody>
          <a:bodyPr/>
          <a:lstStyle/>
          <a:p>
            <a:fld id="{D9F085D5-EC86-4F6A-B501-C1359CB39116}" type="slidenum">
              <a:rPr lang="en-GB" smtClean="0"/>
              <a:t>30</a:t>
            </a:fld>
            <a:endParaRPr lang="en-GB" dirty="0"/>
          </a:p>
        </p:txBody>
      </p:sp>
    </p:spTree>
    <p:extLst>
      <p:ext uri="{BB962C8B-B14F-4D97-AF65-F5344CB8AC3E}">
        <p14:creationId xmlns:p14="http://schemas.microsoft.com/office/powerpoint/2010/main" val="382256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89585-78C9-4C45-B107-D97111CDD7FC}"/>
              </a:ext>
            </a:extLst>
          </p:cNvPr>
          <p:cNvSpPr>
            <a:spLocks noGrp="1"/>
          </p:cNvSpPr>
          <p:nvPr>
            <p:ph type="title"/>
          </p:nvPr>
        </p:nvSpPr>
        <p:spPr>
          <a:xfrm>
            <a:off x="838200" y="258945"/>
            <a:ext cx="10515600" cy="1325563"/>
          </a:xfrm>
        </p:spPr>
        <p:txBody>
          <a:bodyPr/>
          <a:lstStyle/>
          <a:p>
            <a:r>
              <a:rPr lang="en-US" dirty="0">
                <a:solidFill>
                  <a:schemeClr val="bg1"/>
                </a:solidFill>
              </a:rPr>
              <a:t>Fin</a:t>
            </a:r>
            <a:r>
              <a:rPr lang="en-US" dirty="0">
                <a:solidFill>
                  <a:schemeClr val="accent5">
                    <a:lumMod val="50000"/>
                  </a:schemeClr>
                </a:solidFill>
              </a:rPr>
              <a:t>ancial Markets Expectations of Inflation </a:t>
            </a:r>
            <a:br>
              <a:rPr lang="en-US" dirty="0">
                <a:solidFill>
                  <a:schemeClr val="accent5">
                    <a:lumMod val="50000"/>
                  </a:schemeClr>
                </a:solidFill>
              </a:rPr>
            </a:br>
            <a:r>
              <a:rPr lang="en-US" dirty="0">
                <a:solidFill>
                  <a:schemeClr val="accent5">
                    <a:lumMod val="50000"/>
                  </a:schemeClr>
                </a:solidFill>
              </a:rPr>
              <a:t>over the next 5 years</a:t>
            </a:r>
            <a:endParaRPr lang="en-US" dirty="0">
              <a:solidFill>
                <a:schemeClr val="bg1"/>
              </a:solidFill>
            </a:endParaRPr>
          </a:p>
        </p:txBody>
      </p:sp>
      <p:sp>
        <p:nvSpPr>
          <p:cNvPr id="4" name="Slide Number Placeholder 3">
            <a:extLst>
              <a:ext uri="{FF2B5EF4-FFF2-40B4-BE49-F238E27FC236}">
                <a16:creationId xmlns:a16="http://schemas.microsoft.com/office/drawing/2014/main" id="{8F909DC3-6252-4AFD-9D70-ABBCB7CF6E54}"/>
              </a:ext>
            </a:extLst>
          </p:cNvPr>
          <p:cNvSpPr>
            <a:spLocks noGrp="1"/>
          </p:cNvSpPr>
          <p:nvPr>
            <p:ph type="sldNum" sz="quarter" idx="12"/>
          </p:nvPr>
        </p:nvSpPr>
        <p:spPr/>
        <p:txBody>
          <a:bodyPr/>
          <a:lstStyle/>
          <a:p>
            <a:fld id="{D9F085D5-EC86-4F6A-B501-C1359CB39116}" type="slidenum">
              <a:rPr lang="en-GB" smtClean="0"/>
              <a:t>31</a:t>
            </a:fld>
            <a:endParaRPr lang="en-GB" dirty="0"/>
          </a:p>
        </p:txBody>
      </p:sp>
      <p:pic>
        <p:nvPicPr>
          <p:cNvPr id="5" name="FRED Graph Chart" descr="FRED Graph">
            <a:extLst>
              <a:ext uri="{FF2B5EF4-FFF2-40B4-BE49-F238E27FC236}">
                <a16:creationId xmlns:a16="http://schemas.microsoft.com/office/drawing/2014/main" id="{25EDA1E2-1A11-4D2B-A8CE-F09CBFE61106}"/>
              </a:ext>
            </a:extLst>
          </p:cNvPr>
          <p:cNvPicPr>
            <a:picLocks noGrp="1" noChangeAspect="1"/>
          </p:cNvPicPr>
          <p:nvPr>
            <p:ph idx="1"/>
          </p:nvPr>
        </p:nvPicPr>
        <p:blipFill>
          <a:blip r:embed="rId2"/>
          <a:stretch>
            <a:fillRect/>
          </a:stretch>
        </p:blipFill>
        <p:spPr>
          <a:xfrm>
            <a:off x="4916409" y="1878889"/>
            <a:ext cx="6236916" cy="4351337"/>
          </a:xfrm>
          <a:prstGeom prst="rect">
            <a:avLst/>
          </a:prstGeom>
        </p:spPr>
      </p:pic>
      <p:sp>
        <p:nvSpPr>
          <p:cNvPr id="6" name="TextBox 5">
            <a:extLst>
              <a:ext uri="{FF2B5EF4-FFF2-40B4-BE49-F238E27FC236}">
                <a16:creationId xmlns:a16="http://schemas.microsoft.com/office/drawing/2014/main" id="{FD3DBA20-FC56-4DD0-B722-E916BA2F993D}"/>
              </a:ext>
            </a:extLst>
          </p:cNvPr>
          <p:cNvSpPr txBox="1"/>
          <p:nvPr/>
        </p:nvSpPr>
        <p:spPr>
          <a:xfrm>
            <a:off x="499533" y="1719610"/>
            <a:ext cx="3864649" cy="1323439"/>
          </a:xfrm>
          <a:prstGeom prst="rect">
            <a:avLst/>
          </a:prstGeom>
          <a:noFill/>
        </p:spPr>
        <p:txBody>
          <a:bodyPr wrap="square" rtlCol="0">
            <a:spAutoFit/>
          </a:bodyPr>
          <a:lstStyle/>
          <a:p>
            <a:r>
              <a:rPr lang="en-US" sz="2000" dirty="0"/>
              <a:t>The graph shows the difference between the interest rate on 5-year Treasuries and 5-year inflation protected Treasuries (TIPs).</a:t>
            </a:r>
          </a:p>
        </p:txBody>
      </p:sp>
      <p:sp>
        <p:nvSpPr>
          <p:cNvPr id="7" name="TextBox 6">
            <a:extLst>
              <a:ext uri="{FF2B5EF4-FFF2-40B4-BE49-F238E27FC236}">
                <a16:creationId xmlns:a16="http://schemas.microsoft.com/office/drawing/2014/main" id="{E778B8D8-BA26-428D-ADED-8F9659E9AFBA}"/>
              </a:ext>
            </a:extLst>
          </p:cNvPr>
          <p:cNvSpPr txBox="1"/>
          <p:nvPr/>
        </p:nvSpPr>
        <p:spPr>
          <a:xfrm>
            <a:off x="499533" y="3043049"/>
            <a:ext cx="3640667" cy="1631216"/>
          </a:xfrm>
          <a:prstGeom prst="rect">
            <a:avLst/>
          </a:prstGeom>
          <a:noFill/>
        </p:spPr>
        <p:txBody>
          <a:bodyPr wrap="square" rtlCol="0">
            <a:spAutoFit/>
          </a:bodyPr>
          <a:lstStyle/>
          <a:p>
            <a:r>
              <a:rPr lang="en-US" sz="2000" dirty="0"/>
              <a:t>Economic theory suggests that this difference should be equal to expected inflation over the next 5 years plus an inflation risk premium.</a:t>
            </a:r>
          </a:p>
        </p:txBody>
      </p:sp>
      <p:sp>
        <p:nvSpPr>
          <p:cNvPr id="8" name="TextBox 7">
            <a:extLst>
              <a:ext uri="{FF2B5EF4-FFF2-40B4-BE49-F238E27FC236}">
                <a16:creationId xmlns:a16="http://schemas.microsoft.com/office/drawing/2014/main" id="{A00FC952-BAA2-4DDD-A4C9-75B883AC5033}"/>
              </a:ext>
            </a:extLst>
          </p:cNvPr>
          <p:cNvSpPr txBox="1"/>
          <p:nvPr/>
        </p:nvSpPr>
        <p:spPr>
          <a:xfrm>
            <a:off x="592665" y="4953729"/>
            <a:ext cx="3937771" cy="1015663"/>
          </a:xfrm>
          <a:prstGeom prst="rect">
            <a:avLst/>
          </a:prstGeom>
          <a:noFill/>
        </p:spPr>
        <p:txBody>
          <a:bodyPr wrap="square" rtlCol="0">
            <a:spAutoFit/>
          </a:bodyPr>
          <a:lstStyle/>
          <a:p>
            <a:r>
              <a:rPr lang="en-US" sz="2000" dirty="0"/>
              <a:t>Therefore, the spread is an </a:t>
            </a:r>
            <a:r>
              <a:rPr lang="en-US" sz="2000" i="1" dirty="0"/>
              <a:t>upwardly biased </a:t>
            </a:r>
            <a:r>
              <a:rPr lang="en-US" sz="2000" dirty="0"/>
              <a:t>measure of inflation expectations.</a:t>
            </a:r>
          </a:p>
        </p:txBody>
      </p:sp>
    </p:spTree>
    <p:extLst>
      <p:ext uri="{BB962C8B-B14F-4D97-AF65-F5344CB8AC3E}">
        <p14:creationId xmlns:p14="http://schemas.microsoft.com/office/powerpoint/2010/main" val="304539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p:txBody>
          <a:bodyPr/>
          <a:lstStyle/>
          <a:p>
            <a:r>
              <a:rPr lang="en-US" dirty="0"/>
              <a:t> </a:t>
            </a:r>
            <a:r>
              <a:rPr lang="en-US" dirty="0">
                <a:solidFill>
                  <a:schemeClr val="bg1"/>
                </a:solidFill>
              </a:rPr>
              <a:t>Th</a:t>
            </a:r>
            <a:r>
              <a:rPr lang="en-US" dirty="0"/>
              <a:t>ank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&lt;presenter name&gt;</a:t>
            </a:r>
          </a:p>
          <a:p>
            <a:pPr marL="0" indent="0" algn="ctr">
              <a:buNone/>
            </a:pPr>
            <a:r>
              <a:rPr lang="en-US" dirty="0"/>
              <a:t>&lt;presenter email&gt;</a:t>
            </a:r>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dirty="0">
                <a:hlinkClick r:id="rId4"/>
              </a:rPr>
              <a:t>www.NEEDelegation.org/testimonials.php</a:t>
            </a:r>
            <a:endParaRPr lang="en-US" dirty="0"/>
          </a:p>
          <a:p>
            <a:pPr marL="0" indent="0" algn="ctr">
              <a:buNone/>
            </a:pPr>
            <a:endParaRPr lang="en-US" dirty="0"/>
          </a:p>
          <a:p>
            <a:pPr marL="0" indent="0" algn="ctr">
              <a:buNone/>
            </a:pPr>
            <a:r>
              <a:rPr lang="en-US" dirty="0"/>
              <a:t>Become a Friend of NEED:  </a:t>
            </a:r>
            <a:r>
              <a:rPr lang="en-US" dirty="0" err="1"/>
              <a:t>www.NEEDelegation.org</a:t>
            </a:r>
            <a:r>
              <a:rPr lang="en-US" dirty="0"/>
              <a:t>/</a:t>
            </a:r>
            <a:r>
              <a:rPr lang="en-US" dirty="0" err="1"/>
              <a:t>friend.php</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32</a:t>
            </a:fld>
            <a:endParaRPr lang="en-GB"/>
          </a:p>
        </p:txBody>
      </p:sp>
    </p:spTree>
    <p:extLst>
      <p:ext uri="{BB962C8B-B14F-4D97-AF65-F5344CB8AC3E}">
        <p14:creationId xmlns:p14="http://schemas.microsoft.com/office/powerpoint/2010/main" val="36498274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838200" y="0"/>
            <a:ext cx="10515600" cy="1325563"/>
          </a:xfrm>
        </p:spPr>
        <p:txBody>
          <a:bodyPr/>
          <a:lstStyle/>
          <a:p>
            <a:r>
              <a:rPr lang="en-US" dirty="0"/>
              <a:t> </a:t>
            </a:r>
            <a:r>
              <a:rPr lang="en-US" dirty="0">
                <a:solidFill>
                  <a:schemeClr val="bg1"/>
                </a:solidFill>
              </a:rPr>
              <a:t>Av</a:t>
            </a:r>
            <a:r>
              <a:rPr lang="en-US" dirty="0"/>
              <a:t>ailable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US Social Policy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653274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B23E-7084-7944-A45B-C6D0E0A6BF2E}"/>
              </a:ext>
            </a:extLst>
          </p:cNvPr>
          <p:cNvSpPr>
            <a:spLocks noGrp="1"/>
          </p:cNvSpPr>
          <p:nvPr>
            <p:ph type="title"/>
          </p:nvPr>
        </p:nvSpPr>
        <p:spPr/>
        <p:txBody>
          <a:bodyPr/>
          <a:lstStyle/>
          <a:p>
            <a:r>
              <a:rPr lang="en-US" dirty="0">
                <a:solidFill>
                  <a:schemeClr val="bg1"/>
                </a:solidFill>
              </a:rPr>
              <a:t>Wh</a:t>
            </a:r>
            <a:r>
              <a:rPr lang="en-US" dirty="0"/>
              <a:t>ere Are We?</a:t>
            </a:r>
          </a:p>
        </p:txBody>
      </p:sp>
      <p:pic>
        <p:nvPicPr>
          <p:cNvPr id="6" name="Content Placeholder 5">
            <a:extLst>
              <a:ext uri="{FF2B5EF4-FFF2-40B4-BE49-F238E27FC236}">
                <a16:creationId xmlns:a16="http://schemas.microsoft.com/office/drawing/2014/main" id="{C4594F58-9AA6-F24A-964E-3AC22CA41A9A}"/>
              </a:ext>
            </a:extLst>
          </p:cNvPr>
          <p:cNvPicPr>
            <a:picLocks noGrp="1" noChangeAspect="1"/>
          </p:cNvPicPr>
          <p:nvPr>
            <p:ph idx="1"/>
          </p:nvPr>
        </p:nvPicPr>
        <p:blipFill>
          <a:blip r:embed="rId2" r:link="rId3"/>
          <a:srcRect/>
          <a:stretch>
            <a:fillRect/>
          </a:stretch>
        </p:blipFill>
        <p:spPr>
          <a:xfrm>
            <a:off x="1744845" y="1047352"/>
            <a:ext cx="7728643" cy="4786033"/>
          </a:xfrm>
        </p:spPr>
      </p:pic>
      <p:sp>
        <p:nvSpPr>
          <p:cNvPr id="4" name="Slide Number Placeholder 3">
            <a:extLst>
              <a:ext uri="{FF2B5EF4-FFF2-40B4-BE49-F238E27FC236}">
                <a16:creationId xmlns:a16="http://schemas.microsoft.com/office/drawing/2014/main" id="{B35876C4-A3D6-7242-9D80-C8D64A70ECD1}"/>
              </a:ext>
            </a:extLst>
          </p:cNvPr>
          <p:cNvSpPr>
            <a:spLocks noGrp="1"/>
          </p:cNvSpPr>
          <p:nvPr>
            <p:ph type="sldNum" sz="quarter" idx="12"/>
          </p:nvPr>
        </p:nvSpPr>
        <p:spPr/>
        <p:txBody>
          <a:bodyPr/>
          <a:lstStyle/>
          <a:p>
            <a:fld id="{D9F085D5-EC86-4F6A-B501-C1359CB39116}" type="slidenum">
              <a:rPr lang="en-GB" smtClean="0"/>
              <a:t>4</a:t>
            </a:fld>
            <a:endParaRPr lang="en-GB"/>
          </a:p>
        </p:txBody>
      </p:sp>
      <p:pic>
        <p:nvPicPr>
          <p:cNvPr id="8" name="Picture 7">
            <a:extLst>
              <a:ext uri="{FF2B5EF4-FFF2-40B4-BE49-F238E27FC236}">
                <a16:creationId xmlns:a16="http://schemas.microsoft.com/office/drawing/2014/main" id="{657DAB63-0268-1544-985C-0D4232ED6F4E}"/>
              </a:ext>
            </a:extLst>
          </p:cNvPr>
          <p:cNvPicPr>
            <a:picLocks noChangeAspect="1"/>
          </p:cNvPicPr>
          <p:nvPr/>
        </p:nvPicPr>
        <p:blipFill>
          <a:blip r:embed="rId4" r:link="rId5"/>
          <a:srcRect/>
          <a:stretch>
            <a:fillRect/>
          </a:stretch>
        </p:blipFill>
        <p:spPr>
          <a:xfrm>
            <a:off x="8806449" y="3937439"/>
            <a:ext cx="2241495" cy="1498600"/>
          </a:xfrm>
          <a:prstGeom prst="rect">
            <a:avLst/>
          </a:prstGeom>
        </p:spPr>
      </p:pic>
    </p:spTree>
    <p:extLst>
      <p:ext uri="{BB962C8B-B14F-4D97-AF65-F5344CB8AC3E}">
        <p14:creationId xmlns:p14="http://schemas.microsoft.com/office/powerpoint/2010/main" val="2902705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lnSpcReduction="10000"/>
          </a:bodyPr>
          <a:lstStyle/>
          <a:p>
            <a:r>
              <a:rPr lang="en-US" dirty="0"/>
              <a:t>This slide deck was authored by:</a:t>
            </a:r>
          </a:p>
          <a:p>
            <a:pPr lvl="1"/>
            <a:r>
              <a:rPr lang="en-US" dirty="0"/>
              <a:t>Geoffrey </a:t>
            </a:r>
            <a:r>
              <a:rPr lang="en-US" dirty="0" err="1"/>
              <a:t>Woglom</a:t>
            </a:r>
            <a:r>
              <a:rPr lang="en-US" dirty="0"/>
              <a:t>, Amherst College</a:t>
            </a:r>
          </a:p>
          <a:p>
            <a:r>
              <a:rPr lang="en-US" dirty="0"/>
              <a:t>This slide deck was reviewed by:</a:t>
            </a:r>
          </a:p>
          <a:p>
            <a:pPr lvl="1"/>
            <a:r>
              <a:rPr lang="en-US" dirty="0"/>
              <a:t>Kenneth </a:t>
            </a:r>
            <a:r>
              <a:rPr lang="en-US" dirty="0" err="1"/>
              <a:t>Kuttner</a:t>
            </a:r>
            <a:r>
              <a:rPr lang="en-US" dirty="0"/>
              <a:t>, Williams College</a:t>
            </a:r>
          </a:p>
          <a:p>
            <a:pPr lvl="1"/>
            <a:r>
              <a:rPr lang="en-US" dirty="0"/>
              <a:t>&lt;name&gt;, &lt;affiliation&gt;</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3260607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3649-FE3F-469B-A7C8-65BD50CCE0EB}"/>
              </a:ext>
            </a:extLst>
          </p:cNvPr>
          <p:cNvSpPr>
            <a:spLocks noGrp="1"/>
          </p:cNvSpPr>
          <p:nvPr>
            <p:ph type="title"/>
          </p:nvPr>
        </p:nvSpPr>
        <p:spPr>
          <a:xfrm>
            <a:off x="922867" y="262468"/>
            <a:ext cx="10515600" cy="1325563"/>
          </a:xfrm>
        </p:spPr>
        <p:txBody>
          <a:bodyPr>
            <a:normAutofit/>
          </a:bodyPr>
          <a:lstStyle/>
          <a:p>
            <a:r>
              <a:rPr lang="en-US" dirty="0">
                <a:solidFill>
                  <a:schemeClr val="bg1"/>
                </a:solidFill>
              </a:rPr>
              <a:t>Th</a:t>
            </a:r>
            <a:r>
              <a:rPr lang="en-US" dirty="0"/>
              <a:t>e Evolution of the Fed’s Role in Macro Economy</a:t>
            </a:r>
          </a:p>
        </p:txBody>
      </p:sp>
      <p:sp>
        <p:nvSpPr>
          <p:cNvPr id="3" name="Content Placeholder 2">
            <a:extLst>
              <a:ext uri="{FF2B5EF4-FFF2-40B4-BE49-F238E27FC236}">
                <a16:creationId xmlns:a16="http://schemas.microsoft.com/office/drawing/2014/main" id="{D376ECCE-B0EB-4073-B5D9-268D2E50961A}"/>
              </a:ext>
            </a:extLst>
          </p:cNvPr>
          <p:cNvSpPr txBox="1">
            <a:spLocks/>
          </p:cNvSpPr>
          <p:nvPr/>
        </p:nvSpPr>
        <p:spPr>
          <a:xfrm>
            <a:off x="1104900" y="1710268"/>
            <a:ext cx="9982200" cy="4724399"/>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a:t>Employment Act of 1946</a:t>
            </a:r>
          </a:p>
          <a:p>
            <a:pPr marL="971550" lvl="1" indent="-514350">
              <a:buFont typeface="+mj-lt"/>
              <a:buAutoNum type="arabicPeriod"/>
            </a:pPr>
            <a:r>
              <a:rPr lang="en-US" dirty="0"/>
              <a:t>“Full employment” is an Executive Branch Responsibility.</a:t>
            </a:r>
          </a:p>
          <a:p>
            <a:pPr marL="971550" lvl="1" indent="-514350">
              <a:buFont typeface="+mj-lt"/>
              <a:buAutoNum type="arabicPeriod"/>
            </a:pPr>
            <a:r>
              <a:rPr lang="en-US" dirty="0"/>
              <a:t>Council of Economic Advisors.</a:t>
            </a:r>
          </a:p>
          <a:p>
            <a:pPr marL="971550" lvl="1" indent="-514350">
              <a:buFont typeface="+mj-lt"/>
              <a:buAutoNum type="arabicPeriod"/>
            </a:pPr>
            <a:r>
              <a:rPr lang="en-US" dirty="0"/>
              <a:t>Economic Report of the President.</a:t>
            </a:r>
          </a:p>
          <a:p>
            <a:pPr marL="571500" indent="-514350"/>
            <a:r>
              <a:rPr lang="en-US" dirty="0"/>
              <a:t>Humphrey Hawkins Act 1978 &amp; the Fed’s “Dual” mandate</a:t>
            </a:r>
          </a:p>
          <a:p>
            <a:pPr marL="971550" lvl="1" indent="-514350"/>
            <a:r>
              <a:rPr lang="en-US" dirty="0"/>
              <a:t>Full employment</a:t>
            </a:r>
          </a:p>
          <a:p>
            <a:pPr marL="971550" lvl="1" indent="-514350"/>
            <a:r>
              <a:rPr lang="en-US" dirty="0"/>
              <a:t>Price stability</a:t>
            </a:r>
          </a:p>
          <a:p>
            <a:endParaRPr lang="en-US" sz="2500" dirty="0"/>
          </a:p>
          <a:p>
            <a:pPr lvl="1"/>
            <a:endParaRPr lang="en-US" sz="2100" dirty="0"/>
          </a:p>
          <a:p>
            <a:pPr lvl="1"/>
            <a:endParaRPr lang="en-US" dirty="0"/>
          </a:p>
        </p:txBody>
      </p:sp>
    </p:spTree>
    <p:extLst>
      <p:ext uri="{BB962C8B-B14F-4D97-AF65-F5344CB8AC3E}">
        <p14:creationId xmlns:p14="http://schemas.microsoft.com/office/powerpoint/2010/main" val="55489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3DCCE-A447-401A-B442-C2502B25374D}"/>
              </a:ext>
            </a:extLst>
          </p:cNvPr>
          <p:cNvSpPr>
            <a:spLocks noGrp="1"/>
          </p:cNvSpPr>
          <p:nvPr>
            <p:ph type="title"/>
          </p:nvPr>
        </p:nvSpPr>
        <p:spPr>
          <a:xfrm>
            <a:off x="838200" y="348964"/>
            <a:ext cx="10515600" cy="1325563"/>
          </a:xfrm>
        </p:spPr>
        <p:txBody>
          <a:bodyPr>
            <a:normAutofit/>
          </a:bodyPr>
          <a:lstStyle/>
          <a:p>
            <a:r>
              <a:rPr lang="en-US" dirty="0">
                <a:solidFill>
                  <a:schemeClr val="bg1"/>
                </a:solidFill>
              </a:rPr>
              <a:t>Hu</a:t>
            </a:r>
            <a:r>
              <a:rPr lang="en-US" dirty="0"/>
              <a:t>mphrey-Hawkins Made the Fed the </a:t>
            </a:r>
            <a:br>
              <a:rPr lang="en-US" dirty="0"/>
            </a:br>
            <a:r>
              <a:rPr lang="en-US" dirty="0"/>
              <a:t>“Stabilizer in Chief”</a:t>
            </a:r>
          </a:p>
        </p:txBody>
      </p:sp>
      <p:sp>
        <p:nvSpPr>
          <p:cNvPr id="3" name="Rectangle 3">
            <a:extLst>
              <a:ext uri="{FF2B5EF4-FFF2-40B4-BE49-F238E27FC236}">
                <a16:creationId xmlns:a16="http://schemas.microsoft.com/office/drawing/2014/main" id="{1C04D457-E364-443C-ABEF-B2EA272D0B77}"/>
              </a:ext>
            </a:extLst>
          </p:cNvPr>
          <p:cNvSpPr txBox="1">
            <a:spLocks noChangeArrowheads="1"/>
          </p:cNvSpPr>
          <p:nvPr/>
        </p:nvSpPr>
        <p:spPr>
          <a:xfrm>
            <a:off x="838200" y="1600201"/>
            <a:ext cx="9372600" cy="4525963"/>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The modern view is there is a division of labor</a:t>
            </a:r>
          </a:p>
          <a:p>
            <a:pPr lvl="1"/>
            <a:r>
              <a:rPr lang="en-US" dirty="0"/>
              <a:t>Fiscal Policy sets government spending and tax rates for non stabilization reasons.</a:t>
            </a:r>
          </a:p>
          <a:p>
            <a:pPr lvl="1"/>
            <a:r>
              <a:rPr lang="en-US" dirty="0"/>
              <a:t>Monetary policy through the Fed is given responsibility for price stability and full employment, except when it needs help in big recessions.</a:t>
            </a:r>
          </a:p>
          <a:p>
            <a:r>
              <a:rPr lang="en-US" dirty="0"/>
              <a:t>Reasons:	</a:t>
            </a:r>
          </a:p>
          <a:p>
            <a:pPr lvl="1"/>
            <a:r>
              <a:rPr lang="en-US" dirty="0"/>
              <a:t>The Fed can act more quickly and is apolitical.</a:t>
            </a:r>
          </a:p>
          <a:p>
            <a:pPr lvl="1"/>
            <a:r>
              <a:rPr lang="en-US" dirty="0"/>
              <a:t>In the </a:t>
            </a:r>
            <a:r>
              <a:rPr lang="en-US" i="1" dirty="0"/>
              <a:t>long run</a:t>
            </a:r>
            <a:r>
              <a:rPr lang="en-US" dirty="0"/>
              <a:t>, monetary policy is neutral:  does not affect the composition of GDP.</a:t>
            </a:r>
          </a:p>
          <a:p>
            <a:pPr lvl="1"/>
            <a:r>
              <a:rPr lang="en-US" dirty="0"/>
              <a:t>The Fed does can fix the rate of inflation in the </a:t>
            </a:r>
            <a:r>
              <a:rPr lang="en-US" i="1" dirty="0"/>
              <a:t>long run</a:t>
            </a:r>
            <a:r>
              <a:rPr lang="en-US" dirty="0"/>
              <a:t>.</a:t>
            </a:r>
          </a:p>
        </p:txBody>
      </p:sp>
    </p:spTree>
    <p:extLst>
      <p:ext uri="{BB962C8B-B14F-4D97-AF65-F5344CB8AC3E}">
        <p14:creationId xmlns:p14="http://schemas.microsoft.com/office/powerpoint/2010/main" val="415509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FC2E9A3B-B9D2-4C62-9E84-27A4C5E6D53E}"/>
              </a:ext>
            </a:extLst>
          </p:cNvPr>
          <p:cNvSpPr>
            <a:spLocks noGrp="1" noChangeArrowheads="1"/>
          </p:cNvSpPr>
          <p:nvPr>
            <p:ph type="title"/>
          </p:nvPr>
        </p:nvSpPr>
        <p:spPr/>
        <p:txBody>
          <a:bodyPr/>
          <a:lstStyle/>
          <a:p>
            <a:pPr eaLnBrk="1" hangingPunct="1"/>
            <a:r>
              <a:rPr lang="en-US" altLang="en-US" sz="3600" dirty="0">
                <a:solidFill>
                  <a:schemeClr val="bg1"/>
                </a:solidFill>
              </a:rPr>
              <a:t>Mo</a:t>
            </a:r>
            <a:r>
              <a:rPr lang="en-US" altLang="en-US" sz="3600" dirty="0"/>
              <a:t>netary Policy at the Fed</a:t>
            </a:r>
          </a:p>
        </p:txBody>
      </p:sp>
      <p:sp>
        <p:nvSpPr>
          <p:cNvPr id="91139" name="Rectangle 3">
            <a:extLst>
              <a:ext uri="{FF2B5EF4-FFF2-40B4-BE49-F238E27FC236}">
                <a16:creationId xmlns:a16="http://schemas.microsoft.com/office/drawing/2014/main" id="{8E89FDF1-0937-4341-9F3C-3202ED876876}"/>
              </a:ext>
            </a:extLst>
          </p:cNvPr>
          <p:cNvSpPr>
            <a:spLocks noGrp="1" noChangeArrowheads="1"/>
          </p:cNvSpPr>
          <p:nvPr>
            <p:ph idx="1"/>
          </p:nvPr>
        </p:nvSpPr>
        <p:spPr/>
        <p:txBody>
          <a:bodyPr>
            <a:normAutofit fontScale="92500" lnSpcReduction="20000"/>
          </a:bodyPr>
          <a:lstStyle/>
          <a:p>
            <a:pPr marL="0" indent="0">
              <a:lnSpc>
                <a:spcPct val="100000"/>
              </a:lnSpc>
              <a:spcBef>
                <a:spcPct val="30000"/>
              </a:spcBef>
              <a:buNone/>
            </a:pPr>
            <a:r>
              <a:rPr lang="en-US" altLang="en-US" sz="2700" dirty="0"/>
              <a:t>The Federal Reserve System </a:t>
            </a:r>
            <a:br>
              <a:rPr lang="en-US" altLang="en-US" sz="2700" dirty="0"/>
            </a:br>
            <a:r>
              <a:rPr lang="en-US" altLang="en-US" sz="2700" dirty="0"/>
              <a:t>consists of:</a:t>
            </a:r>
          </a:p>
          <a:p>
            <a:pPr marL="400050" lvl="1">
              <a:spcBef>
                <a:spcPct val="30000"/>
              </a:spcBef>
              <a:buClr>
                <a:srgbClr val="008080"/>
              </a:buClr>
            </a:pPr>
            <a:r>
              <a:rPr lang="en-US" altLang="en-US" sz="2600" b="1" dirty="0">
                <a:solidFill>
                  <a:srgbClr val="800080"/>
                </a:solidFill>
                <a:ea typeface="Arial" panose="020B0604020202020204" pitchFamily="34" charset="0"/>
              </a:rPr>
              <a:t>Board of Governors</a:t>
            </a:r>
            <a:r>
              <a:rPr lang="en-US" altLang="en-US" sz="2600" dirty="0">
                <a:ea typeface="Arial" panose="020B0604020202020204" pitchFamily="34" charset="0"/>
              </a:rPr>
              <a:t> </a:t>
            </a:r>
            <a:br>
              <a:rPr lang="en-US" altLang="en-US" sz="2600" dirty="0">
                <a:ea typeface="Arial" panose="020B0604020202020204" pitchFamily="34" charset="0"/>
              </a:rPr>
            </a:br>
            <a:r>
              <a:rPr lang="en-US" altLang="en-US" sz="2600" dirty="0">
                <a:ea typeface="Arial" panose="020B0604020202020204" pitchFamily="34" charset="0"/>
              </a:rPr>
              <a:t>(7 members), </a:t>
            </a:r>
            <a:br>
              <a:rPr lang="en-US" altLang="en-US" sz="2600" dirty="0">
                <a:ea typeface="Arial" panose="020B0604020202020204" pitchFamily="34" charset="0"/>
              </a:rPr>
            </a:br>
            <a:r>
              <a:rPr lang="en-US" altLang="en-US" sz="2600" dirty="0">
                <a:ea typeface="Arial" panose="020B0604020202020204" pitchFamily="34" charset="0"/>
              </a:rPr>
              <a:t>located in Washington, DC</a:t>
            </a:r>
          </a:p>
          <a:p>
            <a:pPr marL="400050" lvl="1">
              <a:spcBef>
                <a:spcPct val="30000"/>
              </a:spcBef>
              <a:buClr>
                <a:srgbClr val="008080"/>
              </a:buClr>
            </a:pPr>
            <a:r>
              <a:rPr lang="en-US" altLang="en-US" sz="2600" b="1" dirty="0">
                <a:solidFill>
                  <a:srgbClr val="800080"/>
                </a:solidFill>
                <a:ea typeface="Arial" panose="020B0604020202020204" pitchFamily="34" charset="0"/>
              </a:rPr>
              <a:t>12 regional Fed banks</a:t>
            </a:r>
            <a:r>
              <a:rPr lang="en-US" altLang="en-US" sz="2600" dirty="0">
                <a:ea typeface="Arial" panose="020B0604020202020204" pitchFamily="34" charset="0"/>
              </a:rPr>
              <a:t>, </a:t>
            </a:r>
            <a:br>
              <a:rPr lang="en-US" altLang="en-US" sz="2600" dirty="0">
                <a:ea typeface="Arial" panose="020B0604020202020204" pitchFamily="34" charset="0"/>
              </a:rPr>
            </a:br>
            <a:r>
              <a:rPr lang="en-US" altLang="en-US" sz="2600" dirty="0">
                <a:ea typeface="Arial" panose="020B0604020202020204" pitchFamily="34" charset="0"/>
              </a:rPr>
              <a:t>located around the U.S.</a:t>
            </a:r>
          </a:p>
          <a:p>
            <a:pPr marL="400050" lvl="1">
              <a:spcBef>
                <a:spcPct val="30000"/>
              </a:spcBef>
              <a:buClr>
                <a:srgbClr val="008080"/>
              </a:buClr>
            </a:pPr>
            <a:r>
              <a:rPr lang="en-US" altLang="en-US" sz="2600" b="1" dirty="0">
                <a:solidFill>
                  <a:srgbClr val="800080"/>
                </a:solidFill>
                <a:ea typeface="Arial" panose="020B0604020202020204" pitchFamily="34" charset="0"/>
              </a:rPr>
              <a:t>Federal Open Market </a:t>
            </a:r>
            <a:br>
              <a:rPr lang="en-US" altLang="en-US" sz="2600" b="1" dirty="0">
                <a:solidFill>
                  <a:srgbClr val="800080"/>
                </a:solidFill>
                <a:ea typeface="Arial" panose="020B0604020202020204" pitchFamily="34" charset="0"/>
              </a:rPr>
            </a:br>
            <a:r>
              <a:rPr lang="en-US" altLang="en-US" sz="2600" b="1" dirty="0">
                <a:solidFill>
                  <a:srgbClr val="800080"/>
                </a:solidFill>
                <a:ea typeface="Arial" panose="020B0604020202020204" pitchFamily="34" charset="0"/>
              </a:rPr>
              <a:t>Committee (FOMC)</a:t>
            </a:r>
            <a:r>
              <a:rPr lang="en-US" altLang="en-US" sz="2600" dirty="0">
                <a:ea typeface="Arial" panose="020B0604020202020204" pitchFamily="34" charset="0"/>
              </a:rPr>
              <a:t>, </a:t>
            </a:r>
            <a:br>
              <a:rPr lang="en-US" altLang="en-US" sz="2600" dirty="0">
                <a:ea typeface="Arial" panose="020B0604020202020204" pitchFamily="34" charset="0"/>
              </a:rPr>
            </a:br>
            <a:r>
              <a:rPr lang="en-US" altLang="en-US" sz="2600" dirty="0">
                <a:ea typeface="Arial" panose="020B0604020202020204" pitchFamily="34" charset="0"/>
              </a:rPr>
              <a:t>includes the Bd of </a:t>
            </a:r>
            <a:r>
              <a:rPr lang="en-US" altLang="en-US" sz="2600" dirty="0" err="1">
                <a:ea typeface="Arial" panose="020B0604020202020204" pitchFamily="34" charset="0"/>
              </a:rPr>
              <a:t>Govs</a:t>
            </a:r>
            <a:r>
              <a:rPr lang="en-US" altLang="en-US" sz="2600" dirty="0">
                <a:ea typeface="Arial" panose="020B0604020202020204" pitchFamily="34" charset="0"/>
              </a:rPr>
              <a:t> and </a:t>
            </a:r>
            <a:br>
              <a:rPr lang="en-US" altLang="en-US" sz="2600" dirty="0">
                <a:ea typeface="Arial" panose="020B0604020202020204" pitchFamily="34" charset="0"/>
              </a:rPr>
            </a:br>
            <a:r>
              <a:rPr lang="en-US" altLang="en-US" sz="2600" dirty="0">
                <a:ea typeface="Arial" panose="020B0604020202020204" pitchFamily="34" charset="0"/>
              </a:rPr>
              <a:t>presidents of some of the </a:t>
            </a:r>
            <a:br>
              <a:rPr lang="en-US" altLang="en-US" sz="2600" dirty="0">
                <a:ea typeface="Arial" panose="020B0604020202020204" pitchFamily="34" charset="0"/>
              </a:rPr>
            </a:br>
            <a:r>
              <a:rPr lang="en-US" altLang="en-US" sz="2600" dirty="0">
                <a:ea typeface="Arial" panose="020B0604020202020204" pitchFamily="34" charset="0"/>
              </a:rPr>
              <a:t>regional Fed banks </a:t>
            </a:r>
            <a:br>
              <a:rPr lang="en-US" altLang="en-US" sz="2600" dirty="0">
                <a:ea typeface="Arial" panose="020B0604020202020204" pitchFamily="34" charset="0"/>
              </a:rPr>
            </a:br>
            <a:endParaRPr lang="en-US" altLang="en-US" sz="2600" dirty="0">
              <a:ea typeface="Arial" panose="020B0604020202020204" pitchFamily="34" charset="0"/>
            </a:endParaRPr>
          </a:p>
          <a:p>
            <a:pPr marL="400050" lvl="1">
              <a:spcBef>
                <a:spcPct val="30000"/>
              </a:spcBef>
              <a:buClr>
                <a:srgbClr val="008080"/>
              </a:buClr>
            </a:pPr>
            <a:r>
              <a:rPr lang="en-US" altLang="en-US" sz="2600" dirty="0">
                <a:ea typeface="Arial" panose="020B0604020202020204" pitchFamily="34" charset="0"/>
              </a:rPr>
              <a:t>The FOMC has 8 scheduled meetings a year to set monetary policy. </a:t>
            </a:r>
          </a:p>
        </p:txBody>
      </p:sp>
      <p:sp>
        <p:nvSpPr>
          <p:cNvPr id="91141" name="Text Box 5">
            <a:extLst>
              <a:ext uri="{FF2B5EF4-FFF2-40B4-BE49-F238E27FC236}">
                <a16:creationId xmlns:a16="http://schemas.microsoft.com/office/drawing/2014/main" id="{C0277FB2-AA79-44F1-B667-8E14AF84E933}"/>
              </a:ext>
            </a:extLst>
          </p:cNvPr>
          <p:cNvSpPr txBox="1">
            <a:spLocks noChangeArrowheads="1"/>
          </p:cNvSpPr>
          <p:nvPr/>
        </p:nvSpPr>
        <p:spPr bwMode="auto">
          <a:xfrm>
            <a:off x="7046914" y="3822701"/>
            <a:ext cx="3171825"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05000"/>
              </a:lnSpc>
              <a:spcBef>
                <a:spcPts val="1200"/>
              </a:spcBef>
              <a:buClr>
                <a:srgbClr val="A3C167"/>
              </a:buClr>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lnSpc>
                <a:spcPct val="105000"/>
              </a:lnSpc>
              <a:spcBef>
                <a:spcPts val="300"/>
              </a:spcBef>
              <a:buClr>
                <a:srgbClr val="CC9900"/>
              </a:buClr>
              <a:buFont typeface="Wingdings" panose="05000000000000000000" pitchFamily="2" charset="2"/>
              <a:buChar char="§"/>
              <a:defRPr sz="27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nSpc>
                <a:spcPct val="105000"/>
              </a:lnSpc>
              <a:spcBef>
                <a:spcPts val="300"/>
              </a:spcBef>
              <a:buClr>
                <a:srgbClr val="B3A2C7"/>
              </a:buClr>
              <a:buFont typeface="Wingdings" panose="05000000000000000000" pitchFamily="2" charset="2"/>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nSpc>
                <a:spcPct val="105000"/>
              </a:lnSpc>
              <a:spcBef>
                <a:spcPts val="3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nSpc>
                <a:spcPct val="105000"/>
              </a:lnSpc>
              <a:spcBef>
                <a:spcPts val="3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lnSpc>
                <a:spcPct val="105000"/>
              </a:lnSpc>
              <a:spcBef>
                <a:spcPts val="3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lnSpc>
                <a:spcPct val="105000"/>
              </a:lnSpc>
              <a:spcBef>
                <a:spcPts val="3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lnSpc>
                <a:spcPct val="105000"/>
              </a:lnSpc>
              <a:spcBef>
                <a:spcPts val="3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lnSpc>
                <a:spcPct val="105000"/>
              </a:lnSpc>
              <a:spcBef>
                <a:spcPts val="3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lnSpc>
                <a:spcPct val="95000"/>
              </a:lnSpc>
              <a:spcBef>
                <a:spcPct val="50000"/>
              </a:spcBef>
              <a:buClrTx/>
              <a:buFontTx/>
              <a:buNone/>
            </a:pPr>
            <a:r>
              <a:rPr lang="en-US" altLang="en-US" sz="2500" b="1" i="1"/>
              <a:t>Ben S. Bernanke</a:t>
            </a:r>
            <a:br>
              <a:rPr lang="en-US" altLang="en-US" sz="2500" b="1" i="1"/>
            </a:br>
            <a:r>
              <a:rPr lang="en-US" altLang="en-US" sz="2500" i="1"/>
              <a:t>Chair of FOMC, </a:t>
            </a:r>
            <a:br>
              <a:rPr lang="en-US" altLang="en-US" sz="2500" i="1"/>
            </a:br>
            <a:r>
              <a:rPr lang="en-US" altLang="en-US" sz="2500" i="1"/>
              <a:t>Feb 2006</a:t>
            </a:r>
            <a:r>
              <a:rPr lang="en-US" altLang="en-US" sz="2400" i="1"/>
              <a:t> – Jan 2014</a:t>
            </a:r>
          </a:p>
        </p:txBody>
      </p:sp>
      <p:sp>
        <p:nvSpPr>
          <p:cNvPr id="86021" name="FlagCount" hidden="1">
            <a:hlinkClick r:id="rId3" action="ppaction://hlinkfile"/>
            <a:extLst>
              <a:ext uri="{FF2B5EF4-FFF2-40B4-BE49-F238E27FC236}">
                <a16:creationId xmlns:a16="http://schemas.microsoft.com/office/drawing/2014/main" id="{30D8290E-038B-43B9-9389-4C653CDEB204}"/>
              </a:ext>
            </a:extLst>
          </p:cNvPr>
          <p:cNvSpPr>
            <a:spLocks noChangeArrowheads="1"/>
          </p:cNvSpPr>
          <p:nvPr/>
        </p:nvSpPr>
        <p:spPr bwMode="auto">
          <a:xfrm>
            <a:off x="9779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lnSpc>
                <a:spcPct val="105000"/>
              </a:lnSpc>
              <a:spcBef>
                <a:spcPts val="1200"/>
              </a:spcBef>
              <a:buClr>
                <a:srgbClr val="A3C167"/>
              </a:buClr>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lnSpc>
                <a:spcPct val="105000"/>
              </a:lnSpc>
              <a:spcBef>
                <a:spcPts val="300"/>
              </a:spcBef>
              <a:buClr>
                <a:srgbClr val="CC9900"/>
              </a:buClr>
              <a:buFont typeface="Wingdings" panose="05000000000000000000" pitchFamily="2" charset="2"/>
              <a:buChar char="§"/>
              <a:defRPr sz="27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nSpc>
                <a:spcPct val="105000"/>
              </a:lnSpc>
              <a:spcBef>
                <a:spcPts val="300"/>
              </a:spcBef>
              <a:buClr>
                <a:srgbClr val="B3A2C7"/>
              </a:buClr>
              <a:buFont typeface="Wingdings" panose="05000000000000000000" pitchFamily="2" charset="2"/>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nSpc>
                <a:spcPct val="105000"/>
              </a:lnSpc>
              <a:spcBef>
                <a:spcPts val="3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nSpc>
                <a:spcPct val="105000"/>
              </a:lnSpc>
              <a:spcBef>
                <a:spcPts val="3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lnSpc>
                <a:spcPct val="105000"/>
              </a:lnSpc>
              <a:spcBef>
                <a:spcPts val="3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lnSpc>
                <a:spcPct val="105000"/>
              </a:lnSpc>
              <a:spcBef>
                <a:spcPts val="3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lnSpc>
                <a:spcPct val="105000"/>
              </a:lnSpc>
              <a:spcBef>
                <a:spcPts val="3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lnSpc>
                <a:spcPct val="105000"/>
              </a:lnSpc>
              <a:spcBef>
                <a:spcPts val="3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lnSpc>
                <a:spcPct val="100000"/>
              </a:lnSpc>
              <a:spcBef>
                <a:spcPct val="0"/>
              </a:spcBef>
              <a:buClrTx/>
              <a:buFontTx/>
              <a:buNone/>
            </a:pPr>
            <a:r>
              <a:rPr lang="en-US" altLang="en-US" sz="1400" b="1">
                <a:latin typeface="Tahoma" panose="020B0604030504040204" pitchFamily="34" charset="0"/>
              </a:rPr>
              <a:t>0</a:t>
            </a:r>
          </a:p>
        </p:txBody>
      </p:sp>
      <p:pic>
        <p:nvPicPr>
          <p:cNvPr id="7" name="Picture 4">
            <a:extLst>
              <a:ext uri="{FF2B5EF4-FFF2-40B4-BE49-F238E27FC236}">
                <a16:creationId xmlns:a16="http://schemas.microsoft.com/office/drawing/2014/main" id="{B423C4BD-0B20-4C27-9CC8-C29E14F0EB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1" y="838200"/>
            <a:ext cx="2270125"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BFBFDCDD-2BBA-4725-B0B9-CCA7E01EEFD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58001" y="762001"/>
            <a:ext cx="3902075"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5">
            <a:extLst>
              <a:ext uri="{FF2B5EF4-FFF2-40B4-BE49-F238E27FC236}">
                <a16:creationId xmlns:a16="http://schemas.microsoft.com/office/drawing/2014/main" id="{FEAC7253-209D-4B80-9549-52CFBAAC5C8B}"/>
              </a:ext>
            </a:extLst>
          </p:cNvPr>
          <p:cNvSpPr txBox="1">
            <a:spLocks noChangeArrowheads="1"/>
          </p:cNvSpPr>
          <p:nvPr/>
        </p:nvSpPr>
        <p:spPr bwMode="auto">
          <a:xfrm>
            <a:off x="7086601" y="3886201"/>
            <a:ext cx="3171825" cy="1177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05000"/>
              </a:lnSpc>
              <a:spcBef>
                <a:spcPts val="1200"/>
              </a:spcBef>
              <a:buClr>
                <a:srgbClr val="A3C167"/>
              </a:buClr>
              <a:buFont typeface="Wingdings" panose="05000000000000000000" pitchFamily="2" charset="2"/>
              <a:buChar char="§"/>
              <a:defRPr sz="28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lnSpc>
                <a:spcPct val="105000"/>
              </a:lnSpc>
              <a:spcBef>
                <a:spcPts val="300"/>
              </a:spcBef>
              <a:buClr>
                <a:srgbClr val="CC9900"/>
              </a:buClr>
              <a:buFont typeface="Wingdings" panose="05000000000000000000" pitchFamily="2" charset="2"/>
              <a:buChar char="§"/>
              <a:defRPr sz="27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lnSpc>
                <a:spcPct val="105000"/>
              </a:lnSpc>
              <a:spcBef>
                <a:spcPts val="300"/>
              </a:spcBef>
              <a:buClr>
                <a:srgbClr val="B3A2C7"/>
              </a:buClr>
              <a:buFont typeface="Wingdings" panose="05000000000000000000" pitchFamily="2" charset="2"/>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lnSpc>
                <a:spcPct val="105000"/>
              </a:lnSpc>
              <a:spcBef>
                <a:spcPts val="3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lnSpc>
                <a:spcPct val="105000"/>
              </a:lnSpc>
              <a:spcBef>
                <a:spcPts val="300"/>
              </a:spcBef>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lnSpc>
                <a:spcPct val="105000"/>
              </a:lnSpc>
              <a:spcBef>
                <a:spcPts val="3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lnSpc>
                <a:spcPct val="105000"/>
              </a:lnSpc>
              <a:spcBef>
                <a:spcPts val="3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lnSpc>
                <a:spcPct val="105000"/>
              </a:lnSpc>
              <a:spcBef>
                <a:spcPts val="3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lnSpc>
                <a:spcPct val="105000"/>
              </a:lnSpc>
              <a:spcBef>
                <a:spcPts val="300"/>
              </a:spcBef>
              <a:spcAft>
                <a:spcPct val="0"/>
              </a:spcAft>
              <a:buFont typeface="Arial" panose="020B0604020202020204" pitchFamily="34" charset="0"/>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lnSpc>
                <a:spcPct val="95000"/>
              </a:lnSpc>
              <a:spcBef>
                <a:spcPct val="50000"/>
              </a:spcBef>
              <a:buClrTx/>
              <a:buFontTx/>
              <a:buNone/>
            </a:pPr>
            <a:r>
              <a:rPr lang="en-US" altLang="en-US" sz="2500" b="1" i="1" dirty="0"/>
              <a:t>Janet Yellen</a:t>
            </a:r>
            <a:br>
              <a:rPr lang="en-US" altLang="en-US" sz="2500" b="1" i="1" dirty="0"/>
            </a:br>
            <a:r>
              <a:rPr lang="en-US" altLang="en-US" sz="2500" i="1" dirty="0"/>
              <a:t>Chair of FOMC, </a:t>
            </a:r>
            <a:br>
              <a:rPr lang="en-US" altLang="en-US" sz="2500" i="1" dirty="0"/>
            </a:br>
            <a:r>
              <a:rPr lang="en-US" altLang="en-US" sz="2400" i="1" dirty="0"/>
              <a:t>Jan 2014 – Jan 2018</a:t>
            </a:r>
          </a:p>
        </p:txBody>
      </p:sp>
      <p:grpSp>
        <p:nvGrpSpPr>
          <p:cNvPr id="3" name="Group 2">
            <a:extLst>
              <a:ext uri="{FF2B5EF4-FFF2-40B4-BE49-F238E27FC236}">
                <a16:creationId xmlns:a16="http://schemas.microsoft.com/office/drawing/2014/main" id="{067D3089-A48B-4C34-A92C-F3D16A08E43E}"/>
              </a:ext>
            </a:extLst>
          </p:cNvPr>
          <p:cNvGrpSpPr/>
          <p:nvPr/>
        </p:nvGrpSpPr>
        <p:grpSpPr>
          <a:xfrm>
            <a:off x="6561931" y="762001"/>
            <a:ext cx="4221162" cy="4495799"/>
            <a:chOff x="5037931" y="768885"/>
            <a:chExt cx="4221162" cy="3970318"/>
          </a:xfrm>
        </p:grpSpPr>
        <p:sp>
          <p:nvSpPr>
            <p:cNvPr id="2" name="TextBox 1">
              <a:extLst>
                <a:ext uri="{FF2B5EF4-FFF2-40B4-BE49-F238E27FC236}">
                  <a16:creationId xmlns:a16="http://schemas.microsoft.com/office/drawing/2014/main" id="{64A36428-53B1-491D-9859-241E16E05290}"/>
                </a:ext>
              </a:extLst>
            </p:cNvPr>
            <p:cNvSpPr txBox="1"/>
            <p:nvPr/>
          </p:nvSpPr>
          <p:spPr>
            <a:xfrm>
              <a:off x="5037931" y="768885"/>
              <a:ext cx="4221162" cy="3970318"/>
            </a:xfrm>
            <a:prstGeom prst="rect">
              <a:avLst/>
            </a:prstGeom>
            <a:solidFill>
              <a:schemeClr val="bg1"/>
            </a:solidFill>
          </p:spPr>
          <p:txBody>
            <a:bodyPr wrap="square" rtlCol="0">
              <a:spAutoFit/>
            </a:bodyPr>
            <a:lstStyle/>
            <a:p>
              <a:pPr algn="r"/>
              <a:endParaRPr lang="en-US" sz="2800" dirty="0"/>
            </a:p>
            <a:p>
              <a:pPr algn="r"/>
              <a:endParaRPr lang="en-US" sz="2800" dirty="0"/>
            </a:p>
            <a:p>
              <a:pPr algn="r"/>
              <a:endParaRPr lang="en-US" sz="2800" dirty="0"/>
            </a:p>
            <a:p>
              <a:pPr algn="r"/>
              <a:endParaRPr lang="en-US" sz="2800" dirty="0"/>
            </a:p>
            <a:p>
              <a:pPr algn="r"/>
              <a:endParaRPr lang="en-US" sz="2800" dirty="0"/>
            </a:p>
            <a:p>
              <a:pPr algn="r"/>
              <a:endParaRPr lang="en-US" sz="2800" dirty="0"/>
            </a:p>
            <a:p>
              <a:pPr algn="ctr"/>
              <a:endParaRPr lang="en-US" sz="2800" dirty="0"/>
            </a:p>
            <a:p>
              <a:pPr algn="ctr"/>
              <a:endParaRPr lang="en-US" sz="2800" dirty="0"/>
            </a:p>
            <a:p>
              <a:pPr algn="ctr"/>
              <a:r>
                <a:rPr lang="en-US" sz="2800" dirty="0"/>
                <a:t>Jerome Powell</a:t>
              </a:r>
            </a:p>
            <a:p>
              <a:pPr algn="ctr"/>
              <a:r>
                <a:rPr lang="en-US" sz="2800" dirty="0"/>
                <a:t>February 2018</a:t>
              </a:r>
            </a:p>
          </p:txBody>
        </p:sp>
        <p:pic>
          <p:nvPicPr>
            <p:cNvPr id="1028" name="Picture 4" descr="Image: Governor Jerome H. Powell">
              <a:extLst>
                <a:ext uri="{FF2B5EF4-FFF2-40B4-BE49-F238E27FC236}">
                  <a16:creationId xmlns:a16="http://schemas.microsoft.com/office/drawing/2014/main" id="{26DDA28B-D95C-4933-9302-3A5800ED5E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1139558"/>
              <a:ext cx="2201336" cy="27432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803318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Effect transition="in" filter="wipe(left)">
                                      <p:cBhvr>
                                        <p:cTn id="7" dur="500"/>
                                        <p:tgtEl>
                                          <p:spTgt spid="911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1139">
                                            <p:txEl>
                                              <p:pRg st="1" end="1"/>
                                            </p:txEl>
                                          </p:spTgt>
                                        </p:tgtEl>
                                        <p:attrNameLst>
                                          <p:attrName>style.visibility</p:attrName>
                                        </p:attrNameLst>
                                      </p:cBhvr>
                                      <p:to>
                                        <p:strVal val="visible"/>
                                      </p:to>
                                    </p:set>
                                    <p:animEffect transition="in" filter="wipe(left)">
                                      <p:cBhvr>
                                        <p:cTn id="12" dur="500"/>
                                        <p:tgtEl>
                                          <p:spTgt spid="911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1139">
                                            <p:txEl>
                                              <p:pRg st="2" end="2"/>
                                            </p:txEl>
                                          </p:spTgt>
                                        </p:tgtEl>
                                        <p:attrNameLst>
                                          <p:attrName>style.visibility</p:attrName>
                                        </p:attrNameLst>
                                      </p:cBhvr>
                                      <p:to>
                                        <p:strVal val="visible"/>
                                      </p:to>
                                    </p:set>
                                    <p:animEffect transition="in" filter="wipe(left)">
                                      <p:cBhvr>
                                        <p:cTn id="17" dur="500"/>
                                        <p:tgtEl>
                                          <p:spTgt spid="911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1139">
                                            <p:txEl>
                                              <p:pRg st="3" end="3"/>
                                            </p:txEl>
                                          </p:spTgt>
                                        </p:tgtEl>
                                        <p:attrNameLst>
                                          <p:attrName>style.visibility</p:attrName>
                                        </p:attrNameLst>
                                      </p:cBhvr>
                                      <p:to>
                                        <p:strVal val="visible"/>
                                      </p:to>
                                    </p:set>
                                    <p:animEffect transition="in" filter="wipe(left)">
                                      <p:cBhvr>
                                        <p:cTn id="22" dur="500"/>
                                        <p:tgtEl>
                                          <p:spTgt spid="911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1139">
                                            <p:txEl>
                                              <p:pRg st="4" end="4"/>
                                            </p:txEl>
                                          </p:spTgt>
                                        </p:tgtEl>
                                        <p:attrNameLst>
                                          <p:attrName>style.visibility</p:attrName>
                                        </p:attrNameLst>
                                      </p:cBhvr>
                                      <p:to>
                                        <p:strVal val="visible"/>
                                      </p:to>
                                    </p:set>
                                    <p:animEffect transition="in" filter="wipe(left)">
                                      <p:cBhvr>
                                        <p:cTn id="27" dur="500"/>
                                        <p:tgtEl>
                                          <p:spTgt spid="91139">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1141"/>
                                        </p:tgtEl>
                                        <p:attrNameLst>
                                          <p:attrName>style.visibility</p:attrName>
                                        </p:attrNameLst>
                                      </p:cBhvr>
                                      <p:to>
                                        <p:strVal val="visible"/>
                                      </p:to>
                                    </p:set>
                                    <p:animEffect transition="in" filter="fade">
                                      <p:cBhvr>
                                        <p:cTn id="30" dur="500"/>
                                        <p:tgtEl>
                                          <p:spTgt spid="91141"/>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par>
                                <p:cTn id="41" presetID="10"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bldLvl="5"/>
      <p:bldP spid="91141"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BDAFE-3DF3-44F1-B4D5-B9EDED52673A}"/>
              </a:ext>
            </a:extLst>
          </p:cNvPr>
          <p:cNvSpPr>
            <a:spLocks noGrp="1"/>
          </p:cNvSpPr>
          <p:nvPr>
            <p:ph type="title"/>
          </p:nvPr>
        </p:nvSpPr>
        <p:spPr>
          <a:xfrm>
            <a:off x="838200" y="349350"/>
            <a:ext cx="10515600" cy="1325563"/>
          </a:xfrm>
        </p:spPr>
        <p:txBody>
          <a:bodyPr/>
          <a:lstStyle/>
          <a:p>
            <a:r>
              <a:rPr lang="en-US" dirty="0">
                <a:solidFill>
                  <a:schemeClr val="bg1"/>
                </a:solidFill>
              </a:rPr>
              <a:t>Mo</a:t>
            </a:r>
            <a:r>
              <a:rPr lang="en-US" dirty="0">
                <a:solidFill>
                  <a:schemeClr val="accent5">
                    <a:lumMod val="50000"/>
                  </a:schemeClr>
                </a:solidFill>
              </a:rPr>
              <a:t>netary Policy is About Interest Rates </a:t>
            </a:r>
            <a:br>
              <a:rPr lang="en-US" dirty="0">
                <a:solidFill>
                  <a:schemeClr val="accent5">
                    <a:lumMod val="50000"/>
                  </a:schemeClr>
                </a:solidFill>
              </a:rPr>
            </a:br>
            <a:r>
              <a:rPr lang="en-US" dirty="0">
                <a:solidFill>
                  <a:schemeClr val="accent5">
                    <a:lumMod val="50000"/>
                  </a:schemeClr>
                </a:solidFill>
              </a:rPr>
              <a:t>(Not the Money Supply)</a:t>
            </a:r>
            <a:endParaRPr lang="en-US" dirty="0">
              <a:solidFill>
                <a:schemeClr val="bg1"/>
              </a:solidFill>
            </a:endParaRPr>
          </a:p>
        </p:txBody>
      </p:sp>
      <p:sp>
        <p:nvSpPr>
          <p:cNvPr id="3" name="Content Placeholder 2">
            <a:extLst>
              <a:ext uri="{FF2B5EF4-FFF2-40B4-BE49-F238E27FC236}">
                <a16:creationId xmlns:a16="http://schemas.microsoft.com/office/drawing/2014/main" id="{EC24F352-86B4-47C5-A1E1-7EF63269D43D}"/>
              </a:ext>
            </a:extLst>
          </p:cNvPr>
          <p:cNvSpPr>
            <a:spLocks noGrp="1"/>
          </p:cNvSpPr>
          <p:nvPr>
            <p:ph idx="1"/>
          </p:nvPr>
        </p:nvSpPr>
        <p:spPr/>
        <p:txBody>
          <a:bodyPr/>
          <a:lstStyle/>
          <a:p>
            <a:r>
              <a:rPr lang="en-US" dirty="0"/>
              <a:t>The Minutes of the 12/10/2021 FOMC Meeting mentions:</a:t>
            </a:r>
          </a:p>
          <a:p>
            <a:pPr lvl="1"/>
            <a:r>
              <a:rPr lang="en-US" dirty="0"/>
              <a:t>Money Supply, M1, M2 – 0</a:t>
            </a:r>
          </a:p>
          <a:p>
            <a:pPr lvl="1"/>
            <a:r>
              <a:rPr lang="en-US" dirty="0"/>
              <a:t>Interest rate – over 20 times</a:t>
            </a:r>
          </a:p>
          <a:p>
            <a:r>
              <a:rPr lang="en-US" dirty="0"/>
              <a:t>Why:  The relationship between the money supply and </a:t>
            </a:r>
            <a:r>
              <a:rPr lang="en-US" i="1" dirty="0"/>
              <a:t>short-run</a:t>
            </a:r>
            <a:r>
              <a:rPr lang="en-US" dirty="0"/>
              <a:t> macroeconomic variables was never very tight.  With the advent of bit coin, it is almost non-existent.</a:t>
            </a:r>
          </a:p>
        </p:txBody>
      </p:sp>
      <p:sp>
        <p:nvSpPr>
          <p:cNvPr id="4" name="Slide Number Placeholder 3">
            <a:extLst>
              <a:ext uri="{FF2B5EF4-FFF2-40B4-BE49-F238E27FC236}">
                <a16:creationId xmlns:a16="http://schemas.microsoft.com/office/drawing/2014/main" id="{D069C499-DFC3-4A69-A2A9-FB42B98DACB8}"/>
              </a:ext>
            </a:extLst>
          </p:cNvPr>
          <p:cNvSpPr>
            <a:spLocks noGrp="1"/>
          </p:cNvSpPr>
          <p:nvPr>
            <p:ph type="sldNum" sz="quarter" idx="12"/>
          </p:nvPr>
        </p:nvSpPr>
        <p:spPr/>
        <p:txBody>
          <a:bodyPr/>
          <a:lstStyle/>
          <a:p>
            <a:fld id="{D9F085D5-EC86-4F6A-B501-C1359CB39116}" type="slidenum">
              <a:rPr lang="en-GB" smtClean="0"/>
              <a:t>9</a:t>
            </a:fld>
            <a:endParaRPr lang="en-GB" dirty="0"/>
          </a:p>
        </p:txBody>
      </p:sp>
    </p:spTree>
    <p:extLst>
      <p:ext uri="{BB962C8B-B14F-4D97-AF65-F5344CB8AC3E}">
        <p14:creationId xmlns:p14="http://schemas.microsoft.com/office/powerpoint/2010/main" val="193431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10469</TotalTime>
  <Words>2559</Words>
  <Application>Microsoft Macintosh PowerPoint</Application>
  <PresentationFormat>Widescreen</PresentationFormat>
  <Paragraphs>235</Paragraphs>
  <Slides>33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Courier New</vt:lpstr>
      <vt:lpstr>Tahoma</vt:lpstr>
      <vt:lpstr>Custom Design</vt:lpstr>
      <vt:lpstr>PowerPoint Presentation</vt:lpstr>
      <vt:lpstr> National Economic Education Delegation</vt:lpstr>
      <vt:lpstr>Who Are We?</vt:lpstr>
      <vt:lpstr>Where Are We?</vt:lpstr>
      <vt:lpstr>Credits and Disclaimer</vt:lpstr>
      <vt:lpstr>The Evolution of the Fed’s Role in Macro Economy</vt:lpstr>
      <vt:lpstr>Humphrey-Hawkins Made the Fed the  “Stabilizer in Chief”</vt:lpstr>
      <vt:lpstr>Monetary Policy at the Fed</vt:lpstr>
      <vt:lpstr>Monetary Policy is About Interest Rates  (Not the Money Supply)</vt:lpstr>
      <vt:lpstr>Money Growth and Inflation</vt:lpstr>
      <vt:lpstr>Economic Theory:  Interest Rates and Economic Activity in the Short Run</vt:lpstr>
      <vt:lpstr>Central Banking in One Slide</vt:lpstr>
      <vt:lpstr>Leave Small Footprints</vt:lpstr>
      <vt:lpstr>Monetary Policy Is About the Interest Rate</vt:lpstr>
      <vt:lpstr>Interest Rates that the Fed Cares About</vt:lpstr>
      <vt:lpstr>Other Tools:  Forward Guidance</vt:lpstr>
      <vt:lpstr>Quantitative Easing</vt:lpstr>
      <vt:lpstr>Strategies for Making the Tools More Effective</vt:lpstr>
      <vt:lpstr>Accountability</vt:lpstr>
      <vt:lpstr>Transparency of FOMC Meetings</vt:lpstr>
      <vt:lpstr>Long-Run Goals (1/26/21)</vt:lpstr>
      <vt:lpstr>FOMC Minutes of 1/26-27 Meeting</vt:lpstr>
      <vt:lpstr>FOMC Statement Excerpt (1/27/2021)</vt:lpstr>
      <vt:lpstr>Economic Projections from December 2020</vt:lpstr>
      <vt:lpstr>Controlling the Federal Funds Rates</vt:lpstr>
      <vt:lpstr>The Funds Rate in a World of Excess Reserves</vt:lpstr>
      <vt:lpstr>Fed Learns that it Works!</vt:lpstr>
      <vt:lpstr>Current Issues:  Is the Releasing the Inflation Genie Out of the Bottle</vt:lpstr>
      <vt:lpstr>Too Low Inflation is also a Problem</vt:lpstr>
      <vt:lpstr>But Could the Economy Overheat in 2021</vt:lpstr>
      <vt:lpstr>Financial Markets Expectations of Inflation  over the next 5 years</vt:lpstr>
      <vt:lpstr> Thank you!</vt:lpstr>
      <vt:lpstr> Available NEED Topics Include: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haveman</cp:lastModifiedBy>
  <cp:revision>153</cp:revision>
  <dcterms:created xsi:type="dcterms:W3CDTF">2017-05-03T22:30:38Z</dcterms:created>
  <dcterms:modified xsi:type="dcterms:W3CDTF">2021-06-27T15:23:08Z</dcterms:modified>
</cp:coreProperties>
</file>