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5"/>
  </p:notesMasterIdLst>
  <p:handoutMasterIdLst>
    <p:handoutMasterId r:id="rId66"/>
  </p:handoutMasterIdLst>
  <p:sldIdLst>
    <p:sldId id="256" r:id="rId2"/>
    <p:sldId id="328" r:id="rId3"/>
    <p:sldId id="434" r:id="rId4"/>
    <p:sldId id="435" r:id="rId5"/>
    <p:sldId id="327" r:id="rId6"/>
    <p:sldId id="329" r:id="rId7"/>
    <p:sldId id="330" r:id="rId8"/>
    <p:sldId id="359" r:id="rId9"/>
    <p:sldId id="452" r:id="rId10"/>
    <p:sldId id="350" r:id="rId11"/>
    <p:sldId id="352" r:id="rId12"/>
    <p:sldId id="438" r:id="rId13"/>
    <p:sldId id="439" r:id="rId14"/>
    <p:sldId id="440" r:id="rId15"/>
    <p:sldId id="441" r:id="rId16"/>
    <p:sldId id="360" r:id="rId17"/>
    <p:sldId id="361" r:id="rId18"/>
    <p:sldId id="362" r:id="rId19"/>
    <p:sldId id="351" r:id="rId20"/>
    <p:sldId id="353" r:id="rId21"/>
    <p:sldId id="354" r:id="rId22"/>
    <p:sldId id="355" r:id="rId23"/>
    <p:sldId id="356" r:id="rId24"/>
    <p:sldId id="357" r:id="rId25"/>
    <p:sldId id="358" r:id="rId26"/>
    <p:sldId id="366" r:id="rId27"/>
    <p:sldId id="364" r:id="rId28"/>
    <p:sldId id="365" r:id="rId29"/>
    <p:sldId id="367" r:id="rId30"/>
    <p:sldId id="445" r:id="rId31"/>
    <p:sldId id="271" r:id="rId32"/>
    <p:sldId id="368" r:id="rId33"/>
    <p:sldId id="442" r:id="rId34"/>
    <p:sldId id="443" r:id="rId35"/>
    <p:sldId id="451" r:id="rId36"/>
    <p:sldId id="331" r:id="rId37"/>
    <p:sldId id="449" r:id="rId38"/>
    <p:sldId id="258" r:id="rId39"/>
    <p:sldId id="332" r:id="rId40"/>
    <p:sldId id="369" r:id="rId41"/>
    <p:sldId id="370" r:id="rId42"/>
    <p:sldId id="268" r:id="rId43"/>
    <p:sldId id="375" r:id="rId44"/>
    <p:sldId id="371" r:id="rId45"/>
    <p:sldId id="446" r:id="rId46"/>
    <p:sldId id="372" r:id="rId47"/>
    <p:sldId id="373" r:id="rId48"/>
    <p:sldId id="374" r:id="rId49"/>
    <p:sldId id="447" r:id="rId50"/>
    <p:sldId id="385" r:id="rId51"/>
    <p:sldId id="377" r:id="rId52"/>
    <p:sldId id="386" r:id="rId53"/>
    <p:sldId id="379" r:id="rId54"/>
    <p:sldId id="380" r:id="rId55"/>
    <p:sldId id="381" r:id="rId56"/>
    <p:sldId id="382" r:id="rId57"/>
    <p:sldId id="387" r:id="rId58"/>
    <p:sldId id="383" r:id="rId59"/>
    <p:sldId id="384" r:id="rId60"/>
    <p:sldId id="437" r:id="rId61"/>
    <p:sldId id="388" r:id="rId62"/>
    <p:sldId id="450" r:id="rId63"/>
    <p:sldId id="436"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880" autoAdjust="0"/>
    <p:restoredTop sz="85850" autoAdjust="0"/>
  </p:normalViewPr>
  <p:slideViewPr>
    <p:cSldViewPr snapToGrid="0" snapToObjects="1">
      <p:cViewPr varScale="1">
        <p:scale>
          <a:sx n="109" d="100"/>
          <a:sy n="109" d="100"/>
        </p:scale>
        <p:origin x="1080" y="184"/>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olyar1\Dropbox\NEED\NIPA_annua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tolyar1\Dropbox\NEED\Labor_prod_comp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tolyar1\Dropbox\NEED\Glaeser_Gyourko_JEP_figure3.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olyar1\Dropbox\NEED\NIPA_annu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olyar1\Dropbox\NEED\City%20HPI%201991-2018.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tolyar1\Dropbox\NEED\City%20HPI%201991-20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tolyar1\Dropbox\NEED\SCF_%20wealth_201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tolyar1\Dropbox\NEED\SCF_%20wealth_201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tolyar1\Dropbox\NEED\SCF_%20wealth_201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tolyar1\Dropbox\NEED\NIPA_annua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Value of owner-occupied homes, 2018 dollars</a:t>
            </a:r>
          </a:p>
        </c:rich>
      </c:tx>
      <c:layout>
        <c:manualLayout>
          <c:xMode val="edge"/>
          <c:yMode val="edge"/>
          <c:x val="0.226916588769458"/>
          <c:y val="2.8307815170027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32648630529"/>
          <c:y val="0.101073229197298"/>
          <c:w val="0.76628921246210702"/>
          <c:h val="0.83123749890741105"/>
        </c:manualLayout>
      </c:layout>
      <c:lineChart>
        <c:grouping val="standard"/>
        <c:varyColors val="0"/>
        <c:ser>
          <c:idx val="1"/>
          <c:order val="0"/>
          <c:tx>
            <c:strRef>
              <c:f>'RR housing'!$A$7</c:f>
              <c:strCache>
                <c:ptCount val="1"/>
                <c:pt idx="0">
                  <c:v>Value of owner-occupied housing, 2018 dollars</c:v>
                </c:pt>
              </c:strCache>
            </c:strRef>
          </c:tx>
          <c:spPr>
            <a:ln w="57150" cap="rnd">
              <a:solidFill>
                <a:schemeClr val="accent2"/>
              </a:solidFill>
              <a:round/>
            </a:ln>
            <a:effectLst/>
          </c:spPr>
          <c:marker>
            <c:symbol val="none"/>
          </c:marker>
          <c:cat>
            <c:strRef>
              <c:f>'RR housing'!$D$1:$AU$1</c:f>
              <c:strCache>
                <c:ptCount val="44"/>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strCache>
            </c:strRef>
          </c:cat>
          <c:val>
            <c:numRef>
              <c:f>'RR housing'!$D$7:$AU$7</c:f>
              <c:numCache>
                <c:formatCode>General</c:formatCode>
                <c:ptCount val="44"/>
                <c:pt idx="0">
                  <c:v>5.7770992046512122</c:v>
                </c:pt>
                <c:pt idx="1">
                  <c:v>6.0868675887910459</c:v>
                </c:pt>
                <c:pt idx="2">
                  <c:v>6.6965863203957356</c:v>
                </c:pt>
                <c:pt idx="3">
                  <c:v>7.4668201208641651</c:v>
                </c:pt>
                <c:pt idx="4">
                  <c:v>8.0686972309833358</c:v>
                </c:pt>
                <c:pt idx="5">
                  <c:v>8.0404467981612751</c:v>
                </c:pt>
                <c:pt idx="6">
                  <c:v>7.8789121786203111</c:v>
                </c:pt>
                <c:pt idx="7">
                  <c:v>7.8074580784236129</c:v>
                </c:pt>
                <c:pt idx="8">
                  <c:v>7.9767870414602902</c:v>
                </c:pt>
                <c:pt idx="9">
                  <c:v>8.2699541274033948</c:v>
                </c:pt>
                <c:pt idx="10">
                  <c:v>8.6484750129845711</c:v>
                </c:pt>
                <c:pt idx="11">
                  <c:v>9.3534346069558545</c:v>
                </c:pt>
                <c:pt idx="12">
                  <c:v>9.9997895672802795</c:v>
                </c:pt>
                <c:pt idx="13">
                  <c:v>10.48446872594678</c:v>
                </c:pt>
                <c:pt idx="14">
                  <c:v>10.884451417850631</c:v>
                </c:pt>
                <c:pt idx="15">
                  <c:v>11.005009803108919</c:v>
                </c:pt>
                <c:pt idx="16">
                  <c:v>11.06561396397071</c:v>
                </c:pt>
                <c:pt idx="17">
                  <c:v>11.34317542788666</c:v>
                </c:pt>
                <c:pt idx="18">
                  <c:v>11.644564201985331</c:v>
                </c:pt>
                <c:pt idx="19">
                  <c:v>12.060861157264821</c:v>
                </c:pt>
                <c:pt idx="20">
                  <c:v>12.491078665145251</c:v>
                </c:pt>
                <c:pt idx="21">
                  <c:v>13.03255255993068</c:v>
                </c:pt>
                <c:pt idx="22">
                  <c:v>13.625125796747771</c:v>
                </c:pt>
                <c:pt idx="23">
                  <c:v>14.67925949501007</c:v>
                </c:pt>
                <c:pt idx="24">
                  <c:v>15.681735056986129</c:v>
                </c:pt>
                <c:pt idx="25">
                  <c:v>16.797186000886342</c:v>
                </c:pt>
                <c:pt idx="26">
                  <c:v>18.255026749297318</c:v>
                </c:pt>
                <c:pt idx="27">
                  <c:v>19.93768824062645</c:v>
                </c:pt>
                <c:pt idx="28">
                  <c:v>21.561986247128871</c:v>
                </c:pt>
                <c:pt idx="29">
                  <c:v>24.306508119953438</c:v>
                </c:pt>
                <c:pt idx="30">
                  <c:v>27.391936962679122</c:v>
                </c:pt>
                <c:pt idx="31">
                  <c:v>27.62151459110682</c:v>
                </c:pt>
                <c:pt idx="32">
                  <c:v>26.26556348264123</c:v>
                </c:pt>
                <c:pt idx="33">
                  <c:v>23.173063753066799</c:v>
                </c:pt>
                <c:pt idx="34">
                  <c:v>21.477802782762129</c:v>
                </c:pt>
                <c:pt idx="35">
                  <c:v>20.306688383716001</c:v>
                </c:pt>
                <c:pt idx="36">
                  <c:v>18.928141607038341</c:v>
                </c:pt>
                <c:pt idx="37">
                  <c:v>18.9728211791364</c:v>
                </c:pt>
                <c:pt idx="38">
                  <c:v>20.474939295500558</c:v>
                </c:pt>
                <c:pt idx="39">
                  <c:v>21.403591788004729</c:v>
                </c:pt>
                <c:pt idx="40">
                  <c:v>22.656384154655079</c:v>
                </c:pt>
                <c:pt idx="41">
                  <c:v>24.19891837162929</c:v>
                </c:pt>
                <c:pt idx="42">
                  <c:v>25.695126413788049</c:v>
                </c:pt>
                <c:pt idx="43">
                  <c:v>26.983282790000001</c:v>
                </c:pt>
              </c:numCache>
            </c:numRef>
          </c:val>
          <c:smooth val="0"/>
          <c:extLst>
            <c:ext xmlns:c16="http://schemas.microsoft.com/office/drawing/2014/chart" uri="{C3380CC4-5D6E-409C-BE32-E72D297353CC}">
              <c16:uniqueId val="{00000000-DB54-3D42-BE14-BFEA5E91E32F}"/>
            </c:ext>
          </c:extLst>
        </c:ser>
        <c:dLbls>
          <c:showLegendKey val="0"/>
          <c:showVal val="0"/>
          <c:showCatName val="0"/>
          <c:showSerName val="0"/>
          <c:showPercent val="0"/>
          <c:showBubbleSize val="0"/>
        </c:dLbls>
        <c:smooth val="0"/>
        <c:axId val="2071164888"/>
        <c:axId val="2071160904"/>
      </c:lineChart>
      <c:catAx>
        <c:axId val="20711648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1160904"/>
        <c:crosses val="autoZero"/>
        <c:auto val="1"/>
        <c:lblAlgn val="ctr"/>
        <c:lblOffset val="100"/>
        <c:tickLblSkip val="3"/>
        <c:tickMarkSkip val="3"/>
        <c:noMultiLvlLbl val="0"/>
      </c:catAx>
      <c:valAx>
        <c:axId val="2071160904"/>
        <c:scaling>
          <c:orientation val="minMax"/>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accent2"/>
                    </a:solidFill>
                    <a:latin typeface="+mn-lt"/>
                    <a:ea typeface="+mn-ea"/>
                    <a:cs typeface="+mn-cs"/>
                  </a:defRPr>
                </a:pPr>
                <a:r>
                  <a:rPr lang="en-US" sz="1600" baseline="0">
                    <a:solidFill>
                      <a:schemeClr val="accent2"/>
                    </a:solidFill>
                  </a:rPr>
                  <a:t>Trillion 2018 dollars</a:t>
                </a:r>
              </a:p>
            </c:rich>
          </c:tx>
          <c:layout>
            <c:manualLayout>
              <c:xMode val="edge"/>
              <c:yMode val="edge"/>
              <c:x val="8.8324930284980306E-3"/>
              <c:y val="0.3764418795816110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accent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accent2"/>
                </a:solidFill>
                <a:latin typeface="+mn-lt"/>
                <a:ea typeface="+mn-ea"/>
                <a:cs typeface="+mn-cs"/>
              </a:defRPr>
            </a:pPr>
            <a:endParaRPr lang="en-US"/>
          </a:p>
        </c:txPr>
        <c:crossAx val="20711648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Labor productivity in US industries, 1987=100</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956431200469693E-2"/>
          <c:y val="8.2511151573942301E-2"/>
          <c:w val="0.89611532834683505"/>
          <c:h val="0.85086040058202905"/>
        </c:manualLayout>
      </c:layout>
      <c:lineChart>
        <c:grouping val="standard"/>
        <c:varyColors val="0"/>
        <c:ser>
          <c:idx val="0"/>
          <c:order val="0"/>
          <c:tx>
            <c:strRef>
              <c:f>'y extract'!$C$2</c:f>
              <c:strCache>
                <c:ptCount val="1"/>
                <c:pt idx="0">
                  <c:v>Commercial banking</c:v>
                </c:pt>
              </c:strCache>
            </c:strRef>
          </c:tx>
          <c:spPr>
            <a:ln w="38100" cap="rnd">
              <a:solidFill>
                <a:srgbClr val="00B050"/>
              </a:solidFill>
              <a:round/>
            </a:ln>
            <a:effectLst/>
          </c:spPr>
          <c:marker>
            <c:symbol val="none"/>
          </c:marker>
          <c:cat>
            <c:numRef>
              <c:f>'y extract'!$F$1:$AI$1</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'y extract'!$F$2:$AI$2</c:f>
              <c:numCache>
                <c:formatCode>General</c:formatCode>
                <c:ptCount val="30"/>
                <c:pt idx="0">
                  <c:v>100</c:v>
                </c:pt>
                <c:pt idx="1">
                  <c:v>105.56190824680969</c:v>
                </c:pt>
                <c:pt idx="2">
                  <c:v>112.5554589946485</c:v>
                </c:pt>
                <c:pt idx="3">
                  <c:v>119.7960023784476</c:v>
                </c:pt>
                <c:pt idx="4">
                  <c:v>126.1240451905045</c:v>
                </c:pt>
                <c:pt idx="5">
                  <c:v>130.12166674289901</c:v>
                </c:pt>
                <c:pt idx="6">
                  <c:v>133.25710103828391</c:v>
                </c:pt>
                <c:pt idx="7">
                  <c:v>137.09692173992599</c:v>
                </c:pt>
                <c:pt idx="8">
                  <c:v>144.08818551891329</c:v>
                </c:pt>
                <c:pt idx="9">
                  <c:v>153.49448840506801</c:v>
                </c:pt>
                <c:pt idx="10">
                  <c:v>155.47271646160181</c:v>
                </c:pt>
                <c:pt idx="11">
                  <c:v>163.1980972419156</c:v>
                </c:pt>
                <c:pt idx="12">
                  <c:v>179.37611489731509</c:v>
                </c:pt>
                <c:pt idx="13">
                  <c:v>188.11690984768799</c:v>
                </c:pt>
                <c:pt idx="14">
                  <c:v>187.39651465947031</c:v>
                </c:pt>
                <c:pt idx="15">
                  <c:v>196.35685861958561</c:v>
                </c:pt>
                <c:pt idx="16">
                  <c:v>203.51049718702831</c:v>
                </c:pt>
                <c:pt idx="17">
                  <c:v>205.18227141746331</c:v>
                </c:pt>
                <c:pt idx="18">
                  <c:v>214.42619951516261</c:v>
                </c:pt>
                <c:pt idx="19">
                  <c:v>221.18647944015001</c:v>
                </c:pt>
                <c:pt idx="20">
                  <c:v>228.69688514842429</c:v>
                </c:pt>
                <c:pt idx="21">
                  <c:v>225.59118144810861</c:v>
                </c:pt>
                <c:pt idx="22">
                  <c:v>248.55692265471339</c:v>
                </c:pt>
                <c:pt idx="23">
                  <c:v>241.961304487033</c:v>
                </c:pt>
                <c:pt idx="24">
                  <c:v>236.4702922746192</c:v>
                </c:pt>
                <c:pt idx="25">
                  <c:v>241.62740703471621</c:v>
                </c:pt>
                <c:pt idx="26">
                  <c:v>245.38947079540779</c:v>
                </c:pt>
                <c:pt idx="27">
                  <c:v>243.0499016603394</c:v>
                </c:pt>
                <c:pt idx="28">
                  <c:v>252.31441247770209</c:v>
                </c:pt>
                <c:pt idx="29">
                  <c:v>242.60851667200291</c:v>
                </c:pt>
              </c:numCache>
            </c:numRef>
          </c:val>
          <c:smooth val="0"/>
          <c:extLst>
            <c:ext xmlns:c16="http://schemas.microsoft.com/office/drawing/2014/chart" uri="{C3380CC4-5D6E-409C-BE32-E72D297353CC}">
              <c16:uniqueId val="{00000000-E042-184F-B220-CD73E48447C9}"/>
            </c:ext>
          </c:extLst>
        </c:ser>
        <c:ser>
          <c:idx val="1"/>
          <c:order val="1"/>
          <c:tx>
            <c:strRef>
              <c:f>'y extract'!$C$3</c:f>
              <c:strCache>
                <c:ptCount val="1"/>
                <c:pt idx="0">
                  <c:v>Multiple-family residential construction</c:v>
                </c:pt>
              </c:strCache>
            </c:strRef>
          </c:tx>
          <c:spPr>
            <a:ln w="57150" cap="rnd">
              <a:solidFill>
                <a:srgbClr val="FF0000"/>
              </a:solidFill>
              <a:round/>
            </a:ln>
            <a:effectLst/>
          </c:spPr>
          <c:marker>
            <c:symbol val="none"/>
          </c:marker>
          <c:cat>
            <c:numRef>
              <c:f>'y extract'!$F$1:$AI$1</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'y extract'!$F$3:$AI$3</c:f>
              <c:numCache>
                <c:formatCode>General</c:formatCode>
                <c:ptCount val="30"/>
                <c:pt idx="0">
                  <c:v>100</c:v>
                </c:pt>
                <c:pt idx="1">
                  <c:v>91.043645594497207</c:v>
                </c:pt>
                <c:pt idx="2">
                  <c:v>99.025548640681265</c:v>
                </c:pt>
                <c:pt idx="3">
                  <c:v>98.247625286603366</c:v>
                </c:pt>
                <c:pt idx="4">
                  <c:v>96.329430068784774</c:v>
                </c:pt>
                <c:pt idx="5">
                  <c:v>91.950540452014408</c:v>
                </c:pt>
                <c:pt idx="6">
                  <c:v>74.555764821487045</c:v>
                </c:pt>
                <c:pt idx="7">
                  <c:v>88.824516868653788</c:v>
                </c:pt>
                <c:pt idx="8">
                  <c:v>108.49164755977731</c:v>
                </c:pt>
                <c:pt idx="9">
                  <c:v>116.3507206026859</c:v>
                </c:pt>
                <c:pt idx="10">
                  <c:v>120.34474287585979</c:v>
                </c:pt>
                <c:pt idx="11">
                  <c:v>116.1787585981002</c:v>
                </c:pt>
                <c:pt idx="12">
                  <c:v>117.3906812970848</c:v>
                </c:pt>
                <c:pt idx="13">
                  <c:v>113.8122338683263</c:v>
                </c:pt>
                <c:pt idx="14">
                  <c:v>120.3283655420897</c:v>
                </c:pt>
                <c:pt idx="15">
                  <c:v>122.4205699312152</c:v>
                </c:pt>
                <c:pt idx="16">
                  <c:v>138.35981002292829</c:v>
                </c:pt>
                <c:pt idx="17">
                  <c:v>161.00352112676049</c:v>
                </c:pt>
                <c:pt idx="18">
                  <c:v>178.84662626924339</c:v>
                </c:pt>
                <c:pt idx="19">
                  <c:v>189.7088928922372</c:v>
                </c:pt>
                <c:pt idx="20">
                  <c:v>204.71667212577779</c:v>
                </c:pt>
                <c:pt idx="21">
                  <c:v>202.57124140189981</c:v>
                </c:pt>
                <c:pt idx="22">
                  <c:v>168.96085817228959</c:v>
                </c:pt>
                <c:pt idx="23">
                  <c:v>116.5554372748116</c:v>
                </c:pt>
                <c:pt idx="24">
                  <c:v>132.97371437929911</c:v>
                </c:pt>
                <c:pt idx="25">
                  <c:v>198.27219128725841</c:v>
                </c:pt>
                <c:pt idx="26">
                  <c:v>230.9900098264003</c:v>
                </c:pt>
                <c:pt idx="27">
                  <c:v>241.04364559449721</c:v>
                </c:pt>
                <c:pt idx="28">
                  <c:v>267.57287913527682</c:v>
                </c:pt>
                <c:pt idx="29">
                  <c:v>270.0028660334097</c:v>
                </c:pt>
              </c:numCache>
            </c:numRef>
          </c:val>
          <c:smooth val="0"/>
          <c:extLst>
            <c:ext xmlns:c16="http://schemas.microsoft.com/office/drawing/2014/chart" uri="{C3380CC4-5D6E-409C-BE32-E72D297353CC}">
              <c16:uniqueId val="{00000001-E042-184F-B220-CD73E48447C9}"/>
            </c:ext>
          </c:extLst>
        </c:ser>
        <c:ser>
          <c:idx val="2"/>
          <c:order val="2"/>
          <c:tx>
            <c:strRef>
              <c:f>'y extract'!$C$4</c:f>
              <c:strCache>
                <c:ptCount val="1"/>
                <c:pt idx="0">
                  <c:v>Single-family residential construction</c:v>
                </c:pt>
              </c:strCache>
            </c:strRef>
          </c:tx>
          <c:spPr>
            <a:ln w="57150" cap="rnd">
              <a:solidFill>
                <a:srgbClr val="C00000"/>
              </a:solidFill>
              <a:round/>
            </a:ln>
            <a:effectLst/>
          </c:spPr>
          <c:marker>
            <c:symbol val="none"/>
          </c:marker>
          <c:cat>
            <c:numRef>
              <c:f>'y extract'!$F$1:$AI$1</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'y extract'!$F$4:$AI$4</c:f>
              <c:numCache>
                <c:formatCode>General</c:formatCode>
                <c:ptCount val="30"/>
                <c:pt idx="0">
                  <c:v>100</c:v>
                </c:pt>
                <c:pt idx="1">
                  <c:v>93.780641264408317</c:v>
                </c:pt>
                <c:pt idx="2">
                  <c:v>89.916947702219773</c:v>
                </c:pt>
                <c:pt idx="3">
                  <c:v>82.787537121860368</c:v>
                </c:pt>
                <c:pt idx="4">
                  <c:v>81.346957265817693</c:v>
                </c:pt>
                <c:pt idx="5">
                  <c:v>94.748074696733269</c:v>
                </c:pt>
                <c:pt idx="6">
                  <c:v>100.4600593949766</c:v>
                </c:pt>
                <c:pt idx="7">
                  <c:v>105.6294357477224</c:v>
                </c:pt>
                <c:pt idx="8">
                  <c:v>99.332561534202441</c:v>
                </c:pt>
                <c:pt idx="9">
                  <c:v>105.6495696380934</c:v>
                </c:pt>
                <c:pt idx="10">
                  <c:v>104.2200634217547</c:v>
                </c:pt>
                <c:pt idx="11">
                  <c:v>108.8629385412996</c:v>
                </c:pt>
                <c:pt idx="12">
                  <c:v>105.99889263602959</c:v>
                </c:pt>
                <c:pt idx="13">
                  <c:v>103.3492726632104</c:v>
                </c:pt>
                <c:pt idx="14">
                  <c:v>106.0462072784014</c:v>
                </c:pt>
                <c:pt idx="15">
                  <c:v>107.2451804499925</c:v>
                </c:pt>
                <c:pt idx="16">
                  <c:v>121.5774903105653</c:v>
                </c:pt>
                <c:pt idx="17">
                  <c:v>132.56656767503901</c:v>
                </c:pt>
                <c:pt idx="18">
                  <c:v>138.35103437861781</c:v>
                </c:pt>
                <c:pt idx="19">
                  <c:v>118.27150551165251</c:v>
                </c:pt>
                <c:pt idx="20">
                  <c:v>100.66945185483461</c:v>
                </c:pt>
                <c:pt idx="21">
                  <c:v>81.790909548497524</c:v>
                </c:pt>
                <c:pt idx="22">
                  <c:v>66.66633110182714</c:v>
                </c:pt>
                <c:pt idx="23">
                  <c:v>80.43891881008706</c:v>
                </c:pt>
                <c:pt idx="24">
                  <c:v>82.701968087783769</c:v>
                </c:pt>
                <c:pt idx="25">
                  <c:v>98.952031006191149</c:v>
                </c:pt>
                <c:pt idx="26">
                  <c:v>109.59782553984</c:v>
                </c:pt>
                <c:pt idx="27">
                  <c:v>105.23581819096999</c:v>
                </c:pt>
                <c:pt idx="28">
                  <c:v>111.28403885840839</c:v>
                </c:pt>
                <c:pt idx="29">
                  <c:v>110.5924397241657</c:v>
                </c:pt>
              </c:numCache>
            </c:numRef>
          </c:val>
          <c:smooth val="0"/>
          <c:extLst>
            <c:ext xmlns:c16="http://schemas.microsoft.com/office/drawing/2014/chart" uri="{C3380CC4-5D6E-409C-BE32-E72D297353CC}">
              <c16:uniqueId val="{00000002-E042-184F-B220-CD73E48447C9}"/>
            </c:ext>
          </c:extLst>
        </c:ser>
        <c:ser>
          <c:idx val="3"/>
          <c:order val="3"/>
          <c:tx>
            <c:strRef>
              <c:f>'y extract'!$C$5</c:f>
              <c:strCache>
                <c:ptCount val="1"/>
                <c:pt idx="0">
                  <c:v>Durable goods manufacturing</c:v>
                </c:pt>
              </c:strCache>
            </c:strRef>
          </c:tx>
          <c:spPr>
            <a:ln w="38100" cap="rnd">
              <a:solidFill>
                <a:srgbClr val="00B0F0"/>
              </a:solidFill>
              <a:round/>
            </a:ln>
            <a:effectLst/>
          </c:spPr>
          <c:marker>
            <c:symbol val="none"/>
          </c:marker>
          <c:cat>
            <c:numRef>
              <c:f>'y extract'!$F$1:$AI$1</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'y extract'!$F$5:$AI$5</c:f>
              <c:numCache>
                <c:formatCode>General</c:formatCode>
                <c:ptCount val="30"/>
                <c:pt idx="0">
                  <c:v>100</c:v>
                </c:pt>
                <c:pt idx="1">
                  <c:v>103.0656225338433</c:v>
                </c:pt>
                <c:pt idx="2">
                  <c:v>104.4952346263583</c:v>
                </c:pt>
                <c:pt idx="3">
                  <c:v>108.42287379348021</c:v>
                </c:pt>
                <c:pt idx="4">
                  <c:v>108.75371820554849</c:v>
                </c:pt>
                <c:pt idx="5">
                  <c:v>121.66879135555151</c:v>
                </c:pt>
                <c:pt idx="6">
                  <c:v>131.28756146421409</c:v>
                </c:pt>
                <c:pt idx="7">
                  <c:v>137.74358040429789</c:v>
                </c:pt>
                <c:pt idx="8">
                  <c:v>144.97662842226671</c:v>
                </c:pt>
                <c:pt idx="9">
                  <c:v>152.9867055181206</c:v>
                </c:pt>
                <c:pt idx="10">
                  <c:v>163.02130759424509</c:v>
                </c:pt>
                <c:pt idx="11">
                  <c:v>175.08650519031141</c:v>
                </c:pt>
                <c:pt idx="12">
                  <c:v>195.61099981788391</c:v>
                </c:pt>
                <c:pt idx="13">
                  <c:v>207.00843805014259</c:v>
                </c:pt>
                <c:pt idx="14">
                  <c:v>214.15346324288231</c:v>
                </c:pt>
                <c:pt idx="15">
                  <c:v>231.96442663752811</c:v>
                </c:pt>
                <c:pt idx="16">
                  <c:v>247.40484429065751</c:v>
                </c:pt>
                <c:pt idx="17">
                  <c:v>276.33400109269712</c:v>
                </c:pt>
                <c:pt idx="18">
                  <c:v>290.19000789170161</c:v>
                </c:pt>
                <c:pt idx="19">
                  <c:v>299.82698961937729</c:v>
                </c:pt>
                <c:pt idx="20">
                  <c:v>303.52698354883739</c:v>
                </c:pt>
                <c:pt idx="21">
                  <c:v>292.281308808353</c:v>
                </c:pt>
                <c:pt idx="22">
                  <c:v>270.94032659503432</c:v>
                </c:pt>
                <c:pt idx="23">
                  <c:v>309.09973896679412</c:v>
                </c:pt>
                <c:pt idx="24">
                  <c:v>323.05894494020521</c:v>
                </c:pt>
                <c:pt idx="25">
                  <c:v>339.59509500394591</c:v>
                </c:pt>
                <c:pt idx="26">
                  <c:v>346.83421356158561</c:v>
                </c:pt>
                <c:pt idx="27">
                  <c:v>350.18818672980029</c:v>
                </c:pt>
                <c:pt idx="28">
                  <c:v>350.70418260183339</c:v>
                </c:pt>
                <c:pt idx="29">
                  <c:v>350.1001639045711</c:v>
                </c:pt>
              </c:numCache>
            </c:numRef>
          </c:val>
          <c:smooth val="0"/>
          <c:extLst>
            <c:ext xmlns:c16="http://schemas.microsoft.com/office/drawing/2014/chart" uri="{C3380CC4-5D6E-409C-BE32-E72D297353CC}">
              <c16:uniqueId val="{00000003-E042-184F-B220-CD73E48447C9}"/>
            </c:ext>
          </c:extLst>
        </c:ser>
        <c:ser>
          <c:idx val="4"/>
          <c:order val="4"/>
          <c:tx>
            <c:strRef>
              <c:f>'y extract'!$C$6</c:f>
              <c:strCache>
                <c:ptCount val="1"/>
                <c:pt idx="0">
                  <c:v>Food services</c:v>
                </c:pt>
              </c:strCache>
            </c:strRef>
          </c:tx>
          <c:spPr>
            <a:ln w="38100" cap="rnd">
              <a:solidFill>
                <a:schemeClr val="accent2">
                  <a:lumMod val="60000"/>
                  <a:lumOff val="40000"/>
                </a:schemeClr>
              </a:solidFill>
              <a:round/>
            </a:ln>
            <a:effectLst/>
          </c:spPr>
          <c:marker>
            <c:symbol val="none"/>
          </c:marker>
          <c:cat>
            <c:numRef>
              <c:f>'y extract'!$F$1:$AI$1</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'y extract'!$F$6:$AI$6</c:f>
              <c:numCache>
                <c:formatCode>General</c:formatCode>
                <c:ptCount val="30"/>
                <c:pt idx="0">
                  <c:v>100</c:v>
                </c:pt>
                <c:pt idx="1">
                  <c:v>102.4643216540116</c:v>
                </c:pt>
                <c:pt idx="2">
                  <c:v>102.2344707712012</c:v>
                </c:pt>
                <c:pt idx="3">
                  <c:v>106.3626383679444</c:v>
                </c:pt>
                <c:pt idx="4">
                  <c:v>106.1339310218644</c:v>
                </c:pt>
                <c:pt idx="5">
                  <c:v>105.41693349190381</c:v>
                </c:pt>
                <c:pt idx="6">
                  <c:v>105.8651998902205</c:v>
                </c:pt>
                <c:pt idx="7">
                  <c:v>104.0366846583112</c:v>
                </c:pt>
                <c:pt idx="8">
                  <c:v>104.2299423657488</c:v>
                </c:pt>
                <c:pt idx="9">
                  <c:v>103.2476443143354</c:v>
                </c:pt>
                <c:pt idx="10">
                  <c:v>104.47694629951511</c:v>
                </c:pt>
                <c:pt idx="11">
                  <c:v>105.45352666727661</c:v>
                </c:pt>
                <c:pt idx="12">
                  <c:v>105.3163022596286</c:v>
                </c:pt>
                <c:pt idx="13">
                  <c:v>108.5376452291648</c:v>
                </c:pt>
                <c:pt idx="14">
                  <c:v>108.37068886652639</c:v>
                </c:pt>
                <c:pt idx="15">
                  <c:v>109.8607172262373</c:v>
                </c:pt>
                <c:pt idx="16">
                  <c:v>112.0139968895801</c:v>
                </c:pt>
                <c:pt idx="17">
                  <c:v>112.5377367121032</c:v>
                </c:pt>
                <c:pt idx="18">
                  <c:v>113.76017747690059</c:v>
                </c:pt>
                <c:pt idx="19">
                  <c:v>114.9917665355411</c:v>
                </c:pt>
                <c:pt idx="20">
                  <c:v>114.3536730399781</c:v>
                </c:pt>
                <c:pt idx="21">
                  <c:v>112.9585582288903</c:v>
                </c:pt>
                <c:pt idx="22">
                  <c:v>112.35934498216081</c:v>
                </c:pt>
                <c:pt idx="23">
                  <c:v>115.091254231086</c:v>
                </c:pt>
                <c:pt idx="24">
                  <c:v>115.05580459244349</c:v>
                </c:pt>
                <c:pt idx="25">
                  <c:v>112.6909706339768</c:v>
                </c:pt>
                <c:pt idx="26">
                  <c:v>110.83501052053791</c:v>
                </c:pt>
                <c:pt idx="27">
                  <c:v>111.2947122861586</c:v>
                </c:pt>
                <c:pt idx="28">
                  <c:v>113.20899277284779</c:v>
                </c:pt>
                <c:pt idx="29">
                  <c:v>114.0677888573781</c:v>
                </c:pt>
              </c:numCache>
            </c:numRef>
          </c:val>
          <c:smooth val="0"/>
          <c:extLst>
            <c:ext xmlns:c16="http://schemas.microsoft.com/office/drawing/2014/chart" uri="{C3380CC4-5D6E-409C-BE32-E72D297353CC}">
              <c16:uniqueId val="{00000004-E042-184F-B220-CD73E48447C9}"/>
            </c:ext>
          </c:extLst>
        </c:ser>
        <c:ser>
          <c:idx val="5"/>
          <c:order val="5"/>
          <c:tx>
            <c:strRef>
              <c:f>'y extract'!$C$7</c:f>
              <c:strCache>
                <c:ptCount val="1"/>
                <c:pt idx="0">
                  <c:v> Hospitals and Nursing Homes</c:v>
                </c:pt>
              </c:strCache>
            </c:strRef>
          </c:tx>
          <c:spPr>
            <a:ln w="28575" cap="rnd">
              <a:solidFill>
                <a:srgbClr val="7030A0"/>
              </a:solidFill>
              <a:prstDash val="sysDash"/>
              <a:round/>
            </a:ln>
            <a:effectLst/>
          </c:spPr>
          <c:marker>
            <c:symbol val="none"/>
          </c:marker>
          <c:cat>
            <c:numRef>
              <c:f>'y extract'!$F$1:$AI$1</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'y extract'!$F$7:$AI$7</c:f>
              <c:numCache>
                <c:formatCode>General</c:formatCode>
                <c:ptCount val="30"/>
                <c:pt idx="0">
                  <c:v>100</c:v>
                </c:pt>
                <c:pt idx="1">
                  <c:v>99.154175706780876</c:v>
                </c:pt>
                <c:pt idx="2">
                  <c:v>101.25441910153199</c:v>
                </c:pt>
                <c:pt idx="3">
                  <c:v>101.8326193019747</c:v>
                </c:pt>
                <c:pt idx="4">
                  <c:v>106.3899382151786</c:v>
                </c:pt>
                <c:pt idx="5">
                  <c:v>108.88005374508531</c:v>
                </c:pt>
                <c:pt idx="6">
                  <c:v>104.2368308021013</c:v>
                </c:pt>
                <c:pt idx="7">
                  <c:v>100.6839282370951</c:v>
                </c:pt>
                <c:pt idx="8">
                  <c:v>98.943820967191286</c:v>
                </c:pt>
                <c:pt idx="9">
                  <c:v>97.525303142105088</c:v>
                </c:pt>
                <c:pt idx="10">
                  <c:v>89.484465687948102</c:v>
                </c:pt>
                <c:pt idx="11">
                  <c:v>92.5615920880186</c:v>
                </c:pt>
                <c:pt idx="12">
                  <c:v>93.256533662264999</c:v>
                </c:pt>
                <c:pt idx="13">
                  <c:v>95.096862300245576</c:v>
                </c:pt>
                <c:pt idx="14">
                  <c:v>98.320466084428219</c:v>
                </c:pt>
                <c:pt idx="15">
                  <c:v>103.0176543794535</c:v>
                </c:pt>
                <c:pt idx="16">
                  <c:v>103.5914492450357</c:v>
                </c:pt>
                <c:pt idx="17">
                  <c:v>103.2896838070904</c:v>
                </c:pt>
                <c:pt idx="18">
                  <c:v>106.3447835328583</c:v>
                </c:pt>
                <c:pt idx="19">
                  <c:v>107.0518397779711</c:v>
                </c:pt>
                <c:pt idx="20">
                  <c:v>107.2236478375312</c:v>
                </c:pt>
                <c:pt idx="21">
                  <c:v>106.6696769788213</c:v>
                </c:pt>
                <c:pt idx="22">
                  <c:v>110.1333715129021</c:v>
                </c:pt>
                <c:pt idx="23">
                  <c:v>111.76114274386281</c:v>
                </c:pt>
                <c:pt idx="24">
                  <c:v>111.4747959779292</c:v>
                </c:pt>
                <c:pt idx="25">
                  <c:v>115.11360257271549</c:v>
                </c:pt>
                <c:pt idx="26">
                  <c:v>117.8944702034163</c:v>
                </c:pt>
                <c:pt idx="27">
                  <c:v>118.83831319728191</c:v>
                </c:pt>
                <c:pt idx="28">
                  <c:v>124.1434377030584</c:v>
                </c:pt>
                <c:pt idx="29">
                  <c:v>129.86266368572339</c:v>
                </c:pt>
              </c:numCache>
            </c:numRef>
          </c:val>
          <c:smooth val="0"/>
          <c:extLst>
            <c:ext xmlns:c16="http://schemas.microsoft.com/office/drawing/2014/chart" uri="{C3380CC4-5D6E-409C-BE32-E72D297353CC}">
              <c16:uniqueId val="{00000005-E042-184F-B220-CD73E48447C9}"/>
            </c:ext>
          </c:extLst>
        </c:ser>
        <c:ser>
          <c:idx val="6"/>
          <c:order val="6"/>
          <c:tx>
            <c:strRef>
              <c:f>'y extract'!$C$8</c:f>
              <c:strCache>
                <c:ptCount val="1"/>
                <c:pt idx="0">
                  <c:v>US private business sector</c:v>
                </c:pt>
              </c:strCache>
            </c:strRef>
          </c:tx>
          <c:spPr>
            <a:ln w="57150" cap="rnd">
              <a:solidFill>
                <a:schemeClr val="accent1">
                  <a:lumMod val="60000"/>
                </a:schemeClr>
              </a:solidFill>
              <a:prstDash val="sysDash"/>
              <a:round/>
            </a:ln>
            <a:effectLst/>
          </c:spPr>
          <c:marker>
            <c:symbol val="none"/>
          </c:marker>
          <c:cat>
            <c:numRef>
              <c:f>'y extract'!$F$1:$AI$1</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'y extract'!$F$8:$AI$8</c:f>
              <c:numCache>
                <c:formatCode>General</c:formatCode>
                <c:ptCount val="30"/>
                <c:pt idx="0">
                  <c:v>100</c:v>
                </c:pt>
                <c:pt idx="1">
                  <c:v>101.5077949530982</c:v>
                </c:pt>
                <c:pt idx="2">
                  <c:v>102.6671290791386</c:v>
                </c:pt>
                <c:pt idx="3">
                  <c:v>104.7777117188532</c:v>
                </c:pt>
                <c:pt idx="4">
                  <c:v>106.620755714097</c:v>
                </c:pt>
                <c:pt idx="5">
                  <c:v>111.51902497027351</c:v>
                </c:pt>
                <c:pt idx="6">
                  <c:v>111.7072929052715</c:v>
                </c:pt>
                <c:pt idx="7">
                  <c:v>112.4554102259215</c:v>
                </c:pt>
                <c:pt idx="8">
                  <c:v>113.3785836966574</c:v>
                </c:pt>
                <c:pt idx="9">
                  <c:v>116.1877394636015</c:v>
                </c:pt>
                <c:pt idx="10">
                  <c:v>118.6930241775664</c:v>
                </c:pt>
                <c:pt idx="11">
                  <c:v>122.3279165015194</c:v>
                </c:pt>
                <c:pt idx="12">
                  <c:v>127.0907649623464</c:v>
                </c:pt>
                <c:pt idx="13">
                  <c:v>131.04108865107679</c:v>
                </c:pt>
                <c:pt idx="14">
                  <c:v>134.95177698507069</c:v>
                </c:pt>
                <c:pt idx="15">
                  <c:v>140.87395957193809</c:v>
                </c:pt>
                <c:pt idx="16">
                  <c:v>146.37336504161709</c:v>
                </c:pt>
                <c:pt idx="17">
                  <c:v>151.0866693090237</c:v>
                </c:pt>
                <c:pt idx="18">
                  <c:v>154.290527150218</c:v>
                </c:pt>
                <c:pt idx="19">
                  <c:v>155.81318536134231</c:v>
                </c:pt>
                <c:pt idx="20">
                  <c:v>158.209472849782</c:v>
                </c:pt>
                <c:pt idx="21">
                  <c:v>159.59671026555679</c:v>
                </c:pt>
                <c:pt idx="22">
                  <c:v>165.14731140177039</c:v>
                </c:pt>
                <c:pt idx="23">
                  <c:v>170.51625049544191</c:v>
                </c:pt>
                <c:pt idx="24">
                  <c:v>170.58065794688861</c:v>
                </c:pt>
                <c:pt idx="25">
                  <c:v>171.640903686088</c:v>
                </c:pt>
                <c:pt idx="26">
                  <c:v>172.81510107015461</c:v>
                </c:pt>
                <c:pt idx="27">
                  <c:v>174.28986656097231</c:v>
                </c:pt>
                <c:pt idx="28">
                  <c:v>176.30466376007399</c:v>
                </c:pt>
                <c:pt idx="29">
                  <c:v>176.4384330823095</c:v>
                </c:pt>
              </c:numCache>
            </c:numRef>
          </c:val>
          <c:smooth val="0"/>
          <c:extLst>
            <c:ext xmlns:c16="http://schemas.microsoft.com/office/drawing/2014/chart" uri="{C3380CC4-5D6E-409C-BE32-E72D297353CC}">
              <c16:uniqueId val="{00000006-E042-184F-B220-CD73E48447C9}"/>
            </c:ext>
          </c:extLst>
        </c:ser>
        <c:dLbls>
          <c:showLegendKey val="0"/>
          <c:showVal val="0"/>
          <c:showCatName val="0"/>
          <c:showSerName val="0"/>
          <c:showPercent val="0"/>
          <c:showBubbleSize val="0"/>
        </c:dLbls>
        <c:smooth val="0"/>
        <c:axId val="2077807720"/>
        <c:axId val="2077679512"/>
      </c:lineChart>
      <c:catAx>
        <c:axId val="207780772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7679512"/>
        <c:crosses val="autoZero"/>
        <c:auto val="1"/>
        <c:lblAlgn val="ctr"/>
        <c:lblOffset val="100"/>
        <c:tickLblSkip val="2"/>
        <c:tickMarkSkip val="2"/>
        <c:noMultiLvlLbl val="0"/>
      </c:catAx>
      <c:valAx>
        <c:axId val="2077679512"/>
        <c:scaling>
          <c:orientation val="minMax"/>
          <c:max val="36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7807720"/>
        <c:crosses val="autoZero"/>
        <c:crossBetween val="midCat"/>
      </c:valAx>
      <c:spPr>
        <a:noFill/>
        <a:ln>
          <a:noFill/>
        </a:ln>
        <a:effectLst/>
      </c:spPr>
    </c:plotArea>
    <c:legend>
      <c:legendPos val="b"/>
      <c:layout>
        <c:manualLayout>
          <c:xMode val="edge"/>
          <c:yMode val="edge"/>
          <c:x val="7.7211967135188797E-2"/>
          <c:y val="0.14593930785133299"/>
          <c:w val="0.41897474422050401"/>
          <c:h val="0.271100980674136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Productivity</a:t>
            </a:r>
            <a:r>
              <a:rPr lang="en-US" sz="2400" baseline="0"/>
              <a:t> growth in US industries, 1987-2016</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93863462219101"/>
          <c:y val="0.12767021555734001"/>
          <c:w val="0.84535455215588495"/>
          <c:h val="0.83193763069803695"/>
        </c:manualLayout>
      </c:layout>
      <c:barChart>
        <c:barDir val="col"/>
        <c:grouping val="clustered"/>
        <c:varyColors val="0"/>
        <c:ser>
          <c:idx val="0"/>
          <c:order val="0"/>
          <c:tx>
            <c:strRef>
              <c:f>'y extract'!$C$2</c:f>
              <c:strCache>
                <c:ptCount val="1"/>
                <c:pt idx="0">
                  <c:v>Durable goods manufacturing</c:v>
                </c:pt>
              </c:strCache>
            </c:strRef>
          </c:tx>
          <c:spPr>
            <a:pattFill prst="trellis">
              <a:fgClr>
                <a:srgbClr val="00B0F0"/>
              </a:fgClr>
              <a:bgClr>
                <a:schemeClr val="bg1"/>
              </a:bgClr>
            </a:pattFill>
            <a:ln>
              <a:noFill/>
            </a:ln>
            <a:effectLst/>
          </c:spPr>
          <c:invertIfNegative val="0"/>
          <c:val>
            <c:numRef>
              <c:f>'y extract'!$AK$2</c:f>
              <c:numCache>
                <c:formatCode>General</c:formatCode>
                <c:ptCount val="1"/>
                <c:pt idx="0">
                  <c:v>250.1001639045711</c:v>
                </c:pt>
              </c:numCache>
            </c:numRef>
          </c:val>
          <c:extLst>
            <c:ext xmlns:c16="http://schemas.microsoft.com/office/drawing/2014/chart" uri="{C3380CC4-5D6E-409C-BE32-E72D297353CC}">
              <c16:uniqueId val="{00000000-CCC2-F541-AF32-21F0A6CACD47}"/>
            </c:ext>
          </c:extLst>
        </c:ser>
        <c:ser>
          <c:idx val="1"/>
          <c:order val="1"/>
          <c:tx>
            <c:strRef>
              <c:f>'y extract'!$C$3</c:f>
              <c:strCache>
                <c:ptCount val="1"/>
                <c:pt idx="0">
                  <c:v>Multiple-family residential construction</c:v>
                </c:pt>
              </c:strCache>
            </c:strRef>
          </c:tx>
          <c:spPr>
            <a:pattFill prst="horzBrick">
              <a:fgClr>
                <a:schemeClr val="accent2">
                  <a:lumMod val="75000"/>
                </a:schemeClr>
              </a:fgClr>
              <a:bgClr>
                <a:schemeClr val="bg1"/>
              </a:bgClr>
            </a:pattFill>
            <a:ln w="28575">
              <a:solidFill>
                <a:schemeClr val="accent2">
                  <a:lumMod val="75000"/>
                </a:schemeClr>
              </a:solidFill>
            </a:ln>
            <a:effectLst/>
          </c:spPr>
          <c:invertIfNegative val="0"/>
          <c:val>
            <c:numRef>
              <c:f>'y extract'!$AK$3</c:f>
              <c:numCache>
                <c:formatCode>General</c:formatCode>
                <c:ptCount val="1"/>
                <c:pt idx="0">
                  <c:v>170.0028660334097</c:v>
                </c:pt>
              </c:numCache>
            </c:numRef>
          </c:val>
          <c:extLst>
            <c:ext xmlns:c16="http://schemas.microsoft.com/office/drawing/2014/chart" uri="{C3380CC4-5D6E-409C-BE32-E72D297353CC}">
              <c16:uniqueId val="{00000001-CCC2-F541-AF32-21F0A6CACD47}"/>
            </c:ext>
          </c:extLst>
        </c:ser>
        <c:ser>
          <c:idx val="2"/>
          <c:order val="2"/>
          <c:tx>
            <c:strRef>
              <c:f>'y extract'!$C$4</c:f>
              <c:strCache>
                <c:ptCount val="1"/>
                <c:pt idx="0">
                  <c:v>Commercial banking</c:v>
                </c:pt>
              </c:strCache>
            </c:strRef>
          </c:tx>
          <c:spPr>
            <a:solidFill>
              <a:schemeClr val="accent3"/>
            </a:solidFill>
            <a:ln>
              <a:noFill/>
            </a:ln>
            <a:effectLst/>
          </c:spPr>
          <c:invertIfNegative val="0"/>
          <c:val>
            <c:numRef>
              <c:f>'y extract'!$AK$4</c:f>
              <c:numCache>
                <c:formatCode>General</c:formatCode>
                <c:ptCount val="1"/>
                <c:pt idx="0">
                  <c:v>142.60851667200291</c:v>
                </c:pt>
              </c:numCache>
            </c:numRef>
          </c:val>
          <c:extLst>
            <c:ext xmlns:c16="http://schemas.microsoft.com/office/drawing/2014/chart" uri="{C3380CC4-5D6E-409C-BE32-E72D297353CC}">
              <c16:uniqueId val="{00000002-CCC2-F541-AF32-21F0A6CACD47}"/>
            </c:ext>
          </c:extLst>
        </c:ser>
        <c:ser>
          <c:idx val="3"/>
          <c:order val="3"/>
          <c:tx>
            <c:strRef>
              <c:f>'y extract'!$C$5</c:f>
              <c:strCache>
                <c:ptCount val="1"/>
                <c:pt idx="0">
                  <c:v>US private business sector</c:v>
                </c:pt>
              </c:strCache>
            </c:strRef>
          </c:tx>
          <c:spPr>
            <a:solidFill>
              <a:schemeClr val="accent2"/>
            </a:solidFill>
            <a:ln>
              <a:solidFill>
                <a:schemeClr val="accent2"/>
              </a:solidFill>
            </a:ln>
            <a:effectLst/>
          </c:spPr>
          <c:invertIfNegative val="0"/>
          <c:val>
            <c:numRef>
              <c:f>'y extract'!$AK$5</c:f>
              <c:numCache>
                <c:formatCode>General</c:formatCode>
                <c:ptCount val="1"/>
                <c:pt idx="0">
                  <c:v>76.438433082309416</c:v>
                </c:pt>
              </c:numCache>
            </c:numRef>
          </c:val>
          <c:extLst>
            <c:ext xmlns:c16="http://schemas.microsoft.com/office/drawing/2014/chart" uri="{C3380CC4-5D6E-409C-BE32-E72D297353CC}">
              <c16:uniqueId val="{00000003-CCC2-F541-AF32-21F0A6CACD47}"/>
            </c:ext>
          </c:extLst>
        </c:ser>
        <c:ser>
          <c:idx val="4"/>
          <c:order val="4"/>
          <c:tx>
            <c:strRef>
              <c:f>'y extract'!$C$6</c:f>
              <c:strCache>
                <c:ptCount val="1"/>
                <c:pt idx="0">
                  <c:v> Hospitals and Nursing Homes</c:v>
                </c:pt>
              </c:strCache>
            </c:strRef>
          </c:tx>
          <c:spPr>
            <a:noFill/>
            <a:ln w="19050">
              <a:solidFill>
                <a:sysClr val="windowText" lastClr="000000"/>
              </a:solidFill>
            </a:ln>
            <a:effectLst/>
          </c:spPr>
          <c:invertIfNegative val="0"/>
          <c:val>
            <c:numRef>
              <c:f>'y extract'!$AK$6</c:f>
              <c:numCache>
                <c:formatCode>General</c:formatCode>
                <c:ptCount val="1"/>
                <c:pt idx="0">
                  <c:v>29.862663685723419</c:v>
                </c:pt>
              </c:numCache>
            </c:numRef>
          </c:val>
          <c:extLst>
            <c:ext xmlns:c16="http://schemas.microsoft.com/office/drawing/2014/chart" uri="{C3380CC4-5D6E-409C-BE32-E72D297353CC}">
              <c16:uniqueId val="{00000004-CCC2-F541-AF32-21F0A6CACD47}"/>
            </c:ext>
          </c:extLst>
        </c:ser>
        <c:ser>
          <c:idx val="5"/>
          <c:order val="5"/>
          <c:tx>
            <c:strRef>
              <c:f>'y extract'!$C$7</c:f>
              <c:strCache>
                <c:ptCount val="1"/>
                <c:pt idx="0">
                  <c:v>Food services</c:v>
                </c:pt>
              </c:strCache>
            </c:strRef>
          </c:tx>
          <c:spPr>
            <a:solidFill>
              <a:schemeClr val="accent4">
                <a:lumMod val="75000"/>
              </a:schemeClr>
            </a:solidFill>
            <a:ln>
              <a:noFill/>
            </a:ln>
            <a:effectLst/>
          </c:spPr>
          <c:invertIfNegative val="0"/>
          <c:val>
            <c:numRef>
              <c:f>'y extract'!$AK$7</c:f>
              <c:numCache>
                <c:formatCode>General</c:formatCode>
                <c:ptCount val="1"/>
                <c:pt idx="0">
                  <c:v>14.067788857378121</c:v>
                </c:pt>
              </c:numCache>
            </c:numRef>
          </c:val>
          <c:extLst>
            <c:ext xmlns:c16="http://schemas.microsoft.com/office/drawing/2014/chart" uri="{C3380CC4-5D6E-409C-BE32-E72D297353CC}">
              <c16:uniqueId val="{00000005-CCC2-F541-AF32-21F0A6CACD47}"/>
            </c:ext>
          </c:extLst>
        </c:ser>
        <c:ser>
          <c:idx val="6"/>
          <c:order val="6"/>
          <c:tx>
            <c:strRef>
              <c:f>'y extract'!$C$8</c:f>
              <c:strCache>
                <c:ptCount val="1"/>
                <c:pt idx="0">
                  <c:v>Single-family residential construction</c:v>
                </c:pt>
              </c:strCache>
            </c:strRef>
          </c:tx>
          <c:spPr>
            <a:pattFill prst="horzBrick">
              <a:fgClr>
                <a:srgbClr val="0070C0"/>
              </a:fgClr>
              <a:bgClr>
                <a:schemeClr val="bg1"/>
              </a:bgClr>
            </a:pattFill>
            <a:ln w="19050">
              <a:solidFill>
                <a:srgbClr val="FF0000"/>
              </a:solidFill>
            </a:ln>
            <a:effectLst/>
          </c:spPr>
          <c:invertIfNegative val="0"/>
          <c:dPt>
            <c:idx val="0"/>
            <c:invertIfNegative val="0"/>
            <c:bubble3D val="0"/>
            <c:spPr>
              <a:pattFill prst="horzBrick">
                <a:fgClr>
                  <a:srgbClr val="FF0000"/>
                </a:fgClr>
                <a:bgClr>
                  <a:schemeClr val="bg1"/>
                </a:bgClr>
              </a:pattFill>
              <a:ln w="19050">
                <a:solidFill>
                  <a:srgbClr val="FF0000"/>
                </a:solidFill>
              </a:ln>
              <a:effectLst/>
            </c:spPr>
            <c:extLst>
              <c:ext xmlns:c16="http://schemas.microsoft.com/office/drawing/2014/chart" uri="{C3380CC4-5D6E-409C-BE32-E72D297353CC}">
                <c16:uniqueId val="{00000007-CCC2-F541-AF32-21F0A6CACD47}"/>
              </c:ext>
            </c:extLst>
          </c:dPt>
          <c:val>
            <c:numRef>
              <c:f>'y extract'!$AK$8</c:f>
              <c:numCache>
                <c:formatCode>General</c:formatCode>
                <c:ptCount val="1"/>
                <c:pt idx="0">
                  <c:v>10.5924397241657</c:v>
                </c:pt>
              </c:numCache>
            </c:numRef>
          </c:val>
          <c:extLst>
            <c:ext xmlns:c16="http://schemas.microsoft.com/office/drawing/2014/chart" uri="{C3380CC4-5D6E-409C-BE32-E72D297353CC}">
              <c16:uniqueId val="{00000008-CCC2-F541-AF32-21F0A6CACD47}"/>
            </c:ext>
          </c:extLst>
        </c:ser>
        <c:ser>
          <c:idx val="8"/>
          <c:order val="8"/>
          <c:tx>
            <c:strRef>
              <c:f>'y extract'!$C$10</c:f>
              <c:strCache>
                <c:ptCount val="1"/>
                <c:pt idx="0">
                  <c:v> Educational Services</c:v>
                </c:pt>
              </c:strCache>
            </c:strRef>
          </c:tx>
          <c:spPr>
            <a:solidFill>
              <a:srgbClr val="92D050"/>
            </a:solidFill>
            <a:ln>
              <a:noFill/>
            </a:ln>
            <a:effectLst/>
          </c:spPr>
          <c:invertIfNegative val="0"/>
          <c:val>
            <c:numRef>
              <c:f>'y extract'!$AK$10</c:f>
              <c:numCache>
                <c:formatCode>General</c:formatCode>
                <c:ptCount val="1"/>
                <c:pt idx="0">
                  <c:v>-51.172877364276417</c:v>
                </c:pt>
              </c:numCache>
            </c:numRef>
          </c:val>
          <c:extLst>
            <c:ext xmlns:c16="http://schemas.microsoft.com/office/drawing/2014/chart" uri="{C3380CC4-5D6E-409C-BE32-E72D297353CC}">
              <c16:uniqueId val="{00000009-CCC2-F541-AF32-21F0A6CACD47}"/>
            </c:ext>
          </c:extLst>
        </c:ser>
        <c:dLbls>
          <c:showLegendKey val="0"/>
          <c:showVal val="0"/>
          <c:showCatName val="0"/>
          <c:showSerName val="0"/>
          <c:showPercent val="0"/>
          <c:showBubbleSize val="0"/>
        </c:dLbls>
        <c:gapWidth val="219"/>
        <c:overlap val="-27"/>
        <c:axId val="2073191864"/>
        <c:axId val="2073194888"/>
        <c:extLst>
          <c:ext xmlns:c15="http://schemas.microsoft.com/office/drawing/2012/chart" uri="{02D57815-91ED-43cb-92C2-25804820EDAC}">
            <c15:filteredBarSeries>
              <c15:ser>
                <c:idx val="7"/>
                <c:order val="7"/>
                <c:tx>
                  <c:strRef>
                    <c:extLst>
                      <c:ext uri="{02D57815-91ED-43cb-92C2-25804820EDAC}">
                        <c15:formulaRef>
                          <c15:sqref>'y extract'!$C$9</c15:sqref>
                        </c15:formulaRef>
                      </c:ext>
                    </c:extLst>
                    <c:strCache>
                      <c:ptCount val="1"/>
                      <c:pt idx="0">
                        <c:v> Ambulatory Health Care Services</c:v>
                      </c:pt>
                    </c:strCache>
                  </c:strRef>
                </c:tx>
                <c:spPr>
                  <a:noFill/>
                  <a:ln w="19050">
                    <a:solidFill>
                      <a:srgbClr val="00B0F0"/>
                    </a:solidFill>
                  </a:ln>
                  <a:effectLst/>
                </c:spPr>
                <c:invertIfNegative val="0"/>
                <c:val>
                  <c:numRef>
                    <c:extLst>
                      <c:ext uri="{02D57815-91ED-43cb-92C2-25804820EDAC}">
                        <c15:formulaRef>
                          <c15:sqref>'y extract'!$AK$9</c15:sqref>
                        </c15:formulaRef>
                      </c:ext>
                    </c:extLst>
                    <c:numCache>
                      <c:formatCode>General</c:formatCode>
                      <c:ptCount val="1"/>
                      <c:pt idx="0">
                        <c:v>-3.3852938061447446</c:v>
                      </c:pt>
                    </c:numCache>
                  </c:numRef>
                </c:val>
                <c:extLst>
                  <c:ext xmlns:c16="http://schemas.microsoft.com/office/drawing/2014/chart" uri="{C3380CC4-5D6E-409C-BE32-E72D297353CC}">
                    <c16:uniqueId val="{0000000A-CCC2-F541-AF32-21F0A6CACD47}"/>
                  </c:ext>
                </c:extLst>
              </c15:ser>
            </c15:filteredBarSeries>
          </c:ext>
        </c:extLst>
      </c:barChart>
      <c:catAx>
        <c:axId val="2073191864"/>
        <c:scaling>
          <c:orientation val="minMax"/>
        </c:scaling>
        <c:delete val="1"/>
        <c:axPos val="b"/>
        <c:numFmt formatCode="General" sourceLinked="1"/>
        <c:majorTickMark val="none"/>
        <c:minorTickMark val="none"/>
        <c:tickLblPos val="nextTo"/>
        <c:crossAx val="2073194888"/>
        <c:crosses val="autoZero"/>
        <c:auto val="1"/>
        <c:lblAlgn val="ctr"/>
        <c:lblOffset val="100"/>
        <c:noMultiLvlLbl val="0"/>
      </c:catAx>
      <c:valAx>
        <c:axId val="2073194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Productivity</a:t>
                </a:r>
                <a:r>
                  <a:rPr lang="en-US" sz="1600" baseline="0"/>
                  <a:t> growth 1987-2016, percent</a:t>
                </a:r>
                <a:endParaRPr lang="en-US" sz="1600"/>
              </a:p>
            </c:rich>
          </c:tx>
          <c:layout>
            <c:manualLayout>
              <c:xMode val="edge"/>
              <c:yMode val="edge"/>
              <c:x val="9.4849134134722193E-3"/>
              <c:y val="0.2798277767617899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73191864"/>
        <c:crosses val="autoZero"/>
        <c:crossBetween val="between"/>
      </c:valAx>
      <c:spPr>
        <a:noFill/>
        <a:ln>
          <a:noFill/>
        </a:ln>
        <a:effectLst/>
      </c:spPr>
    </c:plotArea>
    <c:legend>
      <c:legendPos val="t"/>
      <c:layout>
        <c:manualLayout>
          <c:xMode val="edge"/>
          <c:yMode val="edge"/>
          <c:x val="0.52348701842729695"/>
          <c:y val="0.109240579802333"/>
          <c:w val="0.47638208194132198"/>
          <c:h val="0.549586457496800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033321793258396E-2"/>
          <c:y val="6.5859808371154793E-2"/>
          <c:w val="0.87310948513328102"/>
          <c:h val="0.789463669537525"/>
        </c:manualLayout>
      </c:layout>
      <c:scatterChart>
        <c:scatterStyle val="lineMarker"/>
        <c:varyColors val="0"/>
        <c:ser>
          <c:idx val="0"/>
          <c:order val="0"/>
          <c:tx>
            <c:strRef>
              <c:f>Data!$J$27</c:f>
              <c:strCache>
                <c:ptCount val="1"/>
                <c:pt idx="0">
                  <c:v>House Price-MPCC (Economy) ratio in 2013</c:v>
                </c:pt>
              </c:strCache>
            </c:strRef>
          </c:tx>
          <c:spPr>
            <a:ln w="19050" cap="rnd">
              <a:noFill/>
              <a:round/>
            </a:ln>
            <a:effectLst/>
          </c:spPr>
          <c:marker>
            <c:symbol val="circle"/>
            <c:size val="7"/>
            <c:spPr>
              <a:solidFill>
                <a:schemeClr val="accent1"/>
              </a:solidFill>
              <a:ln w="3175">
                <a:solidFill>
                  <a:schemeClr val="accent1"/>
                </a:solidFill>
              </a:ln>
              <a:effectLst/>
            </c:spPr>
          </c:marker>
          <c:dLbls>
            <c:dLbl>
              <c:idx val="0"/>
              <c:tx>
                <c:rich>
                  <a:bodyPr/>
                  <a:lstStyle/>
                  <a:p>
                    <a:fld id="{B7D41068-FAF1-4F41-9CBA-1F91532716A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DAA-A94A-8BF7-D4EE3E7D0B1B}"/>
                </c:ext>
              </c:extLst>
            </c:dLbl>
            <c:dLbl>
              <c:idx val="1"/>
              <c:layout>
                <c:manualLayout>
                  <c:x val="0"/>
                  <c:y val="-6.0514372163388798E-3"/>
                </c:manualLayout>
              </c:layout>
              <c:tx>
                <c:rich>
                  <a:bodyPr/>
                  <a:lstStyle/>
                  <a:p>
                    <a:fld id="{2263B569-F1F3-3F4B-901C-CF87575B72D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7DAA-A94A-8BF7-D4EE3E7D0B1B}"/>
                </c:ext>
              </c:extLst>
            </c:dLbl>
            <c:dLbl>
              <c:idx val="2"/>
              <c:layout>
                <c:manualLayout>
                  <c:x val="-5.8608058608058599E-3"/>
                  <c:y val="0"/>
                </c:manualLayout>
              </c:layout>
              <c:tx>
                <c:rich>
                  <a:bodyPr/>
                  <a:lstStyle/>
                  <a:p>
                    <a:fld id="{B61D741E-2F2F-CB4B-A1D5-9A03291786D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7DAA-A94A-8BF7-D4EE3E7D0B1B}"/>
                </c:ext>
              </c:extLst>
            </c:dLbl>
            <c:dLbl>
              <c:idx val="3"/>
              <c:tx>
                <c:rich>
                  <a:bodyPr/>
                  <a:lstStyle/>
                  <a:p>
                    <a:fld id="{7458AA33-4886-7040-9CDD-410875535DA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DAA-A94A-8BF7-D4EE3E7D0B1B}"/>
                </c:ext>
              </c:extLst>
            </c:dLbl>
            <c:dLbl>
              <c:idx val="4"/>
              <c:tx>
                <c:rich>
                  <a:bodyPr/>
                  <a:lstStyle/>
                  <a:p>
                    <a:fld id="{DFE8C703-BEC7-724C-9264-6A187071C1C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DAA-A94A-8BF7-D4EE3E7D0B1B}"/>
                </c:ext>
              </c:extLst>
            </c:dLbl>
            <c:dLbl>
              <c:idx val="5"/>
              <c:tx>
                <c:rich>
                  <a:bodyPr/>
                  <a:lstStyle/>
                  <a:p>
                    <a:fld id="{1E02D56E-E86B-8549-A771-56FED71BB43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DAA-A94A-8BF7-D4EE3E7D0B1B}"/>
                </c:ext>
              </c:extLst>
            </c:dLbl>
            <c:dLbl>
              <c:idx val="6"/>
              <c:layout>
                <c:manualLayout>
                  <c:x val="8.7912087912087392E-3"/>
                  <c:y val="2.0171457387795498E-3"/>
                </c:manualLayout>
              </c:layout>
              <c:tx>
                <c:rich>
                  <a:bodyPr/>
                  <a:lstStyle/>
                  <a:p>
                    <a:fld id="{4B2A6485-9556-6648-8C27-45A8BE38EB6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7DAA-A94A-8BF7-D4EE3E7D0B1B}"/>
                </c:ext>
              </c:extLst>
            </c:dLbl>
            <c:dLbl>
              <c:idx val="7"/>
              <c:tx>
                <c:rich>
                  <a:bodyPr/>
                  <a:lstStyle/>
                  <a:p>
                    <a:fld id="{FC5CAD15-0F0B-1649-8C66-A967FE27E51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7DAA-A94A-8BF7-D4EE3E7D0B1B}"/>
                </c:ext>
              </c:extLst>
            </c:dLbl>
            <c:dLbl>
              <c:idx val="8"/>
              <c:tx>
                <c:rich>
                  <a:bodyPr/>
                  <a:lstStyle/>
                  <a:p>
                    <a:fld id="{6EFDA3F3-E58F-A144-B6C3-AACF2E67A3F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7DAA-A94A-8BF7-D4EE3E7D0B1B}"/>
                </c:ext>
              </c:extLst>
            </c:dLbl>
            <c:dLbl>
              <c:idx val="9"/>
              <c:tx>
                <c:rich>
                  <a:bodyPr/>
                  <a:lstStyle/>
                  <a:p>
                    <a:fld id="{5B1DC72D-2C1F-254B-917F-79E611FD810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7DAA-A94A-8BF7-D4EE3E7D0B1B}"/>
                </c:ext>
              </c:extLst>
            </c:dLbl>
            <c:dLbl>
              <c:idx val="10"/>
              <c:layout>
                <c:manualLayout>
                  <c:x val="-2.6498035219056498E-2"/>
                  <c:y val="-2.2284122562674199E-2"/>
                </c:manualLayout>
              </c:layout>
              <c:tx>
                <c:rich>
                  <a:bodyPr/>
                  <a:lstStyle/>
                  <a:p>
                    <a:fld id="{68F3F932-17F5-7F4E-8BDE-3C9042C6038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7DAA-A94A-8BF7-D4EE3E7D0B1B}"/>
                </c:ext>
              </c:extLst>
            </c:dLbl>
            <c:dLbl>
              <c:idx val="11"/>
              <c:layout>
                <c:manualLayout>
                  <c:x val="1.4652591502985199E-3"/>
                  <c:y val="-6.0513578011523097E-3"/>
                </c:manualLayout>
              </c:layout>
              <c:tx>
                <c:rich>
                  <a:bodyPr/>
                  <a:lstStyle/>
                  <a:p>
                    <a:fld id="{8B5C1331-1CDB-BC40-BABB-48D7826037B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7.757503388999451E-2"/>
                      <c:h val="2.8209862572019642E-2"/>
                    </c:manualLayout>
                  </c15:layout>
                  <c15:dlblFieldTable/>
                  <c15:showDataLabelsRange val="1"/>
                </c:ext>
                <c:ext xmlns:c16="http://schemas.microsoft.com/office/drawing/2014/chart" uri="{C3380CC4-5D6E-409C-BE32-E72D297353CC}">
                  <c16:uniqueId val="{0000000B-7DAA-A94A-8BF7-D4EE3E7D0B1B}"/>
                </c:ext>
              </c:extLst>
            </c:dLbl>
            <c:dLbl>
              <c:idx val="12"/>
              <c:tx>
                <c:rich>
                  <a:bodyPr/>
                  <a:lstStyle/>
                  <a:p>
                    <a:fld id="{80D3632D-9C1E-4241-9DC3-69A881BCF55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7DAA-A94A-8BF7-D4EE3E7D0B1B}"/>
                </c:ext>
              </c:extLst>
            </c:dLbl>
            <c:dLbl>
              <c:idx val="13"/>
              <c:layout>
                <c:manualLayout>
                  <c:x val="-4.3956043956043999E-3"/>
                  <c:y val="3.2274331820473998E-2"/>
                </c:manualLayout>
              </c:layout>
              <c:tx>
                <c:rich>
                  <a:bodyPr/>
                  <a:lstStyle/>
                  <a:p>
                    <a:fld id="{91EB67E2-65D8-474E-A8DB-E7B76F01AB3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7DAA-A94A-8BF7-D4EE3E7D0B1B}"/>
                </c:ext>
              </c:extLst>
            </c:dLbl>
            <c:dLbl>
              <c:idx val="14"/>
              <c:layout>
                <c:manualLayout>
                  <c:x val="-4.5427207809015803E-2"/>
                  <c:y val="-1.0083150528123501E-2"/>
                </c:manualLayout>
              </c:layout>
              <c:tx>
                <c:rich>
                  <a:bodyPr/>
                  <a:lstStyle/>
                  <a:p>
                    <a:fld id="{A6752EAA-B139-BC4C-AB84-0A0E67C3B9E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7DAA-A94A-8BF7-D4EE3E7D0B1B}"/>
                </c:ext>
              </c:extLst>
            </c:dLbl>
            <c:dLbl>
              <c:idx val="15"/>
              <c:tx>
                <c:rich>
                  <a:bodyPr/>
                  <a:lstStyle/>
                  <a:p>
                    <a:fld id="{B43B3202-70A3-1748-A4E1-9CC7203E8C4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7DAA-A94A-8BF7-D4EE3E7D0B1B}"/>
                </c:ext>
              </c:extLst>
            </c:dLbl>
            <c:dLbl>
              <c:idx val="16"/>
              <c:layout>
                <c:manualLayout>
                  <c:x val="-1.0254500791523E-2"/>
                  <c:y val="1.41377843976748E-2"/>
                </c:manualLayout>
              </c:layout>
              <c:tx>
                <c:rich>
                  <a:bodyPr/>
                  <a:lstStyle/>
                  <a:p>
                    <a:fld id="{6D03CE2F-6AD8-0F4B-A9DE-C85ABCA04DB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7DAA-A94A-8BF7-D4EE3E7D0B1B}"/>
                </c:ext>
              </c:extLst>
            </c:dLbl>
            <c:dLbl>
              <c:idx val="17"/>
              <c:tx>
                <c:rich>
                  <a:bodyPr/>
                  <a:lstStyle/>
                  <a:p>
                    <a:fld id="{F35CC6E3-89D2-494A-BACB-FFFA5A77F4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7DAA-A94A-8BF7-D4EE3E7D0B1B}"/>
                </c:ext>
              </c:extLst>
            </c:dLbl>
            <c:dLbl>
              <c:idx val="18"/>
              <c:tx>
                <c:rich>
                  <a:bodyPr/>
                  <a:lstStyle/>
                  <a:p>
                    <a:fld id="{4251F2BF-5A46-744B-9432-1FAB38808E9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7DAA-A94A-8BF7-D4EE3E7D0B1B}"/>
                </c:ext>
              </c:extLst>
            </c:dLbl>
            <c:dLbl>
              <c:idx val="19"/>
              <c:tx>
                <c:rich>
                  <a:bodyPr/>
                  <a:lstStyle/>
                  <a:p>
                    <a:fld id="{2EE1FE36-5FD2-8A43-961F-7FB013F0271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7DAA-A94A-8BF7-D4EE3E7D0B1B}"/>
                </c:ext>
              </c:extLst>
            </c:dLbl>
            <c:dLbl>
              <c:idx val="20"/>
              <c:layout>
                <c:manualLayout>
                  <c:x val="-8.7912087912088207E-3"/>
                  <c:y val="1.0085728693898101E-2"/>
                </c:manualLayout>
              </c:layout>
              <c:tx>
                <c:rich>
                  <a:bodyPr/>
                  <a:lstStyle/>
                  <a:p>
                    <a:fld id="{9041BAEA-97D9-6A44-B2D0-1A665261DB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7DAA-A94A-8BF7-D4EE3E7D0B1B}"/>
                </c:ext>
              </c:extLst>
            </c:dLbl>
            <c:dLbl>
              <c:idx val="21"/>
              <c:layout>
                <c:manualLayout>
                  <c:x val="1.4649286845032201E-3"/>
                  <c:y val="1.21029135286033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fld id="{AD2BABF9-7912-164B-8596-6DD9CFDFF573}" type="CELLRANGE">
                      <a:rPr lang="en-US"/>
                      <a:pPr>
                        <a:defRPr sz="1050"/>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4.6476190476190476E-2"/>
                      <c:h val="2.4175571094460394E-2"/>
                    </c:manualLayout>
                  </c15:layout>
                  <c15:dlblFieldTable/>
                  <c15:showDataLabelsRange val="1"/>
                </c:ext>
                <c:ext xmlns:c16="http://schemas.microsoft.com/office/drawing/2014/chart" uri="{C3380CC4-5D6E-409C-BE32-E72D297353CC}">
                  <c16:uniqueId val="{00000015-7DAA-A94A-8BF7-D4EE3E7D0B1B}"/>
                </c:ext>
              </c:extLst>
            </c:dLbl>
            <c:dLbl>
              <c:idx val="22"/>
              <c:layout>
                <c:manualLayout>
                  <c:x val="-5.37234331063701E-17"/>
                  <c:y val="8.0685829551185792E-3"/>
                </c:manualLayout>
              </c:layout>
              <c:tx>
                <c:rich>
                  <a:bodyPr/>
                  <a:lstStyle/>
                  <a:p>
                    <a:fld id="{3E21F458-D17B-694E-8CEA-AB952878061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7DAA-A94A-8BF7-D4EE3E7D0B1B}"/>
                </c:ext>
              </c:extLst>
            </c:dLbl>
            <c:dLbl>
              <c:idx val="23"/>
              <c:layout>
                <c:manualLayout>
                  <c:x val="1.02564102564103E-2"/>
                  <c:y val="4.0342914775592497E-3"/>
                </c:manualLayout>
              </c:layout>
              <c:tx>
                <c:rich>
                  <a:bodyPr/>
                  <a:lstStyle/>
                  <a:p>
                    <a:fld id="{E7CC5EC5-2B29-CB46-B8D4-173D435D642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7-7DAA-A94A-8BF7-D4EE3E7D0B1B}"/>
                </c:ext>
              </c:extLst>
            </c:dLbl>
            <c:dLbl>
              <c:idx val="24"/>
              <c:tx>
                <c:rich>
                  <a:bodyPr/>
                  <a:lstStyle/>
                  <a:p>
                    <a:fld id="{8F422614-F2CD-9F4B-AABD-2C1761149DF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7DAA-A94A-8BF7-D4EE3E7D0B1B}"/>
                </c:ext>
              </c:extLst>
            </c:dLbl>
            <c:dLbl>
              <c:idx val="25"/>
              <c:tx>
                <c:rich>
                  <a:bodyPr/>
                  <a:lstStyle/>
                  <a:p>
                    <a:fld id="{3DAC57E9-A015-994C-AB30-1F45CD0395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7DAA-A94A-8BF7-D4EE3E7D0B1B}"/>
                </c:ext>
              </c:extLst>
            </c:dLbl>
            <c:dLbl>
              <c:idx val="26"/>
              <c:layout>
                <c:manualLayout>
                  <c:x val="0"/>
                  <c:y val="-1.47922312032668E-16"/>
                </c:manualLayout>
              </c:layout>
              <c:tx>
                <c:rich>
                  <a:bodyPr/>
                  <a:lstStyle/>
                  <a:p>
                    <a:fld id="{74D8E23D-F4B3-3E48-AE65-37DCFF7E364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A-7DAA-A94A-8BF7-D4EE3E7D0B1B}"/>
                </c:ext>
              </c:extLst>
            </c:dLbl>
            <c:dLbl>
              <c:idx val="27"/>
              <c:layout>
                <c:manualLayout>
                  <c:x val="-1.31868131868133E-2"/>
                  <c:y val="1.0085728693898101E-2"/>
                </c:manualLayout>
              </c:layout>
              <c:tx>
                <c:rich>
                  <a:bodyPr/>
                  <a:lstStyle/>
                  <a:p>
                    <a:fld id="{BD7C3177-7E1E-384F-A1EF-58E0AE947A6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B-7DAA-A94A-8BF7-D4EE3E7D0B1B}"/>
                </c:ext>
              </c:extLst>
            </c:dLbl>
            <c:dLbl>
              <c:idx val="28"/>
              <c:layout>
                <c:manualLayout>
                  <c:x val="-5.8608058608058599E-3"/>
                  <c:y val="-8.0685829551186607E-3"/>
                </c:manualLayout>
              </c:layout>
              <c:tx>
                <c:rich>
                  <a:bodyPr/>
                  <a:lstStyle/>
                  <a:p>
                    <a:fld id="{440FAE21-6E97-B244-8E11-B76021D4009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C-7DAA-A94A-8BF7-D4EE3E7D0B1B}"/>
                </c:ext>
              </c:extLst>
            </c:dLbl>
            <c:dLbl>
              <c:idx val="29"/>
              <c:layout>
                <c:manualLayout>
                  <c:x val="1.46520146520147E-3"/>
                  <c:y val="1.81543116490166E-2"/>
                </c:manualLayout>
              </c:layout>
              <c:tx>
                <c:rich>
                  <a:bodyPr/>
                  <a:lstStyle/>
                  <a:p>
                    <a:fld id="{AF3D7DDF-D87F-334C-A880-4227D5B1149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D-7DAA-A94A-8BF7-D4EE3E7D0B1B}"/>
                </c:ext>
              </c:extLst>
            </c:dLbl>
            <c:dLbl>
              <c:idx val="30"/>
              <c:tx>
                <c:rich>
                  <a:bodyPr/>
                  <a:lstStyle/>
                  <a:p>
                    <a:fld id="{B762D861-562A-7C4E-9A2C-7BDAD493495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7DAA-A94A-8BF7-D4EE3E7D0B1B}"/>
                </c:ext>
              </c:extLst>
            </c:dLbl>
            <c:dLbl>
              <c:idx val="31"/>
              <c:layout>
                <c:manualLayout>
                  <c:x val="2.9298573690065399E-2"/>
                  <c:y val="-4.0393669707643604E-3"/>
                </c:manualLayout>
              </c:layout>
              <c:tx>
                <c:rich>
                  <a:bodyPr/>
                  <a:lstStyle/>
                  <a:p>
                    <a:fld id="{8CAD4121-6141-6344-8AC6-D67B825674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7DAA-A94A-8BF7-D4EE3E7D0B1B}"/>
                </c:ext>
              </c:extLst>
            </c:dLbl>
            <c:dLbl>
              <c:idx val="32"/>
              <c:layout>
                <c:manualLayout>
                  <c:x val="1.6117216117216102E-2"/>
                  <c:y val="-7.3961156016334099E-17"/>
                </c:manualLayout>
              </c:layout>
              <c:tx>
                <c:rich>
                  <a:bodyPr/>
                  <a:lstStyle/>
                  <a:p>
                    <a:fld id="{3EF29D58-BB6F-3642-9D89-8C29861487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7DAA-A94A-8BF7-D4EE3E7D0B1B}"/>
                </c:ext>
              </c:extLst>
            </c:dLbl>
            <c:dLbl>
              <c:idx val="33"/>
              <c:layout>
                <c:manualLayout>
                  <c:x val="-5.2996070438112899E-2"/>
                  <c:y val="-3.7140204271123502E-2"/>
                </c:manualLayout>
              </c:layout>
              <c:tx>
                <c:rich>
                  <a:bodyPr/>
                  <a:lstStyle/>
                  <a:p>
                    <a:fld id="{32A3CF42-A85A-7640-8765-058FB6356A2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7DAA-A94A-8BF7-D4EE3E7D0B1B}"/>
                </c:ext>
              </c:extLst>
            </c:dLbl>
            <c:dLbl>
              <c:idx val="34"/>
              <c:layout>
                <c:manualLayout>
                  <c:x val="-5.4212454212454297E-2"/>
                  <c:y val="2.4205748865355401E-2"/>
                </c:manualLayout>
              </c:layout>
              <c:tx>
                <c:rich>
                  <a:bodyPr/>
                  <a:lstStyle/>
                  <a:p>
                    <a:fld id="{9692F6E4-9D4B-AD49-9ABB-103E8CF1C2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7DAA-A94A-8BF7-D4EE3E7D0B1B}"/>
                </c:ext>
              </c:extLst>
            </c:dLbl>
            <c:dLbl>
              <c:idx val="35"/>
              <c:tx>
                <c:rich>
                  <a:bodyPr/>
                  <a:lstStyle/>
                  <a:p>
                    <a:fld id="{F6F30F16-B290-914E-9157-F1B17394E1C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7DAA-A94A-8BF7-D4EE3E7D0B1B}"/>
                </c:ext>
              </c:extLst>
            </c:dLbl>
            <c:dLbl>
              <c:idx val="36"/>
              <c:layout>
                <c:manualLayout>
                  <c:x val="-8.79120879120876E-3"/>
                  <c:y val="4.0342914775592497E-3"/>
                </c:manualLayout>
              </c:layout>
              <c:tx>
                <c:rich>
                  <a:bodyPr/>
                  <a:lstStyle/>
                  <a:p>
                    <a:fld id="{EA6B8E17-8491-9148-9484-E7847A68D07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7DAA-A94A-8BF7-D4EE3E7D0B1B}"/>
                </c:ext>
              </c:extLst>
            </c:dLbl>
            <c:dLbl>
              <c:idx val="37"/>
              <c:layout>
                <c:manualLayout>
                  <c:x val="-5.5677655677655702E-2"/>
                  <c:y val="-8.0685829551185792E-3"/>
                </c:manualLayout>
              </c:layout>
              <c:tx>
                <c:rich>
                  <a:bodyPr/>
                  <a:lstStyle/>
                  <a:p>
                    <a:fld id="{1B31DA47-1D70-E148-87D6-5839FC50F5A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7DAA-A94A-8BF7-D4EE3E7D0B1B}"/>
                </c:ext>
              </c:extLst>
            </c:dLbl>
            <c:dLbl>
              <c:idx val="38"/>
              <c:tx>
                <c:rich>
                  <a:bodyPr/>
                  <a:lstStyle/>
                  <a:p>
                    <a:fld id="{08C8574F-D19C-9E41-A1DC-38D71676F51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7DAA-A94A-8BF7-D4EE3E7D0B1B}"/>
                </c:ext>
              </c:extLst>
            </c:dLbl>
            <c:dLbl>
              <c:idx val="39"/>
              <c:tx>
                <c:rich>
                  <a:bodyPr/>
                  <a:lstStyle/>
                  <a:p>
                    <a:fld id="{338C45AD-48CF-A244-BD96-EE2C5A3AA75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7DAA-A94A-8BF7-D4EE3E7D0B1B}"/>
                </c:ext>
              </c:extLst>
            </c:dLbl>
            <c:dLbl>
              <c:idx val="40"/>
              <c:tx>
                <c:rich>
                  <a:bodyPr/>
                  <a:lstStyle/>
                  <a:p>
                    <a:fld id="{4D11D843-7762-6242-83CB-4B54F9E6C08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8-7DAA-A94A-8BF7-D4EE3E7D0B1B}"/>
                </c:ext>
              </c:extLst>
            </c:dLbl>
            <c:dLbl>
              <c:idx val="41"/>
              <c:tx>
                <c:rich>
                  <a:bodyPr/>
                  <a:lstStyle/>
                  <a:p>
                    <a:fld id="{C82ADD0C-1A96-D94B-998D-BE67FB3CF82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7DAA-A94A-8BF7-D4EE3E7D0B1B}"/>
                </c:ext>
              </c:extLst>
            </c:dLbl>
            <c:dLbl>
              <c:idx val="42"/>
              <c:layout>
                <c:manualLayout>
                  <c:x val="-7.3260073260073303E-3"/>
                  <c:y val="-7.3961156016334099E-17"/>
                </c:manualLayout>
              </c:layout>
              <c:tx>
                <c:rich>
                  <a:bodyPr/>
                  <a:lstStyle/>
                  <a:p>
                    <a:fld id="{74E8665A-7C36-C744-A2CE-BA1D78C9164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A-7DAA-A94A-8BF7-D4EE3E7D0B1B}"/>
                </c:ext>
              </c:extLst>
            </c:dLbl>
            <c:dLbl>
              <c:idx val="43"/>
              <c:layout>
                <c:manualLayout>
                  <c:x val="8.7912087912088398E-3"/>
                  <c:y val="4.0342914775592497E-3"/>
                </c:manualLayout>
              </c:layout>
              <c:tx>
                <c:rich>
                  <a:bodyPr/>
                  <a:lstStyle/>
                  <a:p>
                    <a:fld id="{97B2399A-A9E7-0840-BE14-F12C67EC993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B-7DAA-A94A-8BF7-D4EE3E7D0B1B}"/>
                </c:ext>
              </c:extLst>
            </c:dLbl>
            <c:dLbl>
              <c:idx val="44"/>
              <c:tx>
                <c:rich>
                  <a:bodyPr/>
                  <a:lstStyle/>
                  <a:p>
                    <a:fld id="{F7A7129C-FDB8-E643-B850-C36F2EF1FBF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C-7DAA-A94A-8BF7-D4EE3E7D0B1B}"/>
                </c:ext>
              </c:extLst>
            </c:dLbl>
            <c:dLbl>
              <c:idx val="45"/>
              <c:layout>
                <c:manualLayout>
                  <c:x val="4.8178245852829897E-3"/>
                  <c:y val="-1.8570102135561799E-2"/>
                </c:manualLayout>
              </c:layout>
              <c:tx>
                <c:rich>
                  <a:bodyPr/>
                  <a:lstStyle/>
                  <a:p>
                    <a:fld id="{71A44803-F1BB-F942-B091-598368C5582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D-7DAA-A94A-8BF7-D4EE3E7D0B1B}"/>
                </c:ext>
              </c:extLst>
            </c:dLbl>
            <c:dLbl>
              <c:idx val="46"/>
              <c:tx>
                <c:rich>
                  <a:bodyPr/>
                  <a:lstStyle/>
                  <a:p>
                    <a:fld id="{EF294B67-72D2-8246-83E5-C8F544FFE65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E-7DAA-A94A-8BF7-D4EE3E7D0B1B}"/>
                </c:ext>
              </c:extLst>
            </c:dLbl>
            <c:dLbl>
              <c:idx val="47"/>
              <c:layout>
                <c:manualLayout>
                  <c:x val="-1.6862386048490399E-2"/>
                  <c:y val="0"/>
                </c:manualLayout>
              </c:layout>
              <c:tx>
                <c:rich>
                  <a:bodyPr/>
                  <a:lstStyle/>
                  <a:p>
                    <a:fld id="{EB491942-9817-5446-A253-7ADEBB91477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F-7DAA-A94A-8BF7-D4EE3E7D0B1B}"/>
                </c:ext>
              </c:extLst>
            </c:dLbl>
            <c:dLbl>
              <c:idx val="48"/>
              <c:layout>
                <c:manualLayout>
                  <c:x val="-7.4725274725274696E-2"/>
                  <c:y val="-2.0171457387796301E-3"/>
                </c:manualLayout>
              </c:layout>
              <c:tx>
                <c:rich>
                  <a:bodyPr/>
                  <a:lstStyle/>
                  <a:p>
                    <a:fld id="{34BA4BB9-77DC-1444-88A5-961DB9B219C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0-7DAA-A94A-8BF7-D4EE3E7D0B1B}"/>
                </c:ext>
              </c:extLst>
            </c:dLbl>
            <c:dLbl>
              <c:idx val="49"/>
              <c:layout>
                <c:manualLayout>
                  <c:x val="-1.75824175824176E-2"/>
                  <c:y val="8.0685829551185792E-3"/>
                </c:manualLayout>
              </c:layout>
              <c:tx>
                <c:rich>
                  <a:bodyPr/>
                  <a:lstStyle/>
                  <a:p>
                    <a:fld id="{CE42C19E-4710-B449-BA29-3B35B0528A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1-7DAA-A94A-8BF7-D4EE3E7D0B1B}"/>
                </c:ext>
              </c:extLst>
            </c:dLbl>
            <c:dLbl>
              <c:idx val="50"/>
              <c:layout>
                <c:manualLayout>
                  <c:x val="-2.4089122926414901E-3"/>
                  <c:y val="1.4856081708449299E-2"/>
                </c:manualLayout>
              </c:layout>
              <c:tx>
                <c:rich>
                  <a:bodyPr/>
                  <a:lstStyle/>
                  <a:p>
                    <a:fld id="{AE78770F-E5E1-B540-97F2-5B415AF7B20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2-7DAA-A94A-8BF7-D4EE3E7D0B1B}"/>
                </c:ext>
              </c:extLst>
            </c:dLbl>
            <c:dLbl>
              <c:idx val="51"/>
              <c:tx>
                <c:rich>
                  <a:bodyPr/>
                  <a:lstStyle/>
                  <a:p>
                    <a:fld id="{B9E888F9-CB84-B048-BC66-0AAC49D90AF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3-7DAA-A94A-8BF7-D4EE3E7D0B1B}"/>
                </c:ext>
              </c:extLst>
            </c:dLbl>
            <c:dLbl>
              <c:idx val="52"/>
              <c:layout>
                <c:manualLayout>
                  <c:x val="-7.3276424891145697E-3"/>
                  <c:y val="-1.0072972595598599E-2"/>
                </c:manualLayout>
              </c:layout>
              <c:tx>
                <c:rich>
                  <a:bodyPr/>
                  <a:lstStyle/>
                  <a:p>
                    <a:fld id="{62EB6D8D-B297-0342-A20B-819AC706EC7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7DAA-A94A-8BF7-D4EE3E7D0B1B}"/>
                </c:ext>
              </c:extLst>
            </c:dLbl>
            <c:dLbl>
              <c:idx val="53"/>
              <c:tx>
                <c:rich>
                  <a:bodyPr/>
                  <a:lstStyle/>
                  <a:p>
                    <a:fld id="{4651461E-60D7-6B40-AB4B-279BABC265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5-7DAA-A94A-8BF7-D4EE3E7D0B1B}"/>
                </c:ext>
              </c:extLst>
            </c:dLbl>
            <c:dLbl>
              <c:idx val="54"/>
              <c:tx>
                <c:rich>
                  <a:bodyPr/>
                  <a:lstStyle/>
                  <a:p>
                    <a:fld id="{D75BD3F2-EA4C-E54C-B744-F383C861DEA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6-7DAA-A94A-8BF7-D4EE3E7D0B1B}"/>
                </c:ext>
              </c:extLst>
            </c:dLbl>
            <c:dLbl>
              <c:idx val="55"/>
              <c:tx>
                <c:rich>
                  <a:bodyPr/>
                  <a:lstStyle/>
                  <a:p>
                    <a:fld id="{4D71F31E-924C-6446-B167-575C1E17D82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7-7DAA-A94A-8BF7-D4EE3E7D0B1B}"/>
                </c:ext>
              </c:extLst>
            </c:dLbl>
            <c:dLbl>
              <c:idx val="56"/>
              <c:tx>
                <c:rich>
                  <a:bodyPr/>
                  <a:lstStyle/>
                  <a:p>
                    <a:fld id="{049CCBC0-31B3-7945-BEE8-A9D3292DDE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8-7DAA-A94A-8BF7-D4EE3E7D0B1B}"/>
                </c:ext>
              </c:extLst>
            </c:dLbl>
            <c:dLbl>
              <c:idx val="57"/>
              <c:tx>
                <c:rich>
                  <a:bodyPr/>
                  <a:lstStyle/>
                  <a:p>
                    <a:fld id="{037231E2-F3C6-0044-8333-702ABE1BDB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9-7DAA-A94A-8BF7-D4EE3E7D0B1B}"/>
                </c:ext>
              </c:extLst>
            </c:dLbl>
            <c:dLbl>
              <c:idx val="58"/>
              <c:tx>
                <c:rich>
                  <a:bodyPr/>
                  <a:lstStyle/>
                  <a:p>
                    <a:fld id="{5EFD187B-D4B4-8741-9AF4-420CAC28D5C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A-7DAA-A94A-8BF7-D4EE3E7D0B1B}"/>
                </c:ext>
              </c:extLst>
            </c:dLbl>
            <c:dLbl>
              <c:idx val="59"/>
              <c:layout>
                <c:manualLayout>
                  <c:x val="-3.0769230769230799E-2"/>
                  <c:y val="-2.0171457387796301E-3"/>
                </c:manualLayout>
              </c:layout>
              <c:tx>
                <c:rich>
                  <a:bodyPr/>
                  <a:lstStyle/>
                  <a:p>
                    <a:fld id="{FAD03523-EBBD-7E4C-A522-366E03D1521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B-7DAA-A94A-8BF7-D4EE3E7D0B1B}"/>
                </c:ext>
              </c:extLst>
            </c:dLbl>
            <c:dLbl>
              <c:idx val="60"/>
              <c:layout>
                <c:manualLayout>
                  <c:x val="-1.46520146520147E-3"/>
                  <c:y val="-1.0085728693898101E-2"/>
                </c:manualLayout>
              </c:layout>
              <c:tx>
                <c:rich>
                  <a:bodyPr/>
                  <a:lstStyle/>
                  <a:p>
                    <a:fld id="{FCA5E614-DFE8-614C-85C6-E045F5A6EB0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C-7DAA-A94A-8BF7-D4EE3E7D0B1B}"/>
                </c:ext>
              </c:extLst>
            </c:dLbl>
            <c:dLbl>
              <c:idx val="61"/>
              <c:layout>
                <c:manualLayout>
                  <c:x val="-5.37234331063701E-17"/>
                  <c:y val="1.41200201714572E-2"/>
                </c:manualLayout>
              </c:layout>
              <c:tx>
                <c:rich>
                  <a:bodyPr/>
                  <a:lstStyle/>
                  <a:p>
                    <a:fld id="{C3E24444-1893-AC46-986F-1BB33A63172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D-7DAA-A94A-8BF7-D4EE3E7D0B1B}"/>
                </c:ext>
              </c:extLst>
            </c:dLbl>
            <c:dLbl>
              <c:idx val="62"/>
              <c:tx>
                <c:rich>
                  <a:bodyPr/>
                  <a:lstStyle/>
                  <a:p>
                    <a:fld id="{7A9EEDB7-C291-E44B-BFF0-81467FABF0C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E-7DAA-A94A-8BF7-D4EE3E7D0B1B}"/>
                </c:ext>
              </c:extLst>
            </c:dLbl>
            <c:dLbl>
              <c:idx val="63"/>
              <c:tx>
                <c:rich>
                  <a:bodyPr/>
                  <a:lstStyle/>
                  <a:p>
                    <a:fld id="{3256ABED-196E-D94D-BD9A-D8BA89EA61E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3F-7DAA-A94A-8BF7-D4EE3E7D0B1B}"/>
                </c:ext>
              </c:extLst>
            </c:dLbl>
            <c:dLbl>
              <c:idx val="64"/>
              <c:layout>
                <c:manualLayout>
                  <c:x val="-7.3260073260073303E-3"/>
                  <c:y val="-6.05143721633895E-3"/>
                </c:manualLayout>
              </c:layout>
              <c:tx>
                <c:rich>
                  <a:bodyPr/>
                  <a:lstStyle/>
                  <a:p>
                    <a:fld id="{1FC8729B-E7C8-FD46-AB32-95AC0C41FF8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0-7DAA-A94A-8BF7-D4EE3E7D0B1B}"/>
                </c:ext>
              </c:extLst>
            </c:dLbl>
            <c:dLbl>
              <c:idx val="65"/>
              <c:tx>
                <c:rich>
                  <a:bodyPr/>
                  <a:lstStyle/>
                  <a:p>
                    <a:fld id="{55F6E87B-1031-3D4E-9046-AE25296FB8F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41-7DAA-A94A-8BF7-D4EE3E7D0B1B}"/>
                </c:ext>
              </c:extLst>
            </c:dLbl>
            <c:dLbl>
              <c:idx val="66"/>
              <c:layout>
                <c:manualLayout>
                  <c:x val="-1.46520146520147E-3"/>
                  <c:y val="4.1297485318117404E-3"/>
                </c:manualLayout>
              </c:layout>
              <c:tx>
                <c:rich>
                  <a:bodyPr/>
                  <a:lstStyle/>
                  <a:p>
                    <a:fld id="{04C3DFD9-BB2D-5444-A153-1247AC27B52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42-7DAA-A94A-8BF7-D4EE3E7D0B1B}"/>
                </c:ext>
              </c:extLst>
            </c:dLbl>
            <c:dLbl>
              <c:idx val="67"/>
              <c:layout>
                <c:manualLayout>
                  <c:x val="-4.1025583340544E-2"/>
                  <c:y val="1.4120020171457401E-2"/>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fld id="{28C09965-59FA-6142-AFDC-C42F4CECE870}" type="CELLRANGE">
                      <a:rPr lang="en-US"/>
                      <a:pPr>
                        <a:defRPr sz="1050"/>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5.5670387355426711E-2"/>
                      <c:h val="3.0227008310799275E-2"/>
                    </c:manualLayout>
                  </c15:layout>
                  <c15:dlblFieldTable/>
                  <c15:showDataLabelsRange val="1"/>
                </c:ext>
                <c:ext xmlns:c16="http://schemas.microsoft.com/office/drawing/2014/chart" uri="{C3380CC4-5D6E-409C-BE32-E72D297353CC}">
                  <c16:uniqueId val="{00000043-7DAA-A94A-8BF7-D4EE3E7D0B1B}"/>
                </c:ext>
              </c:extLst>
            </c:dLbl>
            <c:dLbl>
              <c:idx val="68"/>
              <c:layout>
                <c:manualLayout>
                  <c:x val="-2.9314722510209502E-3"/>
                  <c:y val="9.9711932703510199E-4"/>
                </c:manualLayout>
              </c:layout>
              <c:tx>
                <c:rich>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fld id="{4D595B5C-6B1B-DE45-ABC3-ED15125608A6}" type="CELLRANGE">
                      <a:rPr lang="en-US"/>
                      <a:pPr>
                        <a:defRPr sz="1050"/>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7.5106893654482615E-2"/>
                      <c:h val="3.026503654354867E-2"/>
                    </c:manualLayout>
                  </c15:layout>
                  <c15:dlblFieldTable/>
                  <c15:showDataLabelsRange val="1"/>
                </c:ext>
                <c:ext xmlns:c16="http://schemas.microsoft.com/office/drawing/2014/chart" uri="{C3380CC4-5D6E-409C-BE32-E72D297353CC}">
                  <c16:uniqueId val="{00000044-7DAA-A94A-8BF7-D4EE3E7D0B1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trendline>
            <c:name>Fitted Line</c:name>
            <c:spPr>
              <a:ln w="19050" cap="rnd">
                <a:solidFill>
                  <a:srgbClr val="FF0000"/>
                </a:solidFill>
                <a:prstDash val="solid"/>
              </a:ln>
              <a:effectLst/>
            </c:spPr>
            <c:trendlineType val="linear"/>
            <c:dispRSqr val="0"/>
            <c:dispEq val="0"/>
          </c:trendline>
          <c:xVal>
            <c:numRef>
              <c:f>Data!$D$2:$D$70</c:f>
              <c:numCache>
                <c:formatCode>General</c:formatCode>
                <c:ptCount val="69"/>
                <c:pt idx="0">
                  <c:v>9.5459699999999995E-2</c:v>
                </c:pt>
                <c:pt idx="1">
                  <c:v>0.2086221</c:v>
                </c:pt>
                <c:pt idx="2">
                  <c:v>0.37072939999999999</c:v>
                </c:pt>
                <c:pt idx="3">
                  <c:v>0.48296660000000002</c:v>
                </c:pt>
                <c:pt idx="4">
                  <c:v>0.2377157</c:v>
                </c:pt>
                <c:pt idx="5">
                  <c:v>8.7495999999999997E-3</c:v>
                </c:pt>
                <c:pt idx="6">
                  <c:v>0.223382</c:v>
                </c:pt>
                <c:pt idx="7">
                  <c:v>0.1467165</c:v>
                </c:pt>
                <c:pt idx="8">
                  <c:v>8.7225499999999997E-2</c:v>
                </c:pt>
                <c:pt idx="9">
                  <c:v>8.1595100000000004E-2</c:v>
                </c:pt>
                <c:pt idx="10">
                  <c:v>0.3581221</c:v>
                </c:pt>
                <c:pt idx="11">
                  <c:v>0.16293920000000001</c:v>
                </c:pt>
                <c:pt idx="12">
                  <c:v>0.12336560000000001</c:v>
                </c:pt>
                <c:pt idx="13">
                  <c:v>0.13723859999999999</c:v>
                </c:pt>
                <c:pt idx="14">
                  <c:v>7.0495000000000002E-2</c:v>
                </c:pt>
                <c:pt idx="15">
                  <c:v>0.29192309999999999</c:v>
                </c:pt>
                <c:pt idx="16">
                  <c:v>0.26739879999999999</c:v>
                </c:pt>
                <c:pt idx="17">
                  <c:v>0.2036734</c:v>
                </c:pt>
                <c:pt idx="18">
                  <c:v>0.30167500000000003</c:v>
                </c:pt>
                <c:pt idx="19">
                  <c:v>0.2540404</c:v>
                </c:pt>
                <c:pt idx="20">
                  <c:v>8.2703799999999994E-2</c:v>
                </c:pt>
                <c:pt idx="21">
                  <c:v>0.25758419999999999</c:v>
                </c:pt>
                <c:pt idx="22">
                  <c:v>0.20133470000000001</c:v>
                </c:pt>
                <c:pt idx="23">
                  <c:v>0.18194099999999999</c:v>
                </c:pt>
                <c:pt idx="24">
                  <c:v>0.21349090000000001</c:v>
                </c:pt>
                <c:pt idx="25">
                  <c:v>0.3645448</c:v>
                </c:pt>
                <c:pt idx="26">
                  <c:v>0.2419888</c:v>
                </c:pt>
                <c:pt idx="27">
                  <c:v>0.3359548</c:v>
                </c:pt>
                <c:pt idx="28">
                  <c:v>0.1754453</c:v>
                </c:pt>
                <c:pt idx="29">
                  <c:v>0.1951676</c:v>
                </c:pt>
                <c:pt idx="30">
                  <c:v>0.53603840000000003</c:v>
                </c:pt>
                <c:pt idx="31">
                  <c:v>0.242926</c:v>
                </c:pt>
                <c:pt idx="32">
                  <c:v>0.19789470000000001</c:v>
                </c:pt>
                <c:pt idx="33">
                  <c:v>7.8049199999999999E-2</c:v>
                </c:pt>
                <c:pt idx="34">
                  <c:v>0.19482769999999999</c:v>
                </c:pt>
                <c:pt idx="35">
                  <c:v>0.16274379999999999</c:v>
                </c:pt>
                <c:pt idx="36">
                  <c:v>8.7391099999999999E-2</c:v>
                </c:pt>
                <c:pt idx="37">
                  <c:v>0.19104879999999999</c:v>
                </c:pt>
                <c:pt idx="38">
                  <c:v>0.30737880000000001</c:v>
                </c:pt>
                <c:pt idx="39">
                  <c:v>5.6781100000000001E-2</c:v>
                </c:pt>
                <c:pt idx="40">
                  <c:v>0.1129105</c:v>
                </c:pt>
                <c:pt idx="41">
                  <c:v>8.9729600000000007E-2</c:v>
                </c:pt>
                <c:pt idx="42">
                  <c:v>0.18324289999999999</c:v>
                </c:pt>
                <c:pt idx="43">
                  <c:v>0.20546320000000001</c:v>
                </c:pt>
                <c:pt idx="44">
                  <c:v>0.40448040000000002</c:v>
                </c:pt>
                <c:pt idx="45">
                  <c:v>0.1129617</c:v>
                </c:pt>
                <c:pt idx="46">
                  <c:v>8.4569199999999997E-2</c:v>
                </c:pt>
                <c:pt idx="47">
                  <c:v>0.37187290000000001</c:v>
                </c:pt>
                <c:pt idx="48">
                  <c:v>6.6012199999999993E-2</c:v>
                </c:pt>
                <c:pt idx="49">
                  <c:v>6.3270499999999993E-2</c:v>
                </c:pt>
                <c:pt idx="50">
                  <c:v>0.50955209999999995</c:v>
                </c:pt>
                <c:pt idx="51">
                  <c:v>0.274808</c:v>
                </c:pt>
                <c:pt idx="52">
                  <c:v>7.7289700000000003E-2</c:v>
                </c:pt>
                <c:pt idx="53">
                  <c:v>0.22836580000000001</c:v>
                </c:pt>
                <c:pt idx="54">
                  <c:v>0.22109500000000001</c:v>
                </c:pt>
                <c:pt idx="55">
                  <c:v>0.25944010000000001</c:v>
                </c:pt>
                <c:pt idx="56">
                  <c:v>0.13491139999999999</c:v>
                </c:pt>
                <c:pt idx="57">
                  <c:v>9.3563099999999996E-2</c:v>
                </c:pt>
                <c:pt idx="58">
                  <c:v>0.21426210000000001</c:v>
                </c:pt>
                <c:pt idx="59">
                  <c:v>0.1431915</c:v>
                </c:pt>
                <c:pt idx="60">
                  <c:v>4.9812700000000001E-2</c:v>
                </c:pt>
                <c:pt idx="61">
                  <c:v>0.21349360000000001</c:v>
                </c:pt>
                <c:pt idx="62">
                  <c:v>8.5705000000000003E-2</c:v>
                </c:pt>
                <c:pt idx="63">
                  <c:v>0.22384979999999999</c:v>
                </c:pt>
                <c:pt idx="64">
                  <c:v>0.15982399999999999</c:v>
                </c:pt>
                <c:pt idx="65">
                  <c:v>0.1081244</c:v>
                </c:pt>
                <c:pt idx="66">
                  <c:v>0.1427042</c:v>
                </c:pt>
                <c:pt idx="67">
                  <c:v>0.14682429999999999</c:v>
                </c:pt>
                <c:pt idx="68">
                  <c:v>4.9622800000000002E-2</c:v>
                </c:pt>
              </c:numCache>
            </c:numRef>
          </c:xVal>
          <c:yVal>
            <c:numRef>
              <c:f>Data!$E$2:$E$70</c:f>
              <c:numCache>
                <c:formatCode>General</c:formatCode>
                <c:ptCount val="69"/>
                <c:pt idx="0">
                  <c:v>0.86823059999999996</c:v>
                </c:pt>
                <c:pt idx="1">
                  <c:v>0.94271020000000005</c:v>
                </c:pt>
                <c:pt idx="2">
                  <c:v>0.78109200000000001</c:v>
                </c:pt>
                <c:pt idx="3">
                  <c:v>1.2270570000000001</c:v>
                </c:pt>
                <c:pt idx="4">
                  <c:v>0.77566809999999997</c:v>
                </c:pt>
                <c:pt idx="5">
                  <c:v>1.356644</c:v>
                </c:pt>
                <c:pt idx="6">
                  <c:v>0.92200959999999998</c:v>
                </c:pt>
                <c:pt idx="7">
                  <c:v>0.71342399999999995</c:v>
                </c:pt>
                <c:pt idx="8">
                  <c:v>1.5522629999999999</c:v>
                </c:pt>
                <c:pt idx="9">
                  <c:v>1.2436769999999999</c:v>
                </c:pt>
                <c:pt idx="10">
                  <c:v>1.0225070000000001</c:v>
                </c:pt>
                <c:pt idx="11">
                  <c:v>0.73416919999999997</c:v>
                </c:pt>
                <c:pt idx="12">
                  <c:v>0.87178809999999995</c:v>
                </c:pt>
                <c:pt idx="13">
                  <c:v>0.70039960000000001</c:v>
                </c:pt>
                <c:pt idx="14">
                  <c:v>0.62756330000000005</c:v>
                </c:pt>
                <c:pt idx="15">
                  <c:v>0.90985419999999995</c:v>
                </c:pt>
                <c:pt idx="16">
                  <c:v>0.77957949999999998</c:v>
                </c:pt>
                <c:pt idx="17">
                  <c:v>0.77975539999999999</c:v>
                </c:pt>
                <c:pt idx="18">
                  <c:v>0.74757039999999997</c:v>
                </c:pt>
                <c:pt idx="19">
                  <c:v>1.499908</c:v>
                </c:pt>
                <c:pt idx="20">
                  <c:v>0.58979199999999998</c:v>
                </c:pt>
                <c:pt idx="21">
                  <c:v>0.90149690000000005</c:v>
                </c:pt>
                <c:pt idx="22">
                  <c:v>0.91798170000000001</c:v>
                </c:pt>
                <c:pt idx="23">
                  <c:v>0.59781240000000002</c:v>
                </c:pt>
                <c:pt idx="24">
                  <c:v>0.81055279999999996</c:v>
                </c:pt>
                <c:pt idx="25">
                  <c:v>0.57240179999999996</c:v>
                </c:pt>
                <c:pt idx="26">
                  <c:v>0.56766240000000001</c:v>
                </c:pt>
                <c:pt idx="27">
                  <c:v>0.77316059999999998</c:v>
                </c:pt>
                <c:pt idx="28">
                  <c:v>0.61879720000000005</c:v>
                </c:pt>
                <c:pt idx="29">
                  <c:v>0.57549159999999999</c:v>
                </c:pt>
                <c:pt idx="30">
                  <c:v>0.56838429999999995</c:v>
                </c:pt>
                <c:pt idx="31">
                  <c:v>0.80042650000000004</c:v>
                </c:pt>
                <c:pt idx="32">
                  <c:v>0.73849710000000002</c:v>
                </c:pt>
                <c:pt idx="33">
                  <c:v>2.021552999999999</c:v>
                </c:pt>
                <c:pt idx="34">
                  <c:v>0.60964099999999999</c:v>
                </c:pt>
                <c:pt idx="35">
                  <c:v>0.94536580000000003</c:v>
                </c:pt>
                <c:pt idx="36">
                  <c:v>0.76660430000000002</c:v>
                </c:pt>
                <c:pt idx="37">
                  <c:v>0.84680100000000003</c:v>
                </c:pt>
                <c:pt idx="38">
                  <c:v>0.82680200000000004</c:v>
                </c:pt>
                <c:pt idx="39">
                  <c:v>0.91267679999999995</c:v>
                </c:pt>
                <c:pt idx="40">
                  <c:v>0.95490059999999999</c:v>
                </c:pt>
                <c:pt idx="41">
                  <c:v>1.4518470000000001</c:v>
                </c:pt>
                <c:pt idx="42">
                  <c:v>0.81966030000000001</c:v>
                </c:pt>
                <c:pt idx="43">
                  <c:v>0.71900980000000003</c:v>
                </c:pt>
                <c:pt idx="44">
                  <c:v>0.74485270000000003</c:v>
                </c:pt>
                <c:pt idx="45">
                  <c:v>2.0256439999999989</c:v>
                </c:pt>
                <c:pt idx="46">
                  <c:v>1.052063</c:v>
                </c:pt>
                <c:pt idx="47">
                  <c:v>1.0181009999999999</c:v>
                </c:pt>
                <c:pt idx="48">
                  <c:v>0.49789670000000003</c:v>
                </c:pt>
                <c:pt idx="49">
                  <c:v>0.84558710000000004</c:v>
                </c:pt>
                <c:pt idx="50">
                  <c:v>1.1543239999999999</c:v>
                </c:pt>
                <c:pt idx="51">
                  <c:v>1.080247</c:v>
                </c:pt>
                <c:pt idx="52">
                  <c:v>0.57029660000000004</c:v>
                </c:pt>
                <c:pt idx="53">
                  <c:v>1.124485</c:v>
                </c:pt>
                <c:pt idx="54">
                  <c:v>1.0409600000000001</c:v>
                </c:pt>
                <c:pt idx="55">
                  <c:v>0.66037860000000004</c:v>
                </c:pt>
                <c:pt idx="56">
                  <c:v>1.9644459999999999</c:v>
                </c:pt>
                <c:pt idx="57">
                  <c:v>2.837361</c:v>
                </c:pt>
                <c:pt idx="58">
                  <c:v>1.4416720000000001</c:v>
                </c:pt>
                <c:pt idx="59">
                  <c:v>0.76177760000000005</c:v>
                </c:pt>
                <c:pt idx="60">
                  <c:v>0.94202339999999996</c:v>
                </c:pt>
                <c:pt idx="61">
                  <c:v>0.72273089999999995</c:v>
                </c:pt>
                <c:pt idx="62">
                  <c:v>0.49021389999999998</c:v>
                </c:pt>
                <c:pt idx="63">
                  <c:v>0.83363039999999999</c:v>
                </c:pt>
                <c:pt idx="64">
                  <c:v>0.79496480000000003</c:v>
                </c:pt>
                <c:pt idx="65">
                  <c:v>2.5845729999999998</c:v>
                </c:pt>
                <c:pt idx="66">
                  <c:v>1.869839</c:v>
                </c:pt>
                <c:pt idx="67">
                  <c:v>0.71165259999999997</c:v>
                </c:pt>
                <c:pt idx="68">
                  <c:v>0.4156281</c:v>
                </c:pt>
              </c:numCache>
            </c:numRef>
          </c:yVal>
          <c:smooth val="0"/>
          <c:extLst>
            <c:ext xmlns:c15="http://schemas.microsoft.com/office/drawing/2012/chart" uri="{02D57815-91ED-43cb-92C2-25804820EDAC}">
              <c15:datalabelsRange>
                <c15:f>Data!$C$2:$C$70</c15:f>
                <c15:dlblRangeCache>
                  <c:ptCount val="69"/>
                  <c:pt idx="0">
                    <c:v>Albany</c:v>
                  </c:pt>
                  <c:pt idx="1">
                    <c:v>Albuquerque</c:v>
                  </c:pt>
                  <c:pt idx="2">
                    <c:v>Atlanta</c:v>
                  </c:pt>
                  <c:pt idx="3">
                    <c:v>Austin</c:v>
                  </c:pt>
                  <c:pt idx="4">
                    <c:v>Bakersfield</c:v>
                  </c:pt>
                  <c:pt idx="5">
                    <c:v>Baltimore</c:v>
                  </c:pt>
                  <c:pt idx="6">
                    <c:v>Baton Rouge</c:v>
                  </c:pt>
                  <c:pt idx="7">
                    <c:v>Birmingham</c:v>
                  </c:pt>
                  <c:pt idx="8">
                    <c:v>Boston</c:v>
                  </c:pt>
                  <c:pt idx="9">
                    <c:v>Bridgeport</c:v>
                  </c:pt>
                  <c:pt idx="10">
                    <c:v>Charleston</c:v>
                  </c:pt>
                  <c:pt idx="11">
                    <c:v>Chattanooga</c:v>
                  </c:pt>
                  <c:pt idx="12">
                    <c:v>Chicago</c:v>
                  </c:pt>
                  <c:pt idx="13">
                    <c:v>Cincinnati</c:v>
                  </c:pt>
                  <c:pt idx="14">
                    <c:v>Cleveland</c:v>
                  </c:pt>
                  <c:pt idx="15">
                    <c:v>Colorado Springs</c:v>
                  </c:pt>
                  <c:pt idx="16">
                    <c:v>Columbia</c:v>
                  </c:pt>
                  <c:pt idx="17">
                    <c:v>Columbus</c:v>
                  </c:pt>
                  <c:pt idx="18">
                    <c:v>Dallas</c:v>
                  </c:pt>
                  <c:pt idx="19">
                    <c:v>Denver</c:v>
                  </c:pt>
                  <c:pt idx="20">
                    <c:v>Detroit</c:v>
                  </c:pt>
                  <c:pt idx="21">
                    <c:v>El Paso</c:v>
                  </c:pt>
                  <c:pt idx="22">
                    <c:v>Fresno</c:v>
                  </c:pt>
                  <c:pt idx="23">
                    <c:v>Grand Rapids</c:v>
                  </c:pt>
                  <c:pt idx="24">
                    <c:v>Greensboro</c:v>
                  </c:pt>
                  <c:pt idx="25">
                    <c:v>Houston</c:v>
                  </c:pt>
                  <c:pt idx="26">
                    <c:v>Indianapolis</c:v>
                  </c:pt>
                  <c:pt idx="27">
                    <c:v>Jacksonville</c:v>
                  </c:pt>
                  <c:pt idx="28">
                    <c:v>Kansas City</c:v>
                  </c:pt>
                  <c:pt idx="29">
                    <c:v>Knoxville</c:v>
                  </c:pt>
                  <c:pt idx="30">
                    <c:v>Las Vegas</c:v>
                  </c:pt>
                  <c:pt idx="31">
                    <c:v>Lexington</c:v>
                  </c:pt>
                  <c:pt idx="32">
                    <c:v>Little Rock</c:v>
                  </c:pt>
                  <c:pt idx="33">
                    <c:v>Los Angeles</c:v>
                  </c:pt>
                  <c:pt idx="34">
                    <c:v>Memphis</c:v>
                  </c:pt>
                  <c:pt idx="35">
                    <c:v>Miami</c:v>
                  </c:pt>
                  <c:pt idx="36">
                    <c:v>Milwaukee</c:v>
                  </c:pt>
                  <c:pt idx="37">
                    <c:v>Minneapolis</c:v>
                  </c:pt>
                  <c:pt idx="38">
                    <c:v>Nashville</c:v>
                  </c:pt>
                  <c:pt idx="39">
                    <c:v>New Haven</c:v>
                  </c:pt>
                  <c:pt idx="40">
                    <c:v>New Orleans</c:v>
                  </c:pt>
                  <c:pt idx="41">
                    <c:v>New York</c:v>
                  </c:pt>
                  <c:pt idx="42">
                    <c:v>Oklahoma City</c:v>
                  </c:pt>
                  <c:pt idx="43">
                    <c:v>Omaha</c:v>
                  </c:pt>
                  <c:pt idx="44">
                    <c:v>Orlando</c:v>
                  </c:pt>
                  <c:pt idx="45">
                    <c:v>Oxnard</c:v>
                  </c:pt>
                  <c:pt idx="46">
                    <c:v>Philadelphia</c:v>
                  </c:pt>
                  <c:pt idx="47">
                    <c:v>Phoenix</c:v>
                  </c:pt>
                  <c:pt idx="48">
                    <c:v>Pittsburgh</c:v>
                  </c:pt>
                  <c:pt idx="49">
                    <c:v>Providence</c:v>
                  </c:pt>
                  <c:pt idx="50">
                    <c:v>Raleigh</c:v>
                  </c:pt>
                  <c:pt idx="51">
                    <c:v>Riverside</c:v>
                  </c:pt>
                  <c:pt idx="52">
                    <c:v>Rochester</c:v>
                  </c:pt>
                  <c:pt idx="53">
                    <c:v>Sacramento</c:v>
                  </c:pt>
                  <c:pt idx="54">
                    <c:v>Salt Lake City</c:v>
                  </c:pt>
                  <c:pt idx="55">
                    <c:v>San Antonio</c:v>
                  </c:pt>
                  <c:pt idx="56">
                    <c:v>San Diego</c:v>
                  </c:pt>
                  <c:pt idx="57">
                    <c:v>San Francisco</c:v>
                  </c:pt>
                  <c:pt idx="58">
                    <c:v>Seattle</c:v>
                  </c:pt>
                  <c:pt idx="59">
                    <c:v>Shreveport</c:v>
                  </c:pt>
                  <c:pt idx="60">
                    <c:v>Springfield</c:v>
                  </c:pt>
                  <c:pt idx="61">
                    <c:v>Tampa</c:v>
                  </c:pt>
                  <c:pt idx="62">
                    <c:v>Toledo</c:v>
                  </c:pt>
                  <c:pt idx="63">
                    <c:v>Tucson</c:v>
                  </c:pt>
                  <c:pt idx="64">
                    <c:v>Tulsa</c:v>
                  </c:pt>
                  <c:pt idx="65">
                    <c:v>Urban Honolulu</c:v>
                  </c:pt>
                  <c:pt idx="66">
                    <c:v>Washington</c:v>
                  </c:pt>
                  <c:pt idx="67">
                    <c:v>Wichita</c:v>
                  </c:pt>
                  <c:pt idx="68">
                    <c:v>Youngstown</c:v>
                  </c:pt>
                </c15:dlblRangeCache>
              </c15:datalabelsRange>
            </c:ext>
            <c:ext xmlns:c16="http://schemas.microsoft.com/office/drawing/2014/chart" uri="{C3380CC4-5D6E-409C-BE32-E72D297353CC}">
              <c16:uniqueId val="{00000045-F749-447C-B186-BE9810686282}"/>
            </c:ext>
          </c:extLst>
        </c:ser>
        <c:dLbls>
          <c:showLegendKey val="0"/>
          <c:showVal val="0"/>
          <c:showCatName val="0"/>
          <c:showSerName val="0"/>
          <c:showPercent val="0"/>
          <c:showBubbleSize val="0"/>
        </c:dLbls>
        <c:axId val="2077733512"/>
        <c:axId val="2074064968"/>
      </c:scatterChart>
      <c:valAx>
        <c:axId val="2077733512"/>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Permits</a:t>
                </a:r>
                <a:r>
                  <a:rPr lang="en-US" sz="1400" baseline="0"/>
                  <a:t> Issued between 2000 and 2013/2000 Housing Stock</a:t>
                </a:r>
                <a:endParaRPr lang="en-US" sz="1400"/>
              </a:p>
            </c:rich>
          </c:tx>
          <c:layout>
            <c:manualLayout>
              <c:xMode val="edge"/>
              <c:yMode val="edge"/>
              <c:x val="0.20543904750268999"/>
              <c:y val="0.938019225973222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4064968"/>
        <c:crosses val="autoZero"/>
        <c:crossBetween val="midCat"/>
      </c:valAx>
      <c:valAx>
        <c:axId val="2074064968"/>
        <c:scaling>
          <c:orientation val="minMax"/>
        </c:scaling>
        <c:delete val="0"/>
        <c:axPos val="l"/>
        <c:majorGridlines>
          <c:spPr>
            <a:ln w="9525" cap="flat" cmpd="sng" algn="ctr">
              <a:solidFill>
                <a:schemeClr val="bg1">
                  <a:lumMod val="7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House</a:t>
                </a:r>
                <a:r>
                  <a:rPr lang="en-US" sz="1400" baseline="0" dirty="0"/>
                  <a:t> Price to normal building cost ratio in 2013</a:t>
                </a:r>
                <a:endParaRPr lang="en-US" sz="1400" dirty="0"/>
              </a:p>
            </c:rich>
          </c:tx>
          <c:layout>
            <c:manualLayout>
              <c:xMode val="edge"/>
              <c:yMode val="edge"/>
              <c:x val="1.0250958522938201E-2"/>
              <c:y val="0.1896741362898400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7733512"/>
        <c:crosses val="autoZero"/>
        <c:crossBetween val="midCat"/>
        <c:min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US</a:t>
            </a:r>
            <a:r>
              <a:rPr lang="en-US" sz="2000" baseline="0"/>
              <a:t> national house</a:t>
            </a:r>
            <a:r>
              <a:rPr lang="en-US" sz="2000"/>
              <a:t> price index adjusted for inflation, 1975=100</a:t>
            </a:r>
          </a:p>
        </c:rich>
      </c:tx>
      <c:layout>
        <c:manualLayout>
          <c:xMode val="edge"/>
          <c:yMode val="edge"/>
          <c:x val="0.13552348193942901"/>
          <c:y val="3.6395762361464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9626513570274799E-2"/>
          <c:y val="0.11118316318659401"/>
          <c:w val="0.90306316680607002"/>
          <c:h val="0.83123749890741105"/>
        </c:manualLayout>
      </c:layout>
      <c:lineChart>
        <c:grouping val="standard"/>
        <c:varyColors val="0"/>
        <c:ser>
          <c:idx val="0"/>
          <c:order val="0"/>
          <c:tx>
            <c:strRef>
              <c:f>'RR housing'!$A$23</c:f>
              <c:strCache>
                <c:ptCount val="1"/>
                <c:pt idx="0">
                  <c:v>House price index adj for inflation, 1975=100</c:v>
                </c:pt>
              </c:strCache>
            </c:strRef>
          </c:tx>
          <c:spPr>
            <a:ln w="57150" cap="rnd">
              <a:solidFill>
                <a:schemeClr val="accent1"/>
              </a:solidFill>
              <a:round/>
            </a:ln>
            <a:effectLst/>
          </c:spPr>
          <c:marker>
            <c:symbol val="none"/>
          </c:marker>
          <c:cat>
            <c:strRef>
              <c:f>'RR housing'!$D$1:$AU$1</c:f>
              <c:strCache>
                <c:ptCount val="44"/>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strCache>
            </c:strRef>
          </c:cat>
          <c:val>
            <c:numRef>
              <c:f>'RR housing'!$D$23:$AU$23</c:f>
              <c:numCache>
                <c:formatCode>General</c:formatCode>
                <c:ptCount val="44"/>
                <c:pt idx="0">
                  <c:v>100</c:v>
                </c:pt>
                <c:pt idx="1">
                  <c:v>101.632804465554</c:v>
                </c:pt>
                <c:pt idx="2">
                  <c:v>106.8740121951047</c:v>
                </c:pt>
                <c:pt idx="3">
                  <c:v>113.9869545944583</c:v>
                </c:pt>
                <c:pt idx="4">
                  <c:v>118.8851053099219</c:v>
                </c:pt>
                <c:pt idx="5">
                  <c:v>115.9137771750725</c:v>
                </c:pt>
                <c:pt idx="6">
                  <c:v>111.6435202132393</c:v>
                </c:pt>
                <c:pt idx="7">
                  <c:v>109.3899950378083</c:v>
                </c:pt>
                <c:pt idx="8">
                  <c:v>108.9752642351017</c:v>
                </c:pt>
                <c:pt idx="9">
                  <c:v>109.5543810999077</c:v>
                </c:pt>
                <c:pt idx="10">
                  <c:v>111.2688343316117</c:v>
                </c:pt>
                <c:pt idx="11">
                  <c:v>116.2909259888243</c:v>
                </c:pt>
                <c:pt idx="12">
                  <c:v>120.07420268560421</c:v>
                </c:pt>
                <c:pt idx="13">
                  <c:v>121.73222875188959</c:v>
                </c:pt>
                <c:pt idx="14">
                  <c:v>122.7910332290857</c:v>
                </c:pt>
                <c:pt idx="15">
                  <c:v>121.2861305621725</c:v>
                </c:pt>
                <c:pt idx="16">
                  <c:v>119.59227302935609</c:v>
                </c:pt>
                <c:pt idx="17">
                  <c:v>119.7383494730181</c:v>
                </c:pt>
                <c:pt idx="18">
                  <c:v>119.54433471468219</c:v>
                </c:pt>
                <c:pt idx="19">
                  <c:v>120.0861315232396</c:v>
                </c:pt>
                <c:pt idx="20">
                  <c:v>121.1970301389091</c:v>
                </c:pt>
                <c:pt idx="21">
                  <c:v>122.78090787619421</c:v>
                </c:pt>
                <c:pt idx="22">
                  <c:v>124.7467610726062</c:v>
                </c:pt>
                <c:pt idx="23">
                  <c:v>130.10890591263339</c:v>
                </c:pt>
                <c:pt idx="24">
                  <c:v>134.50539271769779</c:v>
                </c:pt>
                <c:pt idx="25">
                  <c:v>139.63626044754699</c:v>
                </c:pt>
                <c:pt idx="26">
                  <c:v>147.24720331017349</c:v>
                </c:pt>
                <c:pt idx="27">
                  <c:v>154.5306792767129</c:v>
                </c:pt>
                <c:pt idx="28">
                  <c:v>161.0218415371784</c:v>
                </c:pt>
                <c:pt idx="29">
                  <c:v>171.78907529748739</c:v>
                </c:pt>
                <c:pt idx="30">
                  <c:v>185.97246135343869</c:v>
                </c:pt>
                <c:pt idx="31">
                  <c:v>194.00581623035859</c:v>
                </c:pt>
                <c:pt idx="32">
                  <c:v>191.28509558571739</c:v>
                </c:pt>
                <c:pt idx="33">
                  <c:v>176.21302051215889</c:v>
                </c:pt>
                <c:pt idx="34">
                  <c:v>166.53833111744501</c:v>
                </c:pt>
                <c:pt idx="35">
                  <c:v>157.0181736905283</c:v>
                </c:pt>
                <c:pt idx="36">
                  <c:v>147.23806065891631</c:v>
                </c:pt>
                <c:pt idx="37">
                  <c:v>144.10551030421979</c:v>
                </c:pt>
                <c:pt idx="38">
                  <c:v>147.71786450161011</c:v>
                </c:pt>
                <c:pt idx="39">
                  <c:v>153.0103899361599</c:v>
                </c:pt>
                <c:pt idx="40">
                  <c:v>160.61415966142729</c:v>
                </c:pt>
                <c:pt idx="41">
                  <c:v>167.69926582725029</c:v>
                </c:pt>
                <c:pt idx="42">
                  <c:v>174.99780758130851</c:v>
                </c:pt>
                <c:pt idx="43">
                  <c:v>182.8883921624076</c:v>
                </c:pt>
              </c:numCache>
            </c:numRef>
          </c:val>
          <c:smooth val="0"/>
          <c:extLst>
            <c:ext xmlns:c16="http://schemas.microsoft.com/office/drawing/2014/chart" uri="{C3380CC4-5D6E-409C-BE32-E72D297353CC}">
              <c16:uniqueId val="{00000000-4C65-9A40-B712-EF8A453C758C}"/>
            </c:ext>
          </c:extLst>
        </c:ser>
        <c:dLbls>
          <c:showLegendKey val="0"/>
          <c:showVal val="0"/>
          <c:showCatName val="0"/>
          <c:showSerName val="0"/>
          <c:showPercent val="0"/>
          <c:showBubbleSize val="0"/>
        </c:dLbls>
        <c:smooth val="0"/>
        <c:axId val="2071118072"/>
        <c:axId val="2071114088"/>
      </c:lineChart>
      <c:catAx>
        <c:axId val="2071118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1114088"/>
        <c:crosses val="autoZero"/>
        <c:auto val="1"/>
        <c:lblAlgn val="ctr"/>
        <c:lblOffset val="100"/>
        <c:tickLblSkip val="3"/>
        <c:tickMarkSkip val="3"/>
        <c:noMultiLvlLbl val="0"/>
      </c:catAx>
      <c:valAx>
        <c:axId val="2071114088"/>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11180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a:t>House appreciation horse-race, 1991=100</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'City HPI data'!$A$32</c:f>
              <c:strCache>
                <c:ptCount val="1"/>
                <c:pt idx="0">
                  <c:v>Boston</c:v>
                </c:pt>
              </c:strCache>
            </c:strRef>
          </c:tx>
          <c:spPr>
            <a:ln w="57150" cap="rnd">
              <a:solidFill>
                <a:schemeClr val="accent3"/>
              </a:solidFill>
              <a:round/>
            </a:ln>
            <a:effectLst/>
          </c:spPr>
          <c:marker>
            <c:symbol val="none"/>
          </c:marker>
          <c:cat>
            <c:numRef>
              <c:f>'City HPI data'!$B$29:$AC$29</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'City HPI data'!$B$32:$AC$32</c:f>
              <c:numCache>
                <c:formatCode>General</c:formatCode>
                <c:ptCount val="28"/>
                <c:pt idx="0">
                  <c:v>100</c:v>
                </c:pt>
                <c:pt idx="1">
                  <c:v>98.413891607184908</c:v>
                </c:pt>
                <c:pt idx="2">
                  <c:v>99.074101523320977</c:v>
                </c:pt>
                <c:pt idx="3">
                  <c:v>100.3505774446346</c:v>
                </c:pt>
                <c:pt idx="4">
                  <c:v>100.4039333439691</c:v>
                </c:pt>
                <c:pt idx="5">
                  <c:v>103.80106558292979</c:v>
                </c:pt>
                <c:pt idx="6">
                  <c:v>109.02173757088561</c:v>
                </c:pt>
                <c:pt idx="7">
                  <c:v>119.7623383541678</c:v>
                </c:pt>
                <c:pt idx="8">
                  <c:v>134.89898728625951</c:v>
                </c:pt>
                <c:pt idx="9">
                  <c:v>153.3900148233574</c:v>
                </c:pt>
                <c:pt idx="10">
                  <c:v>167.94725776822699</c:v>
                </c:pt>
                <c:pt idx="11">
                  <c:v>187.79742174229051</c:v>
                </c:pt>
                <c:pt idx="12">
                  <c:v>198.47936225992231</c:v>
                </c:pt>
                <c:pt idx="13">
                  <c:v>211.90450492348569</c:v>
                </c:pt>
                <c:pt idx="14">
                  <c:v>213.27628824428331</c:v>
                </c:pt>
                <c:pt idx="15">
                  <c:v>197.09830190722931</c:v>
                </c:pt>
                <c:pt idx="16">
                  <c:v>185.75470982163489</c:v>
                </c:pt>
                <c:pt idx="17">
                  <c:v>167.78284841141971</c:v>
                </c:pt>
                <c:pt idx="18">
                  <c:v>168.84688378836981</c:v>
                </c:pt>
                <c:pt idx="19">
                  <c:v>164.78820035631841</c:v>
                </c:pt>
                <c:pt idx="20">
                  <c:v>156.66079398821279</c:v>
                </c:pt>
                <c:pt idx="21">
                  <c:v>159.31582568662671</c:v>
                </c:pt>
                <c:pt idx="22">
                  <c:v>172.41579920139841</c:v>
                </c:pt>
                <c:pt idx="23">
                  <c:v>176.19567800873679</c:v>
                </c:pt>
                <c:pt idx="24">
                  <c:v>183.54126794062611</c:v>
                </c:pt>
                <c:pt idx="25">
                  <c:v>192.76459860837599</c:v>
                </c:pt>
                <c:pt idx="26">
                  <c:v>199.77318640572449</c:v>
                </c:pt>
                <c:pt idx="27">
                  <c:v>206.0083041005513</c:v>
                </c:pt>
              </c:numCache>
            </c:numRef>
          </c:val>
          <c:smooth val="0"/>
          <c:extLst>
            <c:ext xmlns:c16="http://schemas.microsoft.com/office/drawing/2014/chart" uri="{C3380CC4-5D6E-409C-BE32-E72D297353CC}">
              <c16:uniqueId val="{00000000-4C71-AF48-8B79-0531062BAB68}"/>
            </c:ext>
          </c:extLst>
        </c:ser>
        <c:ser>
          <c:idx val="3"/>
          <c:order val="1"/>
          <c:tx>
            <c:strRef>
              <c:f>'City HPI data'!$A$33</c:f>
              <c:strCache>
                <c:ptCount val="1"/>
                <c:pt idx="0">
                  <c:v>San Francisco</c:v>
                </c:pt>
              </c:strCache>
            </c:strRef>
          </c:tx>
          <c:spPr>
            <a:ln w="57150" cap="rnd">
              <a:solidFill>
                <a:schemeClr val="accent4"/>
              </a:solidFill>
              <a:round/>
            </a:ln>
            <a:effectLst/>
          </c:spPr>
          <c:marker>
            <c:symbol val="none"/>
          </c:marker>
          <c:cat>
            <c:numRef>
              <c:f>'City HPI data'!$B$29:$AC$29</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'City HPI data'!$B$33:$AC$33</c:f>
              <c:numCache>
                <c:formatCode>General</c:formatCode>
                <c:ptCount val="28"/>
                <c:pt idx="0">
                  <c:v>100</c:v>
                </c:pt>
                <c:pt idx="1">
                  <c:v>94.823571672600309</c:v>
                </c:pt>
                <c:pt idx="2">
                  <c:v>89.884924501075673</c:v>
                </c:pt>
                <c:pt idx="3">
                  <c:v>90.267940057739011</c:v>
                </c:pt>
                <c:pt idx="4">
                  <c:v>86.514336784482111</c:v>
                </c:pt>
                <c:pt idx="5">
                  <c:v>87.690816881985853</c:v>
                </c:pt>
                <c:pt idx="6">
                  <c:v>95.27226802049266</c:v>
                </c:pt>
                <c:pt idx="7">
                  <c:v>105.5153590627</c:v>
                </c:pt>
                <c:pt idx="8">
                  <c:v>121.77700077308459</c:v>
                </c:pt>
                <c:pt idx="9">
                  <c:v>154.49920296846241</c:v>
                </c:pt>
                <c:pt idx="10">
                  <c:v>147.83624745068431</c:v>
                </c:pt>
                <c:pt idx="11">
                  <c:v>165.441468972693</c:v>
                </c:pt>
                <c:pt idx="12">
                  <c:v>176.02033231999241</c:v>
                </c:pt>
                <c:pt idx="13">
                  <c:v>206.0096158258637</c:v>
                </c:pt>
                <c:pt idx="14">
                  <c:v>231.67762956688449</c:v>
                </c:pt>
                <c:pt idx="15">
                  <c:v>222.14937371853529</c:v>
                </c:pt>
                <c:pt idx="16">
                  <c:v>193.10360848863289</c:v>
                </c:pt>
                <c:pt idx="17">
                  <c:v>128.9048728881483</c:v>
                </c:pt>
                <c:pt idx="18">
                  <c:v>135.33779988852319</c:v>
                </c:pt>
                <c:pt idx="19">
                  <c:v>132.9405390331637</c:v>
                </c:pt>
                <c:pt idx="20">
                  <c:v>122.9866835460198</c:v>
                </c:pt>
                <c:pt idx="21">
                  <c:v>138.33392731143141</c:v>
                </c:pt>
                <c:pt idx="22">
                  <c:v>167.52415623829361</c:v>
                </c:pt>
                <c:pt idx="23">
                  <c:v>180.53588887145509</c:v>
                </c:pt>
                <c:pt idx="24">
                  <c:v>198.557114372504</c:v>
                </c:pt>
                <c:pt idx="25">
                  <c:v>208.14257773386811</c:v>
                </c:pt>
                <c:pt idx="26">
                  <c:v>223.33756058206021</c:v>
                </c:pt>
                <c:pt idx="27">
                  <c:v>226.46615546642121</c:v>
                </c:pt>
              </c:numCache>
            </c:numRef>
          </c:val>
          <c:smooth val="0"/>
          <c:extLst>
            <c:ext xmlns:c16="http://schemas.microsoft.com/office/drawing/2014/chart" uri="{C3380CC4-5D6E-409C-BE32-E72D297353CC}">
              <c16:uniqueId val="{00000001-4C71-AF48-8B79-0531062BAB68}"/>
            </c:ext>
          </c:extLst>
        </c:ser>
        <c:ser>
          <c:idx val="5"/>
          <c:order val="2"/>
          <c:tx>
            <c:strRef>
              <c:f>'City HPI data'!$A$35</c:f>
              <c:strCache>
                <c:ptCount val="1"/>
                <c:pt idx="0">
                  <c:v>Miami</c:v>
                </c:pt>
              </c:strCache>
            </c:strRef>
          </c:tx>
          <c:spPr>
            <a:ln w="57150" cap="rnd">
              <a:solidFill>
                <a:schemeClr val="accent6"/>
              </a:solidFill>
              <a:round/>
            </a:ln>
            <a:effectLst/>
          </c:spPr>
          <c:marker>
            <c:symbol val="none"/>
          </c:marker>
          <c:cat>
            <c:numRef>
              <c:f>'City HPI data'!$B$29:$AC$29</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'City HPI data'!$B$35:$AC$35</c:f>
              <c:numCache>
                <c:formatCode>General</c:formatCode>
                <c:ptCount val="28"/>
                <c:pt idx="0">
                  <c:v>100</c:v>
                </c:pt>
                <c:pt idx="1">
                  <c:v>99.957269482517901</c:v>
                </c:pt>
                <c:pt idx="2">
                  <c:v>101.99277418618991</c:v>
                </c:pt>
                <c:pt idx="3">
                  <c:v>104.5384220653542</c:v>
                </c:pt>
                <c:pt idx="4">
                  <c:v>104.192002423529</c:v>
                </c:pt>
                <c:pt idx="5">
                  <c:v>103.32799450998419</c:v>
                </c:pt>
                <c:pt idx="6">
                  <c:v>104.3782771756875</c:v>
                </c:pt>
                <c:pt idx="7">
                  <c:v>107.03989456727339</c:v>
                </c:pt>
                <c:pt idx="8">
                  <c:v>110.5045151897487</c:v>
                </c:pt>
                <c:pt idx="9">
                  <c:v>117.10413456650799</c:v>
                </c:pt>
                <c:pt idx="10">
                  <c:v>131.5147439385558</c:v>
                </c:pt>
                <c:pt idx="11">
                  <c:v>150.00456896873311</c:v>
                </c:pt>
                <c:pt idx="12">
                  <c:v>171.62425265207091</c:v>
                </c:pt>
                <c:pt idx="13">
                  <c:v>210.48954511592871</c:v>
                </c:pt>
                <c:pt idx="14">
                  <c:v>267.32409121053598</c:v>
                </c:pt>
                <c:pt idx="15">
                  <c:v>276.20332921310921</c:v>
                </c:pt>
                <c:pt idx="16">
                  <c:v>228.0139591524084</c:v>
                </c:pt>
                <c:pt idx="17">
                  <c:v>150.19846370839559</c:v>
                </c:pt>
                <c:pt idx="18">
                  <c:v>131.54351901858519</c:v>
                </c:pt>
                <c:pt idx="19">
                  <c:v>123.2744420351022</c:v>
                </c:pt>
                <c:pt idx="20">
                  <c:v>114.8310516651831</c:v>
                </c:pt>
                <c:pt idx="21">
                  <c:v>124.72790226364491</c:v>
                </c:pt>
                <c:pt idx="22">
                  <c:v>148.72993241056611</c:v>
                </c:pt>
                <c:pt idx="23">
                  <c:v>161.11490048319021</c:v>
                </c:pt>
                <c:pt idx="24">
                  <c:v>174.4401185086372</c:v>
                </c:pt>
                <c:pt idx="25">
                  <c:v>186.64897979700521</c:v>
                </c:pt>
                <c:pt idx="26">
                  <c:v>194.37650005258749</c:v>
                </c:pt>
                <c:pt idx="27">
                  <c:v>198.7955227909905</c:v>
                </c:pt>
              </c:numCache>
            </c:numRef>
          </c:val>
          <c:smooth val="0"/>
          <c:extLst>
            <c:ext xmlns:c16="http://schemas.microsoft.com/office/drawing/2014/chart" uri="{C3380CC4-5D6E-409C-BE32-E72D297353CC}">
              <c16:uniqueId val="{00000002-4C71-AF48-8B79-0531062BAB68}"/>
            </c:ext>
          </c:extLst>
        </c:ser>
        <c:dLbls>
          <c:showLegendKey val="0"/>
          <c:showVal val="0"/>
          <c:showCatName val="0"/>
          <c:showSerName val="0"/>
          <c:showPercent val="0"/>
          <c:showBubbleSize val="0"/>
        </c:dLbls>
        <c:smooth val="0"/>
        <c:axId val="2071048168"/>
        <c:axId val="2071044248"/>
      </c:lineChart>
      <c:catAx>
        <c:axId val="2071048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1044248"/>
        <c:crosses val="autoZero"/>
        <c:auto val="1"/>
        <c:lblAlgn val="ctr"/>
        <c:lblOffset val="100"/>
        <c:tickLblSkip val="2"/>
        <c:noMultiLvlLbl val="0"/>
      </c:catAx>
      <c:valAx>
        <c:axId val="2071044248"/>
        <c:scaling>
          <c:orientation val="minMax"/>
          <c:max val="275"/>
          <c:min val="7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071048168"/>
        <c:crosses val="autoZero"/>
        <c:crossBetween val="midCat"/>
        <c:majorUnit val="25"/>
      </c:valAx>
      <c:spPr>
        <a:noFill/>
        <a:ln>
          <a:noFill/>
        </a:ln>
        <a:effectLst/>
      </c:spPr>
    </c:plotArea>
    <c:legend>
      <c:legendPos val="b"/>
      <c:layout>
        <c:manualLayout>
          <c:xMode val="edge"/>
          <c:yMode val="edge"/>
          <c:x val="0.10232472666333101"/>
          <c:y val="0.12980129922793701"/>
          <c:w val="0.204559185679627"/>
          <c:h val="0.371355602025969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a:t>House appreciation horse-race, 1991=100</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'City HPI data'!$A$30</c:f>
              <c:strCache>
                <c:ptCount val="1"/>
                <c:pt idx="0">
                  <c:v>Detroit</c:v>
                </c:pt>
              </c:strCache>
            </c:strRef>
          </c:tx>
          <c:spPr>
            <a:ln w="57150" cap="rnd">
              <a:solidFill>
                <a:srgbClr val="C00000"/>
              </a:solidFill>
              <a:round/>
            </a:ln>
            <a:effectLst/>
          </c:spPr>
          <c:marker>
            <c:symbol val="none"/>
          </c:marker>
          <c:cat>
            <c:numRef>
              <c:f>'City HPI data'!$B$29:$AC$29</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'City HPI data'!$B$30:$AC$30</c:f>
              <c:numCache>
                <c:formatCode>General</c:formatCode>
                <c:ptCount val="28"/>
                <c:pt idx="0">
                  <c:v>100</c:v>
                </c:pt>
                <c:pt idx="1">
                  <c:v>100.1205966118588</c:v>
                </c:pt>
                <c:pt idx="2">
                  <c:v>102.40144711872961</c:v>
                </c:pt>
                <c:pt idx="3">
                  <c:v>105.8406721031955</c:v>
                </c:pt>
                <c:pt idx="4">
                  <c:v>111.69443906697281</c:v>
                </c:pt>
                <c:pt idx="5">
                  <c:v>118.2675575989648</c:v>
                </c:pt>
                <c:pt idx="6">
                  <c:v>124.44184330304969</c:v>
                </c:pt>
                <c:pt idx="7">
                  <c:v>133.2941095512262</c:v>
                </c:pt>
                <c:pt idx="8">
                  <c:v>142.77904066940889</c:v>
                </c:pt>
                <c:pt idx="9">
                  <c:v>149.40253900527179</c:v>
                </c:pt>
                <c:pt idx="10">
                  <c:v>152.8680577032211</c:v>
                </c:pt>
                <c:pt idx="11">
                  <c:v>156.78685324810371</c:v>
                </c:pt>
                <c:pt idx="12">
                  <c:v>158.9006947416901</c:v>
                </c:pt>
                <c:pt idx="13">
                  <c:v>159.26845359647041</c:v>
                </c:pt>
                <c:pt idx="14">
                  <c:v>159.46016049989279</c:v>
                </c:pt>
                <c:pt idx="15">
                  <c:v>145.7884896208144</c:v>
                </c:pt>
                <c:pt idx="16">
                  <c:v>122.766611764578</c:v>
                </c:pt>
                <c:pt idx="17">
                  <c:v>93.354701451539839</c:v>
                </c:pt>
                <c:pt idx="18">
                  <c:v>83.928137420257286</c:v>
                </c:pt>
                <c:pt idx="19">
                  <c:v>77.612389086947928</c:v>
                </c:pt>
                <c:pt idx="20">
                  <c:v>78.591689238540766</c:v>
                </c:pt>
                <c:pt idx="21">
                  <c:v>89.075784277380919</c:v>
                </c:pt>
                <c:pt idx="22">
                  <c:v>102.6825429607169</c:v>
                </c:pt>
                <c:pt idx="23">
                  <c:v>103.8038128956297</c:v>
                </c:pt>
                <c:pt idx="24">
                  <c:v>110.5773453676648</c:v>
                </c:pt>
                <c:pt idx="25">
                  <c:v>116.150238055766</c:v>
                </c:pt>
                <c:pt idx="26">
                  <c:v>122.1231584899171</c:v>
                </c:pt>
                <c:pt idx="27">
                  <c:v>125.985204806032</c:v>
                </c:pt>
              </c:numCache>
            </c:numRef>
          </c:val>
          <c:smooth val="0"/>
          <c:extLst>
            <c:ext xmlns:c16="http://schemas.microsoft.com/office/drawing/2014/chart" uri="{C3380CC4-5D6E-409C-BE32-E72D297353CC}">
              <c16:uniqueId val="{00000000-554C-B241-874F-AABB6A7A8A5E}"/>
            </c:ext>
          </c:extLst>
        </c:ser>
        <c:ser>
          <c:idx val="1"/>
          <c:order val="1"/>
          <c:tx>
            <c:strRef>
              <c:f>'City HPI data'!$A$31</c:f>
              <c:strCache>
                <c:ptCount val="1"/>
                <c:pt idx="0">
                  <c:v>Chicago</c:v>
                </c:pt>
              </c:strCache>
            </c:strRef>
          </c:tx>
          <c:spPr>
            <a:ln w="57150" cap="rnd">
              <a:solidFill>
                <a:schemeClr val="accent2"/>
              </a:solidFill>
              <a:round/>
            </a:ln>
            <a:effectLst/>
          </c:spPr>
          <c:marker>
            <c:symbol val="none"/>
          </c:marker>
          <c:cat>
            <c:numRef>
              <c:f>'City HPI data'!$B$29:$AC$29</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'City HPI data'!$B$31:$AC$31</c:f>
              <c:numCache>
                <c:formatCode>General</c:formatCode>
                <c:ptCount val="28"/>
                <c:pt idx="0">
                  <c:v>100</c:v>
                </c:pt>
                <c:pt idx="1">
                  <c:v>101.18584754802271</c:v>
                </c:pt>
                <c:pt idx="2">
                  <c:v>102.9677638420073</c:v>
                </c:pt>
                <c:pt idx="3">
                  <c:v>104.3743577079658</c:v>
                </c:pt>
                <c:pt idx="4">
                  <c:v>104.8423130278716</c:v>
                </c:pt>
                <c:pt idx="5">
                  <c:v>105.69559470926809</c:v>
                </c:pt>
                <c:pt idx="6">
                  <c:v>107.4035647509566</c:v>
                </c:pt>
                <c:pt idx="7">
                  <c:v>110.46642238806029</c:v>
                </c:pt>
                <c:pt idx="8">
                  <c:v>117.63555507017711</c:v>
                </c:pt>
                <c:pt idx="9">
                  <c:v>123.959848343668</c:v>
                </c:pt>
                <c:pt idx="10">
                  <c:v>131.67734093294169</c:v>
                </c:pt>
                <c:pt idx="11">
                  <c:v>140.2608257835499</c:v>
                </c:pt>
                <c:pt idx="12">
                  <c:v>149.21140771532399</c:v>
                </c:pt>
                <c:pt idx="13">
                  <c:v>157.84630037571611</c:v>
                </c:pt>
                <c:pt idx="14">
                  <c:v>168.00514559601751</c:v>
                </c:pt>
                <c:pt idx="15">
                  <c:v>167.89157441510071</c:v>
                </c:pt>
                <c:pt idx="16">
                  <c:v>156.273844161895</c:v>
                </c:pt>
                <c:pt idx="17">
                  <c:v>130.16748460126431</c:v>
                </c:pt>
                <c:pt idx="18">
                  <c:v>121.1468778143186</c:v>
                </c:pt>
                <c:pt idx="19">
                  <c:v>110.6642525742317</c:v>
                </c:pt>
                <c:pt idx="20">
                  <c:v>101.2509543417122</c:v>
                </c:pt>
                <c:pt idx="21">
                  <c:v>101.8928302740227</c:v>
                </c:pt>
                <c:pt idx="22">
                  <c:v>112.12772417465639</c:v>
                </c:pt>
                <c:pt idx="23">
                  <c:v>111.94378216977221</c:v>
                </c:pt>
                <c:pt idx="24">
                  <c:v>114.25101893016731</c:v>
                </c:pt>
                <c:pt idx="25">
                  <c:v>117.7281819097965</c:v>
                </c:pt>
                <c:pt idx="26">
                  <c:v>118.5685420137124</c:v>
                </c:pt>
                <c:pt idx="27">
                  <c:v>119.5386301155723</c:v>
                </c:pt>
              </c:numCache>
            </c:numRef>
          </c:val>
          <c:smooth val="0"/>
          <c:extLst>
            <c:ext xmlns:c16="http://schemas.microsoft.com/office/drawing/2014/chart" uri="{C3380CC4-5D6E-409C-BE32-E72D297353CC}">
              <c16:uniqueId val="{00000001-554C-B241-874F-AABB6A7A8A5E}"/>
            </c:ext>
          </c:extLst>
        </c:ser>
        <c:ser>
          <c:idx val="2"/>
          <c:order val="2"/>
          <c:tx>
            <c:strRef>
              <c:f>'City HPI data'!$A$32</c:f>
              <c:strCache>
                <c:ptCount val="1"/>
                <c:pt idx="0">
                  <c:v>Boston</c:v>
                </c:pt>
              </c:strCache>
            </c:strRef>
          </c:tx>
          <c:spPr>
            <a:ln w="57150" cap="rnd">
              <a:solidFill>
                <a:schemeClr val="accent3"/>
              </a:solidFill>
              <a:round/>
            </a:ln>
            <a:effectLst/>
          </c:spPr>
          <c:marker>
            <c:symbol val="none"/>
          </c:marker>
          <c:cat>
            <c:numRef>
              <c:f>'City HPI data'!$B$29:$AC$29</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'City HPI data'!$B$32:$AC$32</c:f>
              <c:numCache>
                <c:formatCode>General</c:formatCode>
                <c:ptCount val="28"/>
                <c:pt idx="0">
                  <c:v>100</c:v>
                </c:pt>
                <c:pt idx="1">
                  <c:v>98.413891607184908</c:v>
                </c:pt>
                <c:pt idx="2">
                  <c:v>99.074101523320977</c:v>
                </c:pt>
                <c:pt idx="3">
                  <c:v>100.3505774446346</c:v>
                </c:pt>
                <c:pt idx="4">
                  <c:v>100.4039333439691</c:v>
                </c:pt>
                <c:pt idx="5">
                  <c:v>103.80106558292979</c:v>
                </c:pt>
                <c:pt idx="6">
                  <c:v>109.02173757088561</c:v>
                </c:pt>
                <c:pt idx="7">
                  <c:v>119.7623383541678</c:v>
                </c:pt>
                <c:pt idx="8">
                  <c:v>134.89898728625951</c:v>
                </c:pt>
                <c:pt idx="9">
                  <c:v>153.3900148233574</c:v>
                </c:pt>
                <c:pt idx="10">
                  <c:v>167.94725776822699</c:v>
                </c:pt>
                <c:pt idx="11">
                  <c:v>187.79742174229051</c:v>
                </c:pt>
                <c:pt idx="12">
                  <c:v>198.47936225992231</c:v>
                </c:pt>
                <c:pt idx="13">
                  <c:v>211.90450492348569</c:v>
                </c:pt>
                <c:pt idx="14">
                  <c:v>213.27628824428331</c:v>
                </c:pt>
                <c:pt idx="15">
                  <c:v>197.09830190722931</c:v>
                </c:pt>
                <c:pt idx="16">
                  <c:v>185.75470982163489</c:v>
                </c:pt>
                <c:pt idx="17">
                  <c:v>167.78284841141971</c:v>
                </c:pt>
                <c:pt idx="18">
                  <c:v>168.84688378836981</c:v>
                </c:pt>
                <c:pt idx="19">
                  <c:v>164.78820035631841</c:v>
                </c:pt>
                <c:pt idx="20">
                  <c:v>156.66079398821279</c:v>
                </c:pt>
                <c:pt idx="21">
                  <c:v>159.31582568662671</c:v>
                </c:pt>
                <c:pt idx="22">
                  <c:v>172.41579920139841</c:v>
                </c:pt>
                <c:pt idx="23">
                  <c:v>176.19567800873679</c:v>
                </c:pt>
                <c:pt idx="24">
                  <c:v>183.54126794062611</c:v>
                </c:pt>
                <c:pt idx="25">
                  <c:v>192.76459860837599</c:v>
                </c:pt>
                <c:pt idx="26">
                  <c:v>199.77318640572449</c:v>
                </c:pt>
                <c:pt idx="27">
                  <c:v>206.0083041005513</c:v>
                </c:pt>
              </c:numCache>
            </c:numRef>
          </c:val>
          <c:smooth val="0"/>
          <c:extLst>
            <c:ext xmlns:c16="http://schemas.microsoft.com/office/drawing/2014/chart" uri="{C3380CC4-5D6E-409C-BE32-E72D297353CC}">
              <c16:uniqueId val="{00000002-554C-B241-874F-AABB6A7A8A5E}"/>
            </c:ext>
          </c:extLst>
        </c:ser>
        <c:ser>
          <c:idx val="3"/>
          <c:order val="3"/>
          <c:tx>
            <c:strRef>
              <c:f>'City HPI data'!$A$33</c:f>
              <c:strCache>
                <c:ptCount val="1"/>
                <c:pt idx="0">
                  <c:v>San Francisco</c:v>
                </c:pt>
              </c:strCache>
            </c:strRef>
          </c:tx>
          <c:spPr>
            <a:ln w="57150" cap="rnd">
              <a:solidFill>
                <a:schemeClr val="accent4"/>
              </a:solidFill>
              <a:round/>
            </a:ln>
            <a:effectLst/>
          </c:spPr>
          <c:marker>
            <c:symbol val="none"/>
          </c:marker>
          <c:cat>
            <c:numRef>
              <c:f>'City HPI data'!$B$29:$AC$29</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'City HPI data'!$B$33:$AC$33</c:f>
              <c:numCache>
                <c:formatCode>General</c:formatCode>
                <c:ptCount val="28"/>
                <c:pt idx="0">
                  <c:v>100</c:v>
                </c:pt>
                <c:pt idx="1">
                  <c:v>94.823571672600309</c:v>
                </c:pt>
                <c:pt idx="2">
                  <c:v>89.884924501075673</c:v>
                </c:pt>
                <c:pt idx="3">
                  <c:v>90.267940057739011</c:v>
                </c:pt>
                <c:pt idx="4">
                  <c:v>86.514336784482111</c:v>
                </c:pt>
                <c:pt idx="5">
                  <c:v>87.690816881985853</c:v>
                </c:pt>
                <c:pt idx="6">
                  <c:v>95.27226802049266</c:v>
                </c:pt>
                <c:pt idx="7">
                  <c:v>105.5153590627</c:v>
                </c:pt>
                <c:pt idx="8">
                  <c:v>121.77700077308459</c:v>
                </c:pt>
                <c:pt idx="9">
                  <c:v>154.49920296846241</c:v>
                </c:pt>
                <c:pt idx="10">
                  <c:v>147.83624745068431</c:v>
                </c:pt>
                <c:pt idx="11">
                  <c:v>165.441468972693</c:v>
                </c:pt>
                <c:pt idx="12">
                  <c:v>176.02033231999241</c:v>
                </c:pt>
                <c:pt idx="13">
                  <c:v>206.0096158258637</c:v>
                </c:pt>
                <c:pt idx="14">
                  <c:v>231.67762956688449</c:v>
                </c:pt>
                <c:pt idx="15">
                  <c:v>222.14937371853529</c:v>
                </c:pt>
                <c:pt idx="16">
                  <c:v>193.10360848863289</c:v>
                </c:pt>
                <c:pt idx="17">
                  <c:v>128.9048728881483</c:v>
                </c:pt>
                <c:pt idx="18">
                  <c:v>135.33779988852319</c:v>
                </c:pt>
                <c:pt idx="19">
                  <c:v>132.9405390331637</c:v>
                </c:pt>
                <c:pt idx="20">
                  <c:v>122.9866835460198</c:v>
                </c:pt>
                <c:pt idx="21">
                  <c:v>138.33392731143141</c:v>
                </c:pt>
                <c:pt idx="22">
                  <c:v>167.52415623829361</c:v>
                </c:pt>
                <c:pt idx="23">
                  <c:v>180.53588887145509</c:v>
                </c:pt>
                <c:pt idx="24">
                  <c:v>198.557114372504</c:v>
                </c:pt>
                <c:pt idx="25">
                  <c:v>208.14257773386811</c:v>
                </c:pt>
                <c:pt idx="26">
                  <c:v>223.33756058206021</c:v>
                </c:pt>
                <c:pt idx="27">
                  <c:v>226.46615546642121</c:v>
                </c:pt>
              </c:numCache>
            </c:numRef>
          </c:val>
          <c:smooth val="0"/>
          <c:extLst>
            <c:ext xmlns:c16="http://schemas.microsoft.com/office/drawing/2014/chart" uri="{C3380CC4-5D6E-409C-BE32-E72D297353CC}">
              <c16:uniqueId val="{00000003-554C-B241-874F-AABB6A7A8A5E}"/>
            </c:ext>
          </c:extLst>
        </c:ser>
        <c:ser>
          <c:idx val="4"/>
          <c:order val="4"/>
          <c:tx>
            <c:strRef>
              <c:f>'City HPI data'!$A$34</c:f>
              <c:strCache>
                <c:ptCount val="1"/>
                <c:pt idx="0">
                  <c:v>Atlanta</c:v>
                </c:pt>
              </c:strCache>
            </c:strRef>
          </c:tx>
          <c:spPr>
            <a:ln w="57150" cap="rnd">
              <a:solidFill>
                <a:schemeClr val="accent5"/>
              </a:solidFill>
              <a:round/>
            </a:ln>
            <a:effectLst/>
          </c:spPr>
          <c:marker>
            <c:symbol val="none"/>
          </c:marker>
          <c:cat>
            <c:numRef>
              <c:f>'City HPI data'!$B$29:$AC$29</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'City HPI data'!$B$34:$AC$34</c:f>
              <c:numCache>
                <c:formatCode>General</c:formatCode>
                <c:ptCount val="28"/>
                <c:pt idx="0">
                  <c:v>100</c:v>
                </c:pt>
                <c:pt idx="1">
                  <c:v>99.390475754364587</c:v>
                </c:pt>
                <c:pt idx="2">
                  <c:v>100.976567590236</c:v>
                </c:pt>
                <c:pt idx="3">
                  <c:v>103.8076379271305</c:v>
                </c:pt>
                <c:pt idx="4">
                  <c:v>104.8454783531665</c:v>
                </c:pt>
                <c:pt idx="5">
                  <c:v>106.4154162881139</c:v>
                </c:pt>
                <c:pt idx="6">
                  <c:v>109.31482161833161</c:v>
                </c:pt>
                <c:pt idx="7">
                  <c:v>115.7476596933211</c:v>
                </c:pt>
                <c:pt idx="8">
                  <c:v>122.39756594999621</c:v>
                </c:pt>
                <c:pt idx="9">
                  <c:v>127.31899107107429</c:v>
                </c:pt>
                <c:pt idx="10">
                  <c:v>130.391208402194</c:v>
                </c:pt>
                <c:pt idx="11">
                  <c:v>133.21863815157431</c:v>
                </c:pt>
                <c:pt idx="12">
                  <c:v>134.5519465472307</c:v>
                </c:pt>
                <c:pt idx="13">
                  <c:v>137.06646703580009</c:v>
                </c:pt>
                <c:pt idx="14">
                  <c:v>140.48655109600111</c:v>
                </c:pt>
                <c:pt idx="15">
                  <c:v>140.75583645670389</c:v>
                </c:pt>
                <c:pt idx="16">
                  <c:v>132.7634572792341</c:v>
                </c:pt>
                <c:pt idx="17">
                  <c:v>112.38370818426149</c:v>
                </c:pt>
                <c:pt idx="18">
                  <c:v>108.12101231323039</c:v>
                </c:pt>
                <c:pt idx="19">
                  <c:v>97.924857310370399</c:v>
                </c:pt>
                <c:pt idx="20">
                  <c:v>83.326438165718528</c:v>
                </c:pt>
                <c:pt idx="21">
                  <c:v>89.866214733423107</c:v>
                </c:pt>
                <c:pt idx="22">
                  <c:v>104.755542882189</c:v>
                </c:pt>
                <c:pt idx="23">
                  <c:v>108.4475271063305</c:v>
                </c:pt>
                <c:pt idx="24">
                  <c:v>114.0738130912421</c:v>
                </c:pt>
                <c:pt idx="25">
                  <c:v>119.7758007228143</c:v>
                </c:pt>
                <c:pt idx="26">
                  <c:v>124.0718637669538</c:v>
                </c:pt>
                <c:pt idx="27">
                  <c:v>128.71571053909631</c:v>
                </c:pt>
              </c:numCache>
            </c:numRef>
          </c:val>
          <c:smooth val="0"/>
          <c:extLst>
            <c:ext xmlns:c16="http://schemas.microsoft.com/office/drawing/2014/chart" uri="{C3380CC4-5D6E-409C-BE32-E72D297353CC}">
              <c16:uniqueId val="{00000004-554C-B241-874F-AABB6A7A8A5E}"/>
            </c:ext>
          </c:extLst>
        </c:ser>
        <c:ser>
          <c:idx val="5"/>
          <c:order val="5"/>
          <c:tx>
            <c:strRef>
              <c:f>'City HPI data'!$A$35</c:f>
              <c:strCache>
                <c:ptCount val="1"/>
                <c:pt idx="0">
                  <c:v>Miami</c:v>
                </c:pt>
              </c:strCache>
            </c:strRef>
          </c:tx>
          <c:spPr>
            <a:ln w="57150" cap="rnd">
              <a:solidFill>
                <a:schemeClr val="accent6"/>
              </a:solidFill>
              <a:round/>
            </a:ln>
            <a:effectLst/>
          </c:spPr>
          <c:marker>
            <c:symbol val="none"/>
          </c:marker>
          <c:cat>
            <c:numRef>
              <c:f>'City HPI data'!$B$29:$AC$29</c:f>
              <c:numCache>
                <c:formatCode>General</c:formatCode>
                <c:ptCount val="28"/>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'City HPI data'!$B$35:$AC$35</c:f>
              <c:numCache>
                <c:formatCode>General</c:formatCode>
                <c:ptCount val="28"/>
                <c:pt idx="0">
                  <c:v>100</c:v>
                </c:pt>
                <c:pt idx="1">
                  <c:v>99.957269482517901</c:v>
                </c:pt>
                <c:pt idx="2">
                  <c:v>101.99277418618991</c:v>
                </c:pt>
                <c:pt idx="3">
                  <c:v>104.5384220653542</c:v>
                </c:pt>
                <c:pt idx="4">
                  <c:v>104.192002423529</c:v>
                </c:pt>
                <c:pt idx="5">
                  <c:v>103.32799450998419</c:v>
                </c:pt>
                <c:pt idx="6">
                  <c:v>104.3782771756875</c:v>
                </c:pt>
                <c:pt idx="7">
                  <c:v>107.03989456727339</c:v>
                </c:pt>
                <c:pt idx="8">
                  <c:v>110.5045151897487</c:v>
                </c:pt>
                <c:pt idx="9">
                  <c:v>117.10413456650799</c:v>
                </c:pt>
                <c:pt idx="10">
                  <c:v>131.5147439385558</c:v>
                </c:pt>
                <c:pt idx="11">
                  <c:v>150.00456896873311</c:v>
                </c:pt>
                <c:pt idx="12">
                  <c:v>171.62425265207091</c:v>
                </c:pt>
                <c:pt idx="13">
                  <c:v>210.48954511592871</c:v>
                </c:pt>
                <c:pt idx="14">
                  <c:v>267.32409121053598</c:v>
                </c:pt>
                <c:pt idx="15">
                  <c:v>276.20332921310921</c:v>
                </c:pt>
                <c:pt idx="16">
                  <c:v>228.0139591524084</c:v>
                </c:pt>
                <c:pt idx="17">
                  <c:v>150.19846370839559</c:v>
                </c:pt>
                <c:pt idx="18">
                  <c:v>131.54351901858519</c:v>
                </c:pt>
                <c:pt idx="19">
                  <c:v>123.2744420351022</c:v>
                </c:pt>
                <c:pt idx="20">
                  <c:v>114.8310516651831</c:v>
                </c:pt>
                <c:pt idx="21">
                  <c:v>124.72790226364491</c:v>
                </c:pt>
                <c:pt idx="22">
                  <c:v>148.72993241056611</c:v>
                </c:pt>
                <c:pt idx="23">
                  <c:v>161.11490048319021</c:v>
                </c:pt>
                <c:pt idx="24">
                  <c:v>174.4401185086372</c:v>
                </c:pt>
                <c:pt idx="25">
                  <c:v>186.64897979700521</c:v>
                </c:pt>
                <c:pt idx="26">
                  <c:v>194.37650005258749</c:v>
                </c:pt>
                <c:pt idx="27">
                  <c:v>198.7955227909905</c:v>
                </c:pt>
              </c:numCache>
            </c:numRef>
          </c:val>
          <c:smooth val="0"/>
          <c:extLst>
            <c:ext xmlns:c16="http://schemas.microsoft.com/office/drawing/2014/chart" uri="{C3380CC4-5D6E-409C-BE32-E72D297353CC}">
              <c16:uniqueId val="{00000005-554C-B241-874F-AABB6A7A8A5E}"/>
            </c:ext>
          </c:extLst>
        </c:ser>
        <c:dLbls>
          <c:showLegendKey val="0"/>
          <c:showVal val="0"/>
          <c:showCatName val="0"/>
          <c:showSerName val="0"/>
          <c:showPercent val="0"/>
          <c:showBubbleSize val="0"/>
        </c:dLbls>
        <c:smooth val="0"/>
        <c:axId val="2070962952"/>
        <c:axId val="2070958888"/>
      </c:lineChart>
      <c:catAx>
        <c:axId val="2070962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0958888"/>
        <c:crosses val="autoZero"/>
        <c:auto val="1"/>
        <c:lblAlgn val="ctr"/>
        <c:lblOffset val="100"/>
        <c:tickLblSkip val="2"/>
        <c:noMultiLvlLbl val="0"/>
      </c:catAx>
      <c:valAx>
        <c:axId val="2070958888"/>
        <c:scaling>
          <c:orientation val="minMax"/>
          <c:max val="275"/>
          <c:min val="7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070962952"/>
        <c:crosses val="autoZero"/>
        <c:crossBetween val="midCat"/>
        <c:majorUnit val="25"/>
      </c:valAx>
      <c:spPr>
        <a:noFill/>
        <a:ln>
          <a:noFill/>
        </a:ln>
        <a:effectLst/>
      </c:spPr>
    </c:plotArea>
    <c:legend>
      <c:legendPos val="b"/>
      <c:layout>
        <c:manualLayout>
          <c:xMode val="edge"/>
          <c:yMode val="edge"/>
          <c:x val="0.10232472666333101"/>
          <c:y val="0.12980129922793701"/>
          <c:w val="0.204559185679627"/>
          <c:h val="0.371355602025969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754327248617"/>
          <c:y val="8.2511151573942301E-2"/>
          <c:w val="0.68170297346460096"/>
          <c:h val="0.70454477464690102"/>
        </c:manualLayout>
      </c:layout>
      <c:barChart>
        <c:barDir val="col"/>
        <c:grouping val="stacked"/>
        <c:varyColors val="0"/>
        <c:ser>
          <c:idx val="2"/>
          <c:order val="2"/>
          <c:tx>
            <c:strRef>
              <c:f>'Age summary'!$A$4</c:f>
              <c:strCache>
                <c:ptCount val="1"/>
                <c:pt idx="0">
                  <c:v>Home equity</c:v>
                </c:pt>
              </c:strCache>
            </c:strRef>
          </c:tx>
          <c:spPr>
            <a:solidFill>
              <a:schemeClr val="accent3"/>
            </a:solidFill>
            <a:ln>
              <a:noFill/>
            </a:ln>
            <a:effectLst/>
          </c:spPr>
          <c:invertIfNegative val="0"/>
          <c:cat>
            <c:strRef>
              <c:f>'Age summary'!$B$5:$G$5</c:f>
              <c:strCache>
                <c:ptCount val="6"/>
                <c:pt idx="0">
                  <c:v>&lt; 35 </c:v>
                </c:pt>
                <c:pt idx="1">
                  <c:v>35-44</c:v>
                </c:pt>
                <c:pt idx="2">
                  <c:v>45-54</c:v>
                </c:pt>
                <c:pt idx="3">
                  <c:v>55-64</c:v>
                </c:pt>
                <c:pt idx="4">
                  <c:v>65-74</c:v>
                </c:pt>
                <c:pt idx="5">
                  <c:v>75 +</c:v>
                </c:pt>
              </c:strCache>
            </c:strRef>
          </c:cat>
          <c:val>
            <c:numRef>
              <c:f>'Age summary'!$B$4:$G$4</c:f>
              <c:numCache>
                <c:formatCode>General</c:formatCode>
                <c:ptCount val="6"/>
                <c:pt idx="0">
                  <c:v>33000</c:v>
                </c:pt>
                <c:pt idx="1">
                  <c:v>54600</c:v>
                </c:pt>
                <c:pt idx="2">
                  <c:v>84000</c:v>
                </c:pt>
                <c:pt idx="3">
                  <c:v>113000</c:v>
                </c:pt>
                <c:pt idx="4">
                  <c:v>139000</c:v>
                </c:pt>
                <c:pt idx="5">
                  <c:v>120000</c:v>
                </c:pt>
              </c:numCache>
            </c:numRef>
          </c:val>
          <c:extLst>
            <c:ext xmlns:c16="http://schemas.microsoft.com/office/drawing/2014/chart" uri="{C3380CC4-5D6E-409C-BE32-E72D297353CC}">
              <c16:uniqueId val="{00000000-5D5A-0242-8C1D-654E840695D6}"/>
            </c:ext>
          </c:extLst>
        </c:ser>
        <c:ser>
          <c:idx val="3"/>
          <c:order val="3"/>
          <c:tx>
            <c:strRef>
              <c:f>'Age summary'!$A$3</c:f>
              <c:strCache>
                <c:ptCount val="1"/>
                <c:pt idx="0">
                  <c:v>Home value</c:v>
                </c:pt>
              </c:strCache>
            </c:strRef>
          </c:tx>
          <c:spPr>
            <a:solidFill>
              <a:schemeClr val="accent4"/>
            </a:solidFill>
            <a:ln>
              <a:noFill/>
            </a:ln>
            <a:effectLst/>
          </c:spPr>
          <c:invertIfNegative val="0"/>
          <c:cat>
            <c:strRef>
              <c:f>'Age summary'!$B$5:$G$5</c:f>
              <c:strCache>
                <c:ptCount val="6"/>
                <c:pt idx="0">
                  <c:v>&lt; 35 </c:v>
                </c:pt>
                <c:pt idx="1">
                  <c:v>35-44</c:v>
                </c:pt>
                <c:pt idx="2">
                  <c:v>45-54</c:v>
                </c:pt>
                <c:pt idx="3">
                  <c:v>55-64</c:v>
                </c:pt>
                <c:pt idx="4">
                  <c:v>65-74</c:v>
                </c:pt>
                <c:pt idx="5">
                  <c:v>75 +</c:v>
                </c:pt>
              </c:strCache>
            </c:strRef>
          </c:cat>
          <c:val>
            <c:numRef>
              <c:f>'Age summary'!$B$3:$G$3</c:f>
              <c:numCache>
                <c:formatCode>General</c:formatCode>
                <c:ptCount val="6"/>
                <c:pt idx="0">
                  <c:v>107000</c:v>
                </c:pt>
                <c:pt idx="1">
                  <c:v>120400</c:v>
                </c:pt>
                <c:pt idx="2">
                  <c:v>96000</c:v>
                </c:pt>
                <c:pt idx="3">
                  <c:v>72000</c:v>
                </c:pt>
                <c:pt idx="4">
                  <c:v>36000</c:v>
                </c:pt>
                <c:pt idx="5">
                  <c:v>25000</c:v>
                </c:pt>
              </c:numCache>
            </c:numRef>
          </c:val>
          <c:extLst>
            <c:ext xmlns:c16="http://schemas.microsoft.com/office/drawing/2014/chart" uri="{C3380CC4-5D6E-409C-BE32-E72D297353CC}">
              <c16:uniqueId val="{00000001-5D5A-0242-8C1D-654E840695D6}"/>
            </c:ext>
          </c:extLst>
        </c:ser>
        <c:dLbls>
          <c:showLegendKey val="0"/>
          <c:showVal val="0"/>
          <c:showCatName val="0"/>
          <c:showSerName val="0"/>
          <c:showPercent val="0"/>
          <c:showBubbleSize val="0"/>
        </c:dLbls>
        <c:gapWidth val="150"/>
        <c:overlap val="100"/>
        <c:axId val="2072427688"/>
        <c:axId val="2072436040"/>
      </c:barChart>
      <c:lineChart>
        <c:grouping val="standard"/>
        <c:varyColors val="0"/>
        <c:ser>
          <c:idx val="0"/>
          <c:order val="0"/>
          <c:tx>
            <c:strRef>
              <c:f>'Age summary'!$A$1</c:f>
              <c:strCache>
                <c:ptCount val="1"/>
                <c:pt idx="0">
                  <c:v>Income</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strRef>
              <c:f>'Age summary'!$B$5:$G$5</c:f>
              <c:strCache>
                <c:ptCount val="6"/>
                <c:pt idx="0">
                  <c:v>&lt; 35 </c:v>
                </c:pt>
                <c:pt idx="1">
                  <c:v>35-44</c:v>
                </c:pt>
                <c:pt idx="2">
                  <c:v>45-54</c:v>
                </c:pt>
                <c:pt idx="3">
                  <c:v>55-64</c:v>
                </c:pt>
                <c:pt idx="4">
                  <c:v>65-74</c:v>
                </c:pt>
                <c:pt idx="5">
                  <c:v>75 +</c:v>
                </c:pt>
              </c:strCache>
            </c:strRef>
          </c:cat>
          <c:val>
            <c:numRef>
              <c:f>'Age summary'!$B$1:$G$1</c:f>
              <c:numCache>
                <c:formatCode>General</c:formatCode>
                <c:ptCount val="6"/>
                <c:pt idx="0">
                  <c:v>35508.600237247942</c:v>
                </c:pt>
                <c:pt idx="1">
                  <c:v>60871.886120996438</c:v>
                </c:pt>
                <c:pt idx="2">
                  <c:v>61379.151838671409</c:v>
                </c:pt>
                <c:pt idx="3">
                  <c:v>55799.22894424673</c:v>
                </c:pt>
                <c:pt idx="4">
                  <c:v>45653.914590747328</c:v>
                </c:pt>
                <c:pt idx="5">
                  <c:v>28406.880189798339</c:v>
                </c:pt>
              </c:numCache>
            </c:numRef>
          </c:val>
          <c:smooth val="0"/>
          <c:extLst>
            <c:ext xmlns:c16="http://schemas.microsoft.com/office/drawing/2014/chart" uri="{C3380CC4-5D6E-409C-BE32-E72D297353CC}">
              <c16:uniqueId val="{00000002-5D5A-0242-8C1D-654E840695D6}"/>
            </c:ext>
          </c:extLst>
        </c:ser>
        <c:dLbls>
          <c:showLegendKey val="0"/>
          <c:showVal val="0"/>
          <c:showCatName val="0"/>
          <c:showSerName val="0"/>
          <c:showPercent val="0"/>
          <c:showBubbleSize val="0"/>
        </c:dLbls>
        <c:marker val="1"/>
        <c:smooth val="0"/>
        <c:axId val="2072427688"/>
        <c:axId val="2072436040"/>
      </c:lineChart>
      <c:lineChart>
        <c:grouping val="standard"/>
        <c:varyColors val="0"/>
        <c:ser>
          <c:idx val="1"/>
          <c:order val="1"/>
          <c:tx>
            <c:strRef>
              <c:f>'Age summary'!$A$2</c:f>
              <c:strCache>
                <c:ptCount val="1"/>
                <c:pt idx="0">
                  <c:v>Homeownership</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cat>
            <c:strRef>
              <c:f>'Age summary'!$B$5:$G$5</c:f>
              <c:strCache>
                <c:ptCount val="6"/>
                <c:pt idx="0">
                  <c:v>&lt; 35 </c:v>
                </c:pt>
                <c:pt idx="1">
                  <c:v>35-44</c:v>
                </c:pt>
                <c:pt idx="2">
                  <c:v>45-54</c:v>
                </c:pt>
                <c:pt idx="3">
                  <c:v>55-64</c:v>
                </c:pt>
                <c:pt idx="4">
                  <c:v>65-74</c:v>
                </c:pt>
                <c:pt idx="5">
                  <c:v>75 +</c:v>
                </c:pt>
              </c:strCache>
            </c:strRef>
          </c:cat>
          <c:val>
            <c:numRef>
              <c:f>'Age summary'!$B$2:$G$2</c:f>
              <c:numCache>
                <c:formatCode>General</c:formatCode>
                <c:ptCount val="6"/>
                <c:pt idx="0">
                  <c:v>37.102058529853821</c:v>
                </c:pt>
                <c:pt idx="1">
                  <c:v>63.346052169799798</c:v>
                </c:pt>
                <c:pt idx="2">
                  <c:v>71.643960475921631</c:v>
                </c:pt>
                <c:pt idx="3">
                  <c:v>75.734537839889498</c:v>
                </c:pt>
                <c:pt idx="4">
                  <c:v>86.777240037918105</c:v>
                </c:pt>
                <c:pt idx="5">
                  <c:v>81.220608949661255</c:v>
                </c:pt>
              </c:numCache>
            </c:numRef>
          </c:val>
          <c:smooth val="0"/>
          <c:extLst>
            <c:ext xmlns:c16="http://schemas.microsoft.com/office/drawing/2014/chart" uri="{C3380CC4-5D6E-409C-BE32-E72D297353CC}">
              <c16:uniqueId val="{00000003-5D5A-0242-8C1D-654E840695D6}"/>
            </c:ext>
          </c:extLst>
        </c:ser>
        <c:dLbls>
          <c:showLegendKey val="0"/>
          <c:showVal val="0"/>
          <c:showCatName val="0"/>
          <c:showSerName val="0"/>
          <c:showPercent val="0"/>
          <c:showBubbleSize val="0"/>
        </c:dLbls>
        <c:marker val="1"/>
        <c:smooth val="0"/>
        <c:axId val="2072449816"/>
        <c:axId val="2072443272"/>
      </c:lineChart>
      <c:catAx>
        <c:axId val="20724276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Age group</a:t>
                </a:r>
                <a:endParaRPr lang="en-US"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2436040"/>
        <c:crosses val="autoZero"/>
        <c:auto val="1"/>
        <c:lblAlgn val="ctr"/>
        <c:lblOffset val="100"/>
        <c:noMultiLvlLbl val="0"/>
      </c:catAx>
      <c:valAx>
        <c:axId val="2072436040"/>
        <c:scaling>
          <c:orientation val="minMax"/>
          <c:max val="2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Home</a:t>
                </a:r>
                <a:r>
                  <a:rPr lang="en-US" sz="1600" baseline="0"/>
                  <a:t> value and income, 2013 dollars</a:t>
                </a:r>
                <a:endParaRPr lang="en-US" sz="1600"/>
              </a:p>
            </c:rich>
          </c:tx>
          <c:layout>
            <c:manualLayout>
              <c:xMode val="edge"/>
              <c:yMode val="edge"/>
              <c:x val="1.2416880465550201E-2"/>
              <c:y val="0.2575166776658420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2427688"/>
        <c:crosses val="autoZero"/>
        <c:crossBetween val="between"/>
      </c:valAx>
      <c:valAx>
        <c:axId val="2072443272"/>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Homeownership,</a:t>
                </a:r>
                <a:r>
                  <a:rPr lang="en-US" sz="1600" baseline="0"/>
                  <a:t> %</a:t>
                </a:r>
                <a:endParaRPr lang="en-US" sz="1600"/>
              </a:p>
            </c:rich>
          </c:tx>
          <c:layout>
            <c:manualLayout>
              <c:xMode val="edge"/>
              <c:yMode val="edge"/>
              <c:x val="0.92523456816340699"/>
              <c:y val="0.3436375382696090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2449816"/>
        <c:crosses val="max"/>
        <c:crossBetween val="between"/>
      </c:valAx>
      <c:catAx>
        <c:axId val="2072449816"/>
        <c:scaling>
          <c:orientation val="minMax"/>
        </c:scaling>
        <c:delete val="1"/>
        <c:axPos val="b"/>
        <c:numFmt formatCode="General" sourceLinked="1"/>
        <c:majorTickMark val="out"/>
        <c:minorTickMark val="none"/>
        <c:tickLblPos val="nextTo"/>
        <c:crossAx val="207244327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754327248617"/>
          <c:y val="8.2511151573942301E-2"/>
          <c:w val="0.68463446237589798"/>
          <c:h val="0.59945849696707398"/>
        </c:manualLayout>
      </c:layout>
      <c:barChart>
        <c:barDir val="col"/>
        <c:grouping val="stacked"/>
        <c:varyColors val="0"/>
        <c:ser>
          <c:idx val="2"/>
          <c:order val="2"/>
          <c:tx>
            <c:strRef>
              <c:f>'Income summary'!$A$2</c:f>
              <c:strCache>
                <c:ptCount val="1"/>
                <c:pt idx="0">
                  <c:v>Home equity</c:v>
                </c:pt>
              </c:strCache>
            </c:strRef>
          </c:tx>
          <c:spPr>
            <a:solidFill>
              <a:schemeClr val="accent3"/>
            </a:solidFill>
            <a:ln>
              <a:noFill/>
            </a:ln>
            <a:effectLst/>
          </c:spPr>
          <c:invertIfNegative val="0"/>
          <c:cat>
            <c:numRef>
              <c:f>'Income summary'!$B$1:$K$1</c:f>
              <c:numCache>
                <c:formatCode>0</c:formatCode>
                <c:ptCount val="10"/>
                <c:pt idx="0">
                  <c:v>10145.314353499411</c:v>
                </c:pt>
                <c:pt idx="1">
                  <c:v>17247.034400948989</c:v>
                </c:pt>
                <c:pt idx="2">
                  <c:v>25363.285883748518</c:v>
                </c:pt>
                <c:pt idx="3">
                  <c:v>33479.537366548037</c:v>
                </c:pt>
                <c:pt idx="4">
                  <c:v>41697.241992882547</c:v>
                </c:pt>
                <c:pt idx="5">
                  <c:v>52755.634638196912</c:v>
                </c:pt>
                <c:pt idx="6">
                  <c:v>66959.074733096088</c:v>
                </c:pt>
                <c:pt idx="7">
                  <c:v>90293.297746144715</c:v>
                </c:pt>
                <c:pt idx="8">
                  <c:v>121743.77224199291</c:v>
                </c:pt>
                <c:pt idx="9">
                  <c:v>229284.1043890866</c:v>
                </c:pt>
              </c:numCache>
            </c:numRef>
          </c:cat>
          <c:val>
            <c:numRef>
              <c:f>'Income summary'!$B$2:$K$2</c:f>
              <c:numCache>
                <c:formatCode>General</c:formatCode>
                <c:ptCount val="10"/>
                <c:pt idx="0">
                  <c:v>57000</c:v>
                </c:pt>
                <c:pt idx="1">
                  <c:v>75000</c:v>
                </c:pt>
                <c:pt idx="2">
                  <c:v>90000</c:v>
                </c:pt>
                <c:pt idx="3">
                  <c:v>56000</c:v>
                </c:pt>
                <c:pt idx="4">
                  <c:v>67000</c:v>
                </c:pt>
                <c:pt idx="5">
                  <c:v>75000</c:v>
                </c:pt>
                <c:pt idx="6">
                  <c:v>75000</c:v>
                </c:pt>
                <c:pt idx="7">
                  <c:v>94000</c:v>
                </c:pt>
                <c:pt idx="8">
                  <c:v>112000</c:v>
                </c:pt>
                <c:pt idx="9">
                  <c:v>260000</c:v>
                </c:pt>
              </c:numCache>
            </c:numRef>
          </c:val>
          <c:extLst>
            <c:ext xmlns:c16="http://schemas.microsoft.com/office/drawing/2014/chart" uri="{C3380CC4-5D6E-409C-BE32-E72D297353CC}">
              <c16:uniqueId val="{00000000-EA47-204F-86E5-CED09D4A4954}"/>
            </c:ext>
          </c:extLst>
        </c:ser>
        <c:ser>
          <c:idx val="3"/>
          <c:order val="3"/>
          <c:tx>
            <c:strRef>
              <c:f>'Income summary'!$A$3</c:f>
              <c:strCache>
                <c:ptCount val="1"/>
                <c:pt idx="0">
                  <c:v>Home value</c:v>
                </c:pt>
              </c:strCache>
            </c:strRef>
          </c:tx>
          <c:spPr>
            <a:solidFill>
              <a:schemeClr val="accent4"/>
            </a:solidFill>
            <a:ln>
              <a:noFill/>
            </a:ln>
            <a:effectLst/>
          </c:spPr>
          <c:invertIfNegative val="0"/>
          <c:cat>
            <c:numRef>
              <c:f>'Income summary'!$B$1:$K$1</c:f>
              <c:numCache>
                <c:formatCode>0</c:formatCode>
                <c:ptCount val="10"/>
                <c:pt idx="0">
                  <c:v>10145.314353499411</c:v>
                </c:pt>
                <c:pt idx="1">
                  <c:v>17247.034400948989</c:v>
                </c:pt>
                <c:pt idx="2">
                  <c:v>25363.285883748518</c:v>
                </c:pt>
                <c:pt idx="3">
                  <c:v>33479.537366548037</c:v>
                </c:pt>
                <c:pt idx="4">
                  <c:v>41697.241992882547</c:v>
                </c:pt>
                <c:pt idx="5">
                  <c:v>52755.634638196912</c:v>
                </c:pt>
                <c:pt idx="6">
                  <c:v>66959.074733096088</c:v>
                </c:pt>
                <c:pt idx="7">
                  <c:v>90293.297746144715</c:v>
                </c:pt>
                <c:pt idx="8">
                  <c:v>121743.77224199291</c:v>
                </c:pt>
                <c:pt idx="9">
                  <c:v>229284.1043890866</c:v>
                </c:pt>
              </c:numCache>
            </c:numRef>
          </c:cat>
          <c:val>
            <c:numRef>
              <c:f>'Income summary'!$B$3:$K$3</c:f>
              <c:numCache>
                <c:formatCode>General</c:formatCode>
                <c:ptCount val="10"/>
                <c:pt idx="0">
                  <c:v>163000</c:v>
                </c:pt>
                <c:pt idx="1">
                  <c:v>65000</c:v>
                </c:pt>
                <c:pt idx="2">
                  <c:v>104000</c:v>
                </c:pt>
                <c:pt idx="3">
                  <c:v>119000</c:v>
                </c:pt>
                <c:pt idx="4">
                  <c:v>88000</c:v>
                </c:pt>
                <c:pt idx="5">
                  <c:v>145000</c:v>
                </c:pt>
                <c:pt idx="6">
                  <c:v>151000</c:v>
                </c:pt>
                <c:pt idx="7">
                  <c:v>184247</c:v>
                </c:pt>
                <c:pt idx="8">
                  <c:v>261000</c:v>
                </c:pt>
                <c:pt idx="9">
                  <c:v>515000</c:v>
                </c:pt>
              </c:numCache>
            </c:numRef>
          </c:val>
          <c:extLst>
            <c:ext xmlns:c16="http://schemas.microsoft.com/office/drawing/2014/chart" uri="{C3380CC4-5D6E-409C-BE32-E72D297353CC}">
              <c16:uniqueId val="{00000001-EA47-204F-86E5-CED09D4A4954}"/>
            </c:ext>
          </c:extLst>
        </c:ser>
        <c:dLbls>
          <c:showLegendKey val="0"/>
          <c:showVal val="0"/>
          <c:showCatName val="0"/>
          <c:showSerName val="0"/>
          <c:showPercent val="0"/>
          <c:showBubbleSize val="0"/>
        </c:dLbls>
        <c:gapWidth val="150"/>
        <c:overlap val="100"/>
        <c:axId val="2064275704"/>
        <c:axId val="2064284776"/>
      </c:barChart>
      <c:lineChart>
        <c:grouping val="standard"/>
        <c:varyColors val="0"/>
        <c:ser>
          <c:idx val="0"/>
          <c:order val="0"/>
          <c:tx>
            <c:strRef>
              <c:f>'Income summary'!$A$4</c:f>
              <c:strCache>
                <c:ptCount val="1"/>
                <c:pt idx="0">
                  <c:v>Homeownership</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numRef>
              <c:f>'Income summary'!$B$1:$K$1</c:f>
              <c:numCache>
                <c:formatCode>0</c:formatCode>
                <c:ptCount val="10"/>
                <c:pt idx="0">
                  <c:v>10145.314353499411</c:v>
                </c:pt>
                <c:pt idx="1">
                  <c:v>17247.034400948989</c:v>
                </c:pt>
                <c:pt idx="2">
                  <c:v>25363.285883748518</c:v>
                </c:pt>
                <c:pt idx="3">
                  <c:v>33479.537366548037</c:v>
                </c:pt>
                <c:pt idx="4">
                  <c:v>41697.241992882547</c:v>
                </c:pt>
                <c:pt idx="5">
                  <c:v>52755.634638196912</c:v>
                </c:pt>
                <c:pt idx="6">
                  <c:v>66959.074733096088</c:v>
                </c:pt>
                <c:pt idx="7">
                  <c:v>90293.297746144715</c:v>
                </c:pt>
                <c:pt idx="8">
                  <c:v>121743.77224199291</c:v>
                </c:pt>
                <c:pt idx="9">
                  <c:v>229284.1043890866</c:v>
                </c:pt>
              </c:numCache>
            </c:numRef>
          </c:cat>
          <c:val>
            <c:numRef>
              <c:f>'Income summary'!$B$4:$K$4</c:f>
              <c:numCache>
                <c:formatCode>General</c:formatCode>
                <c:ptCount val="10"/>
                <c:pt idx="0">
                  <c:v>33.759137988090522</c:v>
                </c:pt>
                <c:pt idx="1">
                  <c:v>43.609270453453057</c:v>
                </c:pt>
                <c:pt idx="2">
                  <c:v>49.449941515922539</c:v>
                </c:pt>
                <c:pt idx="3">
                  <c:v>61.028641462326043</c:v>
                </c:pt>
                <c:pt idx="4">
                  <c:v>62.505167722702033</c:v>
                </c:pt>
                <c:pt idx="5">
                  <c:v>68.216145038604722</c:v>
                </c:pt>
                <c:pt idx="6">
                  <c:v>78.596073389053345</c:v>
                </c:pt>
                <c:pt idx="7">
                  <c:v>86.645764112472506</c:v>
                </c:pt>
                <c:pt idx="8">
                  <c:v>90.990978479385376</c:v>
                </c:pt>
                <c:pt idx="9">
                  <c:v>95.315128564834581</c:v>
                </c:pt>
              </c:numCache>
            </c:numRef>
          </c:val>
          <c:smooth val="0"/>
          <c:extLst>
            <c:ext xmlns:c16="http://schemas.microsoft.com/office/drawing/2014/chart" uri="{C3380CC4-5D6E-409C-BE32-E72D297353CC}">
              <c16:uniqueId val="{00000002-EA47-204F-86E5-CED09D4A4954}"/>
            </c:ext>
          </c:extLst>
        </c:ser>
        <c:ser>
          <c:idx val="1"/>
          <c:order val="1"/>
          <c:tx>
            <c:strRef>
              <c:f>'Income summary'!$A$5</c:f>
              <c:strCache>
                <c:ptCount val="1"/>
                <c:pt idx="0">
                  <c:v>Mortgage payment to income</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cat>
            <c:numRef>
              <c:f>'Income summary'!$B$1:$K$1</c:f>
              <c:numCache>
                <c:formatCode>0</c:formatCode>
                <c:ptCount val="10"/>
                <c:pt idx="0">
                  <c:v>10145.314353499411</c:v>
                </c:pt>
                <c:pt idx="1">
                  <c:v>17247.034400948989</c:v>
                </c:pt>
                <c:pt idx="2">
                  <c:v>25363.285883748518</c:v>
                </c:pt>
                <c:pt idx="3">
                  <c:v>33479.537366548037</c:v>
                </c:pt>
                <c:pt idx="4">
                  <c:v>41697.241992882547</c:v>
                </c:pt>
                <c:pt idx="5">
                  <c:v>52755.634638196912</c:v>
                </c:pt>
                <c:pt idx="6">
                  <c:v>66959.074733096088</c:v>
                </c:pt>
                <c:pt idx="7">
                  <c:v>90293.297746144715</c:v>
                </c:pt>
                <c:pt idx="8">
                  <c:v>121743.77224199291</c:v>
                </c:pt>
                <c:pt idx="9">
                  <c:v>229284.1043890866</c:v>
                </c:pt>
              </c:numCache>
            </c:numRef>
          </c:cat>
          <c:val>
            <c:numRef>
              <c:f>'Income summary'!$B$5:$K$5</c:f>
              <c:numCache>
                <c:formatCode>General</c:formatCode>
                <c:ptCount val="10"/>
                <c:pt idx="0">
                  <c:v>65.054662379421217</c:v>
                </c:pt>
                <c:pt idx="1">
                  <c:v>34.892955276235021</c:v>
                </c:pt>
                <c:pt idx="2">
                  <c:v>29.851922996617539</c:v>
                </c:pt>
                <c:pt idx="3">
                  <c:v>25.713305288308781</c:v>
                </c:pt>
                <c:pt idx="4">
                  <c:v>21.636805669430561</c:v>
                </c:pt>
                <c:pt idx="5">
                  <c:v>17.530964212636238</c:v>
                </c:pt>
                <c:pt idx="6">
                  <c:v>17.169852240902959</c:v>
                </c:pt>
                <c:pt idx="7">
                  <c:v>13.75924213590727</c:v>
                </c:pt>
                <c:pt idx="8">
                  <c:v>13.867451541694811</c:v>
                </c:pt>
                <c:pt idx="9">
                  <c:v>10.077770772189179</c:v>
                </c:pt>
              </c:numCache>
            </c:numRef>
          </c:val>
          <c:smooth val="0"/>
          <c:extLst>
            <c:ext xmlns:c16="http://schemas.microsoft.com/office/drawing/2014/chart" uri="{C3380CC4-5D6E-409C-BE32-E72D297353CC}">
              <c16:uniqueId val="{00000003-EA47-204F-86E5-CED09D4A4954}"/>
            </c:ext>
          </c:extLst>
        </c:ser>
        <c:dLbls>
          <c:showLegendKey val="0"/>
          <c:showVal val="0"/>
          <c:showCatName val="0"/>
          <c:showSerName val="0"/>
          <c:showPercent val="0"/>
          <c:showBubbleSize val="0"/>
        </c:dLbls>
        <c:marker val="1"/>
        <c:smooth val="0"/>
        <c:axId val="2064298568"/>
        <c:axId val="2064291992"/>
      </c:lineChart>
      <c:catAx>
        <c:axId val="206427570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Income </a:t>
                </a:r>
                <a:r>
                  <a:rPr lang="en-US" sz="1600" baseline="0"/>
                  <a:t>group</a:t>
                </a:r>
                <a:endParaRPr lang="en-US" sz="1600"/>
              </a:p>
            </c:rich>
          </c:tx>
          <c:layout>
            <c:manualLayout>
              <c:xMode val="edge"/>
              <c:yMode val="edge"/>
              <c:x val="0.41453388345300302"/>
              <c:y val="0.8191362366255280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4284776"/>
        <c:crosses val="autoZero"/>
        <c:auto val="1"/>
        <c:lblAlgn val="ctr"/>
        <c:lblOffset val="100"/>
        <c:noMultiLvlLbl val="0"/>
      </c:catAx>
      <c:valAx>
        <c:axId val="2064284776"/>
        <c:scaling>
          <c:orientation val="minMax"/>
          <c:max val="9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Home</a:t>
                </a:r>
                <a:r>
                  <a:rPr lang="en-US" sz="1600" baseline="0"/>
                  <a:t> value, 2013 dollars</a:t>
                </a:r>
                <a:endParaRPr lang="en-US" sz="1600"/>
              </a:p>
            </c:rich>
          </c:tx>
          <c:layout>
            <c:manualLayout>
              <c:xMode val="edge"/>
              <c:yMode val="edge"/>
              <c:x val="1.2416880465550201E-2"/>
              <c:y val="0.2575166776658420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4275704"/>
        <c:crosses val="autoZero"/>
        <c:crossBetween val="between"/>
      </c:valAx>
      <c:valAx>
        <c:axId val="2064291992"/>
        <c:scaling>
          <c:orientation val="minMax"/>
          <c:max val="100"/>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Homeownership</a:t>
                </a:r>
                <a:r>
                  <a:rPr lang="en-US" sz="1600" baseline="0"/>
                  <a:t> and payment ratio, %</a:t>
                </a:r>
                <a:endParaRPr lang="en-US" sz="1600"/>
              </a:p>
            </c:rich>
          </c:tx>
          <c:layout>
            <c:manualLayout>
              <c:xMode val="edge"/>
              <c:yMode val="edge"/>
              <c:x val="0.92376885664597297"/>
              <c:y val="0.2324886496457740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64298568"/>
        <c:crosses val="max"/>
        <c:crossBetween val="between"/>
      </c:valAx>
      <c:catAx>
        <c:axId val="2064298568"/>
        <c:scaling>
          <c:orientation val="minMax"/>
        </c:scaling>
        <c:delete val="1"/>
        <c:axPos val="b"/>
        <c:numFmt formatCode="0" sourceLinked="1"/>
        <c:majorTickMark val="out"/>
        <c:minorTickMark val="none"/>
        <c:tickLblPos val="nextTo"/>
        <c:crossAx val="20642919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754327248617"/>
          <c:y val="8.2511151573942301E-2"/>
          <c:w val="0.63626490022192905"/>
          <c:h val="0.70454477464690102"/>
        </c:manualLayout>
      </c:layout>
      <c:barChart>
        <c:barDir val="col"/>
        <c:grouping val="stacked"/>
        <c:varyColors val="0"/>
        <c:ser>
          <c:idx val="2"/>
          <c:order val="2"/>
          <c:tx>
            <c:strRef>
              <c:f>'NW summary'!$A$11</c:f>
              <c:strCache>
                <c:ptCount val="1"/>
                <c:pt idx="0">
                  <c:v>Home equity</c:v>
                </c:pt>
              </c:strCache>
            </c:strRef>
          </c:tx>
          <c:spPr>
            <a:solidFill>
              <a:schemeClr val="accent3"/>
            </a:solidFill>
            <a:ln>
              <a:noFill/>
            </a:ln>
            <a:effectLst/>
          </c:spPr>
          <c:invertIfNegative val="0"/>
          <c:cat>
            <c:numRef>
              <c:f>'NW summary'!$B$2:$K$2</c:f>
              <c:numCache>
                <c:formatCode>General</c:formatCode>
                <c:ptCount val="10"/>
                <c:pt idx="0">
                  <c:v>-18530</c:v>
                </c:pt>
                <c:pt idx="1">
                  <c:v>550</c:v>
                </c:pt>
                <c:pt idx="2">
                  <c:v>8800</c:v>
                </c:pt>
                <c:pt idx="3">
                  <c:v>24381</c:v>
                </c:pt>
                <c:pt idx="4">
                  <c:v>58700</c:v>
                </c:pt>
                <c:pt idx="5">
                  <c:v>111210</c:v>
                </c:pt>
                <c:pt idx="6">
                  <c:v>193020</c:v>
                </c:pt>
                <c:pt idx="7">
                  <c:v>316840</c:v>
                </c:pt>
                <c:pt idx="8">
                  <c:v>621000</c:v>
                </c:pt>
                <c:pt idx="9">
                  <c:v>1871600</c:v>
                </c:pt>
              </c:numCache>
            </c:numRef>
          </c:cat>
          <c:val>
            <c:numRef>
              <c:f>'NW summary'!$B$11:$K$11</c:f>
              <c:numCache>
                <c:formatCode>General</c:formatCode>
                <c:ptCount val="10"/>
                <c:pt idx="0">
                  <c:v>12000</c:v>
                </c:pt>
                <c:pt idx="1">
                  <c:v>10000</c:v>
                </c:pt>
                <c:pt idx="2">
                  <c:v>7000</c:v>
                </c:pt>
                <c:pt idx="3">
                  <c:v>18000</c:v>
                </c:pt>
                <c:pt idx="4">
                  <c:v>42000</c:v>
                </c:pt>
                <c:pt idx="5">
                  <c:v>70000</c:v>
                </c:pt>
                <c:pt idx="6">
                  <c:v>100000</c:v>
                </c:pt>
                <c:pt idx="7">
                  <c:v>135000</c:v>
                </c:pt>
                <c:pt idx="8">
                  <c:v>185000</c:v>
                </c:pt>
                <c:pt idx="9">
                  <c:v>350000</c:v>
                </c:pt>
              </c:numCache>
            </c:numRef>
          </c:val>
          <c:extLst>
            <c:ext xmlns:c16="http://schemas.microsoft.com/office/drawing/2014/chart" uri="{C3380CC4-5D6E-409C-BE32-E72D297353CC}">
              <c16:uniqueId val="{00000000-740E-FB48-B215-0CE20E077E55}"/>
            </c:ext>
          </c:extLst>
        </c:ser>
        <c:ser>
          <c:idx val="3"/>
          <c:order val="3"/>
          <c:tx>
            <c:strRef>
              <c:f>'NW summary'!$A$12</c:f>
              <c:strCache>
                <c:ptCount val="1"/>
                <c:pt idx="0">
                  <c:v>Home value</c:v>
                </c:pt>
              </c:strCache>
            </c:strRef>
          </c:tx>
          <c:spPr>
            <a:solidFill>
              <a:schemeClr val="accent4"/>
            </a:solidFill>
            <a:ln>
              <a:noFill/>
            </a:ln>
            <a:effectLst/>
          </c:spPr>
          <c:invertIfNegative val="0"/>
          <c:cat>
            <c:numRef>
              <c:f>'NW summary'!$B$2:$K$2</c:f>
              <c:numCache>
                <c:formatCode>General</c:formatCode>
                <c:ptCount val="10"/>
                <c:pt idx="0">
                  <c:v>-18530</c:v>
                </c:pt>
                <c:pt idx="1">
                  <c:v>550</c:v>
                </c:pt>
                <c:pt idx="2">
                  <c:v>8800</c:v>
                </c:pt>
                <c:pt idx="3">
                  <c:v>24381</c:v>
                </c:pt>
                <c:pt idx="4">
                  <c:v>58700</c:v>
                </c:pt>
                <c:pt idx="5">
                  <c:v>111210</c:v>
                </c:pt>
                <c:pt idx="6">
                  <c:v>193020</c:v>
                </c:pt>
                <c:pt idx="7">
                  <c:v>316840</c:v>
                </c:pt>
                <c:pt idx="8">
                  <c:v>621000</c:v>
                </c:pt>
                <c:pt idx="9">
                  <c:v>1871600</c:v>
                </c:pt>
              </c:numCache>
            </c:numRef>
          </c:cat>
          <c:val>
            <c:numRef>
              <c:f>'NW summary'!$B$12:$K$12</c:f>
              <c:numCache>
                <c:formatCode>General</c:formatCode>
                <c:ptCount val="10"/>
                <c:pt idx="0">
                  <c:v>136000</c:v>
                </c:pt>
                <c:pt idx="1">
                  <c:v>89000</c:v>
                </c:pt>
                <c:pt idx="2">
                  <c:v>109000</c:v>
                </c:pt>
                <c:pt idx="3">
                  <c:v>85000</c:v>
                </c:pt>
                <c:pt idx="4">
                  <c:v>73000</c:v>
                </c:pt>
                <c:pt idx="5">
                  <c:v>95000</c:v>
                </c:pt>
                <c:pt idx="6">
                  <c:v>140000</c:v>
                </c:pt>
                <c:pt idx="7">
                  <c:v>145000</c:v>
                </c:pt>
                <c:pt idx="8">
                  <c:v>230000</c:v>
                </c:pt>
                <c:pt idx="9">
                  <c:v>525000</c:v>
                </c:pt>
              </c:numCache>
            </c:numRef>
          </c:val>
          <c:extLst>
            <c:ext xmlns:c16="http://schemas.microsoft.com/office/drawing/2014/chart" uri="{C3380CC4-5D6E-409C-BE32-E72D297353CC}">
              <c16:uniqueId val="{00000001-740E-FB48-B215-0CE20E077E55}"/>
            </c:ext>
          </c:extLst>
        </c:ser>
        <c:dLbls>
          <c:showLegendKey val="0"/>
          <c:showVal val="0"/>
          <c:showCatName val="0"/>
          <c:showSerName val="0"/>
          <c:showPercent val="0"/>
          <c:showBubbleSize val="0"/>
        </c:dLbls>
        <c:gapWidth val="150"/>
        <c:overlap val="100"/>
        <c:axId val="2072487688"/>
        <c:axId val="2072496712"/>
      </c:barChart>
      <c:lineChart>
        <c:grouping val="standard"/>
        <c:varyColors val="0"/>
        <c:ser>
          <c:idx val="0"/>
          <c:order val="0"/>
          <c:tx>
            <c:strRef>
              <c:f>'NW summary'!$A$9</c:f>
              <c:strCache>
                <c:ptCount val="1"/>
                <c:pt idx="0">
                  <c:v>Income</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numRef>
              <c:f>'NW summary'!$B$2:$K$2</c:f>
              <c:numCache>
                <c:formatCode>General</c:formatCode>
                <c:ptCount val="10"/>
                <c:pt idx="0">
                  <c:v>-18530</c:v>
                </c:pt>
                <c:pt idx="1">
                  <c:v>550</c:v>
                </c:pt>
                <c:pt idx="2">
                  <c:v>8800</c:v>
                </c:pt>
                <c:pt idx="3">
                  <c:v>24381</c:v>
                </c:pt>
                <c:pt idx="4">
                  <c:v>58700</c:v>
                </c:pt>
                <c:pt idx="5">
                  <c:v>111210</c:v>
                </c:pt>
                <c:pt idx="6">
                  <c:v>193020</c:v>
                </c:pt>
                <c:pt idx="7">
                  <c:v>316840</c:v>
                </c:pt>
                <c:pt idx="8">
                  <c:v>621000</c:v>
                </c:pt>
                <c:pt idx="9">
                  <c:v>1871600</c:v>
                </c:pt>
              </c:numCache>
            </c:numRef>
          </c:cat>
          <c:val>
            <c:numRef>
              <c:f>'NW summary'!$B$9:$K$9</c:f>
              <c:numCache>
                <c:formatCode>General</c:formatCode>
                <c:ptCount val="10"/>
                <c:pt idx="0">
                  <c:v>32465.005931198099</c:v>
                </c:pt>
                <c:pt idx="1">
                  <c:v>18261.565836298931</c:v>
                </c:pt>
                <c:pt idx="2">
                  <c:v>27392.348754448401</c:v>
                </c:pt>
                <c:pt idx="3">
                  <c:v>38552.194543297737</c:v>
                </c:pt>
                <c:pt idx="4">
                  <c:v>42610.320284697511</c:v>
                </c:pt>
                <c:pt idx="5">
                  <c:v>48697.508896797161</c:v>
                </c:pt>
                <c:pt idx="6">
                  <c:v>59857.354685646511</c:v>
                </c:pt>
                <c:pt idx="7">
                  <c:v>65944.543297746131</c:v>
                </c:pt>
                <c:pt idx="8">
                  <c:v>94351.423487544467</c:v>
                </c:pt>
                <c:pt idx="9">
                  <c:v>184644.7212336892</c:v>
                </c:pt>
              </c:numCache>
            </c:numRef>
          </c:val>
          <c:smooth val="0"/>
          <c:extLst>
            <c:ext xmlns:c16="http://schemas.microsoft.com/office/drawing/2014/chart" uri="{C3380CC4-5D6E-409C-BE32-E72D297353CC}">
              <c16:uniqueId val="{00000002-740E-FB48-B215-0CE20E077E55}"/>
            </c:ext>
          </c:extLst>
        </c:ser>
        <c:ser>
          <c:idx val="1"/>
          <c:order val="1"/>
          <c:tx>
            <c:strRef>
              <c:f>'NW summary'!$A$10</c:f>
              <c:strCache>
                <c:ptCount val="1"/>
                <c:pt idx="0">
                  <c:v>Mortgage payment</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cat>
            <c:numRef>
              <c:f>'NW summary'!$B$2:$K$2</c:f>
              <c:numCache>
                <c:formatCode>General</c:formatCode>
                <c:ptCount val="10"/>
                <c:pt idx="0">
                  <c:v>-18530</c:v>
                </c:pt>
                <c:pt idx="1">
                  <c:v>550</c:v>
                </c:pt>
                <c:pt idx="2">
                  <c:v>8800</c:v>
                </c:pt>
                <c:pt idx="3">
                  <c:v>24381</c:v>
                </c:pt>
                <c:pt idx="4">
                  <c:v>58700</c:v>
                </c:pt>
                <c:pt idx="5">
                  <c:v>111210</c:v>
                </c:pt>
                <c:pt idx="6">
                  <c:v>193020</c:v>
                </c:pt>
                <c:pt idx="7">
                  <c:v>316840</c:v>
                </c:pt>
                <c:pt idx="8">
                  <c:v>621000</c:v>
                </c:pt>
                <c:pt idx="9">
                  <c:v>1871600</c:v>
                </c:pt>
              </c:numCache>
            </c:numRef>
          </c:cat>
          <c:val>
            <c:numRef>
              <c:f>'NW summary'!$B$10:$K$10</c:f>
              <c:numCache>
                <c:formatCode>General</c:formatCode>
                <c:ptCount val="10"/>
                <c:pt idx="0">
                  <c:v>7483.0769230769238</c:v>
                </c:pt>
                <c:pt idx="1">
                  <c:v>3927.272727272727</c:v>
                </c:pt>
                <c:pt idx="2">
                  <c:v>5616</c:v>
                </c:pt>
                <c:pt idx="3">
                  <c:v>7475.4098360655744</c:v>
                </c:pt>
                <c:pt idx="4">
                  <c:v>7560</c:v>
                </c:pt>
                <c:pt idx="5">
                  <c:v>8201.6</c:v>
                </c:pt>
                <c:pt idx="6">
                  <c:v>10114.285714285719</c:v>
                </c:pt>
                <c:pt idx="7">
                  <c:v>9946.7889908256875</c:v>
                </c:pt>
                <c:pt idx="8">
                  <c:v>12275.999999999991</c:v>
                </c:pt>
                <c:pt idx="9">
                  <c:v>19413.333333333328</c:v>
                </c:pt>
              </c:numCache>
            </c:numRef>
          </c:val>
          <c:smooth val="0"/>
          <c:extLst>
            <c:ext xmlns:c16="http://schemas.microsoft.com/office/drawing/2014/chart" uri="{C3380CC4-5D6E-409C-BE32-E72D297353CC}">
              <c16:uniqueId val="{00000003-740E-FB48-B215-0CE20E077E55}"/>
            </c:ext>
          </c:extLst>
        </c:ser>
        <c:dLbls>
          <c:showLegendKey val="0"/>
          <c:showVal val="0"/>
          <c:showCatName val="0"/>
          <c:showSerName val="0"/>
          <c:showPercent val="0"/>
          <c:showBubbleSize val="0"/>
        </c:dLbls>
        <c:marker val="1"/>
        <c:smooth val="0"/>
        <c:axId val="2072510472"/>
        <c:axId val="2072503928"/>
      </c:lineChart>
      <c:catAx>
        <c:axId val="2072487688"/>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Net</a:t>
                </a:r>
                <a:r>
                  <a:rPr lang="en-US" sz="1600" baseline="0"/>
                  <a:t> worth group</a:t>
                </a:r>
                <a:endParaRPr lang="en-US" sz="160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2496712"/>
        <c:crosses val="autoZero"/>
        <c:auto val="1"/>
        <c:lblAlgn val="ctr"/>
        <c:lblOffset val="100"/>
        <c:noMultiLvlLbl val="0"/>
      </c:catAx>
      <c:valAx>
        <c:axId val="2072496712"/>
        <c:scaling>
          <c:orientation val="minMax"/>
          <c:max val="90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Home</a:t>
                </a:r>
                <a:r>
                  <a:rPr lang="en-US" sz="1600" baseline="0"/>
                  <a:t> value, 2013 dollars</a:t>
                </a:r>
                <a:endParaRPr lang="en-US" sz="1600"/>
              </a:p>
            </c:rich>
          </c:tx>
          <c:layout>
            <c:manualLayout>
              <c:xMode val="edge"/>
              <c:yMode val="edge"/>
              <c:x val="1.2416880465550201E-2"/>
              <c:y val="0.2575166776658420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2487688"/>
        <c:crosses val="autoZero"/>
        <c:crossBetween val="between"/>
      </c:valAx>
      <c:valAx>
        <c:axId val="2072503928"/>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Annual</a:t>
                </a:r>
                <a:r>
                  <a:rPr lang="en-US" sz="1600" baseline="0"/>
                  <a:t> household income</a:t>
                </a:r>
                <a:endParaRPr lang="en-US" sz="1600"/>
              </a:p>
            </c:rich>
          </c:tx>
          <c:layout>
            <c:manualLayout>
              <c:xMode val="edge"/>
              <c:yMode val="edge"/>
              <c:x val="0.92376885664597297"/>
              <c:y val="0.23248864964577401"/>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72510472"/>
        <c:crosses val="max"/>
        <c:crossBetween val="between"/>
      </c:valAx>
      <c:catAx>
        <c:axId val="2072510472"/>
        <c:scaling>
          <c:orientation val="minMax"/>
        </c:scaling>
        <c:delete val="1"/>
        <c:axPos val="b"/>
        <c:numFmt formatCode="General" sourceLinked="1"/>
        <c:majorTickMark val="out"/>
        <c:minorTickMark val="none"/>
        <c:tickLblPos val="nextTo"/>
        <c:crossAx val="2072503928"/>
        <c:crosses val="autoZero"/>
        <c:auto val="1"/>
        <c:lblAlgn val="ctr"/>
        <c:lblOffset val="100"/>
        <c:noMultiLvlLbl val="0"/>
      </c:catAx>
      <c:spPr>
        <a:noFill/>
        <a:ln>
          <a:noFill/>
        </a:ln>
        <a:effectLst/>
      </c:spPr>
    </c:plotArea>
    <c:legend>
      <c:legendPos val="b"/>
      <c:layout>
        <c:manualLayout>
          <c:xMode val="edge"/>
          <c:yMode val="edge"/>
          <c:x val="0.19044811307142501"/>
          <c:y val="0.103546399293932"/>
          <c:w val="0.432923866050199"/>
          <c:h val="0.4521399095152149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Financial rate of return, 1975-2018</a:t>
            </a:r>
          </a:p>
        </c:rich>
      </c:tx>
      <c:layout>
        <c:manualLayout>
          <c:xMode val="edge"/>
          <c:yMode val="edge"/>
          <c:x val="0.26771207938111702"/>
          <c:y val="2.4275362895967999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615448607185"/>
          <c:y val="0.112278650582911"/>
          <c:w val="0.87924350848733501"/>
          <c:h val="0.85291153031951406"/>
        </c:manualLayout>
      </c:layout>
      <c:barChart>
        <c:barDir val="col"/>
        <c:grouping val="stacked"/>
        <c:varyColors val="0"/>
        <c:ser>
          <c:idx val="1"/>
          <c:order val="0"/>
          <c:tx>
            <c:strRef>
              <c:f>'RR avgs'!$A$3</c:f>
              <c:strCache>
                <c:ptCount val="1"/>
                <c:pt idx="0">
                  <c:v>Amount saved on rent</c:v>
                </c:pt>
              </c:strCache>
            </c:strRef>
          </c:tx>
          <c:spPr>
            <a:solidFill>
              <a:schemeClr val="accent2"/>
            </a:solidFill>
            <a:ln>
              <a:noFill/>
            </a:ln>
            <a:effectLst/>
          </c:spPr>
          <c:invertIfNegative val="0"/>
          <c:cat>
            <c:strRef>
              <c:f>'RR avgs'!$B$1:$D$1</c:f>
              <c:strCache>
                <c:ptCount val="3"/>
                <c:pt idx="0">
                  <c:v>3-month CD</c:v>
                </c:pt>
                <c:pt idx="1">
                  <c:v>S&amp;P 500</c:v>
                </c:pt>
                <c:pt idx="2">
                  <c:v>Housing</c:v>
                </c:pt>
              </c:strCache>
            </c:strRef>
          </c:cat>
          <c:val>
            <c:numRef>
              <c:f>'RR avgs'!$B$3:$D$3</c:f>
              <c:numCache>
                <c:formatCode>0.00</c:formatCode>
                <c:ptCount val="3"/>
                <c:pt idx="0">
                  <c:v>0</c:v>
                </c:pt>
                <c:pt idx="1">
                  <c:v>0</c:v>
                </c:pt>
                <c:pt idx="2">
                  <c:v>8.168047120478148</c:v>
                </c:pt>
              </c:numCache>
            </c:numRef>
          </c:val>
          <c:extLst>
            <c:ext xmlns:c16="http://schemas.microsoft.com/office/drawing/2014/chart" uri="{C3380CC4-5D6E-409C-BE32-E72D297353CC}">
              <c16:uniqueId val="{00000000-ADF2-EC40-8B1C-EB4EB5F088C6}"/>
            </c:ext>
          </c:extLst>
        </c:ser>
        <c:ser>
          <c:idx val="0"/>
          <c:order val="1"/>
          <c:tx>
            <c:strRef>
              <c:f>'RR avgs'!$A$2</c:f>
              <c:strCache>
                <c:ptCount val="1"/>
                <c:pt idx="0">
                  <c:v>Price appreciation</c:v>
                </c:pt>
              </c:strCache>
            </c:strRef>
          </c:tx>
          <c:spPr>
            <a:solidFill>
              <a:schemeClr val="accent1"/>
            </a:solidFill>
            <a:ln>
              <a:noFill/>
            </a:ln>
            <a:effectLst/>
          </c:spPr>
          <c:invertIfNegative val="0"/>
          <c:errBars>
            <c:errBarType val="both"/>
            <c:errValType val="cust"/>
            <c:noEndCap val="0"/>
            <c:plus>
              <c:numRef>
                <c:f>'RR avgs'!$B$4:$D$4</c:f>
                <c:numCache>
                  <c:formatCode>General</c:formatCode>
                  <c:ptCount val="3"/>
                  <c:pt idx="0">
                    <c:v>2.5621290768135712</c:v>
                  </c:pt>
                  <c:pt idx="1">
                    <c:v>15.773616654932511</c:v>
                  </c:pt>
                  <c:pt idx="2">
                    <c:v>3.8624063602665828</c:v>
                  </c:pt>
                </c:numCache>
              </c:numRef>
            </c:plus>
            <c:minus>
              <c:numRef>
                <c:f>'RR avgs'!$B$4:$D$4</c:f>
                <c:numCache>
                  <c:formatCode>General</c:formatCode>
                  <c:ptCount val="3"/>
                  <c:pt idx="0">
                    <c:v>2.5621290768135712</c:v>
                  </c:pt>
                  <c:pt idx="1">
                    <c:v>15.773616654932511</c:v>
                  </c:pt>
                  <c:pt idx="2">
                    <c:v>3.8624063602665828</c:v>
                  </c:pt>
                </c:numCache>
              </c:numRef>
            </c:minus>
            <c:spPr>
              <a:noFill/>
              <a:ln w="38100" cap="flat" cmpd="sng" algn="ctr">
                <a:solidFill>
                  <a:schemeClr val="tx1">
                    <a:lumMod val="65000"/>
                    <a:lumOff val="35000"/>
                    <a:alpha val="56000"/>
                  </a:schemeClr>
                </a:solidFill>
                <a:bevel/>
                <a:headEnd w="lg" len="med"/>
              </a:ln>
              <a:effectLst/>
            </c:spPr>
          </c:errBars>
          <c:cat>
            <c:strRef>
              <c:f>'RR avgs'!$B$1:$D$1</c:f>
              <c:strCache>
                <c:ptCount val="3"/>
                <c:pt idx="0">
                  <c:v>3-month CD</c:v>
                </c:pt>
                <c:pt idx="1">
                  <c:v>S&amp;P 500</c:v>
                </c:pt>
                <c:pt idx="2">
                  <c:v>Housing</c:v>
                </c:pt>
              </c:strCache>
            </c:strRef>
          </c:cat>
          <c:val>
            <c:numRef>
              <c:f>'RR avgs'!$B$2:$D$2</c:f>
              <c:numCache>
                <c:formatCode>0.00</c:formatCode>
                <c:ptCount val="3"/>
                <c:pt idx="0">
                  <c:v>1.864684079622196</c:v>
                </c:pt>
                <c:pt idx="1">
                  <c:v>9.1136238240536454</c:v>
                </c:pt>
                <c:pt idx="2">
                  <c:v>1.4123609928080261</c:v>
                </c:pt>
              </c:numCache>
            </c:numRef>
          </c:val>
          <c:extLst>
            <c:ext xmlns:c16="http://schemas.microsoft.com/office/drawing/2014/chart" uri="{C3380CC4-5D6E-409C-BE32-E72D297353CC}">
              <c16:uniqueId val="{00000001-ADF2-EC40-8B1C-EB4EB5F088C6}"/>
            </c:ext>
          </c:extLst>
        </c:ser>
        <c:dLbls>
          <c:showLegendKey val="0"/>
          <c:showVal val="0"/>
          <c:showCatName val="0"/>
          <c:showSerName val="0"/>
          <c:showPercent val="0"/>
          <c:showBubbleSize val="0"/>
        </c:dLbls>
        <c:gapWidth val="219"/>
        <c:overlap val="100"/>
        <c:axId val="2072584792"/>
        <c:axId val="2072588456"/>
      </c:barChart>
      <c:catAx>
        <c:axId val="2072584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72588456"/>
        <c:crosses val="autoZero"/>
        <c:auto val="1"/>
        <c:lblAlgn val="ctr"/>
        <c:lblOffset val="100"/>
        <c:noMultiLvlLbl val="0"/>
      </c:catAx>
      <c:valAx>
        <c:axId val="2072588456"/>
        <c:scaling>
          <c:orientation val="minMax"/>
          <c:max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Percent</a:t>
                </a:r>
                <a:r>
                  <a:rPr lang="en-US" baseline="0"/>
                  <a:t> per year</a:t>
                </a:r>
                <a:endParaRPr lang="en-US"/>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72584792"/>
        <c:crosses val="autoZero"/>
        <c:crossBetween val="between"/>
      </c:valAx>
      <c:spPr>
        <a:noFill/>
        <a:ln cmpd="dbl">
          <a:solidFill>
            <a:schemeClr val="tx1">
              <a:lumMod val="65000"/>
              <a:lumOff val="35000"/>
            </a:schemeClr>
          </a:solidFill>
        </a:ln>
        <a:effectLst/>
      </c:spPr>
    </c:plotArea>
    <c:legend>
      <c:legendPos val="l"/>
      <c:layout>
        <c:manualLayout>
          <c:xMode val="edge"/>
          <c:yMode val="edge"/>
          <c:x val="0.157008326444216"/>
          <c:y val="0.23090091223755399"/>
          <c:w val="0.30730881905220803"/>
          <c:h val="0.12206780217172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Labor productivity in construction, 1987=100</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956431200469693E-2"/>
          <c:y val="8.2511151573942301E-2"/>
          <c:w val="0.89611532834683505"/>
          <c:h val="0.85086040058202905"/>
        </c:manualLayout>
      </c:layout>
      <c:lineChart>
        <c:grouping val="standard"/>
        <c:varyColors val="0"/>
        <c:ser>
          <c:idx val="1"/>
          <c:order val="0"/>
          <c:tx>
            <c:strRef>
              <c:f>'y extract'!$C$3</c:f>
              <c:strCache>
                <c:ptCount val="1"/>
                <c:pt idx="0">
                  <c:v>Multiple-family residential construction</c:v>
                </c:pt>
              </c:strCache>
            </c:strRef>
          </c:tx>
          <c:spPr>
            <a:ln w="57150" cap="rnd">
              <a:solidFill>
                <a:srgbClr val="FF0000"/>
              </a:solidFill>
              <a:round/>
            </a:ln>
            <a:effectLst/>
          </c:spPr>
          <c:marker>
            <c:symbol val="none"/>
          </c:marker>
          <c:cat>
            <c:numRef>
              <c:f>'y extract'!$F$1:$AI$1</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'y extract'!$F$3:$AI$3</c:f>
              <c:numCache>
                <c:formatCode>General</c:formatCode>
                <c:ptCount val="30"/>
                <c:pt idx="0">
                  <c:v>100</c:v>
                </c:pt>
                <c:pt idx="1">
                  <c:v>91.043645594497207</c:v>
                </c:pt>
                <c:pt idx="2">
                  <c:v>99.025548640681265</c:v>
                </c:pt>
                <c:pt idx="3">
                  <c:v>98.247625286603366</c:v>
                </c:pt>
                <c:pt idx="4">
                  <c:v>96.329430068784774</c:v>
                </c:pt>
                <c:pt idx="5">
                  <c:v>91.950540452014408</c:v>
                </c:pt>
                <c:pt idx="6">
                  <c:v>74.555764821487045</c:v>
                </c:pt>
                <c:pt idx="7">
                  <c:v>88.824516868653788</c:v>
                </c:pt>
                <c:pt idx="8">
                  <c:v>108.49164755977731</c:v>
                </c:pt>
                <c:pt idx="9">
                  <c:v>116.3507206026859</c:v>
                </c:pt>
                <c:pt idx="10">
                  <c:v>120.34474287585979</c:v>
                </c:pt>
                <c:pt idx="11">
                  <c:v>116.1787585981002</c:v>
                </c:pt>
                <c:pt idx="12">
                  <c:v>117.3906812970848</c:v>
                </c:pt>
                <c:pt idx="13">
                  <c:v>113.8122338683263</c:v>
                </c:pt>
                <c:pt idx="14">
                  <c:v>120.3283655420897</c:v>
                </c:pt>
                <c:pt idx="15">
                  <c:v>122.4205699312152</c:v>
                </c:pt>
                <c:pt idx="16">
                  <c:v>138.35981002292829</c:v>
                </c:pt>
                <c:pt idx="17">
                  <c:v>161.00352112676049</c:v>
                </c:pt>
                <c:pt idx="18">
                  <c:v>178.84662626924339</c:v>
                </c:pt>
                <c:pt idx="19">
                  <c:v>189.7088928922372</c:v>
                </c:pt>
                <c:pt idx="20">
                  <c:v>204.71667212577779</c:v>
                </c:pt>
                <c:pt idx="21">
                  <c:v>202.57124140189981</c:v>
                </c:pt>
                <c:pt idx="22">
                  <c:v>168.96085817228959</c:v>
                </c:pt>
                <c:pt idx="23">
                  <c:v>116.5554372748116</c:v>
                </c:pt>
                <c:pt idx="24">
                  <c:v>132.97371437929911</c:v>
                </c:pt>
                <c:pt idx="25">
                  <c:v>198.27219128725841</c:v>
                </c:pt>
                <c:pt idx="26">
                  <c:v>230.9900098264003</c:v>
                </c:pt>
                <c:pt idx="27">
                  <c:v>241.04364559449721</c:v>
                </c:pt>
                <c:pt idx="28">
                  <c:v>267.57287913527682</c:v>
                </c:pt>
                <c:pt idx="29">
                  <c:v>270.0028660334097</c:v>
                </c:pt>
              </c:numCache>
            </c:numRef>
          </c:val>
          <c:smooth val="0"/>
          <c:extLst>
            <c:ext xmlns:c16="http://schemas.microsoft.com/office/drawing/2014/chart" uri="{C3380CC4-5D6E-409C-BE32-E72D297353CC}">
              <c16:uniqueId val="{00000000-2D75-5244-986F-17645B013D6F}"/>
            </c:ext>
          </c:extLst>
        </c:ser>
        <c:ser>
          <c:idx val="2"/>
          <c:order val="1"/>
          <c:tx>
            <c:strRef>
              <c:f>'y extract'!$C$4</c:f>
              <c:strCache>
                <c:ptCount val="1"/>
                <c:pt idx="0">
                  <c:v>Single-family residential construction</c:v>
                </c:pt>
              </c:strCache>
            </c:strRef>
          </c:tx>
          <c:spPr>
            <a:ln w="57150" cap="rnd">
              <a:solidFill>
                <a:srgbClr val="C00000"/>
              </a:solidFill>
              <a:round/>
            </a:ln>
            <a:effectLst/>
          </c:spPr>
          <c:marker>
            <c:symbol val="none"/>
          </c:marker>
          <c:cat>
            <c:numRef>
              <c:f>'y extract'!$F$1:$AI$1</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'y extract'!$F$4:$AI$4</c:f>
              <c:numCache>
                <c:formatCode>General</c:formatCode>
                <c:ptCount val="30"/>
                <c:pt idx="0">
                  <c:v>100</c:v>
                </c:pt>
                <c:pt idx="1">
                  <c:v>93.780641264408317</c:v>
                </c:pt>
                <c:pt idx="2">
                  <c:v>89.916947702219773</c:v>
                </c:pt>
                <c:pt idx="3">
                  <c:v>82.787537121860368</c:v>
                </c:pt>
                <c:pt idx="4">
                  <c:v>81.346957265817693</c:v>
                </c:pt>
                <c:pt idx="5">
                  <c:v>94.748074696733269</c:v>
                </c:pt>
                <c:pt idx="6">
                  <c:v>100.4600593949766</c:v>
                </c:pt>
                <c:pt idx="7">
                  <c:v>105.6294357477224</c:v>
                </c:pt>
                <c:pt idx="8">
                  <c:v>99.332561534202441</c:v>
                </c:pt>
                <c:pt idx="9">
                  <c:v>105.6495696380934</c:v>
                </c:pt>
                <c:pt idx="10">
                  <c:v>104.2200634217547</c:v>
                </c:pt>
                <c:pt idx="11">
                  <c:v>108.8629385412996</c:v>
                </c:pt>
                <c:pt idx="12">
                  <c:v>105.99889263602959</c:v>
                </c:pt>
                <c:pt idx="13">
                  <c:v>103.3492726632104</c:v>
                </c:pt>
                <c:pt idx="14">
                  <c:v>106.0462072784014</c:v>
                </c:pt>
                <c:pt idx="15">
                  <c:v>107.2451804499925</c:v>
                </c:pt>
                <c:pt idx="16">
                  <c:v>121.5774903105653</c:v>
                </c:pt>
                <c:pt idx="17">
                  <c:v>132.56656767503901</c:v>
                </c:pt>
                <c:pt idx="18">
                  <c:v>138.35103437861781</c:v>
                </c:pt>
                <c:pt idx="19">
                  <c:v>118.27150551165251</c:v>
                </c:pt>
                <c:pt idx="20">
                  <c:v>100.66945185483461</c:v>
                </c:pt>
                <c:pt idx="21">
                  <c:v>81.790909548497524</c:v>
                </c:pt>
                <c:pt idx="22">
                  <c:v>66.66633110182714</c:v>
                </c:pt>
                <c:pt idx="23">
                  <c:v>80.43891881008706</c:v>
                </c:pt>
                <c:pt idx="24">
                  <c:v>82.701968087783769</c:v>
                </c:pt>
                <c:pt idx="25">
                  <c:v>98.952031006191149</c:v>
                </c:pt>
                <c:pt idx="26">
                  <c:v>109.59782553984</c:v>
                </c:pt>
                <c:pt idx="27">
                  <c:v>105.23581819096999</c:v>
                </c:pt>
                <c:pt idx="28">
                  <c:v>111.28403885840839</c:v>
                </c:pt>
                <c:pt idx="29">
                  <c:v>110.5924397241657</c:v>
                </c:pt>
              </c:numCache>
            </c:numRef>
          </c:val>
          <c:smooth val="0"/>
          <c:extLst>
            <c:ext xmlns:c16="http://schemas.microsoft.com/office/drawing/2014/chart" uri="{C3380CC4-5D6E-409C-BE32-E72D297353CC}">
              <c16:uniqueId val="{00000001-2D75-5244-986F-17645B013D6F}"/>
            </c:ext>
          </c:extLst>
        </c:ser>
        <c:ser>
          <c:idx val="6"/>
          <c:order val="2"/>
          <c:tx>
            <c:strRef>
              <c:f>'y extract'!$C$8</c:f>
              <c:strCache>
                <c:ptCount val="1"/>
                <c:pt idx="0">
                  <c:v>US private business sector</c:v>
                </c:pt>
              </c:strCache>
            </c:strRef>
          </c:tx>
          <c:spPr>
            <a:ln w="57150" cap="rnd">
              <a:solidFill>
                <a:schemeClr val="accent1">
                  <a:lumMod val="60000"/>
                </a:schemeClr>
              </a:solidFill>
              <a:prstDash val="sysDash"/>
              <a:round/>
            </a:ln>
            <a:effectLst/>
          </c:spPr>
          <c:marker>
            <c:symbol val="none"/>
          </c:marker>
          <c:cat>
            <c:numRef>
              <c:f>'y extract'!$F$1:$AI$1</c:f>
              <c:numCache>
                <c:formatCode>General</c:formatCode>
                <c:ptCount val="30"/>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pt idx="24">
                  <c:v>2011</c:v>
                </c:pt>
                <c:pt idx="25">
                  <c:v>2012</c:v>
                </c:pt>
                <c:pt idx="26">
                  <c:v>2013</c:v>
                </c:pt>
                <c:pt idx="27">
                  <c:v>2014</c:v>
                </c:pt>
                <c:pt idx="28">
                  <c:v>2015</c:v>
                </c:pt>
                <c:pt idx="29">
                  <c:v>2016</c:v>
                </c:pt>
              </c:numCache>
            </c:numRef>
          </c:cat>
          <c:val>
            <c:numRef>
              <c:f>'y extract'!$F$8:$AI$8</c:f>
              <c:numCache>
                <c:formatCode>General</c:formatCode>
                <c:ptCount val="30"/>
                <c:pt idx="0">
                  <c:v>100</c:v>
                </c:pt>
                <c:pt idx="1">
                  <c:v>101.5077949530982</c:v>
                </c:pt>
                <c:pt idx="2">
                  <c:v>102.6671290791386</c:v>
                </c:pt>
                <c:pt idx="3">
                  <c:v>104.7777117188532</c:v>
                </c:pt>
                <c:pt idx="4">
                  <c:v>106.620755714097</c:v>
                </c:pt>
                <c:pt idx="5">
                  <c:v>111.51902497027351</c:v>
                </c:pt>
                <c:pt idx="6">
                  <c:v>111.7072929052715</c:v>
                </c:pt>
                <c:pt idx="7">
                  <c:v>112.4554102259215</c:v>
                </c:pt>
                <c:pt idx="8">
                  <c:v>113.3785836966574</c:v>
                </c:pt>
                <c:pt idx="9">
                  <c:v>116.1877394636015</c:v>
                </c:pt>
                <c:pt idx="10">
                  <c:v>118.6930241775664</c:v>
                </c:pt>
                <c:pt idx="11">
                  <c:v>122.3279165015194</c:v>
                </c:pt>
                <c:pt idx="12">
                  <c:v>127.0907649623464</c:v>
                </c:pt>
                <c:pt idx="13">
                  <c:v>131.04108865107679</c:v>
                </c:pt>
                <c:pt idx="14">
                  <c:v>134.95177698507069</c:v>
                </c:pt>
                <c:pt idx="15">
                  <c:v>140.87395957193809</c:v>
                </c:pt>
                <c:pt idx="16">
                  <c:v>146.37336504161709</c:v>
                </c:pt>
                <c:pt idx="17">
                  <c:v>151.0866693090237</c:v>
                </c:pt>
                <c:pt idx="18">
                  <c:v>154.290527150218</c:v>
                </c:pt>
                <c:pt idx="19">
                  <c:v>155.81318536134231</c:v>
                </c:pt>
                <c:pt idx="20">
                  <c:v>158.209472849782</c:v>
                </c:pt>
                <c:pt idx="21">
                  <c:v>159.59671026555679</c:v>
                </c:pt>
                <c:pt idx="22">
                  <c:v>165.14731140177039</c:v>
                </c:pt>
                <c:pt idx="23">
                  <c:v>170.51625049544191</c:v>
                </c:pt>
                <c:pt idx="24">
                  <c:v>170.58065794688861</c:v>
                </c:pt>
                <c:pt idx="25">
                  <c:v>171.640903686088</c:v>
                </c:pt>
                <c:pt idx="26">
                  <c:v>172.81510107015461</c:v>
                </c:pt>
                <c:pt idx="27">
                  <c:v>174.28986656097231</c:v>
                </c:pt>
                <c:pt idx="28">
                  <c:v>176.30466376007399</c:v>
                </c:pt>
                <c:pt idx="29">
                  <c:v>176.4384330823095</c:v>
                </c:pt>
              </c:numCache>
            </c:numRef>
          </c:val>
          <c:smooth val="0"/>
          <c:extLst>
            <c:ext xmlns:c16="http://schemas.microsoft.com/office/drawing/2014/chart" uri="{C3380CC4-5D6E-409C-BE32-E72D297353CC}">
              <c16:uniqueId val="{00000002-2D75-5244-986F-17645B013D6F}"/>
            </c:ext>
          </c:extLst>
        </c:ser>
        <c:dLbls>
          <c:showLegendKey val="0"/>
          <c:showVal val="0"/>
          <c:showCatName val="0"/>
          <c:showSerName val="0"/>
          <c:showPercent val="0"/>
          <c:showBubbleSize val="0"/>
        </c:dLbls>
        <c:smooth val="0"/>
        <c:axId val="2020002376"/>
        <c:axId val="2074016168"/>
      </c:lineChart>
      <c:catAx>
        <c:axId val="20200023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74016168"/>
        <c:crosses val="autoZero"/>
        <c:auto val="1"/>
        <c:lblAlgn val="ctr"/>
        <c:lblOffset val="100"/>
        <c:tickLblSkip val="2"/>
        <c:tickMarkSkip val="2"/>
        <c:noMultiLvlLbl val="0"/>
      </c:catAx>
      <c:valAx>
        <c:axId val="2074016168"/>
        <c:scaling>
          <c:orientation val="minMax"/>
          <c:max val="360"/>
          <c:min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020002376"/>
        <c:crosses val="autoZero"/>
        <c:crossBetween val="midCat"/>
      </c:valAx>
      <c:spPr>
        <a:noFill/>
        <a:ln>
          <a:noFill/>
        </a:ln>
        <a:effectLst/>
      </c:spPr>
    </c:plotArea>
    <c:legend>
      <c:legendPos val="b"/>
      <c:layout>
        <c:manualLayout>
          <c:xMode val="edge"/>
          <c:yMode val="edge"/>
          <c:x val="7.7211967135188797E-2"/>
          <c:y val="0.14593930785133299"/>
          <c:w val="0.41897474422050401"/>
          <c:h val="0.271100980674136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2" tIns="46587" rIns="93172" bIns="46587" rtlCol="0"/>
          <a:lstStyle>
            <a:lvl1pPr algn="r">
              <a:defRPr sz="1200"/>
            </a:lvl1pPr>
          </a:lstStyle>
          <a:p>
            <a:fld id="{CCFE4785-31B8-46F1-841A-88B98B38162C}" type="datetimeFigureOut">
              <a:rPr lang="en-US" smtClean="0"/>
              <a:t>12/30/19</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72" tIns="46587" rIns="93172" bIns="46587" rtlCol="0" anchor="b"/>
          <a:lstStyle>
            <a:lvl1pPr algn="r">
              <a:defRPr sz="1200"/>
            </a:lvl1pPr>
          </a:lstStyle>
          <a:p>
            <a:fld id="{92194622-A58A-465B-A53C-587DD295B31A}" type="slidenum">
              <a:rPr lang="en-US" smtClean="0"/>
              <a:t>‹#›</a:t>
            </a:fld>
            <a:endParaRPr lang="en-US"/>
          </a:p>
        </p:txBody>
      </p:sp>
    </p:spTree>
    <p:extLst>
      <p:ext uri="{BB962C8B-B14F-4D97-AF65-F5344CB8AC3E}">
        <p14:creationId xmlns:p14="http://schemas.microsoft.com/office/powerpoint/2010/main" val="2767721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E7EC6A77-897B-A94D-8179-085D1B4EE98D}" type="datetimeFigureOut">
              <a:rPr lang="en-US" smtClean="0"/>
              <a:t>12/30/19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gmchicago.org/surveys/rent-control"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ls.gov/opub/mlr/2018/article/measuring-productivity-growth-in-construction.ht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value is roughly 3 times the annual income</a:t>
            </a:r>
          </a:p>
          <a:p>
            <a:r>
              <a:rPr lang="en-US" dirty="0"/>
              <a:t>Home equity rises with age</a:t>
            </a:r>
          </a:p>
          <a:p>
            <a:r>
              <a:rPr lang="en-US" dirty="0"/>
              <a:t>Homeownership rate rises with age, and it peaks at 65-74 age, then falls somewhat</a:t>
            </a:r>
            <a:r>
              <a:rPr lang="en-US" baseline="0" dirty="0"/>
              <a:t> for 75 +</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41506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42</a:t>
            </a:fld>
            <a:endParaRPr lang="en-US"/>
          </a:p>
        </p:txBody>
      </p:sp>
    </p:spTree>
    <p:extLst>
      <p:ext uri="{BB962C8B-B14F-4D97-AF65-F5344CB8AC3E}">
        <p14:creationId xmlns:p14="http://schemas.microsoft.com/office/powerpoint/2010/main" val="309983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hlinkClick r:id="rId3"/>
              </a:rPr>
              <a:t>http://www.igmchicago.org/surveys/rent-control</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286321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1883087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2018 study of San Francisco rent control showed:</a:t>
            </a:r>
          </a:p>
          <a:p>
            <a:pPr lvl="1"/>
            <a:r>
              <a:rPr lang="en-US" dirty="0"/>
              <a:t>Renters were 20% more likely to stay at their address</a:t>
            </a:r>
          </a:p>
          <a:p>
            <a:pPr lvl="1"/>
            <a:r>
              <a:rPr lang="en-US" dirty="0"/>
              <a:t>But, landlords stopped renting 15% of rent-controlled units</a:t>
            </a:r>
          </a:p>
          <a:p>
            <a:pPr lvl="1"/>
            <a:r>
              <a:rPr lang="en-US" dirty="0"/>
              <a:t>The lower number of units was related to a 5.1% citywide rent increase.</a:t>
            </a:r>
          </a:p>
          <a:p>
            <a:pPr marL="0" indent="0">
              <a:buNone/>
            </a:pPr>
            <a:r>
              <a:rPr lang="en-US" dirty="0"/>
              <a:t>The Effects of Rent Control Expansion on Tenants, Landlords, and Inequality: Evidence from San Francisco</a:t>
            </a:r>
          </a:p>
          <a:p>
            <a:pPr marL="457200" lvl="1" indent="0">
              <a:buNone/>
            </a:pPr>
            <a:r>
              <a:rPr lang="en-US" dirty="0"/>
              <a:t>Rebecca Diamond, Timothy McQuade, Franklin Qian, NBER Working Paper No. 24181, Issued in January 2018, https://</a:t>
            </a:r>
            <a:r>
              <a:rPr lang="en-US" dirty="0" err="1"/>
              <a:t>www.nber.org</a:t>
            </a:r>
            <a:r>
              <a:rPr lang="en-US" dirty="0"/>
              <a:t>/papers/w24181</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210408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1065569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complaint (https://www.hud.gov/sites/dfiles/PIH/documents/HUD_01-18-0323_Complaint.pdf) says, “Facebook unlawfully discriminates by enabling advertisers to restrict which Facebook users receive housing-related ads based on race, color, religion, sex, familial status, national origin and disability. Facebook mines extensive user data and classifies its users based on protected characteristics. Facebook’s ad targeting tools then invite advertisers to express unlawful preferences by suggesting discriminatory options, and Facebook effectuates the delivery of housing-related ads to certain users and not others based on those users’ actual or imputed protected traits.”</a:t>
            </a:r>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668152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complaint (https://www.hud.gov/sites/dfiles/PIH/documents/HUD_01-18-0323_Complaint.pdf) says, “Facebook unlawfully discriminates by enabling advertisers to restrict which Facebook users receive housing-related ads based on race, color, religion, sex, familial status, national origin and disability. Facebook mines extensive user data and classifies its users based on protected characteristics. Facebook’s ad targeting tools then invite advertisers to express unlawful preferences by suggesting discriminatory options, and Facebook effectuates the delivery of housing-related ads to certain users and not others based on those users’ actual or imputed protected traits.”</a:t>
            </a:r>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538942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1469990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812702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237743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Homeownership rate rises with income, reaching 95% for the top tenth of incomes</a:t>
            </a:r>
          </a:p>
          <a:p>
            <a:r>
              <a:rPr lang="en-US" dirty="0"/>
              <a:t>The ratio of mortgage payment to income falls steeply with income, from more than 65% of income for the lowest income group to about 10% of income for the highest income group</a:t>
            </a:r>
          </a:p>
        </p:txBody>
      </p:sp>
      <p:sp>
        <p:nvSpPr>
          <p:cNvPr id="4" name="Slide Number Placeholder 3"/>
          <p:cNvSpPr>
            <a:spLocks noGrp="1"/>
          </p:cNvSpPr>
          <p:nvPr>
            <p:ph type="sldNum" sz="quarter" idx="10"/>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4017423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3155233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918731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15646343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The 1936 FHA underwriting manual included explicit instructions to not lend in areas with “inharmonious racial groups” and to respect racially biased covenant restrictions; for example, if a deed said that no black person could occupy a house, the FHA manual of 1936 respected that.</a:t>
            </a:r>
          </a:p>
          <a:p>
            <a:pPr defTabSz="931723">
              <a:defRPr/>
            </a:pPr>
            <a:endParaRPr lang="en-US" dirty="0"/>
          </a:p>
          <a:p>
            <a:pPr defTabSz="931723">
              <a:defRPr/>
            </a:pPr>
            <a:r>
              <a:rPr lang="en-US" dirty="0"/>
              <a:t>For more, see https://</a:t>
            </a:r>
            <a:r>
              <a:rPr lang="en-US" dirty="0" err="1"/>
              <a:t>www.jstor.org</a:t>
            </a:r>
            <a:r>
              <a:rPr lang="en-US" dirty="0"/>
              <a:t>/stable/20108708?seq=1#page_scan_tab_contents or https://</a:t>
            </a:r>
            <a:r>
              <a:rPr lang="en-US" dirty="0" err="1"/>
              <a:t>ncrc.org</a:t>
            </a:r>
            <a:r>
              <a:rPr lang="en-US" dirty="0"/>
              <a:t>/</a:t>
            </a:r>
            <a:r>
              <a:rPr lang="en-US" dirty="0" err="1"/>
              <a:t>holc</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6525218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1485809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a:t>
            </a:r>
            <a:r>
              <a:rPr lang="en-US" baseline="0" dirty="0"/>
              <a:t> equity is quite low for households with low net worth. This is probably because they use the house as a collateral for borrowing. Annual household income is strongly positively correlated with net worth. However, households with negative new worth have a higher income than those in the zero net worth group. Households with negative net worth spend about 23% of their income on mortgage payment, whereas the top wealth group spends only about 10%.</a:t>
            </a:r>
          </a:p>
        </p:txBody>
      </p:sp>
      <p:sp>
        <p:nvSpPr>
          <p:cNvPr id="4" name="Slide Number Placeholder 3"/>
          <p:cNvSpPr>
            <a:spLocks noGrp="1"/>
          </p:cNvSpPr>
          <p:nvPr>
            <p:ph type="sldNum" sz="quarter" idx="10"/>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493040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https://www.bls.gov/opub/mlr/2018/article/measuring-productivity-growth-in-construction.htm</a:t>
            </a:r>
            <a:endParaRPr lang="en-US" dirty="0"/>
          </a:p>
          <a:p>
            <a:r>
              <a:rPr lang="en-US" dirty="0"/>
              <a:t>Construction productivity is very cyclical because output varies much more than hours of work do (some construction workers are unionized)</a:t>
            </a:r>
          </a:p>
          <a:p>
            <a:r>
              <a:rPr lang="en-US" dirty="0"/>
              <a:t>Multi-family construction is becoming</a:t>
            </a:r>
            <a:r>
              <a:rPr lang="en-US" baseline="0" dirty="0"/>
              <a:t> more efficient, and yet house prices are soaring. Why?</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1757013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Multi-family construction is becoming</a:t>
            </a:r>
            <a:r>
              <a:rPr lang="en-US" baseline="0" dirty="0"/>
              <a:t> more efficient, and yet house prices are soaring. Why?</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079255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Charts:</a:t>
            </a:r>
          </a:p>
          <a:p>
            <a:r>
              <a:rPr lang="en-US" dirty="0" err="1"/>
              <a:t>homeprices_recession.png</a:t>
            </a:r>
            <a:endParaRPr lang="en-US" dirty="0"/>
          </a:p>
          <a:p>
            <a:r>
              <a:rPr lang="en-US" dirty="0" err="1"/>
              <a:t>housing.png</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3481271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803963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https://www.brookings.edu/research/reforming-land-use-regulations/</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38</a:t>
            </a:fld>
            <a:endParaRPr lang="en-US"/>
          </a:p>
        </p:txBody>
      </p:sp>
    </p:spTree>
    <p:extLst>
      <p:ext uri="{BB962C8B-B14F-4D97-AF65-F5344CB8AC3E}">
        <p14:creationId xmlns:p14="http://schemas.microsoft.com/office/powerpoint/2010/main" val="3345060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aspects of NIMBYism</a:t>
            </a:r>
            <a:r>
              <a:rPr lang="en-US" baseline="0" dirty="0"/>
              <a:t> are a cost of democratic political system. The potential residents are not represented in local politics</a:t>
            </a:r>
          </a:p>
          <a:p>
            <a:r>
              <a:rPr lang="en-US" baseline="0" dirty="0"/>
              <a:t>The housing regulations are decided at local level, so only interests of current residents are taken into account</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3586949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file:////Volumes/Promise%20Pegasus/FileShare/NEED/LocalGraphs/Counties/CA/Marin/Zhvi_AllHome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Volumes/Promise%20Pegasus/FileShare/NEED/LocalGraphs/National/hown.png" TargetMode="External"/><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hyperlink" Target="http://www.needelegation.org/LocalGraph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file:////Volumes/Promise%20Pegasus/FileShare/NEED/LocalGraphs/States/CA/hown.png" TargetMode="External"/><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hyperlink" Target="http://www.needelegation.org/LocalGraphs" TargetMode="Externa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Volumes/Promise%20Pegasus/FileShare/Presentations/Base_New/Charts/buildingcosts.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Volumes/Promise%20Pegasus/FileShare/Presentations/Base_New/Charts/housing.png" TargetMode="External"/></Relationships>
</file>

<file path=ppt/slides/_rels/slide3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file:////Volumes/Promise%20Pegasus/FileShare/NEED/LocalGraphs/Counties/CA/Marin/permits_units.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Volumes/Promise%20Pegasus/FileShare/NEED/LocalGraphs/Counties/CA/Marin/Zhvi_AllHomes.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file:////Volumes/Promise%20Pegasus/FileShare/Presentations/Base_New/Charts/housing_decade.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9" name="Title 8">
            <a:extLst>
              <a:ext uri="{FF2B5EF4-FFF2-40B4-BE49-F238E27FC236}">
                <a16:creationId xmlns:a16="http://schemas.microsoft.com/office/drawing/2014/main" id="{F809677F-EE8A-B14D-820A-D1FC1DD39A41}"/>
              </a:ext>
            </a:extLst>
          </p:cNvPr>
          <p:cNvSpPr>
            <a:spLocks noGrp="1"/>
          </p:cNvSpPr>
          <p:nvPr>
            <p:ph type="ctrTitle"/>
          </p:nvPr>
        </p:nvSpPr>
        <p:spPr/>
        <p:txBody>
          <a:bodyPr>
            <a:normAutofit fontScale="90000"/>
          </a:bodyPr>
          <a:lstStyle/>
          <a:p>
            <a:r>
              <a:rPr lang="en-US" dirty="0"/>
              <a:t>The US Housing Market: </a:t>
            </a:r>
            <a:br>
              <a:rPr lang="en-US" dirty="0"/>
            </a:br>
            <a:r>
              <a:rPr lang="en-US" dirty="0"/>
              <a:t>Facts, Trends, and Policy Questions</a:t>
            </a:r>
          </a:p>
        </p:txBody>
      </p:sp>
      <p:sp>
        <p:nvSpPr>
          <p:cNvPr id="10" name="Subtitle 2">
            <a:extLst>
              <a:ext uri="{FF2B5EF4-FFF2-40B4-BE49-F238E27FC236}">
                <a16:creationId xmlns:a16="http://schemas.microsoft.com/office/drawing/2014/main" id="{52854016-7B37-F344-B0BC-9BA33948ED54}"/>
              </a:ext>
            </a:extLst>
          </p:cNvPr>
          <p:cNvSpPr txBox="1">
            <a:spLocks/>
          </p:cNvSpPr>
          <p:nvPr/>
        </p:nvSpPr>
        <p:spPr>
          <a:xfrm>
            <a:off x="1500351" y="4611211"/>
            <a:ext cx="9144000" cy="87497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&lt;Audience&gt;</a:t>
            </a:r>
          </a:p>
          <a:p>
            <a:pPr>
              <a:lnSpc>
                <a:spcPct val="100000"/>
              </a:lnSpc>
              <a:spcBef>
                <a:spcPts val="0"/>
              </a:spcBef>
            </a:pPr>
            <a:r>
              <a:rPr lang="en-US" sz="1800" dirty="0">
                <a:solidFill>
                  <a:schemeClr val="tx2"/>
                </a:solidFill>
              </a:rPr>
              <a:t>Month, # 2019</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&lt;Your name, Ph.D.&gt;</a:t>
            </a:r>
          </a:p>
        </p:txBody>
      </p:sp>
    </p:spTree>
    <p:extLst>
      <p:ext uri="{BB962C8B-B14F-4D97-AF65-F5344CB8AC3E}">
        <p14:creationId xmlns:p14="http://schemas.microsoft.com/office/powerpoint/2010/main" val="1326337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73C3-81A4-4476-962D-F89F7B36CF58}"/>
              </a:ext>
            </a:extLst>
          </p:cNvPr>
          <p:cNvSpPr>
            <a:spLocks noGrp="1"/>
          </p:cNvSpPr>
          <p:nvPr>
            <p:ph type="title"/>
          </p:nvPr>
        </p:nvSpPr>
        <p:spPr/>
        <p:txBody>
          <a:bodyPr/>
          <a:lstStyle/>
          <a:p>
            <a:r>
              <a:rPr lang="en-US" dirty="0">
                <a:solidFill>
                  <a:schemeClr val="bg1">
                    <a:lumMod val="95000"/>
                  </a:schemeClr>
                </a:solidFill>
              </a:rPr>
              <a:t>Pri</a:t>
            </a:r>
            <a:r>
              <a:rPr lang="en-US" dirty="0"/>
              <a:t>ce Appreciation Varies by City</a:t>
            </a:r>
          </a:p>
        </p:txBody>
      </p:sp>
      <p:graphicFrame>
        <p:nvGraphicFramePr>
          <p:cNvPr id="5" name="Chart 4"/>
          <p:cNvGraphicFramePr>
            <a:graphicFrameLocks noGrp="1"/>
          </p:cNvGraphicFramePr>
          <p:nvPr>
            <p:extLst>
              <p:ext uri="{D42A27DB-BD31-4B8C-83A1-F6EECF244321}">
                <p14:modId xmlns:p14="http://schemas.microsoft.com/office/powerpoint/2010/main" val="2979323559"/>
              </p:ext>
            </p:extLst>
          </p:nvPr>
        </p:nvGraphicFramePr>
        <p:xfrm>
          <a:off x="3192185" y="1155187"/>
          <a:ext cx="7908953" cy="52456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38200" y="2891581"/>
            <a:ext cx="1937084" cy="1938992"/>
          </a:xfrm>
          <a:prstGeom prst="rect">
            <a:avLst/>
          </a:prstGeom>
          <a:noFill/>
        </p:spPr>
        <p:txBody>
          <a:bodyPr wrap="square" rtlCol="0">
            <a:spAutoFit/>
          </a:bodyPr>
          <a:lstStyle/>
          <a:p>
            <a:r>
              <a:rPr lang="en-US" sz="2400" dirty="0">
                <a:solidFill>
                  <a:srgbClr val="0C4C88"/>
                </a:solidFill>
              </a:rPr>
              <a:t>Prices in coastal cities outpaced inflation by 2.7% per year</a:t>
            </a:r>
          </a:p>
        </p:txBody>
      </p:sp>
      <p:sp>
        <p:nvSpPr>
          <p:cNvPr id="3" name="Rectangle 2"/>
          <p:cNvSpPr/>
          <p:nvPr/>
        </p:nvSpPr>
        <p:spPr>
          <a:xfrm>
            <a:off x="5152044" y="6400800"/>
            <a:ext cx="3457613" cy="369332"/>
          </a:xfrm>
          <a:prstGeom prst="rect">
            <a:avLst/>
          </a:prstGeom>
        </p:spPr>
        <p:txBody>
          <a:bodyPr wrap="none">
            <a:spAutoFit/>
          </a:bodyPr>
          <a:lstStyle/>
          <a:p>
            <a:r>
              <a:rPr lang="en-US" dirty="0">
                <a:solidFill>
                  <a:srgbClr val="444444"/>
                </a:solidFill>
              </a:rPr>
              <a:t>Source: S&amp;P Dow Jones Indices LLC</a:t>
            </a:r>
            <a:endParaRPr lang="en-US" dirty="0"/>
          </a:p>
        </p:txBody>
      </p:sp>
    </p:spTree>
    <p:extLst>
      <p:ext uri="{BB962C8B-B14F-4D97-AF65-F5344CB8AC3E}">
        <p14:creationId xmlns:p14="http://schemas.microsoft.com/office/powerpoint/2010/main" val="197219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73C3-81A4-4476-962D-F89F7B36CF58}"/>
              </a:ext>
            </a:extLst>
          </p:cNvPr>
          <p:cNvSpPr>
            <a:spLocks noGrp="1"/>
          </p:cNvSpPr>
          <p:nvPr>
            <p:ph type="title"/>
          </p:nvPr>
        </p:nvSpPr>
        <p:spPr/>
        <p:txBody>
          <a:bodyPr/>
          <a:lstStyle/>
          <a:p>
            <a:r>
              <a:rPr lang="en-US" dirty="0">
                <a:solidFill>
                  <a:schemeClr val="bg1">
                    <a:lumMod val="95000"/>
                  </a:schemeClr>
                </a:solidFill>
              </a:rPr>
              <a:t>Pri</a:t>
            </a:r>
            <a:r>
              <a:rPr lang="en-US" dirty="0"/>
              <a:t>ce Appreciation Varies by City</a:t>
            </a:r>
          </a:p>
        </p:txBody>
      </p:sp>
      <p:graphicFrame>
        <p:nvGraphicFramePr>
          <p:cNvPr id="5" name="Chart 4"/>
          <p:cNvGraphicFramePr>
            <a:graphicFrameLocks noGrp="1"/>
          </p:cNvGraphicFramePr>
          <p:nvPr>
            <p:extLst>
              <p:ext uri="{D42A27DB-BD31-4B8C-83A1-F6EECF244321}">
                <p14:modId xmlns:p14="http://schemas.microsoft.com/office/powerpoint/2010/main" val="3024165044"/>
              </p:ext>
            </p:extLst>
          </p:nvPr>
        </p:nvGraphicFramePr>
        <p:xfrm>
          <a:off x="3192185" y="1155187"/>
          <a:ext cx="7908953" cy="52456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38200" y="2524353"/>
            <a:ext cx="1937084" cy="2677656"/>
          </a:xfrm>
          <a:prstGeom prst="rect">
            <a:avLst/>
          </a:prstGeom>
          <a:noFill/>
        </p:spPr>
        <p:txBody>
          <a:bodyPr wrap="square" rtlCol="0">
            <a:spAutoFit/>
          </a:bodyPr>
          <a:lstStyle/>
          <a:p>
            <a:r>
              <a:rPr lang="en-US" sz="2400" dirty="0">
                <a:solidFill>
                  <a:srgbClr val="0C4C88"/>
                </a:solidFill>
              </a:rPr>
              <a:t>Prices in Atlanta, Chicago, and</a:t>
            </a:r>
          </a:p>
          <a:p>
            <a:r>
              <a:rPr lang="en-US" sz="2400" dirty="0">
                <a:solidFill>
                  <a:srgbClr val="0C4C88"/>
                </a:solidFill>
              </a:rPr>
              <a:t>Detroit,  barely kept up with inflation</a:t>
            </a:r>
          </a:p>
        </p:txBody>
      </p:sp>
      <p:sp>
        <p:nvSpPr>
          <p:cNvPr id="3" name="Rectangle 2"/>
          <p:cNvSpPr/>
          <p:nvPr/>
        </p:nvSpPr>
        <p:spPr>
          <a:xfrm>
            <a:off x="5333835" y="6396623"/>
            <a:ext cx="3457613" cy="369332"/>
          </a:xfrm>
          <a:prstGeom prst="rect">
            <a:avLst/>
          </a:prstGeom>
        </p:spPr>
        <p:txBody>
          <a:bodyPr wrap="none">
            <a:spAutoFit/>
          </a:bodyPr>
          <a:lstStyle/>
          <a:p>
            <a:r>
              <a:rPr lang="en-US" dirty="0">
                <a:solidFill>
                  <a:srgbClr val="444444"/>
                </a:solidFill>
              </a:rPr>
              <a:t>Source: S&amp;P Dow Jones Indices LLC</a:t>
            </a:r>
            <a:endParaRPr lang="en-US" dirty="0"/>
          </a:p>
        </p:txBody>
      </p:sp>
    </p:spTree>
    <p:extLst>
      <p:ext uri="{BB962C8B-B14F-4D97-AF65-F5344CB8AC3E}">
        <p14:creationId xmlns:p14="http://schemas.microsoft.com/office/powerpoint/2010/main" val="15833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5536-07F8-0A42-933D-39720FA3D376}"/>
              </a:ext>
            </a:extLst>
          </p:cNvPr>
          <p:cNvSpPr>
            <a:spLocks noGrp="1"/>
          </p:cNvSpPr>
          <p:nvPr>
            <p:ph type="title"/>
          </p:nvPr>
        </p:nvSpPr>
        <p:spPr/>
        <p:txBody>
          <a:bodyPr/>
          <a:lstStyle/>
          <a:p>
            <a:r>
              <a:rPr lang="en-US" dirty="0">
                <a:solidFill>
                  <a:schemeClr val="bg1"/>
                </a:solidFill>
              </a:rPr>
              <a:t>Ho</a:t>
            </a:r>
            <a:r>
              <a:rPr lang="en-US" dirty="0"/>
              <a:t>me Prices in Your County (or State)</a:t>
            </a:r>
          </a:p>
        </p:txBody>
      </p:sp>
      <p:pic>
        <p:nvPicPr>
          <p:cNvPr id="6" name="Content Placeholder 5" descr="A close up of a map&#10;&#10;Description automatically generated">
            <a:extLst>
              <a:ext uri="{FF2B5EF4-FFF2-40B4-BE49-F238E27FC236}">
                <a16:creationId xmlns:a16="http://schemas.microsoft.com/office/drawing/2014/main" id="{8BE0DF12-0B6B-2745-B990-1BC87C13220F}"/>
              </a:ext>
            </a:extLst>
          </p:cNvPr>
          <p:cNvPicPr>
            <a:picLocks noGrp="1" noChangeAspect="1"/>
          </p:cNvPicPr>
          <p:nvPr>
            <p:ph idx="1"/>
          </p:nvPr>
        </p:nvPicPr>
        <p:blipFill>
          <a:blip r:embed="rId2" r:link="rId3"/>
          <a:stretch>
            <a:fillRect/>
          </a:stretch>
        </p:blipFill>
        <p:spPr>
          <a:xfrm>
            <a:off x="2514744" y="1018146"/>
            <a:ext cx="7162512" cy="5212080"/>
          </a:xfrm>
        </p:spPr>
      </p:pic>
      <p:sp>
        <p:nvSpPr>
          <p:cNvPr id="4" name="Slide Number Placeholder 3">
            <a:extLst>
              <a:ext uri="{FF2B5EF4-FFF2-40B4-BE49-F238E27FC236}">
                <a16:creationId xmlns:a16="http://schemas.microsoft.com/office/drawing/2014/main" id="{581FE192-CF8C-264E-8364-D74FFCA72BB2}"/>
              </a:ext>
            </a:extLst>
          </p:cNvPr>
          <p:cNvSpPr>
            <a:spLocks noGrp="1"/>
          </p:cNvSpPr>
          <p:nvPr>
            <p:ph type="sldNum" sz="quarter" idx="12"/>
          </p:nvPr>
        </p:nvSpPr>
        <p:spPr/>
        <p:txBody>
          <a:bodyPr/>
          <a:lstStyle/>
          <a:p>
            <a:fld id="{D9F085D5-EC86-4F6A-B501-C1359CB39116}" type="slidenum">
              <a:rPr lang="en-GB" smtClean="0"/>
              <a:t>12</a:t>
            </a:fld>
            <a:endParaRPr lang="en-GB"/>
          </a:p>
        </p:txBody>
      </p:sp>
      <p:sp>
        <p:nvSpPr>
          <p:cNvPr id="7" name="TextBox 6">
            <a:extLst>
              <a:ext uri="{FF2B5EF4-FFF2-40B4-BE49-F238E27FC236}">
                <a16:creationId xmlns:a16="http://schemas.microsoft.com/office/drawing/2014/main" id="{A48AFB1B-23D2-6646-9362-D94E12867081}"/>
              </a:ext>
            </a:extLst>
          </p:cNvPr>
          <p:cNvSpPr txBox="1"/>
          <p:nvPr/>
        </p:nvSpPr>
        <p:spPr>
          <a:xfrm>
            <a:off x="219598" y="2900732"/>
            <a:ext cx="11134202" cy="584775"/>
          </a:xfrm>
          <a:prstGeom prst="rect">
            <a:avLst/>
          </a:prstGeom>
          <a:solidFill>
            <a:schemeClr val="bg1"/>
          </a:solidFill>
        </p:spPr>
        <p:txBody>
          <a:bodyPr wrap="none" rtlCol="0">
            <a:spAutoFit/>
          </a:bodyPr>
          <a:lstStyle/>
          <a:p>
            <a:r>
              <a:rPr lang="en-US" sz="3200" dirty="0"/>
              <a:t>For All Counties and States:  </a:t>
            </a:r>
            <a:r>
              <a:rPr lang="en-US" sz="3200" dirty="0" err="1"/>
              <a:t>www.needelegation.org</a:t>
            </a:r>
            <a:r>
              <a:rPr lang="en-US" sz="3200" dirty="0"/>
              <a:t>/</a:t>
            </a:r>
            <a:r>
              <a:rPr lang="en-US" sz="3200" dirty="0" err="1"/>
              <a:t>LocalGraphs</a:t>
            </a:r>
            <a:endParaRPr lang="en-US" sz="3200" dirty="0"/>
          </a:p>
        </p:txBody>
      </p:sp>
    </p:spTree>
    <p:extLst>
      <p:ext uri="{BB962C8B-B14F-4D97-AF65-F5344CB8AC3E}">
        <p14:creationId xmlns:p14="http://schemas.microsoft.com/office/powerpoint/2010/main" val="45396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2D5FF-2670-8246-AB27-EFC819AF7CF1}"/>
              </a:ext>
            </a:extLst>
          </p:cNvPr>
          <p:cNvSpPr>
            <a:spLocks noGrp="1"/>
          </p:cNvSpPr>
          <p:nvPr>
            <p:ph type="title"/>
          </p:nvPr>
        </p:nvSpPr>
        <p:spPr/>
        <p:txBody>
          <a:bodyPr/>
          <a:lstStyle/>
          <a:p>
            <a:r>
              <a:rPr lang="en-US" dirty="0">
                <a:solidFill>
                  <a:schemeClr val="bg1"/>
                </a:solidFill>
              </a:rPr>
              <a:t> Re</a:t>
            </a:r>
            <a:r>
              <a:rPr lang="en-US" dirty="0"/>
              <a:t>nts in Your County (or State)</a:t>
            </a:r>
          </a:p>
        </p:txBody>
      </p:sp>
      <p:pic>
        <p:nvPicPr>
          <p:cNvPr id="6" name="Content Placeholder 5" descr="A screenshot of a cell phone&#10;&#10;Description automatically generated">
            <a:extLst>
              <a:ext uri="{FF2B5EF4-FFF2-40B4-BE49-F238E27FC236}">
                <a16:creationId xmlns:a16="http://schemas.microsoft.com/office/drawing/2014/main" id="{DDC16252-5CCA-5F41-8EDC-0DACE44F834F}"/>
              </a:ext>
            </a:extLst>
          </p:cNvPr>
          <p:cNvPicPr>
            <a:picLocks noGrp="1" noChangeAspect="1"/>
          </p:cNvPicPr>
          <p:nvPr>
            <p:ph idx="1"/>
          </p:nvPr>
        </p:nvPicPr>
        <p:blipFill>
          <a:blip r:embed="rId2"/>
          <a:stretch>
            <a:fillRect/>
          </a:stretch>
        </p:blipFill>
        <p:spPr>
          <a:xfrm>
            <a:off x="2514744" y="1018146"/>
            <a:ext cx="7162512" cy="5212080"/>
          </a:xfrm>
        </p:spPr>
      </p:pic>
      <p:sp>
        <p:nvSpPr>
          <p:cNvPr id="4" name="Slide Number Placeholder 3">
            <a:extLst>
              <a:ext uri="{FF2B5EF4-FFF2-40B4-BE49-F238E27FC236}">
                <a16:creationId xmlns:a16="http://schemas.microsoft.com/office/drawing/2014/main" id="{9B7238BF-AACF-784C-8546-D65234707AAA}"/>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a:extLst>
              <a:ext uri="{FF2B5EF4-FFF2-40B4-BE49-F238E27FC236}">
                <a16:creationId xmlns:a16="http://schemas.microsoft.com/office/drawing/2014/main" id="{01EB32A0-B1E7-F14B-B178-74D61A4D4D65}"/>
              </a:ext>
            </a:extLst>
          </p:cNvPr>
          <p:cNvSpPr txBox="1"/>
          <p:nvPr/>
        </p:nvSpPr>
        <p:spPr>
          <a:xfrm>
            <a:off x="219598" y="2900732"/>
            <a:ext cx="11134202" cy="584775"/>
          </a:xfrm>
          <a:prstGeom prst="rect">
            <a:avLst/>
          </a:prstGeom>
          <a:solidFill>
            <a:schemeClr val="bg1"/>
          </a:solidFill>
        </p:spPr>
        <p:txBody>
          <a:bodyPr wrap="none" rtlCol="0">
            <a:spAutoFit/>
          </a:bodyPr>
          <a:lstStyle/>
          <a:p>
            <a:r>
              <a:rPr lang="en-US" sz="3200" dirty="0"/>
              <a:t>For All Counties and States:  </a:t>
            </a:r>
            <a:r>
              <a:rPr lang="en-US" sz="3200" dirty="0" err="1"/>
              <a:t>www.needelegation.org</a:t>
            </a:r>
            <a:r>
              <a:rPr lang="en-US" sz="3200" dirty="0"/>
              <a:t>/</a:t>
            </a:r>
            <a:r>
              <a:rPr lang="en-US" sz="3200" dirty="0" err="1"/>
              <a:t>LocalGraphs</a:t>
            </a:r>
            <a:endParaRPr lang="en-US" sz="3200" dirty="0"/>
          </a:p>
        </p:txBody>
      </p:sp>
    </p:spTree>
    <p:extLst>
      <p:ext uri="{BB962C8B-B14F-4D97-AF65-F5344CB8AC3E}">
        <p14:creationId xmlns:p14="http://schemas.microsoft.com/office/powerpoint/2010/main" val="3600804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E78E07-47AC-4D44-896F-FD7EAB85B0C4}"/>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4" name="Picture 3" descr="A close up of a map&#10;&#10;Description automatically generated">
            <a:extLst>
              <a:ext uri="{FF2B5EF4-FFF2-40B4-BE49-F238E27FC236}">
                <a16:creationId xmlns:a16="http://schemas.microsoft.com/office/drawing/2014/main" id="{6283BAF2-8365-7043-8141-333084188FB3}"/>
              </a:ext>
            </a:extLst>
          </p:cNvPr>
          <p:cNvPicPr>
            <a:picLocks noChangeAspect="1"/>
          </p:cNvPicPr>
          <p:nvPr/>
        </p:nvPicPr>
        <p:blipFill>
          <a:blip r:embed="rId2" r:link="rId3"/>
          <a:stretch>
            <a:fillRect/>
          </a:stretch>
        </p:blipFill>
        <p:spPr>
          <a:xfrm>
            <a:off x="1753026" y="436767"/>
            <a:ext cx="8685947" cy="5793459"/>
          </a:xfrm>
          <a:prstGeom prst="rect">
            <a:avLst/>
          </a:prstGeom>
        </p:spPr>
      </p:pic>
      <p:sp>
        <p:nvSpPr>
          <p:cNvPr id="6" name="TextBox 5">
            <a:extLst>
              <a:ext uri="{FF2B5EF4-FFF2-40B4-BE49-F238E27FC236}">
                <a16:creationId xmlns:a16="http://schemas.microsoft.com/office/drawing/2014/main" id="{59F61200-0669-7142-B9A9-2E6C42CA91E5}"/>
              </a:ext>
            </a:extLst>
          </p:cNvPr>
          <p:cNvSpPr txBox="1"/>
          <p:nvPr/>
        </p:nvSpPr>
        <p:spPr>
          <a:xfrm>
            <a:off x="219598" y="2900732"/>
            <a:ext cx="11134202" cy="1569660"/>
          </a:xfrm>
          <a:prstGeom prst="rect">
            <a:avLst/>
          </a:prstGeom>
          <a:solidFill>
            <a:schemeClr val="bg1"/>
          </a:solidFill>
        </p:spPr>
        <p:txBody>
          <a:bodyPr wrap="none" rtlCol="0">
            <a:spAutoFit/>
          </a:bodyPr>
          <a:lstStyle/>
          <a:p>
            <a:r>
              <a:rPr lang="en-US" sz="3200" dirty="0"/>
              <a:t>For All Counties and States:  </a:t>
            </a:r>
            <a:r>
              <a:rPr lang="en-US" sz="3200" dirty="0">
                <a:hlinkClick r:id="rId4"/>
              </a:rPr>
              <a:t>www.needelegation.org/LocalGraphs</a:t>
            </a:r>
            <a:endParaRPr lang="en-US" sz="3200" dirty="0"/>
          </a:p>
          <a:p>
            <a:endParaRPr lang="en-US" sz="3200" dirty="0"/>
          </a:p>
          <a:p>
            <a:r>
              <a:rPr lang="en-US" sz="3200" dirty="0"/>
              <a:t>Size: height 6.34</a:t>
            </a:r>
          </a:p>
        </p:txBody>
      </p:sp>
    </p:spTree>
    <p:extLst>
      <p:ext uri="{BB962C8B-B14F-4D97-AF65-F5344CB8AC3E}">
        <p14:creationId xmlns:p14="http://schemas.microsoft.com/office/powerpoint/2010/main" val="157121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2F8D3-BA1D-3A48-8AAD-979163B627B4}"/>
              </a:ext>
            </a:extLst>
          </p:cNvPr>
          <p:cNvSpPr>
            <a:spLocks noGrp="1"/>
          </p:cNvSpPr>
          <p:nvPr>
            <p:ph type="sldNum" sz="quarter" idx="12"/>
          </p:nvPr>
        </p:nvSpPr>
        <p:spPr/>
        <p:txBody>
          <a:bodyPr/>
          <a:lstStyle/>
          <a:p>
            <a:fld id="{D9F085D5-EC86-4F6A-B501-C1359CB39116}" type="slidenum">
              <a:rPr lang="en-GB" smtClean="0"/>
              <a:t>15</a:t>
            </a:fld>
            <a:endParaRPr lang="en-GB"/>
          </a:p>
        </p:txBody>
      </p:sp>
      <p:pic>
        <p:nvPicPr>
          <p:cNvPr id="4" name="Picture 3" descr="A close up of a map&#10;&#10;Description automatically generated">
            <a:extLst>
              <a:ext uri="{FF2B5EF4-FFF2-40B4-BE49-F238E27FC236}">
                <a16:creationId xmlns:a16="http://schemas.microsoft.com/office/drawing/2014/main" id="{FFFA042F-741B-114B-8BFF-214BFDCA9C16}"/>
              </a:ext>
            </a:extLst>
          </p:cNvPr>
          <p:cNvPicPr>
            <a:picLocks noChangeAspect="1"/>
          </p:cNvPicPr>
          <p:nvPr/>
        </p:nvPicPr>
        <p:blipFill>
          <a:blip r:embed="rId2" r:link="rId3"/>
          <a:stretch>
            <a:fillRect/>
          </a:stretch>
        </p:blipFill>
        <p:spPr>
          <a:xfrm>
            <a:off x="1750150" y="432930"/>
            <a:ext cx="8691700" cy="5797296"/>
          </a:xfrm>
          <a:prstGeom prst="rect">
            <a:avLst/>
          </a:prstGeom>
        </p:spPr>
      </p:pic>
      <p:sp>
        <p:nvSpPr>
          <p:cNvPr id="5" name="TextBox 4">
            <a:extLst>
              <a:ext uri="{FF2B5EF4-FFF2-40B4-BE49-F238E27FC236}">
                <a16:creationId xmlns:a16="http://schemas.microsoft.com/office/drawing/2014/main" id="{6C0FA918-8A84-8E46-86F4-B04C7D176584}"/>
              </a:ext>
            </a:extLst>
          </p:cNvPr>
          <p:cNvSpPr txBox="1"/>
          <p:nvPr/>
        </p:nvSpPr>
        <p:spPr>
          <a:xfrm>
            <a:off x="219598" y="2900732"/>
            <a:ext cx="11134202" cy="1569660"/>
          </a:xfrm>
          <a:prstGeom prst="rect">
            <a:avLst/>
          </a:prstGeom>
          <a:solidFill>
            <a:schemeClr val="bg1"/>
          </a:solidFill>
        </p:spPr>
        <p:txBody>
          <a:bodyPr wrap="none" rtlCol="0">
            <a:spAutoFit/>
          </a:bodyPr>
          <a:lstStyle/>
          <a:p>
            <a:r>
              <a:rPr lang="en-US" sz="3200" dirty="0"/>
              <a:t>For All Counties and States:  </a:t>
            </a:r>
            <a:r>
              <a:rPr lang="en-US" sz="3200" dirty="0">
                <a:hlinkClick r:id="rId4"/>
              </a:rPr>
              <a:t>www.needelegation.org/LocalGraphs</a:t>
            </a:r>
            <a:endParaRPr lang="en-US" sz="3200" dirty="0"/>
          </a:p>
          <a:p>
            <a:endParaRPr lang="en-US" sz="3200" dirty="0"/>
          </a:p>
          <a:p>
            <a:r>
              <a:rPr lang="en-US" sz="3200" dirty="0"/>
              <a:t>Size: height 6.34</a:t>
            </a:r>
          </a:p>
        </p:txBody>
      </p:sp>
    </p:spTree>
    <p:extLst>
      <p:ext uri="{BB962C8B-B14F-4D97-AF65-F5344CB8AC3E}">
        <p14:creationId xmlns:p14="http://schemas.microsoft.com/office/powerpoint/2010/main" val="2029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a:t>
            </a:r>
            <a:r>
              <a:rPr lang="en-US" dirty="0"/>
              <a:t>meownership by Age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16</a:t>
            </a:fld>
            <a:endParaRPr lang="en-GB"/>
          </a:p>
        </p:txBody>
      </p:sp>
      <p:graphicFrame>
        <p:nvGraphicFramePr>
          <p:cNvPr id="6" name="Chart 5"/>
          <p:cNvGraphicFramePr>
            <a:graphicFrameLocks noGrp="1"/>
          </p:cNvGraphicFramePr>
          <p:nvPr>
            <p:extLst>
              <p:ext uri="{D42A27DB-BD31-4B8C-83A1-F6EECF244321}">
                <p14:modId xmlns:p14="http://schemas.microsoft.com/office/powerpoint/2010/main" val="42776841"/>
              </p:ext>
            </p:extLst>
          </p:nvPr>
        </p:nvGraphicFramePr>
        <p:xfrm>
          <a:off x="2880353" y="457200"/>
          <a:ext cx="8664539" cy="599302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5802923" y="6468933"/>
            <a:ext cx="3359574" cy="307777"/>
          </a:xfrm>
          <a:prstGeom prst="rect">
            <a:avLst/>
          </a:prstGeom>
          <a:noFill/>
        </p:spPr>
        <p:txBody>
          <a:bodyPr wrap="none" rtlCol="0">
            <a:spAutoFit/>
          </a:bodyPr>
          <a:lstStyle/>
          <a:p>
            <a:r>
              <a:rPr lang="en-US" sz="1400" dirty="0"/>
              <a:t>Source: Survey of Consumer Finances, 2013</a:t>
            </a:r>
          </a:p>
        </p:txBody>
      </p:sp>
    </p:spTree>
    <p:extLst>
      <p:ext uri="{BB962C8B-B14F-4D97-AF65-F5344CB8AC3E}">
        <p14:creationId xmlns:p14="http://schemas.microsoft.com/office/powerpoint/2010/main" val="2458089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a:t>
            </a:r>
            <a:r>
              <a:rPr lang="en-US" dirty="0"/>
              <a:t>meownership by Income Group</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17</a:t>
            </a:fld>
            <a:endParaRPr lang="en-GB"/>
          </a:p>
        </p:txBody>
      </p:sp>
      <p:graphicFrame>
        <p:nvGraphicFramePr>
          <p:cNvPr id="5" name="Chart 4"/>
          <p:cNvGraphicFramePr>
            <a:graphicFrameLocks noGrp="1"/>
          </p:cNvGraphicFramePr>
          <p:nvPr>
            <p:extLst>
              <p:ext uri="{D42A27DB-BD31-4B8C-83A1-F6EECF244321}">
                <p14:modId xmlns:p14="http://schemas.microsoft.com/office/powerpoint/2010/main" val="3086386140"/>
              </p:ext>
            </p:extLst>
          </p:nvPr>
        </p:nvGraphicFramePr>
        <p:xfrm>
          <a:off x="2766053" y="494509"/>
          <a:ext cx="8664539" cy="6284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400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a:t>
            </a:r>
            <a:r>
              <a:rPr lang="en-US" dirty="0"/>
              <a:t>mes and Household Net Worth</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18</a:t>
            </a:fld>
            <a:endParaRPr lang="en-GB"/>
          </a:p>
        </p:txBody>
      </p:sp>
      <p:graphicFrame>
        <p:nvGraphicFramePr>
          <p:cNvPr id="6" name="Chart 5"/>
          <p:cNvGraphicFramePr>
            <a:graphicFrameLocks noGrp="1"/>
          </p:cNvGraphicFramePr>
          <p:nvPr>
            <p:extLst>
              <p:ext uri="{D42A27DB-BD31-4B8C-83A1-F6EECF244321}">
                <p14:modId xmlns:p14="http://schemas.microsoft.com/office/powerpoint/2010/main" val="3985089846"/>
              </p:ext>
            </p:extLst>
          </p:nvPr>
        </p:nvGraphicFramePr>
        <p:xfrm>
          <a:off x="2862768" y="635715"/>
          <a:ext cx="8664539" cy="6284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7904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noGrp="1"/>
          </p:cNvGraphicFramePr>
          <p:nvPr>
            <p:extLst>
              <p:ext uri="{D42A27DB-BD31-4B8C-83A1-F6EECF244321}">
                <p14:modId xmlns:p14="http://schemas.microsoft.com/office/powerpoint/2010/main" val="4062376738"/>
              </p:ext>
            </p:extLst>
          </p:nvPr>
        </p:nvGraphicFramePr>
        <p:xfrm>
          <a:off x="3020853" y="922316"/>
          <a:ext cx="8654955" cy="59170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C06C73C3-81A4-4476-962D-F89F7B36CF58}"/>
              </a:ext>
            </a:extLst>
          </p:cNvPr>
          <p:cNvSpPr>
            <a:spLocks noGrp="1"/>
          </p:cNvSpPr>
          <p:nvPr>
            <p:ph type="title"/>
          </p:nvPr>
        </p:nvSpPr>
        <p:spPr/>
        <p:txBody>
          <a:bodyPr/>
          <a:lstStyle/>
          <a:p>
            <a:r>
              <a:rPr lang="en-US" dirty="0">
                <a:solidFill>
                  <a:schemeClr val="bg1">
                    <a:lumMod val="95000"/>
                  </a:schemeClr>
                </a:solidFill>
              </a:rPr>
              <a:t>Is H</a:t>
            </a:r>
            <a:r>
              <a:rPr lang="en-US" dirty="0"/>
              <a:t>ousing A “Good Investment”?</a:t>
            </a:r>
          </a:p>
        </p:txBody>
      </p:sp>
      <p:sp>
        <p:nvSpPr>
          <p:cNvPr id="4" name="TextBox 3"/>
          <p:cNvSpPr txBox="1"/>
          <p:nvPr/>
        </p:nvSpPr>
        <p:spPr>
          <a:xfrm>
            <a:off x="249872" y="2519523"/>
            <a:ext cx="2493328" cy="1938992"/>
          </a:xfrm>
          <a:prstGeom prst="rect">
            <a:avLst/>
          </a:prstGeom>
          <a:noFill/>
        </p:spPr>
        <p:txBody>
          <a:bodyPr wrap="square" rtlCol="0">
            <a:spAutoFit/>
          </a:bodyPr>
          <a:lstStyle/>
          <a:p>
            <a:r>
              <a:rPr lang="en-US" sz="2400" dirty="0">
                <a:solidFill>
                  <a:srgbClr val="0C4C88"/>
                </a:solidFill>
              </a:rPr>
              <a:t>Most of the financial return on housing comes from the amount saved on rent</a:t>
            </a:r>
          </a:p>
        </p:txBody>
      </p:sp>
      <p:sp>
        <p:nvSpPr>
          <p:cNvPr id="5" name="Rectangle 4"/>
          <p:cNvSpPr/>
          <p:nvPr/>
        </p:nvSpPr>
        <p:spPr>
          <a:xfrm>
            <a:off x="5936974" y="6316822"/>
            <a:ext cx="3760305" cy="369332"/>
          </a:xfrm>
          <a:prstGeom prst="rect">
            <a:avLst/>
          </a:prstGeom>
        </p:spPr>
        <p:txBody>
          <a:bodyPr wrap="square">
            <a:spAutoFit/>
          </a:bodyPr>
          <a:lstStyle/>
          <a:p>
            <a:r>
              <a:rPr lang="en-US" dirty="0">
                <a:solidFill>
                  <a:srgbClr val="444444"/>
                </a:solidFill>
              </a:rPr>
              <a:t>Sources: BEA, FHFA, OECD, S&amp;P</a:t>
            </a:r>
            <a:endParaRPr lang="en-US" dirty="0"/>
          </a:p>
        </p:txBody>
      </p:sp>
    </p:spTree>
    <p:extLst>
      <p:ext uri="{BB962C8B-B14F-4D97-AF65-F5344CB8AC3E}">
        <p14:creationId xmlns:p14="http://schemas.microsoft.com/office/powerpoint/2010/main" val="18374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a:t>
            </a:r>
            <a:br>
              <a:rPr lang="en-US"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Be</a:t>
            </a:r>
            <a:r>
              <a:rPr lang="en-US" dirty="0"/>
              <a:t>nefits and Costs of Homeownership</a:t>
            </a:r>
          </a:p>
        </p:txBody>
      </p:sp>
      <p:sp>
        <p:nvSpPr>
          <p:cNvPr id="3" name="Content Placeholder 2"/>
          <p:cNvSpPr>
            <a:spLocks noGrp="1"/>
          </p:cNvSpPr>
          <p:nvPr>
            <p:ph idx="1"/>
          </p:nvPr>
        </p:nvSpPr>
        <p:spPr>
          <a:xfrm>
            <a:off x="697523" y="1325563"/>
            <a:ext cx="10515600" cy="4351338"/>
          </a:xfrm>
        </p:spPr>
        <p:txBody>
          <a:bodyPr/>
          <a:lstStyle/>
          <a:p>
            <a:pPr marL="0" indent="0">
              <a:buNone/>
            </a:pPr>
            <a:r>
              <a:rPr lang="en-US" dirty="0"/>
              <a:t>Financial benefits of homeownership</a:t>
            </a:r>
          </a:p>
          <a:p>
            <a:r>
              <a:rPr lang="en-US" b="0" dirty="0"/>
              <a:t>Money saved on rent</a:t>
            </a:r>
          </a:p>
          <a:p>
            <a:r>
              <a:rPr lang="en-US" b="0" dirty="0"/>
              <a:t>House price appreciation (if any)</a:t>
            </a:r>
          </a:p>
          <a:p>
            <a:pPr marL="0" indent="0">
              <a:buNone/>
            </a:pPr>
            <a:r>
              <a:rPr lang="en-US" dirty="0"/>
              <a:t>Financial costs of homeownership</a:t>
            </a:r>
          </a:p>
          <a:p>
            <a:r>
              <a:rPr lang="en-US" b="0" dirty="0"/>
              <a:t>Maintenance/upkeep, insurance, property tax</a:t>
            </a:r>
          </a:p>
          <a:p>
            <a:r>
              <a:rPr lang="en-US" b="0" dirty="0"/>
              <a:t>Mortgage interest (if any)</a:t>
            </a:r>
          </a:p>
          <a:p>
            <a:r>
              <a:rPr lang="en-US" b="0" dirty="0"/>
              <a:t>House price depreciation (if any)</a:t>
            </a:r>
          </a:p>
        </p:txBody>
      </p:sp>
      <p:sp>
        <p:nvSpPr>
          <p:cNvPr id="4" name="Slide Number Placeholder 3"/>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130219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Be</a:t>
            </a:r>
            <a:r>
              <a:rPr lang="en-US" dirty="0"/>
              <a:t>nefits and Costs of Homeownership</a:t>
            </a:r>
          </a:p>
        </p:txBody>
      </p:sp>
      <p:sp>
        <p:nvSpPr>
          <p:cNvPr id="3" name="Content Placeholder 2"/>
          <p:cNvSpPr>
            <a:spLocks noGrp="1"/>
          </p:cNvSpPr>
          <p:nvPr>
            <p:ph idx="1"/>
          </p:nvPr>
        </p:nvSpPr>
        <p:spPr/>
        <p:txBody>
          <a:bodyPr/>
          <a:lstStyle/>
          <a:p>
            <a:pPr marL="0" indent="0">
              <a:buNone/>
            </a:pPr>
            <a:r>
              <a:rPr lang="en-US" dirty="0"/>
              <a:t>Tax benefits of owning a home</a:t>
            </a:r>
          </a:p>
          <a:p>
            <a:r>
              <a:rPr lang="en-US" b="0" dirty="0"/>
              <a:t>Money saved on rent is not considered taxable income</a:t>
            </a:r>
          </a:p>
          <a:p>
            <a:r>
              <a:rPr lang="en-US" b="0" dirty="0"/>
              <a:t>Homeowners typically pay lower property taxes than landlords</a:t>
            </a:r>
          </a:p>
          <a:p>
            <a:r>
              <a:rPr lang="en-US" b="0" dirty="0"/>
              <a:t>Mortgage interest and property tax can sometimes be deducted from taxable income (same is true for landlords)</a:t>
            </a:r>
          </a:p>
          <a:p>
            <a:r>
              <a:rPr lang="en-US" b="0" dirty="0"/>
              <a:t>Capital gains from selling a primary house are tax-free (up to a point)</a:t>
            </a:r>
          </a:p>
        </p:txBody>
      </p:sp>
      <p:sp>
        <p:nvSpPr>
          <p:cNvPr id="4" name="Slide Number Placeholder 3"/>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478224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a:t>
            </a:r>
            <a:r>
              <a:rPr lang="en-US" dirty="0"/>
              <a:t>use as a Financial Asset: Illustration</a:t>
            </a:r>
          </a:p>
        </p:txBody>
      </p:sp>
      <p:sp>
        <p:nvSpPr>
          <p:cNvPr id="3" name="Content Placeholder 2"/>
          <p:cNvSpPr>
            <a:spLocks noGrp="1"/>
          </p:cNvSpPr>
          <p:nvPr>
            <p:ph idx="1"/>
          </p:nvPr>
        </p:nvSpPr>
        <p:spPr/>
        <p:txBody>
          <a:bodyPr/>
          <a:lstStyle/>
          <a:p>
            <a:pPr marL="0" indent="0">
              <a:buNone/>
            </a:pPr>
            <a:r>
              <a:rPr lang="en-US" dirty="0"/>
              <a:t>Money saved on rent is not considered taxable income</a:t>
            </a:r>
          </a:p>
          <a:p>
            <a:pPr marL="0" indent="0">
              <a:buNone/>
            </a:pPr>
            <a:r>
              <a:rPr lang="en-US" b="0" dirty="0"/>
              <a:t>Jane is a homeowner. A house similar to hers can be rented for 2,000 per month (24,000 per year). </a:t>
            </a:r>
          </a:p>
          <a:p>
            <a:pPr marL="0" indent="0">
              <a:buNone/>
            </a:pPr>
            <a:r>
              <a:rPr lang="en-US" b="0" dirty="0"/>
              <a:t>Jane would need 30,000 in pre-tax income (24,000 rent + 6,000 income tax) to rent a house similar to hers.</a:t>
            </a:r>
          </a:p>
          <a:p>
            <a:pPr marL="0" indent="0">
              <a:buNone/>
            </a:pPr>
            <a:r>
              <a:rPr lang="en-US" b="0" dirty="0"/>
              <a:t>Amount saved on rent: 30,000</a:t>
            </a:r>
          </a:p>
        </p:txBody>
      </p:sp>
      <p:sp>
        <p:nvSpPr>
          <p:cNvPr id="4" name="Slide Number Placeholder 3"/>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452070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Ho</a:t>
            </a:r>
            <a:r>
              <a:rPr lang="en-US" dirty="0"/>
              <a:t>use as a Financial Asset: Illustration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63053"/>
                <a:ext cx="10515600" cy="4759015"/>
              </a:xfrm>
            </p:spPr>
            <p:txBody>
              <a:bodyPr>
                <a:normAutofit/>
              </a:bodyPr>
              <a:lstStyle/>
              <a:p>
                <a:pPr marL="0" indent="0">
                  <a:spcAft>
                    <a:spcPts val="1800"/>
                  </a:spcAft>
                  <a:buNone/>
                </a:pPr>
                <a:r>
                  <a:rPr lang="en-US" dirty="0"/>
                  <a:t>Financial rate of return on a </a:t>
                </a:r>
                <a:r>
                  <a:rPr lang="en-US" dirty="0">
                    <a:solidFill>
                      <a:schemeClr val="accent2">
                        <a:lumMod val="75000"/>
                      </a:schemeClr>
                    </a:solidFill>
                  </a:rPr>
                  <a:t>300,000</a:t>
                </a:r>
                <a:r>
                  <a:rPr lang="en-US" dirty="0"/>
                  <a:t> house bought with cash</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i="1" dirty="0">
                  <a:latin typeface="Cambria Math" panose="020405030504060302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63053"/>
                <a:ext cx="10515600" cy="4759015"/>
              </a:xfrm>
              <a:blipFill rotWithShape="0">
                <a:blip r:embed="rId2"/>
                <a:stretch>
                  <a:fillRect l="-1217" t="-89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9F085D5-EC86-4F6A-B501-C1359CB39116}" type="slidenum">
              <a:rPr lang="en-GB" smtClean="0"/>
              <a:t>23</a:t>
            </a:fld>
            <a:endParaRPr lang="en-GB"/>
          </a:p>
        </p:txBody>
      </p:sp>
      <p:graphicFrame>
        <p:nvGraphicFramePr>
          <p:cNvPr id="7" name="Table 6"/>
          <p:cNvGraphicFramePr>
            <a:graphicFrameLocks noGrp="1"/>
          </p:cNvGraphicFramePr>
          <p:nvPr/>
        </p:nvGraphicFramePr>
        <p:xfrm>
          <a:off x="1822116" y="3036215"/>
          <a:ext cx="8547768" cy="1483360"/>
        </p:xfrm>
        <a:graphic>
          <a:graphicData uri="http://schemas.openxmlformats.org/drawingml/2006/table">
            <a:tbl>
              <a:tblPr firstRow="1" bandRow="1">
                <a:tableStyleId>{5C22544A-7EE6-4342-B048-85BDC9FD1C3A}</a:tableStyleId>
              </a:tblPr>
              <a:tblGrid>
                <a:gridCol w="3329131">
                  <a:extLst>
                    <a:ext uri="{9D8B030D-6E8A-4147-A177-3AD203B41FA5}">
                      <a16:colId xmlns:a16="http://schemas.microsoft.com/office/drawing/2014/main" val="20000"/>
                    </a:ext>
                  </a:extLst>
                </a:gridCol>
                <a:gridCol w="944753">
                  <a:extLst>
                    <a:ext uri="{9D8B030D-6E8A-4147-A177-3AD203B41FA5}">
                      <a16:colId xmlns:a16="http://schemas.microsoft.com/office/drawing/2014/main" val="20001"/>
                    </a:ext>
                  </a:extLst>
                </a:gridCol>
                <a:gridCol w="3153610">
                  <a:extLst>
                    <a:ext uri="{9D8B030D-6E8A-4147-A177-3AD203B41FA5}">
                      <a16:colId xmlns:a16="http://schemas.microsoft.com/office/drawing/2014/main" val="20002"/>
                    </a:ext>
                  </a:extLst>
                </a:gridCol>
                <a:gridCol w="1120274">
                  <a:extLst>
                    <a:ext uri="{9D8B030D-6E8A-4147-A177-3AD203B41FA5}">
                      <a16:colId xmlns:a16="http://schemas.microsoft.com/office/drawing/2014/main" val="20003"/>
                    </a:ext>
                  </a:extLst>
                </a:gridCol>
              </a:tblGrid>
              <a:tr h="370840">
                <a:tc gridSpan="2">
                  <a:txBody>
                    <a:bodyPr/>
                    <a:lstStyle/>
                    <a:p>
                      <a:r>
                        <a:rPr lang="en-US" dirty="0"/>
                        <a:t>Benefits</a:t>
                      </a:r>
                    </a:p>
                  </a:txBody>
                  <a:tcPr/>
                </a:tc>
                <a:tc hMerge="1">
                  <a:txBody>
                    <a:bodyPr/>
                    <a:lstStyle/>
                    <a:p>
                      <a:endParaRPr lang="en-US" dirty="0"/>
                    </a:p>
                  </a:txBody>
                  <a:tcPr/>
                </a:tc>
                <a:tc gridSpan="2">
                  <a:txBody>
                    <a:bodyPr/>
                    <a:lstStyle/>
                    <a:p>
                      <a:r>
                        <a:rPr lang="en-US" dirty="0"/>
                        <a:t>Costs</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Amount saved on rent</a:t>
                      </a:r>
                    </a:p>
                  </a:txBody>
                  <a:tcPr/>
                </a:tc>
                <a:tc>
                  <a:txBody>
                    <a:bodyPr/>
                    <a:lstStyle/>
                    <a:p>
                      <a:pPr algn="r"/>
                      <a:r>
                        <a:rPr lang="en-US" dirty="0"/>
                        <a:t>30,000</a:t>
                      </a:r>
                    </a:p>
                  </a:txBody>
                  <a:tcPr/>
                </a:tc>
                <a:tc>
                  <a:txBody>
                    <a:bodyPr/>
                    <a:lstStyle/>
                    <a:p>
                      <a:r>
                        <a:rPr lang="en-US" dirty="0"/>
                        <a:t>Upkeep, maintenance</a:t>
                      </a:r>
                    </a:p>
                  </a:txBody>
                  <a:tcPr/>
                </a:tc>
                <a:tc>
                  <a:txBody>
                    <a:bodyPr/>
                    <a:lstStyle/>
                    <a:p>
                      <a:pPr algn="r"/>
                      <a:r>
                        <a:rPr lang="en-US" dirty="0"/>
                        <a:t>6,000</a:t>
                      </a:r>
                    </a:p>
                  </a:txBody>
                  <a:tcPr/>
                </a:tc>
                <a:extLst>
                  <a:ext uri="{0D108BD9-81ED-4DB2-BD59-A6C34878D82A}">
                    <a16:rowId xmlns:a16="http://schemas.microsoft.com/office/drawing/2014/main" val="10001"/>
                  </a:ext>
                </a:extLst>
              </a:tr>
              <a:tr h="370840">
                <a:tc>
                  <a:txBody>
                    <a:bodyPr/>
                    <a:lstStyle/>
                    <a:p>
                      <a:r>
                        <a:rPr lang="en-US" dirty="0"/>
                        <a:t>Price appreciation (3.5% annual)</a:t>
                      </a:r>
                    </a:p>
                  </a:txBody>
                  <a:tcPr/>
                </a:tc>
                <a:tc>
                  <a:txBody>
                    <a:bodyPr/>
                    <a:lstStyle/>
                    <a:p>
                      <a:pPr algn="r"/>
                      <a:r>
                        <a:rPr lang="en-US" dirty="0"/>
                        <a:t>10,500</a:t>
                      </a:r>
                    </a:p>
                  </a:txBody>
                  <a:tcPr/>
                </a:tc>
                <a:tc>
                  <a:txBody>
                    <a:bodyPr/>
                    <a:lstStyle/>
                    <a:p>
                      <a:r>
                        <a:rPr lang="en-US" dirty="0"/>
                        <a:t>Property tax</a:t>
                      </a:r>
                      <a:r>
                        <a:rPr lang="en-US" baseline="0" dirty="0"/>
                        <a:t> + insurance</a:t>
                      </a:r>
                      <a:endParaRPr lang="en-US" dirty="0"/>
                    </a:p>
                  </a:txBody>
                  <a:tcPr/>
                </a:tc>
                <a:tc>
                  <a:txBody>
                    <a:bodyPr/>
                    <a:lstStyle/>
                    <a:p>
                      <a:pPr algn="r"/>
                      <a:r>
                        <a:rPr lang="en-US" dirty="0"/>
                        <a:t>6,000</a:t>
                      </a:r>
                    </a:p>
                  </a:txBody>
                  <a:tcPr/>
                </a:tc>
                <a:extLst>
                  <a:ext uri="{0D108BD9-81ED-4DB2-BD59-A6C34878D82A}">
                    <a16:rowId xmlns:a16="http://schemas.microsoft.com/office/drawing/2014/main" val="10002"/>
                  </a:ext>
                </a:extLst>
              </a:tr>
              <a:tr h="370840">
                <a:tc>
                  <a:txBody>
                    <a:bodyPr/>
                    <a:lstStyle/>
                    <a:p>
                      <a:r>
                        <a:rPr lang="en-US" dirty="0"/>
                        <a:t>Total benefit</a:t>
                      </a:r>
                    </a:p>
                  </a:txBody>
                  <a:tcPr/>
                </a:tc>
                <a:tc>
                  <a:txBody>
                    <a:bodyPr/>
                    <a:lstStyle/>
                    <a:p>
                      <a:pPr algn="r"/>
                      <a:r>
                        <a:rPr lang="en-US" dirty="0">
                          <a:solidFill>
                            <a:srgbClr val="00B050"/>
                          </a:solidFill>
                        </a:rPr>
                        <a:t>40,500</a:t>
                      </a:r>
                    </a:p>
                  </a:txBody>
                  <a:tcPr/>
                </a:tc>
                <a:tc>
                  <a:txBody>
                    <a:bodyPr/>
                    <a:lstStyle/>
                    <a:p>
                      <a:r>
                        <a:rPr lang="en-US" dirty="0"/>
                        <a:t>Total cost</a:t>
                      </a:r>
                    </a:p>
                  </a:txBody>
                  <a:tcPr/>
                </a:tc>
                <a:tc>
                  <a:txBody>
                    <a:bodyPr/>
                    <a:lstStyle/>
                    <a:p>
                      <a:pPr algn="r"/>
                      <a:r>
                        <a:rPr lang="en-US" dirty="0">
                          <a:solidFill>
                            <a:srgbClr val="FF0000"/>
                          </a:solidFill>
                        </a:rPr>
                        <a:t>12,000</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0377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Lev</a:t>
            </a:r>
            <a:r>
              <a:rPr lang="en-US" dirty="0"/>
              <a:t>erage in a Rising Market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63053"/>
                <a:ext cx="10515600" cy="4759015"/>
              </a:xfrm>
            </p:spPr>
            <p:txBody>
              <a:bodyPr>
                <a:normAutofit/>
              </a:bodyPr>
              <a:lstStyle/>
              <a:p>
                <a:pPr marL="0" indent="0">
                  <a:spcAft>
                    <a:spcPts val="1800"/>
                  </a:spcAft>
                  <a:buNone/>
                </a:pPr>
                <a:r>
                  <a:rPr lang="en-US" dirty="0"/>
                  <a:t>Rate of return on a 300,000 house bought with 20% (</a:t>
                </a:r>
                <a:r>
                  <a:rPr lang="en-US" dirty="0">
                    <a:solidFill>
                      <a:schemeClr val="accent2">
                        <a:lumMod val="75000"/>
                      </a:schemeClr>
                    </a:solidFill>
                  </a:rPr>
                  <a:t>60,000</a:t>
                </a:r>
                <a:r>
                  <a:rPr lang="en-US" dirty="0"/>
                  <a:t>) down</a:t>
                </a:r>
              </a:p>
              <a:p>
                <a:pPr marL="0" indent="0">
                  <a:buNone/>
                </a:pPr>
                <a:endParaRPr lang="en-US" dirty="0"/>
              </a:p>
              <a:p>
                <a:pPr marL="0" indent="0">
                  <a:buNone/>
                </a:pPr>
                <a:endParaRPr lang="en-US" dirty="0"/>
              </a:p>
              <a:p>
                <a:pPr marL="0" indent="0">
                  <a:buNone/>
                </a:pPr>
                <a:endParaRPr lang="en-US" dirty="0"/>
              </a:p>
              <a:p>
                <a:pPr marL="0" indent="0">
                  <a:buNone/>
                </a:pPr>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𝑹𝒂𝒕𝒆</m:t>
                      </m:r>
                      <m:r>
                        <a:rPr lang="en-US" i="1">
                          <a:latin typeface="Cambria Math" panose="02040503050406030204" pitchFamily="18" charset="0"/>
                        </a:rPr>
                        <m:t> </m:t>
                      </m:r>
                      <m:r>
                        <a:rPr lang="en-US" i="1">
                          <a:latin typeface="Cambria Math" panose="02040503050406030204" pitchFamily="18" charset="0"/>
                        </a:rPr>
                        <m:t>𝒐𝒇</m:t>
                      </m:r>
                      <m:r>
                        <a:rPr lang="en-US" i="1">
                          <a:latin typeface="Cambria Math" panose="02040503050406030204" pitchFamily="18" charset="0"/>
                        </a:rPr>
                        <m:t> </m:t>
                      </m:r>
                      <m:r>
                        <a:rPr lang="en-US" i="1">
                          <a:latin typeface="Cambria Math" panose="02040503050406030204" pitchFamily="18" charset="0"/>
                        </a:rPr>
                        <m:t>𝒓𝒆𝒕𝒖</m:t>
                      </m:r>
                      <m:r>
                        <a:rPr lang="en-US" b="1" i="1" smtClean="0">
                          <a:latin typeface="Cambria Math" panose="02040503050406030204" pitchFamily="18" charset="0"/>
                        </a:rPr>
                        <m:t>𝒓</m:t>
                      </m:r>
                      <m:r>
                        <a:rPr lang="en-US" i="1">
                          <a:latin typeface="Cambria Math" panose="02040503050406030204" pitchFamily="18" charset="0"/>
                        </a:rPr>
                        <m:t>𝒏</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m:t>
                      </m:r>
                      <m:f>
                        <m:fPr>
                          <m:ctrlPr>
                            <a:rPr lang="en-US" i="1">
                              <a:latin typeface="Cambria Math" panose="02040503050406030204" pitchFamily="18" charset="0"/>
                            </a:rPr>
                          </m:ctrlPr>
                        </m:fPr>
                        <m:num>
                          <m:r>
                            <a:rPr lang="en-US" b="1" i="1" smtClean="0">
                              <a:solidFill>
                                <a:srgbClr val="00B050"/>
                              </a:solidFill>
                              <a:latin typeface="Cambria Math" panose="02040503050406030204" pitchFamily="18" charset="0"/>
                            </a:rPr>
                            <m:t>𝟒𝟎</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𝟓𝟎𝟎</m:t>
                          </m:r>
                          <m:r>
                            <a:rPr lang="en-US" b="1" i="1" smtClean="0">
                              <a:latin typeface="Cambria Math" panose="02040503050406030204" pitchFamily="18" charset="0"/>
                            </a:rPr>
                            <m:t>−</m:t>
                          </m:r>
                          <m:r>
                            <a:rPr lang="en-US" b="1" i="1" smtClean="0">
                              <a:solidFill>
                                <a:srgbClr val="FF0000"/>
                              </a:solidFill>
                              <a:latin typeface="Cambria Math" panose="02040503050406030204" pitchFamily="18" charset="0"/>
                            </a:rPr>
                            <m:t>𝟐𝟒</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𝟎𝟎𝟎</m:t>
                          </m:r>
                        </m:num>
                        <m:den>
                          <m:r>
                            <a:rPr lang="en-US" b="1" i="1" smtClean="0">
                              <a:solidFill>
                                <a:schemeClr val="accent2">
                                  <a:lumMod val="75000"/>
                                </a:schemeClr>
                              </a:solidFill>
                              <a:latin typeface="Cambria Math" panose="02040503050406030204" pitchFamily="18" charset="0"/>
                            </a:rPr>
                            <m:t>𝟔𝟎</m:t>
                          </m:r>
                          <m:r>
                            <a:rPr lang="en-US" b="1" i="1" smtClean="0">
                              <a:solidFill>
                                <a:schemeClr val="accent2">
                                  <a:lumMod val="75000"/>
                                </a:schemeClr>
                              </a:solidFill>
                              <a:latin typeface="Cambria Math" panose="02040503050406030204" pitchFamily="18" charset="0"/>
                            </a:rPr>
                            <m:t>,</m:t>
                          </m:r>
                          <m:r>
                            <a:rPr lang="en-US" b="1" i="1" smtClean="0">
                              <a:solidFill>
                                <a:schemeClr val="accent2">
                                  <a:lumMod val="75000"/>
                                </a:schemeClr>
                              </a:solidFill>
                              <a:latin typeface="Cambria Math" panose="02040503050406030204" pitchFamily="18" charset="0"/>
                            </a:rPr>
                            <m:t>𝟎𝟎𝟎</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𝟏𝟎𝟎</m:t>
                      </m:r>
                      <m:r>
                        <a:rPr lang="en-US"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𝟐𝟕</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𝟓</m:t>
                      </m:r>
                      <m:r>
                        <a:rPr lang="en-US" b="1"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63053"/>
                <a:ext cx="10515600" cy="4759015"/>
              </a:xfrm>
              <a:blipFill rotWithShape="0">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9F085D5-EC86-4F6A-B501-C1359CB39116}" type="slidenum">
              <a:rPr lang="en-GB" smtClean="0"/>
              <a:t>24</a:t>
            </a:fld>
            <a:endParaRPr lang="en-GB"/>
          </a:p>
        </p:txBody>
      </p:sp>
      <p:graphicFrame>
        <p:nvGraphicFramePr>
          <p:cNvPr id="7" name="Table 6"/>
          <p:cNvGraphicFramePr>
            <a:graphicFrameLocks noGrp="1"/>
          </p:cNvGraphicFramePr>
          <p:nvPr/>
        </p:nvGraphicFramePr>
        <p:xfrm>
          <a:off x="1822116" y="2344237"/>
          <a:ext cx="8547768" cy="1854200"/>
        </p:xfrm>
        <a:graphic>
          <a:graphicData uri="http://schemas.openxmlformats.org/drawingml/2006/table">
            <a:tbl>
              <a:tblPr firstRow="1" bandRow="1">
                <a:tableStyleId>{5C22544A-7EE6-4342-B048-85BDC9FD1C3A}</a:tableStyleId>
              </a:tblPr>
              <a:tblGrid>
                <a:gridCol w="3329131">
                  <a:extLst>
                    <a:ext uri="{9D8B030D-6E8A-4147-A177-3AD203B41FA5}">
                      <a16:colId xmlns:a16="http://schemas.microsoft.com/office/drawing/2014/main" val="20000"/>
                    </a:ext>
                  </a:extLst>
                </a:gridCol>
                <a:gridCol w="944753">
                  <a:extLst>
                    <a:ext uri="{9D8B030D-6E8A-4147-A177-3AD203B41FA5}">
                      <a16:colId xmlns:a16="http://schemas.microsoft.com/office/drawing/2014/main" val="20001"/>
                    </a:ext>
                  </a:extLst>
                </a:gridCol>
                <a:gridCol w="3153610">
                  <a:extLst>
                    <a:ext uri="{9D8B030D-6E8A-4147-A177-3AD203B41FA5}">
                      <a16:colId xmlns:a16="http://schemas.microsoft.com/office/drawing/2014/main" val="20002"/>
                    </a:ext>
                  </a:extLst>
                </a:gridCol>
                <a:gridCol w="1120274">
                  <a:extLst>
                    <a:ext uri="{9D8B030D-6E8A-4147-A177-3AD203B41FA5}">
                      <a16:colId xmlns:a16="http://schemas.microsoft.com/office/drawing/2014/main" val="20003"/>
                    </a:ext>
                  </a:extLst>
                </a:gridCol>
              </a:tblGrid>
              <a:tr h="370840">
                <a:tc gridSpan="2">
                  <a:txBody>
                    <a:bodyPr/>
                    <a:lstStyle/>
                    <a:p>
                      <a:r>
                        <a:rPr lang="en-US" dirty="0"/>
                        <a:t>Benefits</a:t>
                      </a:r>
                    </a:p>
                  </a:txBody>
                  <a:tcPr/>
                </a:tc>
                <a:tc hMerge="1">
                  <a:txBody>
                    <a:bodyPr/>
                    <a:lstStyle/>
                    <a:p>
                      <a:endParaRPr lang="en-US" dirty="0"/>
                    </a:p>
                  </a:txBody>
                  <a:tcPr/>
                </a:tc>
                <a:tc gridSpan="2">
                  <a:txBody>
                    <a:bodyPr/>
                    <a:lstStyle/>
                    <a:p>
                      <a:r>
                        <a:rPr lang="en-US" dirty="0"/>
                        <a:t>Costs</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Amount saved on rent</a:t>
                      </a:r>
                    </a:p>
                  </a:txBody>
                  <a:tcPr/>
                </a:tc>
                <a:tc>
                  <a:txBody>
                    <a:bodyPr/>
                    <a:lstStyle/>
                    <a:p>
                      <a:pPr algn="r"/>
                      <a:r>
                        <a:rPr lang="en-US" dirty="0"/>
                        <a:t>30,000</a:t>
                      </a:r>
                    </a:p>
                  </a:txBody>
                  <a:tcPr/>
                </a:tc>
                <a:tc>
                  <a:txBody>
                    <a:bodyPr/>
                    <a:lstStyle/>
                    <a:p>
                      <a:r>
                        <a:rPr lang="en-US" dirty="0"/>
                        <a:t>Upkeep, maintenance</a:t>
                      </a:r>
                    </a:p>
                  </a:txBody>
                  <a:tcPr/>
                </a:tc>
                <a:tc>
                  <a:txBody>
                    <a:bodyPr/>
                    <a:lstStyle/>
                    <a:p>
                      <a:pPr algn="r"/>
                      <a:r>
                        <a:rPr lang="en-US" dirty="0"/>
                        <a:t>6,000</a:t>
                      </a:r>
                    </a:p>
                  </a:txBody>
                  <a:tcPr/>
                </a:tc>
                <a:extLst>
                  <a:ext uri="{0D108BD9-81ED-4DB2-BD59-A6C34878D82A}">
                    <a16:rowId xmlns:a16="http://schemas.microsoft.com/office/drawing/2014/main" val="10001"/>
                  </a:ext>
                </a:extLst>
              </a:tr>
              <a:tr h="370840">
                <a:tc>
                  <a:txBody>
                    <a:bodyPr/>
                    <a:lstStyle/>
                    <a:p>
                      <a:r>
                        <a:rPr lang="en-US" dirty="0"/>
                        <a:t>Price appreciation (+3.5% annual)</a:t>
                      </a:r>
                    </a:p>
                  </a:txBody>
                  <a:tcPr/>
                </a:tc>
                <a:tc>
                  <a:txBody>
                    <a:bodyPr/>
                    <a:lstStyle/>
                    <a:p>
                      <a:pPr algn="r"/>
                      <a:r>
                        <a:rPr lang="en-US" dirty="0"/>
                        <a:t>10,500</a:t>
                      </a:r>
                    </a:p>
                  </a:txBody>
                  <a:tcPr/>
                </a:tc>
                <a:tc>
                  <a:txBody>
                    <a:bodyPr/>
                    <a:lstStyle/>
                    <a:p>
                      <a:r>
                        <a:rPr lang="en-US" dirty="0"/>
                        <a:t>Property tax + insurance</a:t>
                      </a:r>
                    </a:p>
                  </a:txBody>
                  <a:tcPr/>
                </a:tc>
                <a:tc>
                  <a:txBody>
                    <a:bodyPr/>
                    <a:lstStyle/>
                    <a:p>
                      <a:pPr algn="r"/>
                      <a:r>
                        <a:rPr lang="en-US" dirty="0"/>
                        <a:t>6,000</a:t>
                      </a:r>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pPr algn="r"/>
                      <a:endParaRPr lang="en-US" dirty="0"/>
                    </a:p>
                  </a:txBody>
                  <a:tcPr/>
                </a:tc>
                <a:tc>
                  <a:txBody>
                    <a:bodyPr/>
                    <a:lstStyle/>
                    <a:p>
                      <a:r>
                        <a:rPr lang="en-US" dirty="0"/>
                        <a:t>Mortgage interest (6% rate)</a:t>
                      </a:r>
                    </a:p>
                  </a:txBody>
                  <a:tcPr/>
                </a:tc>
                <a:tc>
                  <a:txBody>
                    <a:bodyPr/>
                    <a:lstStyle/>
                    <a:p>
                      <a:pPr algn="r"/>
                      <a:r>
                        <a:rPr lang="en-US" dirty="0"/>
                        <a:t>12,000</a:t>
                      </a:r>
                    </a:p>
                  </a:txBody>
                  <a:tcPr/>
                </a:tc>
                <a:extLst>
                  <a:ext uri="{0D108BD9-81ED-4DB2-BD59-A6C34878D82A}">
                    <a16:rowId xmlns:a16="http://schemas.microsoft.com/office/drawing/2014/main" val="10003"/>
                  </a:ext>
                </a:extLst>
              </a:tr>
              <a:tr h="370840">
                <a:tc>
                  <a:txBody>
                    <a:bodyPr/>
                    <a:lstStyle/>
                    <a:p>
                      <a:r>
                        <a:rPr lang="en-US" dirty="0"/>
                        <a:t>Total benefit</a:t>
                      </a:r>
                    </a:p>
                  </a:txBody>
                  <a:tcPr/>
                </a:tc>
                <a:tc>
                  <a:txBody>
                    <a:bodyPr/>
                    <a:lstStyle/>
                    <a:p>
                      <a:pPr algn="r"/>
                      <a:r>
                        <a:rPr lang="en-US" dirty="0">
                          <a:solidFill>
                            <a:srgbClr val="00B050"/>
                          </a:solidFill>
                        </a:rPr>
                        <a:t>40,500</a:t>
                      </a:r>
                    </a:p>
                  </a:txBody>
                  <a:tcPr/>
                </a:tc>
                <a:tc>
                  <a:txBody>
                    <a:bodyPr/>
                    <a:lstStyle/>
                    <a:p>
                      <a:r>
                        <a:rPr lang="en-US" dirty="0"/>
                        <a:t>Total cost</a:t>
                      </a:r>
                    </a:p>
                  </a:txBody>
                  <a:tcPr/>
                </a:tc>
                <a:tc>
                  <a:txBody>
                    <a:bodyPr/>
                    <a:lstStyle/>
                    <a:p>
                      <a:pPr algn="r"/>
                      <a:r>
                        <a:rPr lang="en-US" dirty="0">
                          <a:solidFill>
                            <a:srgbClr val="FF0000"/>
                          </a:solidFill>
                        </a:rPr>
                        <a:t>24,000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09253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Lev</a:t>
            </a:r>
            <a:r>
              <a:rPr lang="en-US" dirty="0"/>
              <a:t>erage in a Falling Market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163053"/>
                <a:ext cx="10515600" cy="4759015"/>
              </a:xfrm>
            </p:spPr>
            <p:txBody>
              <a:bodyPr>
                <a:normAutofit/>
              </a:bodyPr>
              <a:lstStyle/>
              <a:p>
                <a:pPr marL="0" indent="0">
                  <a:spcAft>
                    <a:spcPts val="1800"/>
                  </a:spcAft>
                  <a:buNone/>
                </a:pPr>
                <a:r>
                  <a:rPr lang="en-US" dirty="0"/>
                  <a:t>Rate of return on a 300,000 house bought with 20% (</a:t>
                </a:r>
                <a:r>
                  <a:rPr lang="en-US" dirty="0">
                    <a:solidFill>
                      <a:schemeClr val="accent2">
                        <a:lumMod val="75000"/>
                      </a:schemeClr>
                    </a:solidFill>
                  </a:rPr>
                  <a:t>60,000</a:t>
                </a:r>
                <a:r>
                  <a:rPr lang="en-US" dirty="0"/>
                  <a:t>) down</a:t>
                </a:r>
              </a:p>
              <a:p>
                <a:pPr marL="0" indent="0">
                  <a:buNone/>
                </a:pPr>
                <a:endParaRPr lang="en-US" dirty="0"/>
              </a:p>
              <a:p>
                <a:pPr marL="0" indent="0">
                  <a:buNone/>
                </a:pPr>
                <a:endParaRPr lang="en-US" dirty="0"/>
              </a:p>
              <a:p>
                <a:pPr marL="0" indent="0">
                  <a:buNone/>
                </a:pPr>
                <a:endParaRPr lang="en-US" dirty="0"/>
              </a:p>
              <a:p>
                <a:pPr marL="0" indent="0">
                  <a:buNone/>
                </a:pPr>
                <a:endParaRPr lang="en-US" i="1" dirty="0">
                  <a:latin typeface="Cambria Math" panose="02040503050406030204" pitchFamily="18" charset="0"/>
                </a:endParaRPr>
              </a:p>
              <a:p>
                <a:pPr marL="0" indent="0">
                  <a:buNone/>
                </a:pP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𝑹𝒂𝒕𝒆</m:t>
                      </m:r>
                      <m:r>
                        <a:rPr lang="en-US" i="1">
                          <a:latin typeface="Cambria Math" panose="02040503050406030204" pitchFamily="18" charset="0"/>
                        </a:rPr>
                        <m:t> </m:t>
                      </m:r>
                      <m:r>
                        <a:rPr lang="en-US" i="1">
                          <a:latin typeface="Cambria Math" panose="02040503050406030204" pitchFamily="18" charset="0"/>
                        </a:rPr>
                        <m:t>𝒐𝒇</m:t>
                      </m:r>
                      <m:r>
                        <a:rPr lang="en-US" i="1">
                          <a:latin typeface="Cambria Math" panose="02040503050406030204" pitchFamily="18" charset="0"/>
                        </a:rPr>
                        <m:t> </m:t>
                      </m:r>
                      <m:r>
                        <a:rPr lang="en-US" i="1">
                          <a:latin typeface="Cambria Math" panose="02040503050406030204" pitchFamily="18" charset="0"/>
                        </a:rPr>
                        <m:t>𝒓𝒆𝒕𝒓𝒖𝒏</m:t>
                      </m:r>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m:t>
                          </m:r>
                        </m:e>
                      </m:d>
                      <m:r>
                        <a:rPr lang="en-US" i="1">
                          <a:latin typeface="Cambria Math" panose="02040503050406030204" pitchFamily="18" charset="0"/>
                        </a:rPr>
                        <m:t>=</m:t>
                      </m:r>
                      <m:f>
                        <m:fPr>
                          <m:ctrlPr>
                            <a:rPr lang="en-US" i="1">
                              <a:latin typeface="Cambria Math" panose="02040503050406030204" pitchFamily="18" charset="0"/>
                            </a:rPr>
                          </m:ctrlPr>
                        </m:fPr>
                        <m:num>
                          <m:r>
                            <a:rPr lang="en-US" b="1" i="1" smtClean="0">
                              <a:solidFill>
                                <a:srgbClr val="00B050"/>
                              </a:solidFill>
                              <a:latin typeface="Cambria Math" panose="02040503050406030204" pitchFamily="18" charset="0"/>
                            </a:rPr>
                            <m:t>𝟏𝟓</m:t>
                          </m:r>
                          <m:r>
                            <a:rPr lang="en-US" b="1" i="1" smtClean="0">
                              <a:solidFill>
                                <a:srgbClr val="00B050"/>
                              </a:solidFill>
                              <a:latin typeface="Cambria Math" panose="02040503050406030204" pitchFamily="18" charset="0"/>
                            </a:rPr>
                            <m:t>,</m:t>
                          </m:r>
                          <m:r>
                            <a:rPr lang="en-US" b="1" i="1" smtClean="0">
                              <a:solidFill>
                                <a:srgbClr val="00B050"/>
                              </a:solidFill>
                              <a:latin typeface="Cambria Math" panose="02040503050406030204" pitchFamily="18" charset="0"/>
                            </a:rPr>
                            <m:t>𝟎𝟎𝟎</m:t>
                          </m:r>
                          <m:r>
                            <a:rPr lang="en-US" b="1" i="1" smtClean="0">
                              <a:latin typeface="Cambria Math" panose="02040503050406030204" pitchFamily="18" charset="0"/>
                            </a:rPr>
                            <m:t>−</m:t>
                          </m:r>
                          <m:r>
                            <a:rPr lang="en-US" b="1" i="1" smtClean="0">
                              <a:solidFill>
                                <a:srgbClr val="FF0000"/>
                              </a:solidFill>
                              <a:latin typeface="Cambria Math" panose="02040503050406030204" pitchFamily="18" charset="0"/>
                            </a:rPr>
                            <m:t>𝟐𝟒</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𝟎𝟎𝟎</m:t>
                          </m:r>
                        </m:num>
                        <m:den>
                          <m:r>
                            <a:rPr lang="en-US" b="1" i="1" smtClean="0">
                              <a:solidFill>
                                <a:schemeClr val="accent2">
                                  <a:lumMod val="75000"/>
                                </a:schemeClr>
                              </a:solidFill>
                              <a:latin typeface="Cambria Math" panose="02040503050406030204" pitchFamily="18" charset="0"/>
                            </a:rPr>
                            <m:t>𝟔𝟎</m:t>
                          </m:r>
                          <m:r>
                            <a:rPr lang="en-US" b="1" i="1" smtClean="0">
                              <a:solidFill>
                                <a:schemeClr val="accent2">
                                  <a:lumMod val="75000"/>
                                </a:schemeClr>
                              </a:solidFill>
                              <a:latin typeface="Cambria Math" panose="02040503050406030204" pitchFamily="18" charset="0"/>
                            </a:rPr>
                            <m:t>,</m:t>
                          </m:r>
                          <m:r>
                            <a:rPr lang="en-US" b="1" i="1" smtClean="0">
                              <a:solidFill>
                                <a:schemeClr val="accent2">
                                  <a:lumMod val="75000"/>
                                </a:schemeClr>
                              </a:solidFill>
                              <a:latin typeface="Cambria Math" panose="02040503050406030204" pitchFamily="18" charset="0"/>
                            </a:rPr>
                            <m:t>𝟎𝟎𝟎</m:t>
                          </m:r>
                        </m:den>
                      </m:f>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𝟏𝟎𝟎</m:t>
                      </m:r>
                      <m:r>
                        <a:rPr lang="en-US" i="1">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𝟏𝟓</m:t>
                      </m:r>
                      <m:r>
                        <a:rPr lang="en-US" b="1"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163053"/>
                <a:ext cx="10515600" cy="4759015"/>
              </a:xfrm>
              <a:blipFill rotWithShape="0">
                <a:blip r:embed="rId2"/>
                <a:stretch>
                  <a:fillRect l="-12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9F085D5-EC86-4F6A-B501-C1359CB39116}" type="slidenum">
              <a:rPr lang="en-GB" smtClean="0"/>
              <a:t>25</a:t>
            </a:fld>
            <a:endParaRPr lang="en-GB"/>
          </a:p>
        </p:txBody>
      </p:sp>
      <p:graphicFrame>
        <p:nvGraphicFramePr>
          <p:cNvPr id="7" name="Table 6"/>
          <p:cNvGraphicFramePr>
            <a:graphicFrameLocks noGrp="1"/>
          </p:cNvGraphicFramePr>
          <p:nvPr>
            <p:extLst>
              <p:ext uri="{D42A27DB-BD31-4B8C-83A1-F6EECF244321}">
                <p14:modId xmlns:p14="http://schemas.microsoft.com/office/powerpoint/2010/main" val="4059513867"/>
              </p:ext>
            </p:extLst>
          </p:nvPr>
        </p:nvGraphicFramePr>
        <p:xfrm>
          <a:off x="1822116" y="2416427"/>
          <a:ext cx="8547768" cy="1854200"/>
        </p:xfrm>
        <a:graphic>
          <a:graphicData uri="http://schemas.openxmlformats.org/drawingml/2006/table">
            <a:tbl>
              <a:tblPr firstRow="1" bandRow="1">
                <a:tableStyleId>{5C22544A-7EE6-4342-B048-85BDC9FD1C3A}</a:tableStyleId>
              </a:tblPr>
              <a:tblGrid>
                <a:gridCol w="3279273">
                  <a:extLst>
                    <a:ext uri="{9D8B030D-6E8A-4147-A177-3AD203B41FA5}">
                      <a16:colId xmlns:a16="http://schemas.microsoft.com/office/drawing/2014/main" val="20000"/>
                    </a:ext>
                  </a:extLst>
                </a:gridCol>
                <a:gridCol w="994611">
                  <a:extLst>
                    <a:ext uri="{9D8B030D-6E8A-4147-A177-3AD203B41FA5}">
                      <a16:colId xmlns:a16="http://schemas.microsoft.com/office/drawing/2014/main" val="20001"/>
                    </a:ext>
                  </a:extLst>
                </a:gridCol>
                <a:gridCol w="3153610">
                  <a:extLst>
                    <a:ext uri="{9D8B030D-6E8A-4147-A177-3AD203B41FA5}">
                      <a16:colId xmlns:a16="http://schemas.microsoft.com/office/drawing/2014/main" val="20002"/>
                    </a:ext>
                  </a:extLst>
                </a:gridCol>
                <a:gridCol w="1120274">
                  <a:extLst>
                    <a:ext uri="{9D8B030D-6E8A-4147-A177-3AD203B41FA5}">
                      <a16:colId xmlns:a16="http://schemas.microsoft.com/office/drawing/2014/main" val="20003"/>
                    </a:ext>
                  </a:extLst>
                </a:gridCol>
              </a:tblGrid>
              <a:tr h="370840">
                <a:tc gridSpan="2">
                  <a:txBody>
                    <a:bodyPr/>
                    <a:lstStyle/>
                    <a:p>
                      <a:r>
                        <a:rPr lang="en-US" dirty="0"/>
                        <a:t>Benefits</a:t>
                      </a:r>
                    </a:p>
                  </a:txBody>
                  <a:tcPr/>
                </a:tc>
                <a:tc hMerge="1">
                  <a:txBody>
                    <a:bodyPr/>
                    <a:lstStyle/>
                    <a:p>
                      <a:endParaRPr lang="en-US" dirty="0"/>
                    </a:p>
                  </a:txBody>
                  <a:tcPr/>
                </a:tc>
                <a:tc gridSpan="2">
                  <a:txBody>
                    <a:bodyPr/>
                    <a:lstStyle/>
                    <a:p>
                      <a:r>
                        <a:rPr lang="en-US" dirty="0"/>
                        <a:t>Costs</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Amount saved on rent</a:t>
                      </a:r>
                    </a:p>
                  </a:txBody>
                  <a:tcPr/>
                </a:tc>
                <a:tc>
                  <a:txBody>
                    <a:bodyPr/>
                    <a:lstStyle/>
                    <a:p>
                      <a:pPr algn="r"/>
                      <a:r>
                        <a:rPr lang="en-US" dirty="0"/>
                        <a:t>30,000</a:t>
                      </a:r>
                    </a:p>
                  </a:txBody>
                  <a:tcPr/>
                </a:tc>
                <a:tc>
                  <a:txBody>
                    <a:bodyPr/>
                    <a:lstStyle/>
                    <a:p>
                      <a:r>
                        <a:rPr lang="en-US" dirty="0"/>
                        <a:t>Upkeep, maintenance</a:t>
                      </a:r>
                    </a:p>
                  </a:txBody>
                  <a:tcPr/>
                </a:tc>
                <a:tc>
                  <a:txBody>
                    <a:bodyPr/>
                    <a:lstStyle/>
                    <a:p>
                      <a:pPr algn="r"/>
                      <a:r>
                        <a:rPr lang="en-US" dirty="0"/>
                        <a:t>6,000</a:t>
                      </a:r>
                    </a:p>
                  </a:txBody>
                  <a:tcPr/>
                </a:tc>
                <a:extLst>
                  <a:ext uri="{0D108BD9-81ED-4DB2-BD59-A6C34878D82A}">
                    <a16:rowId xmlns:a16="http://schemas.microsoft.com/office/drawing/2014/main" val="10001"/>
                  </a:ext>
                </a:extLst>
              </a:tr>
              <a:tr h="370840">
                <a:tc>
                  <a:txBody>
                    <a:bodyPr/>
                    <a:lstStyle/>
                    <a:p>
                      <a:r>
                        <a:rPr lang="en-US" dirty="0"/>
                        <a:t>Price appreciation (–</a:t>
                      </a:r>
                      <a:r>
                        <a:rPr lang="en-US" baseline="0" dirty="0"/>
                        <a:t> </a:t>
                      </a:r>
                      <a:r>
                        <a:rPr lang="en-US" dirty="0"/>
                        <a:t>5% annual)</a:t>
                      </a:r>
                    </a:p>
                  </a:txBody>
                  <a:tcPr/>
                </a:tc>
                <a:tc>
                  <a:txBody>
                    <a:bodyPr/>
                    <a:lstStyle/>
                    <a:p>
                      <a:pPr algn="r"/>
                      <a:r>
                        <a:rPr lang="en-US" dirty="0"/>
                        <a:t>– 15,000</a:t>
                      </a:r>
                    </a:p>
                  </a:txBody>
                  <a:tcPr/>
                </a:tc>
                <a:tc>
                  <a:txBody>
                    <a:bodyPr/>
                    <a:lstStyle/>
                    <a:p>
                      <a:r>
                        <a:rPr lang="en-US" dirty="0"/>
                        <a:t>Property tax + insurance</a:t>
                      </a:r>
                    </a:p>
                  </a:txBody>
                  <a:tcPr/>
                </a:tc>
                <a:tc>
                  <a:txBody>
                    <a:bodyPr/>
                    <a:lstStyle/>
                    <a:p>
                      <a:pPr algn="r"/>
                      <a:r>
                        <a:rPr lang="en-US" dirty="0"/>
                        <a:t>6,000</a:t>
                      </a:r>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pPr algn="r"/>
                      <a:endParaRPr lang="en-US" dirty="0"/>
                    </a:p>
                  </a:txBody>
                  <a:tcPr/>
                </a:tc>
                <a:tc>
                  <a:txBody>
                    <a:bodyPr/>
                    <a:lstStyle/>
                    <a:p>
                      <a:r>
                        <a:rPr lang="en-US" dirty="0"/>
                        <a:t>Mortgage interest (6% rate)</a:t>
                      </a:r>
                    </a:p>
                  </a:txBody>
                  <a:tcPr/>
                </a:tc>
                <a:tc>
                  <a:txBody>
                    <a:bodyPr/>
                    <a:lstStyle/>
                    <a:p>
                      <a:pPr algn="r"/>
                      <a:r>
                        <a:rPr lang="en-US" dirty="0"/>
                        <a:t>12,000</a:t>
                      </a:r>
                    </a:p>
                  </a:txBody>
                  <a:tcPr/>
                </a:tc>
                <a:extLst>
                  <a:ext uri="{0D108BD9-81ED-4DB2-BD59-A6C34878D82A}">
                    <a16:rowId xmlns:a16="http://schemas.microsoft.com/office/drawing/2014/main" val="10003"/>
                  </a:ext>
                </a:extLst>
              </a:tr>
              <a:tr h="370840">
                <a:tc>
                  <a:txBody>
                    <a:bodyPr/>
                    <a:lstStyle/>
                    <a:p>
                      <a:r>
                        <a:rPr lang="en-US" dirty="0"/>
                        <a:t>Total benefit</a:t>
                      </a:r>
                    </a:p>
                  </a:txBody>
                  <a:tcPr/>
                </a:tc>
                <a:tc>
                  <a:txBody>
                    <a:bodyPr/>
                    <a:lstStyle/>
                    <a:p>
                      <a:pPr algn="r"/>
                      <a:r>
                        <a:rPr lang="en-US" dirty="0">
                          <a:solidFill>
                            <a:srgbClr val="00B050"/>
                          </a:solidFill>
                        </a:rPr>
                        <a:t>15,000</a:t>
                      </a:r>
                    </a:p>
                  </a:txBody>
                  <a:tcPr/>
                </a:tc>
                <a:tc>
                  <a:txBody>
                    <a:bodyPr/>
                    <a:lstStyle/>
                    <a:p>
                      <a:r>
                        <a:rPr lang="en-US" dirty="0"/>
                        <a:t>Total cost</a:t>
                      </a:r>
                    </a:p>
                  </a:txBody>
                  <a:tcPr/>
                </a:tc>
                <a:tc>
                  <a:txBody>
                    <a:bodyPr/>
                    <a:lstStyle/>
                    <a:p>
                      <a:pPr algn="r"/>
                      <a:r>
                        <a:rPr lang="en-US" dirty="0">
                          <a:solidFill>
                            <a:srgbClr val="FF0000"/>
                          </a:solidFill>
                        </a:rPr>
                        <a:t>24,000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07628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AF7F0"/>
                </a:solidFill>
              </a:rPr>
              <a:t>Wh</a:t>
            </a:r>
            <a:r>
              <a:rPr lang="en-US" dirty="0"/>
              <a:t>y are House Prices Rising?</a:t>
            </a:r>
            <a:endParaRPr lang="en-US" dirty="0">
              <a:solidFill>
                <a:srgbClr val="FAF7F0"/>
              </a:solidFill>
            </a:endParaRPr>
          </a:p>
        </p:txBody>
      </p:sp>
      <p:sp>
        <p:nvSpPr>
          <p:cNvPr id="3" name="Content Placeholder 2"/>
          <p:cNvSpPr>
            <a:spLocks noGrp="1"/>
          </p:cNvSpPr>
          <p:nvPr>
            <p:ph idx="1"/>
          </p:nvPr>
        </p:nvSpPr>
        <p:spPr>
          <a:xfrm>
            <a:off x="715108" y="1357639"/>
            <a:ext cx="10515600" cy="4351338"/>
          </a:xfrm>
        </p:spPr>
        <p:txBody>
          <a:bodyPr>
            <a:normAutofit/>
          </a:bodyPr>
          <a:lstStyle/>
          <a:p>
            <a:r>
              <a:rPr lang="en-US" dirty="0"/>
              <a:t>SUPPLY AND DEMAND</a:t>
            </a:r>
          </a:p>
          <a:p>
            <a:pPr marL="0" indent="0">
              <a:buNone/>
            </a:pPr>
            <a:endParaRPr lang="en-US" dirty="0"/>
          </a:p>
          <a:p>
            <a:r>
              <a:rPr lang="en-US" dirty="0"/>
              <a:t>Supply:</a:t>
            </a:r>
          </a:p>
          <a:p>
            <a:pPr lvl="1"/>
            <a:r>
              <a:rPr lang="en-US" dirty="0"/>
              <a:t>Is it becoming more expensive to build?</a:t>
            </a:r>
          </a:p>
          <a:p>
            <a:pPr lvl="2"/>
            <a:r>
              <a:rPr lang="en-US" dirty="0"/>
              <a:t>Productivity</a:t>
            </a:r>
          </a:p>
          <a:p>
            <a:pPr lvl="2"/>
            <a:r>
              <a:rPr lang="en-US" dirty="0"/>
              <a:t>Local fees</a:t>
            </a:r>
          </a:p>
          <a:p>
            <a:pPr lvl="1"/>
            <a:r>
              <a:rPr lang="en-US" dirty="0"/>
              <a:t>What are restrictions on building and how do they vary by location?</a:t>
            </a:r>
          </a:p>
          <a:p>
            <a:r>
              <a:rPr lang="en-US" dirty="0"/>
              <a:t>Demand:</a:t>
            </a:r>
          </a:p>
          <a:p>
            <a:pPr lvl="1"/>
            <a:r>
              <a:rPr lang="en-US" dirty="0"/>
              <a:t>Capacity to afford: income and interest rates</a:t>
            </a:r>
          </a:p>
        </p:txBody>
      </p:sp>
      <p:sp>
        <p:nvSpPr>
          <p:cNvPr id="4" name="Slide Number Placeholder 3"/>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3771726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AF7F0"/>
                </a:solidFill>
              </a:rPr>
              <a:t>Is C</a:t>
            </a:r>
            <a:r>
              <a:rPr lang="en-US" dirty="0"/>
              <a:t>onstruction Becoming More Efficient?</a:t>
            </a:r>
            <a:endParaRPr lang="en-US" dirty="0">
              <a:solidFill>
                <a:srgbClr val="FAF7F0"/>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27</a:t>
            </a:fld>
            <a:endParaRPr lang="en-GB"/>
          </a:p>
        </p:txBody>
      </p:sp>
      <p:graphicFrame>
        <p:nvGraphicFramePr>
          <p:cNvPr id="6" name="Chart 5"/>
          <p:cNvGraphicFramePr>
            <a:graphicFrameLocks noGrp="1"/>
          </p:cNvGraphicFramePr>
          <p:nvPr>
            <p:extLst>
              <p:ext uri="{D42A27DB-BD31-4B8C-83A1-F6EECF244321}">
                <p14:modId xmlns:p14="http://schemas.microsoft.com/office/powerpoint/2010/main" val="339686299"/>
              </p:ext>
            </p:extLst>
          </p:nvPr>
        </p:nvGraphicFramePr>
        <p:xfrm>
          <a:off x="2957133" y="805070"/>
          <a:ext cx="8663126" cy="55559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629972" y="6412788"/>
            <a:ext cx="3317447" cy="369332"/>
          </a:xfrm>
          <a:prstGeom prst="rect">
            <a:avLst/>
          </a:prstGeom>
          <a:noFill/>
        </p:spPr>
        <p:txBody>
          <a:bodyPr wrap="none" rtlCol="0">
            <a:spAutoFit/>
          </a:bodyPr>
          <a:lstStyle/>
          <a:p>
            <a:r>
              <a:rPr lang="en-US" dirty="0"/>
              <a:t>Source: Bureau of Labor Statistics</a:t>
            </a:r>
          </a:p>
        </p:txBody>
      </p:sp>
    </p:spTree>
    <p:extLst>
      <p:ext uri="{BB962C8B-B14F-4D97-AF65-F5344CB8AC3E}">
        <p14:creationId xmlns:p14="http://schemas.microsoft.com/office/powerpoint/2010/main" val="3042718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AF7F0"/>
                </a:solidFill>
              </a:rPr>
              <a:t>Is C</a:t>
            </a:r>
            <a:r>
              <a:rPr lang="en-US" dirty="0"/>
              <a:t>onstruction Becoming More Efficient?</a:t>
            </a:r>
            <a:endParaRPr lang="en-US" dirty="0">
              <a:solidFill>
                <a:srgbClr val="FAF7F0"/>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28</a:t>
            </a:fld>
            <a:endParaRPr lang="en-GB"/>
          </a:p>
        </p:txBody>
      </p:sp>
      <p:graphicFrame>
        <p:nvGraphicFramePr>
          <p:cNvPr id="6" name="Chart 5"/>
          <p:cNvGraphicFramePr>
            <a:graphicFrameLocks noGrp="1"/>
          </p:cNvGraphicFramePr>
          <p:nvPr>
            <p:extLst>
              <p:ext uri="{D42A27DB-BD31-4B8C-83A1-F6EECF244321}">
                <p14:modId xmlns:p14="http://schemas.microsoft.com/office/powerpoint/2010/main" val="3860895422"/>
              </p:ext>
            </p:extLst>
          </p:nvPr>
        </p:nvGraphicFramePr>
        <p:xfrm>
          <a:off x="2957133" y="805070"/>
          <a:ext cx="8663126" cy="55559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629972" y="6412788"/>
            <a:ext cx="3317447" cy="369332"/>
          </a:xfrm>
          <a:prstGeom prst="rect">
            <a:avLst/>
          </a:prstGeom>
          <a:noFill/>
        </p:spPr>
        <p:txBody>
          <a:bodyPr wrap="none" rtlCol="0">
            <a:spAutoFit/>
          </a:bodyPr>
          <a:lstStyle/>
          <a:p>
            <a:r>
              <a:rPr lang="en-US" dirty="0"/>
              <a:t>Source: Bureau of Labor Statistics</a:t>
            </a:r>
          </a:p>
        </p:txBody>
      </p:sp>
    </p:spTree>
    <p:extLst>
      <p:ext uri="{BB962C8B-B14F-4D97-AF65-F5344CB8AC3E}">
        <p14:creationId xmlns:p14="http://schemas.microsoft.com/office/powerpoint/2010/main" val="1288665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AF7F0"/>
                </a:solidFill>
              </a:rPr>
              <a:t>Pro</a:t>
            </a:r>
            <a:r>
              <a:rPr lang="en-US" dirty="0"/>
              <a:t>ductivity Growth Comparisons</a:t>
            </a:r>
            <a:endParaRPr lang="en-US" dirty="0">
              <a:solidFill>
                <a:srgbClr val="FAF7F0"/>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29</a:t>
            </a:fld>
            <a:endParaRPr lang="en-GB"/>
          </a:p>
        </p:txBody>
      </p:sp>
      <p:graphicFrame>
        <p:nvGraphicFramePr>
          <p:cNvPr id="5" name="Chart 4"/>
          <p:cNvGraphicFramePr>
            <a:graphicFrameLocks noGrp="1"/>
          </p:cNvGraphicFramePr>
          <p:nvPr>
            <p:extLst>
              <p:ext uri="{D42A27DB-BD31-4B8C-83A1-F6EECF244321}">
                <p14:modId xmlns:p14="http://schemas.microsoft.com/office/powerpoint/2010/main" val="352905160"/>
              </p:ext>
            </p:extLst>
          </p:nvPr>
        </p:nvGraphicFramePr>
        <p:xfrm>
          <a:off x="3126098" y="874642"/>
          <a:ext cx="8663126" cy="604742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629972" y="6412788"/>
            <a:ext cx="3317447" cy="369332"/>
          </a:xfrm>
          <a:prstGeom prst="rect">
            <a:avLst/>
          </a:prstGeom>
          <a:noFill/>
        </p:spPr>
        <p:txBody>
          <a:bodyPr wrap="none" rtlCol="0">
            <a:spAutoFit/>
          </a:bodyPr>
          <a:lstStyle/>
          <a:p>
            <a:r>
              <a:rPr lang="en-US" dirty="0"/>
              <a:t>Source: Bureau of Labor Statistics</a:t>
            </a:r>
          </a:p>
        </p:txBody>
      </p:sp>
    </p:spTree>
    <p:extLst>
      <p:ext uri="{BB962C8B-B14F-4D97-AF65-F5344CB8AC3E}">
        <p14:creationId xmlns:p14="http://schemas.microsoft.com/office/powerpoint/2010/main" val="332837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44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364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42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3641271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12AD-76E3-9A49-AEFC-5FA3EEA882C6}"/>
              </a:ext>
            </a:extLst>
          </p:cNvPr>
          <p:cNvSpPr>
            <a:spLocks noGrp="1"/>
          </p:cNvSpPr>
          <p:nvPr>
            <p:ph type="title"/>
          </p:nvPr>
        </p:nvSpPr>
        <p:spPr/>
        <p:txBody>
          <a:bodyPr/>
          <a:lstStyle/>
          <a:p>
            <a:r>
              <a:rPr lang="en-US" dirty="0">
                <a:solidFill>
                  <a:schemeClr val="bg1"/>
                </a:solidFill>
              </a:rPr>
              <a:t>Wh</a:t>
            </a:r>
            <a:r>
              <a:rPr lang="en-US" dirty="0"/>
              <a:t>at About Building Materials Costs</a:t>
            </a:r>
          </a:p>
        </p:txBody>
      </p:sp>
      <p:pic>
        <p:nvPicPr>
          <p:cNvPr id="6" name="Content Placeholder 5" descr="A screenshot of a cell phone&#10;&#10;Description automatically generated">
            <a:extLst>
              <a:ext uri="{FF2B5EF4-FFF2-40B4-BE49-F238E27FC236}">
                <a16:creationId xmlns:a16="http://schemas.microsoft.com/office/drawing/2014/main" id="{7BACCB41-AB3F-D04E-AE33-EA0DCA8792BA}"/>
              </a:ext>
            </a:extLst>
          </p:cNvPr>
          <p:cNvPicPr>
            <a:picLocks noGrp="1" noChangeAspect="1"/>
          </p:cNvPicPr>
          <p:nvPr>
            <p:ph idx="1"/>
          </p:nvPr>
        </p:nvPicPr>
        <p:blipFill>
          <a:blip r:embed="rId2" r:link="rId3"/>
          <a:stretch>
            <a:fillRect/>
          </a:stretch>
        </p:blipFill>
        <p:spPr>
          <a:xfrm>
            <a:off x="2514007" y="1018146"/>
            <a:ext cx="7163986" cy="5212080"/>
          </a:xfrm>
        </p:spPr>
      </p:pic>
      <p:sp>
        <p:nvSpPr>
          <p:cNvPr id="4" name="Slide Number Placeholder 3">
            <a:extLst>
              <a:ext uri="{FF2B5EF4-FFF2-40B4-BE49-F238E27FC236}">
                <a16:creationId xmlns:a16="http://schemas.microsoft.com/office/drawing/2014/main" id="{7DA45E93-2F7D-9E42-B65F-31E31EC440B7}"/>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185343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6198-C87D-A04B-BCFB-CE4B61BD6418}"/>
              </a:ext>
            </a:extLst>
          </p:cNvPr>
          <p:cNvSpPr>
            <a:spLocks noGrp="1"/>
          </p:cNvSpPr>
          <p:nvPr>
            <p:ph type="title"/>
          </p:nvPr>
        </p:nvSpPr>
        <p:spPr/>
        <p:txBody>
          <a:bodyPr/>
          <a:lstStyle/>
          <a:p>
            <a:r>
              <a:rPr lang="en-US" dirty="0">
                <a:solidFill>
                  <a:schemeClr val="bg1"/>
                </a:solidFill>
              </a:rPr>
              <a:t> Ho</a:t>
            </a:r>
            <a:r>
              <a:rPr lang="en-US" dirty="0"/>
              <a:t>using Starts</a:t>
            </a:r>
          </a:p>
        </p:txBody>
      </p:sp>
      <p:sp>
        <p:nvSpPr>
          <p:cNvPr id="4" name="Slide Number Placeholder 3">
            <a:extLst>
              <a:ext uri="{FF2B5EF4-FFF2-40B4-BE49-F238E27FC236}">
                <a16:creationId xmlns:a16="http://schemas.microsoft.com/office/drawing/2014/main" id="{1F1289BF-5FAB-E04A-9347-D90BAC9CC4D5}"/>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13" name="Picture 12">
            <a:extLst>
              <a:ext uri="{FF2B5EF4-FFF2-40B4-BE49-F238E27FC236}">
                <a16:creationId xmlns:a16="http://schemas.microsoft.com/office/drawing/2014/main" id="{BDA350D6-8AD4-604E-A7B2-61164E259CF6}"/>
              </a:ext>
            </a:extLst>
          </p:cNvPr>
          <p:cNvPicPr>
            <a:picLocks noChangeAspect="1"/>
          </p:cNvPicPr>
          <p:nvPr/>
        </p:nvPicPr>
        <p:blipFill>
          <a:blip r:embed="rId3" r:link="rId4"/>
          <a:stretch>
            <a:fillRect/>
          </a:stretch>
        </p:blipFill>
        <p:spPr>
          <a:xfrm>
            <a:off x="2514661" y="1018146"/>
            <a:ext cx="7162677" cy="5212080"/>
          </a:xfrm>
          <a:prstGeom prst="rect">
            <a:avLst/>
          </a:prstGeom>
        </p:spPr>
      </p:pic>
    </p:spTree>
    <p:extLst>
      <p:ext uri="{BB962C8B-B14F-4D97-AF65-F5344CB8AC3E}">
        <p14:creationId xmlns:p14="http://schemas.microsoft.com/office/powerpoint/2010/main" val="3271348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AF7F0"/>
                </a:solidFill>
              </a:rPr>
              <a:t>Ne</a:t>
            </a:r>
            <a:r>
              <a:rPr lang="en-US" dirty="0"/>
              <a:t>w Construction Permits and House Prices</a:t>
            </a:r>
            <a:endParaRPr lang="en-US" dirty="0">
              <a:solidFill>
                <a:srgbClr val="FAF7F0"/>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32</a:t>
            </a:fld>
            <a:endParaRPr lang="en-GB"/>
          </a:p>
        </p:txBody>
      </p:sp>
      <p:graphicFrame>
        <p:nvGraphicFramePr>
          <p:cNvPr id="5" name="Chart 4"/>
          <p:cNvGraphicFramePr>
            <a:graphicFrameLocks noGrp="1"/>
          </p:cNvGraphicFramePr>
          <p:nvPr>
            <p:extLst>
              <p:ext uri="{D42A27DB-BD31-4B8C-83A1-F6EECF244321}">
                <p14:modId xmlns:p14="http://schemas.microsoft.com/office/powerpoint/2010/main" val="2327158789"/>
              </p:ext>
            </p:extLst>
          </p:nvPr>
        </p:nvGraphicFramePr>
        <p:xfrm>
          <a:off x="2833270" y="527343"/>
          <a:ext cx="8659678" cy="628327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9373926" y="6456851"/>
            <a:ext cx="2380523" cy="276999"/>
          </a:xfrm>
          <a:prstGeom prst="rect">
            <a:avLst/>
          </a:prstGeom>
          <a:noFill/>
        </p:spPr>
        <p:txBody>
          <a:bodyPr wrap="none" rtlCol="0">
            <a:spAutoFit/>
          </a:bodyPr>
          <a:lstStyle/>
          <a:p>
            <a:r>
              <a:rPr lang="en-US" sz="1200" dirty="0"/>
              <a:t>Source: </a:t>
            </a:r>
            <a:r>
              <a:rPr lang="en-US" sz="1200" dirty="0" err="1"/>
              <a:t>Glaeser</a:t>
            </a:r>
            <a:r>
              <a:rPr lang="en-US" sz="1200" dirty="0"/>
              <a:t> and </a:t>
            </a:r>
            <a:r>
              <a:rPr lang="en-US" sz="1200" dirty="0" err="1"/>
              <a:t>Gyouko</a:t>
            </a:r>
            <a:r>
              <a:rPr lang="en-US" sz="1200" dirty="0"/>
              <a:t> (2018)</a:t>
            </a:r>
          </a:p>
        </p:txBody>
      </p:sp>
      <p:sp>
        <p:nvSpPr>
          <p:cNvPr id="3" name="TextBox 2"/>
          <p:cNvSpPr txBox="1"/>
          <p:nvPr/>
        </p:nvSpPr>
        <p:spPr>
          <a:xfrm>
            <a:off x="683532" y="2523392"/>
            <a:ext cx="2149738" cy="1938992"/>
          </a:xfrm>
          <a:prstGeom prst="rect">
            <a:avLst/>
          </a:prstGeom>
          <a:noFill/>
        </p:spPr>
        <p:txBody>
          <a:bodyPr wrap="square" rtlCol="0">
            <a:spAutoFit/>
          </a:bodyPr>
          <a:lstStyle/>
          <a:p>
            <a:r>
              <a:rPr lang="en-US" sz="2400" dirty="0">
                <a:solidFill>
                  <a:srgbClr val="0C4C88"/>
                </a:solidFill>
              </a:rPr>
              <a:t>House prices are generally higher where fewer permits are issued</a:t>
            </a:r>
          </a:p>
        </p:txBody>
      </p:sp>
    </p:spTree>
    <p:extLst>
      <p:ext uri="{BB962C8B-B14F-4D97-AF65-F5344CB8AC3E}">
        <p14:creationId xmlns:p14="http://schemas.microsoft.com/office/powerpoint/2010/main" val="14364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1A97-8733-D44D-890D-438C10036E9A}"/>
              </a:ext>
            </a:extLst>
          </p:cNvPr>
          <p:cNvSpPr>
            <a:spLocks noGrp="1"/>
          </p:cNvSpPr>
          <p:nvPr>
            <p:ph type="title"/>
          </p:nvPr>
        </p:nvSpPr>
        <p:spPr>
          <a:xfrm>
            <a:off x="838200" y="0"/>
            <a:ext cx="10515600" cy="1325563"/>
          </a:xfrm>
        </p:spPr>
        <p:txBody>
          <a:bodyPr/>
          <a:lstStyle/>
          <a:p>
            <a:r>
              <a:rPr lang="en-US" dirty="0">
                <a:solidFill>
                  <a:schemeClr val="bg1"/>
                </a:solidFill>
              </a:rPr>
              <a:t>Ma</a:t>
            </a:r>
            <a:r>
              <a:rPr lang="en-US" dirty="0"/>
              <a:t>rin is Not Keeping Up</a:t>
            </a:r>
          </a:p>
        </p:txBody>
      </p:sp>
      <p:pic>
        <p:nvPicPr>
          <p:cNvPr id="6" name="Content Placeholder 5" descr="A screenshot of a map&#10;&#10;Description automatically generated">
            <a:extLst>
              <a:ext uri="{FF2B5EF4-FFF2-40B4-BE49-F238E27FC236}">
                <a16:creationId xmlns:a16="http://schemas.microsoft.com/office/drawing/2014/main" id="{5FB15C04-2AAD-B24E-87AF-558A064B195F}"/>
              </a:ext>
            </a:extLst>
          </p:cNvPr>
          <p:cNvPicPr>
            <a:picLocks noGrp="1" noChangeAspect="1"/>
          </p:cNvPicPr>
          <p:nvPr>
            <p:ph idx="1"/>
          </p:nvPr>
        </p:nvPicPr>
        <p:blipFill>
          <a:blip r:embed="rId2" r:link="rId3"/>
          <a:stretch>
            <a:fillRect/>
          </a:stretch>
        </p:blipFill>
        <p:spPr>
          <a:xfrm>
            <a:off x="2514744" y="1018146"/>
            <a:ext cx="7162512" cy="5212080"/>
          </a:xfrm>
        </p:spPr>
      </p:pic>
      <p:sp>
        <p:nvSpPr>
          <p:cNvPr id="4" name="Slide Number Placeholder 3">
            <a:extLst>
              <a:ext uri="{FF2B5EF4-FFF2-40B4-BE49-F238E27FC236}">
                <a16:creationId xmlns:a16="http://schemas.microsoft.com/office/drawing/2014/main" id="{7F402655-9782-2C4D-99EB-2B297B65101E}"/>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7" name="TextBox 6">
            <a:extLst>
              <a:ext uri="{FF2B5EF4-FFF2-40B4-BE49-F238E27FC236}">
                <a16:creationId xmlns:a16="http://schemas.microsoft.com/office/drawing/2014/main" id="{610F73E4-7BDE-C44B-97BD-9C1226FD2C78}"/>
              </a:ext>
            </a:extLst>
          </p:cNvPr>
          <p:cNvSpPr txBox="1"/>
          <p:nvPr/>
        </p:nvSpPr>
        <p:spPr>
          <a:xfrm>
            <a:off x="219598" y="2900732"/>
            <a:ext cx="11134202" cy="584775"/>
          </a:xfrm>
          <a:prstGeom prst="rect">
            <a:avLst/>
          </a:prstGeom>
          <a:solidFill>
            <a:schemeClr val="bg1"/>
          </a:solidFill>
        </p:spPr>
        <p:txBody>
          <a:bodyPr wrap="none" rtlCol="0">
            <a:spAutoFit/>
          </a:bodyPr>
          <a:lstStyle/>
          <a:p>
            <a:r>
              <a:rPr lang="en-US" sz="3200" dirty="0"/>
              <a:t>For All Counties and States:  </a:t>
            </a:r>
            <a:r>
              <a:rPr lang="en-US" sz="3200" dirty="0" err="1"/>
              <a:t>www.needelegation.org</a:t>
            </a:r>
            <a:r>
              <a:rPr lang="en-US" sz="3200" dirty="0"/>
              <a:t>/</a:t>
            </a:r>
            <a:r>
              <a:rPr lang="en-US" sz="3200" dirty="0" err="1"/>
              <a:t>LocalGraphs</a:t>
            </a:r>
            <a:endParaRPr lang="en-US" sz="3200" dirty="0"/>
          </a:p>
        </p:txBody>
      </p:sp>
    </p:spTree>
    <p:extLst>
      <p:ext uri="{BB962C8B-B14F-4D97-AF65-F5344CB8AC3E}">
        <p14:creationId xmlns:p14="http://schemas.microsoft.com/office/powerpoint/2010/main" val="4160309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3FCC-67D3-EB46-84C1-289FE35F228B}"/>
              </a:ext>
            </a:extLst>
          </p:cNvPr>
          <p:cNvSpPr>
            <a:spLocks noGrp="1"/>
          </p:cNvSpPr>
          <p:nvPr>
            <p:ph type="title"/>
          </p:nvPr>
        </p:nvSpPr>
        <p:spPr/>
        <p:txBody>
          <a:bodyPr/>
          <a:lstStyle/>
          <a:p>
            <a:r>
              <a:rPr lang="en-US" dirty="0">
                <a:solidFill>
                  <a:schemeClr val="bg1"/>
                </a:solidFill>
              </a:rPr>
              <a:t>…A</a:t>
            </a:r>
            <a:r>
              <a:rPr lang="en-US" dirty="0"/>
              <a:t>nd Prices Reflect it!</a:t>
            </a:r>
          </a:p>
        </p:txBody>
      </p:sp>
      <p:pic>
        <p:nvPicPr>
          <p:cNvPr id="6" name="Content Placeholder 5" descr="A close up of a map&#10;&#10;Description automatically generated">
            <a:extLst>
              <a:ext uri="{FF2B5EF4-FFF2-40B4-BE49-F238E27FC236}">
                <a16:creationId xmlns:a16="http://schemas.microsoft.com/office/drawing/2014/main" id="{FAE89CB5-151C-5F47-9AD1-F2E1C14F0F2B}"/>
              </a:ext>
            </a:extLst>
          </p:cNvPr>
          <p:cNvPicPr>
            <a:picLocks noGrp="1" noChangeAspect="1"/>
          </p:cNvPicPr>
          <p:nvPr>
            <p:ph idx="1"/>
          </p:nvPr>
        </p:nvPicPr>
        <p:blipFill>
          <a:blip r:embed="rId2" r:link="rId3"/>
          <a:stretch>
            <a:fillRect/>
          </a:stretch>
        </p:blipFill>
        <p:spPr>
          <a:xfrm>
            <a:off x="2514744" y="1018146"/>
            <a:ext cx="7162512" cy="5212080"/>
          </a:xfrm>
        </p:spPr>
      </p:pic>
      <p:sp>
        <p:nvSpPr>
          <p:cNvPr id="4" name="Slide Number Placeholder 3">
            <a:extLst>
              <a:ext uri="{FF2B5EF4-FFF2-40B4-BE49-F238E27FC236}">
                <a16:creationId xmlns:a16="http://schemas.microsoft.com/office/drawing/2014/main" id="{DC9C9807-994C-5D46-91A1-77A828944928}"/>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7" name="TextBox 6">
            <a:extLst>
              <a:ext uri="{FF2B5EF4-FFF2-40B4-BE49-F238E27FC236}">
                <a16:creationId xmlns:a16="http://schemas.microsoft.com/office/drawing/2014/main" id="{D3F73884-2AB1-1047-9B7D-FB003F572A3C}"/>
              </a:ext>
            </a:extLst>
          </p:cNvPr>
          <p:cNvSpPr txBox="1"/>
          <p:nvPr/>
        </p:nvSpPr>
        <p:spPr>
          <a:xfrm>
            <a:off x="365371" y="2900732"/>
            <a:ext cx="11134202" cy="584775"/>
          </a:xfrm>
          <a:prstGeom prst="rect">
            <a:avLst/>
          </a:prstGeom>
          <a:solidFill>
            <a:schemeClr val="bg1"/>
          </a:solidFill>
        </p:spPr>
        <p:txBody>
          <a:bodyPr wrap="none" rtlCol="0">
            <a:spAutoFit/>
          </a:bodyPr>
          <a:lstStyle/>
          <a:p>
            <a:r>
              <a:rPr lang="en-US" sz="3200" dirty="0"/>
              <a:t>For All Counties and States:  </a:t>
            </a:r>
            <a:r>
              <a:rPr lang="en-US" sz="3200" dirty="0" err="1"/>
              <a:t>www.needelegation.org</a:t>
            </a:r>
            <a:r>
              <a:rPr lang="en-US" sz="3200" dirty="0"/>
              <a:t>/</a:t>
            </a:r>
            <a:r>
              <a:rPr lang="en-US" sz="3200" dirty="0" err="1"/>
              <a:t>LocalGraphs</a:t>
            </a:r>
            <a:endParaRPr lang="en-US" sz="3200" dirty="0"/>
          </a:p>
        </p:txBody>
      </p:sp>
    </p:spTree>
    <p:extLst>
      <p:ext uri="{BB962C8B-B14F-4D97-AF65-F5344CB8AC3E}">
        <p14:creationId xmlns:p14="http://schemas.microsoft.com/office/powerpoint/2010/main" val="1468339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7EEDD-226A-6142-A6EA-24E99C3853FF}"/>
              </a:ext>
            </a:extLst>
          </p:cNvPr>
          <p:cNvSpPr>
            <a:spLocks noGrp="1"/>
          </p:cNvSpPr>
          <p:nvPr>
            <p:ph type="title"/>
          </p:nvPr>
        </p:nvSpPr>
        <p:spPr/>
        <p:txBody>
          <a:bodyPr/>
          <a:lstStyle/>
          <a:p>
            <a:r>
              <a:rPr lang="en-US" dirty="0">
                <a:solidFill>
                  <a:schemeClr val="bg1"/>
                </a:solidFill>
              </a:rPr>
              <a:t>The</a:t>
            </a:r>
            <a:r>
              <a:rPr lang="en-US" dirty="0"/>
              <a:t> Relationship Between Prices and Income</a:t>
            </a:r>
          </a:p>
        </p:txBody>
      </p:sp>
      <p:pic>
        <p:nvPicPr>
          <p:cNvPr id="6" name="Content Placeholder 5" descr="A close up of a map&#10;&#10;Description automatically generated">
            <a:extLst>
              <a:ext uri="{FF2B5EF4-FFF2-40B4-BE49-F238E27FC236}">
                <a16:creationId xmlns:a16="http://schemas.microsoft.com/office/drawing/2014/main" id="{0809D14D-5332-D746-9B49-22B8856B58C8}"/>
              </a:ext>
            </a:extLst>
          </p:cNvPr>
          <p:cNvPicPr>
            <a:picLocks noGrp="1" noChangeAspect="1"/>
          </p:cNvPicPr>
          <p:nvPr>
            <p:ph idx="1"/>
          </p:nvPr>
        </p:nvPicPr>
        <p:blipFill>
          <a:blip r:embed="rId2"/>
          <a:stretch>
            <a:fillRect/>
          </a:stretch>
        </p:blipFill>
        <p:spPr>
          <a:xfrm>
            <a:off x="3298614" y="1118190"/>
            <a:ext cx="5594771" cy="5112036"/>
          </a:xfrm>
        </p:spPr>
      </p:pic>
      <p:sp>
        <p:nvSpPr>
          <p:cNvPr id="4" name="Slide Number Placeholder 3">
            <a:extLst>
              <a:ext uri="{FF2B5EF4-FFF2-40B4-BE49-F238E27FC236}">
                <a16:creationId xmlns:a16="http://schemas.microsoft.com/office/drawing/2014/main" id="{BDF18272-B3A5-3743-9BE7-6E5F379163A8}"/>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7" name="TextBox 6">
            <a:extLst>
              <a:ext uri="{FF2B5EF4-FFF2-40B4-BE49-F238E27FC236}">
                <a16:creationId xmlns:a16="http://schemas.microsoft.com/office/drawing/2014/main" id="{7C05D119-0C96-104A-8982-CDD6E792DB48}"/>
              </a:ext>
            </a:extLst>
          </p:cNvPr>
          <p:cNvSpPr txBox="1"/>
          <p:nvPr/>
        </p:nvSpPr>
        <p:spPr>
          <a:xfrm>
            <a:off x="8477119" y="6488668"/>
            <a:ext cx="2981201" cy="369332"/>
          </a:xfrm>
          <a:prstGeom prst="rect">
            <a:avLst/>
          </a:prstGeom>
          <a:noFill/>
        </p:spPr>
        <p:txBody>
          <a:bodyPr wrap="none" rtlCol="0">
            <a:spAutoFit/>
          </a:bodyPr>
          <a:lstStyle/>
          <a:p>
            <a:r>
              <a:rPr lang="en-US" dirty="0"/>
              <a:t>Source: Zillow; The Economist</a:t>
            </a:r>
          </a:p>
        </p:txBody>
      </p:sp>
      <p:sp>
        <p:nvSpPr>
          <p:cNvPr id="3" name="TextBox 2">
            <a:extLst>
              <a:ext uri="{FF2B5EF4-FFF2-40B4-BE49-F238E27FC236}">
                <a16:creationId xmlns:a16="http://schemas.microsoft.com/office/drawing/2014/main" id="{B204BBE9-128E-AB41-BB3A-46717D694637}"/>
              </a:ext>
            </a:extLst>
          </p:cNvPr>
          <p:cNvSpPr txBox="1"/>
          <p:nvPr/>
        </p:nvSpPr>
        <p:spPr>
          <a:xfrm>
            <a:off x="7635492" y="2532185"/>
            <a:ext cx="1447576" cy="369332"/>
          </a:xfrm>
          <a:prstGeom prst="rect">
            <a:avLst/>
          </a:prstGeom>
          <a:noFill/>
        </p:spPr>
        <p:txBody>
          <a:bodyPr wrap="none" rtlCol="0">
            <a:spAutoFit/>
          </a:bodyPr>
          <a:lstStyle/>
          <a:p>
            <a:r>
              <a:rPr lang="en-US" dirty="0"/>
              <a:t>San Francisco</a:t>
            </a:r>
          </a:p>
        </p:txBody>
      </p:sp>
      <p:sp>
        <p:nvSpPr>
          <p:cNvPr id="8" name="TextBox 7">
            <a:extLst>
              <a:ext uri="{FF2B5EF4-FFF2-40B4-BE49-F238E27FC236}">
                <a16:creationId xmlns:a16="http://schemas.microsoft.com/office/drawing/2014/main" id="{53EF5464-3678-0C43-9897-733ADD2CB98C}"/>
              </a:ext>
            </a:extLst>
          </p:cNvPr>
          <p:cNvSpPr txBox="1"/>
          <p:nvPr/>
        </p:nvSpPr>
        <p:spPr>
          <a:xfrm>
            <a:off x="7635492" y="3304876"/>
            <a:ext cx="1067152" cy="369332"/>
          </a:xfrm>
          <a:prstGeom prst="rect">
            <a:avLst/>
          </a:prstGeom>
          <a:noFill/>
        </p:spPr>
        <p:txBody>
          <a:bodyPr wrap="none" rtlCol="0">
            <a:spAutoFit/>
          </a:bodyPr>
          <a:lstStyle/>
          <a:p>
            <a:r>
              <a:rPr lang="en-US" dirty="0"/>
              <a:t>New York</a:t>
            </a:r>
          </a:p>
        </p:txBody>
      </p:sp>
      <p:sp>
        <p:nvSpPr>
          <p:cNvPr id="9" name="TextBox 8">
            <a:extLst>
              <a:ext uri="{FF2B5EF4-FFF2-40B4-BE49-F238E27FC236}">
                <a16:creationId xmlns:a16="http://schemas.microsoft.com/office/drawing/2014/main" id="{40658769-0C3E-9249-985C-3FBFE450F373}"/>
              </a:ext>
            </a:extLst>
          </p:cNvPr>
          <p:cNvSpPr txBox="1"/>
          <p:nvPr/>
        </p:nvSpPr>
        <p:spPr>
          <a:xfrm>
            <a:off x="7635492" y="3587262"/>
            <a:ext cx="1439497" cy="369332"/>
          </a:xfrm>
          <a:prstGeom prst="rect">
            <a:avLst/>
          </a:prstGeom>
          <a:noFill/>
        </p:spPr>
        <p:txBody>
          <a:bodyPr wrap="none" rtlCol="0">
            <a:spAutoFit/>
          </a:bodyPr>
          <a:lstStyle/>
          <a:p>
            <a:r>
              <a:rPr lang="en-US" dirty="0"/>
              <a:t>United States</a:t>
            </a:r>
          </a:p>
        </p:txBody>
      </p:sp>
    </p:spTree>
    <p:extLst>
      <p:ext uri="{BB962C8B-B14F-4D97-AF65-F5344CB8AC3E}">
        <p14:creationId xmlns:p14="http://schemas.microsoft.com/office/powerpoint/2010/main" val="820091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04C7-C434-4F52-9C9C-AFB47C3C6460}"/>
              </a:ext>
            </a:extLst>
          </p:cNvPr>
          <p:cNvSpPr>
            <a:spLocks noGrp="1"/>
          </p:cNvSpPr>
          <p:nvPr>
            <p:ph type="title"/>
          </p:nvPr>
        </p:nvSpPr>
        <p:spPr/>
        <p:txBody>
          <a:bodyPr/>
          <a:lstStyle/>
          <a:p>
            <a:r>
              <a:rPr lang="en-US" dirty="0">
                <a:solidFill>
                  <a:srgbClr val="FAF7F0"/>
                </a:solidFill>
              </a:rPr>
              <a:t>Pol</a:t>
            </a:r>
            <a:r>
              <a:rPr lang="en-US" dirty="0"/>
              <a:t>icy Issues: Government Influence</a:t>
            </a:r>
          </a:p>
        </p:txBody>
      </p:sp>
      <p:sp>
        <p:nvSpPr>
          <p:cNvPr id="3" name="Content Placeholder 2">
            <a:extLst>
              <a:ext uri="{FF2B5EF4-FFF2-40B4-BE49-F238E27FC236}">
                <a16:creationId xmlns:a16="http://schemas.microsoft.com/office/drawing/2014/main" id="{76B4F985-1510-48A1-A215-10EDC19AD513}"/>
              </a:ext>
            </a:extLst>
          </p:cNvPr>
          <p:cNvSpPr>
            <a:spLocks noGrp="1"/>
          </p:cNvSpPr>
          <p:nvPr>
            <p:ph idx="1"/>
          </p:nvPr>
        </p:nvSpPr>
        <p:spPr/>
        <p:txBody>
          <a:bodyPr>
            <a:normAutofit/>
          </a:bodyPr>
          <a:lstStyle/>
          <a:p>
            <a:r>
              <a:rPr lang="en-US" sz="3200" dirty="0"/>
              <a:t>Restrictions on new housing construction</a:t>
            </a:r>
          </a:p>
          <a:p>
            <a:pPr marL="0" indent="0">
              <a:buNone/>
            </a:pPr>
            <a:endParaRPr lang="en-US" sz="3200" dirty="0"/>
          </a:p>
          <a:p>
            <a:r>
              <a:rPr lang="en-US" sz="3200" dirty="0"/>
              <a:t>Affordability</a:t>
            </a:r>
          </a:p>
          <a:p>
            <a:endParaRPr lang="en-US" sz="3200" dirty="0"/>
          </a:p>
          <a:p>
            <a:r>
              <a:rPr lang="en-US" sz="3200" dirty="0"/>
              <a:t>Government housing programs</a:t>
            </a:r>
          </a:p>
        </p:txBody>
      </p:sp>
    </p:spTree>
    <p:extLst>
      <p:ext uri="{BB962C8B-B14F-4D97-AF65-F5344CB8AC3E}">
        <p14:creationId xmlns:p14="http://schemas.microsoft.com/office/powerpoint/2010/main" val="1111816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E1CD6-D5D3-1247-BDC5-3AA59DE755C8}"/>
              </a:ext>
            </a:extLst>
          </p:cNvPr>
          <p:cNvSpPr>
            <a:spLocks noGrp="1"/>
          </p:cNvSpPr>
          <p:nvPr>
            <p:ph type="title"/>
          </p:nvPr>
        </p:nvSpPr>
        <p:spPr/>
        <p:txBody>
          <a:bodyPr/>
          <a:lstStyle/>
          <a:p>
            <a:r>
              <a:rPr lang="en-US" dirty="0">
                <a:solidFill>
                  <a:schemeClr val="bg1"/>
                </a:solidFill>
              </a:rPr>
              <a:t>Exa</a:t>
            </a:r>
            <a:r>
              <a:rPr lang="en-US" dirty="0"/>
              <a:t>mples of Local Restrictions</a:t>
            </a:r>
          </a:p>
        </p:txBody>
      </p:sp>
      <p:sp>
        <p:nvSpPr>
          <p:cNvPr id="3" name="Content Placeholder 2">
            <a:extLst>
              <a:ext uri="{FF2B5EF4-FFF2-40B4-BE49-F238E27FC236}">
                <a16:creationId xmlns:a16="http://schemas.microsoft.com/office/drawing/2014/main" id="{8890D057-3F72-474F-8E2E-1065D4E0AE41}"/>
              </a:ext>
            </a:extLst>
          </p:cNvPr>
          <p:cNvSpPr>
            <a:spLocks noGrp="1"/>
          </p:cNvSpPr>
          <p:nvPr>
            <p:ph sz="half" idx="1"/>
          </p:nvPr>
        </p:nvSpPr>
        <p:spPr/>
        <p:txBody>
          <a:bodyPr/>
          <a:lstStyle/>
          <a:p>
            <a:pPr>
              <a:spcAft>
                <a:spcPts val="1500"/>
              </a:spcAft>
            </a:pPr>
            <a:r>
              <a:rPr lang="en-US" dirty="0"/>
              <a:t>Lot size requirements</a:t>
            </a:r>
          </a:p>
          <a:p>
            <a:pPr>
              <a:spcAft>
                <a:spcPts val="1500"/>
              </a:spcAft>
            </a:pPr>
            <a:r>
              <a:rPr lang="en-US" dirty="0"/>
              <a:t>Setbacks</a:t>
            </a:r>
          </a:p>
          <a:p>
            <a:pPr>
              <a:spcAft>
                <a:spcPts val="1500"/>
              </a:spcAft>
            </a:pPr>
            <a:r>
              <a:rPr lang="en-US" dirty="0"/>
              <a:t>Availability of on street parking</a:t>
            </a:r>
          </a:p>
        </p:txBody>
      </p:sp>
      <p:sp>
        <p:nvSpPr>
          <p:cNvPr id="4" name="Content Placeholder 3">
            <a:extLst>
              <a:ext uri="{FF2B5EF4-FFF2-40B4-BE49-F238E27FC236}">
                <a16:creationId xmlns:a16="http://schemas.microsoft.com/office/drawing/2014/main" id="{627BE544-280F-124D-B7BB-1EEDFF2C472F}"/>
              </a:ext>
            </a:extLst>
          </p:cNvPr>
          <p:cNvSpPr>
            <a:spLocks noGrp="1"/>
          </p:cNvSpPr>
          <p:nvPr>
            <p:ph sz="half" idx="2"/>
          </p:nvPr>
        </p:nvSpPr>
        <p:spPr/>
        <p:txBody>
          <a:bodyPr/>
          <a:lstStyle/>
          <a:p>
            <a:pPr>
              <a:spcAft>
                <a:spcPts val="1500"/>
              </a:spcAft>
            </a:pPr>
            <a:r>
              <a:rPr lang="en-US" dirty="0"/>
              <a:t>Multiplexes – du or triplex</a:t>
            </a:r>
          </a:p>
          <a:p>
            <a:pPr>
              <a:spcAft>
                <a:spcPts val="1500"/>
              </a:spcAft>
            </a:pPr>
            <a:r>
              <a:rPr lang="en-US" dirty="0"/>
              <a:t>Limits on # of people/lot</a:t>
            </a:r>
          </a:p>
          <a:p>
            <a:pPr>
              <a:spcAft>
                <a:spcPts val="1500"/>
              </a:spcAft>
            </a:pPr>
            <a:r>
              <a:rPr lang="en-US" dirty="0"/>
              <a:t>Cost increases through fees</a:t>
            </a:r>
          </a:p>
        </p:txBody>
      </p:sp>
      <p:sp>
        <p:nvSpPr>
          <p:cNvPr id="5" name="Slide Number Placeholder 4">
            <a:extLst>
              <a:ext uri="{FF2B5EF4-FFF2-40B4-BE49-F238E27FC236}">
                <a16:creationId xmlns:a16="http://schemas.microsoft.com/office/drawing/2014/main" id="{BBC7130A-71E6-7942-9971-E1F755B2FE4B}"/>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967790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30475-EDBE-47CF-BDD7-71B5454AB373}"/>
              </a:ext>
            </a:extLst>
          </p:cNvPr>
          <p:cNvSpPr>
            <a:spLocks noGrp="1"/>
          </p:cNvSpPr>
          <p:nvPr>
            <p:ph type="title"/>
          </p:nvPr>
        </p:nvSpPr>
        <p:spPr/>
        <p:txBody>
          <a:bodyPr/>
          <a:lstStyle/>
          <a:p>
            <a:r>
              <a:rPr lang="en-US" dirty="0">
                <a:solidFill>
                  <a:srgbClr val="FAF7F0"/>
                </a:solidFill>
              </a:rPr>
              <a:t>Loc</a:t>
            </a:r>
            <a:r>
              <a:rPr lang="en-US" dirty="0"/>
              <a:t>al Restrictions on New Construction</a:t>
            </a:r>
          </a:p>
        </p:txBody>
      </p:sp>
      <p:sp>
        <p:nvSpPr>
          <p:cNvPr id="3" name="Content Placeholder 2">
            <a:extLst>
              <a:ext uri="{FF2B5EF4-FFF2-40B4-BE49-F238E27FC236}">
                <a16:creationId xmlns:a16="http://schemas.microsoft.com/office/drawing/2014/main" id="{5210C17A-43C7-48AB-BD1A-47DD50BBF6A0}"/>
              </a:ext>
            </a:extLst>
          </p:cNvPr>
          <p:cNvSpPr>
            <a:spLocks noGrp="1"/>
          </p:cNvSpPr>
          <p:nvPr>
            <p:ph idx="1"/>
          </p:nvPr>
        </p:nvSpPr>
        <p:spPr>
          <a:xfrm>
            <a:off x="640437" y="1516320"/>
            <a:ext cx="10515600" cy="4351338"/>
          </a:xfrm>
        </p:spPr>
        <p:txBody>
          <a:bodyPr>
            <a:normAutofit/>
          </a:bodyPr>
          <a:lstStyle/>
          <a:p>
            <a:r>
              <a:rPr lang="en-US" dirty="0"/>
              <a:t>Why is there so little new construction in some areas?</a:t>
            </a:r>
          </a:p>
          <a:p>
            <a:endParaRPr lang="en-US" dirty="0"/>
          </a:p>
          <a:p>
            <a:r>
              <a:rPr lang="en-US" dirty="0"/>
              <a:t>Edward </a:t>
            </a:r>
            <a:r>
              <a:rPr lang="en-US" dirty="0" err="1"/>
              <a:t>Glaeser</a:t>
            </a:r>
            <a:r>
              <a:rPr lang="en-US" dirty="0"/>
              <a:t> (Harvard economist): </a:t>
            </a:r>
          </a:p>
          <a:p>
            <a:pPr marL="457200" lvl="1" indent="0">
              <a:buNone/>
            </a:pPr>
            <a:endParaRPr lang="en-US" dirty="0"/>
          </a:p>
          <a:p>
            <a:pPr marL="457200" lvl="1" indent="0">
              <a:buNone/>
            </a:pPr>
            <a:r>
              <a:rPr lang="en-US" dirty="0"/>
              <a:t>“Arguably, land use controls have a more widespread impact on the lives of ordinary Americans than any other regulation. </a:t>
            </a:r>
          </a:p>
          <a:p>
            <a:pPr marL="457200" lvl="1" indent="0">
              <a:buNone/>
            </a:pPr>
            <a:endParaRPr lang="en-US" dirty="0"/>
          </a:p>
          <a:p>
            <a:pPr marL="457200" lvl="1" indent="0">
              <a:buNone/>
            </a:pPr>
            <a:r>
              <a:rPr lang="en-US" dirty="0"/>
              <a:t>These controls, typically imposed by localities, make housing more expensive and restrict the growth of America’s most successful metropolitan areas.”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5542"/>
          <a:stretch/>
        </p:blipFill>
        <p:spPr>
          <a:xfrm>
            <a:off x="9164181" y="1152939"/>
            <a:ext cx="1991856" cy="2057400"/>
          </a:xfrm>
          <a:prstGeom prst="rect">
            <a:avLst/>
          </a:prstGeom>
        </p:spPr>
      </p:pic>
    </p:spTree>
    <p:extLst>
      <p:ext uri="{BB962C8B-B14F-4D97-AF65-F5344CB8AC3E}">
        <p14:creationId xmlns:p14="http://schemas.microsoft.com/office/powerpoint/2010/main" val="172878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6967-7498-4092-B17B-95737F2A3114}"/>
              </a:ext>
            </a:extLst>
          </p:cNvPr>
          <p:cNvSpPr>
            <a:spLocks noGrp="1"/>
          </p:cNvSpPr>
          <p:nvPr>
            <p:ph type="title"/>
          </p:nvPr>
        </p:nvSpPr>
        <p:spPr/>
        <p:txBody>
          <a:bodyPr/>
          <a:lstStyle/>
          <a:p>
            <a:r>
              <a:rPr lang="en-US" dirty="0">
                <a:solidFill>
                  <a:srgbClr val="FAF7F0"/>
                </a:solidFill>
              </a:rPr>
              <a:t>Bui</a:t>
            </a:r>
            <a:r>
              <a:rPr lang="en-US" dirty="0"/>
              <a:t>lding Restrictions and Economic Inequality</a:t>
            </a:r>
          </a:p>
        </p:txBody>
      </p:sp>
      <p:sp>
        <p:nvSpPr>
          <p:cNvPr id="3" name="Content Placeholder 2">
            <a:extLst>
              <a:ext uri="{FF2B5EF4-FFF2-40B4-BE49-F238E27FC236}">
                <a16:creationId xmlns:a16="http://schemas.microsoft.com/office/drawing/2014/main" id="{1A228A78-7DE7-47EF-8E56-E690FACADBC1}"/>
              </a:ext>
            </a:extLst>
          </p:cNvPr>
          <p:cNvSpPr>
            <a:spLocks noGrp="1"/>
          </p:cNvSpPr>
          <p:nvPr>
            <p:ph idx="1"/>
          </p:nvPr>
        </p:nvSpPr>
        <p:spPr/>
        <p:txBody>
          <a:bodyPr/>
          <a:lstStyle/>
          <a:p>
            <a:r>
              <a:rPr lang="en-US" dirty="0" err="1"/>
              <a:t>Glaeser</a:t>
            </a:r>
            <a:r>
              <a:rPr lang="en-US" dirty="0"/>
              <a:t>, continued: </a:t>
            </a:r>
          </a:p>
          <a:p>
            <a:pPr marL="457200" lvl="1" indent="0">
              <a:spcAft>
                <a:spcPts val="1000"/>
              </a:spcAft>
              <a:buNone/>
            </a:pPr>
            <a:r>
              <a:rPr lang="en-US" dirty="0"/>
              <a:t>“These regulations have accreted over time with virtually no cost-benefit analysis. Restricting growth is often locally popular. </a:t>
            </a:r>
          </a:p>
          <a:p>
            <a:pPr marL="457200" lvl="1" indent="0">
              <a:spcAft>
                <a:spcPts val="1000"/>
              </a:spcAft>
              <a:buNone/>
            </a:pPr>
            <a:r>
              <a:rPr lang="en-US" dirty="0"/>
              <a:t>Promoting affordability is hardly a financially attractive aim for someone who owns a home. </a:t>
            </a:r>
          </a:p>
          <a:p>
            <a:pPr marL="457200" lvl="1" indent="0">
              <a:spcAft>
                <a:spcPts val="1000"/>
              </a:spcAft>
              <a:buNone/>
            </a:pPr>
            <a:r>
              <a:rPr lang="en-US" dirty="0"/>
              <a:t>Yet the maze of local land use controls imposes costs on outsiders, and on the American economy as a whole.”</a:t>
            </a:r>
          </a:p>
          <a:p>
            <a:r>
              <a:rPr lang="en-US" dirty="0"/>
              <a:t>“There is no better way to reduce inequality than building more housing.”</a:t>
            </a:r>
          </a:p>
        </p:txBody>
      </p:sp>
    </p:spTree>
    <p:extLst>
      <p:ext uri="{BB962C8B-B14F-4D97-AF65-F5344CB8AC3E}">
        <p14:creationId xmlns:p14="http://schemas.microsoft.com/office/powerpoint/2010/main" val="315682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descr="A close up of a map&#10;&#10;Description automatically generated">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a:stretch>
            <a:fillRect/>
          </a:stretch>
        </p:blipFill>
        <p:spPr>
          <a:xfrm>
            <a:off x="1653436" y="959362"/>
            <a:ext cx="7911462" cy="496201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descr="A screenshot of a cell phone&#10;&#10;Description automatically generated">
            <a:extLst>
              <a:ext uri="{FF2B5EF4-FFF2-40B4-BE49-F238E27FC236}">
                <a16:creationId xmlns:a16="http://schemas.microsoft.com/office/drawing/2014/main" id="{657DAB63-0268-1544-985C-0D4232ED6F4E}"/>
              </a:ext>
            </a:extLst>
          </p:cNvPr>
          <p:cNvPicPr>
            <a:picLocks noChangeAspect="1"/>
          </p:cNvPicPr>
          <p:nvPr/>
        </p:nvPicPr>
        <p:blipFill>
          <a:blip r:embed="rId3"/>
          <a:stretch>
            <a:fillRect/>
          </a:stretch>
        </p:blipFill>
        <p:spPr>
          <a:xfrm>
            <a:off x="8701647" y="3937439"/>
            <a:ext cx="2451100" cy="1498600"/>
          </a:xfrm>
          <a:prstGeom prst="rect">
            <a:avLst/>
          </a:prstGeom>
        </p:spPr>
      </p:pic>
    </p:spTree>
    <p:extLst>
      <p:ext uri="{BB962C8B-B14F-4D97-AF65-F5344CB8AC3E}">
        <p14:creationId xmlns:p14="http://schemas.microsoft.com/office/powerpoint/2010/main" val="1564075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AF7F0"/>
                </a:solidFill>
              </a:rPr>
              <a:t>The </a:t>
            </a:r>
            <a:r>
              <a:rPr lang="en-US" dirty="0"/>
              <a:t>Vicious NIMBY Political Cycle</a:t>
            </a:r>
            <a:endParaRPr lang="en-US" dirty="0">
              <a:solidFill>
                <a:srgbClr val="FAF7F0"/>
              </a:solidFill>
            </a:endParaRPr>
          </a:p>
        </p:txBody>
      </p:sp>
      <p:sp>
        <p:nvSpPr>
          <p:cNvPr id="4" name="Slide Number Placeholder 3"/>
          <p:cNvSpPr>
            <a:spLocks noGrp="1"/>
          </p:cNvSpPr>
          <p:nvPr>
            <p:ph type="sldNum" sz="quarter" idx="12"/>
          </p:nvPr>
        </p:nvSpPr>
        <p:spPr/>
        <p:txBody>
          <a:bodyPr/>
          <a:lstStyle/>
          <a:p>
            <a:fld id="{D9F085D5-EC86-4F6A-B501-C1359CB39116}" type="slidenum">
              <a:rPr lang="en-GB" smtClean="0"/>
              <a:t>40</a:t>
            </a:fld>
            <a:endParaRPr lang="en-GB"/>
          </a:p>
        </p:txBody>
      </p:sp>
      <p:sp>
        <p:nvSpPr>
          <p:cNvPr id="6" name="TextBox 5"/>
          <p:cNvSpPr txBox="1"/>
          <p:nvPr/>
        </p:nvSpPr>
        <p:spPr>
          <a:xfrm>
            <a:off x="4976807" y="1404178"/>
            <a:ext cx="2778008" cy="2308324"/>
          </a:xfrm>
          <a:prstGeom prst="rect">
            <a:avLst/>
          </a:prstGeom>
          <a:noFill/>
          <a:ln w="19050">
            <a:solidFill>
              <a:schemeClr val="tx1"/>
            </a:solidFill>
          </a:ln>
        </p:spPr>
        <p:txBody>
          <a:bodyPr wrap="square" rtlCol="0">
            <a:spAutoFit/>
          </a:bodyPr>
          <a:lstStyle/>
          <a:p>
            <a:r>
              <a:rPr lang="en-US" sz="2400" b="1" dirty="0">
                <a:solidFill>
                  <a:srgbClr val="0C4C88"/>
                </a:solidFill>
              </a:rPr>
              <a:t>Zoning restrictions</a:t>
            </a:r>
          </a:p>
          <a:p>
            <a:r>
              <a:rPr lang="en-US" sz="2400" b="1" dirty="0">
                <a:solidFill>
                  <a:srgbClr val="0C4C88"/>
                </a:solidFill>
              </a:rPr>
              <a:t>Building restrictions</a:t>
            </a:r>
          </a:p>
          <a:p>
            <a:r>
              <a:rPr lang="en-US" sz="2400" b="1" dirty="0" err="1">
                <a:solidFill>
                  <a:srgbClr val="0C4C88"/>
                </a:solidFill>
              </a:rPr>
              <a:t>Exactment</a:t>
            </a:r>
            <a:r>
              <a:rPr lang="en-US" sz="2400" b="1" dirty="0">
                <a:solidFill>
                  <a:srgbClr val="0C4C88"/>
                </a:solidFill>
              </a:rPr>
              <a:t> fees</a:t>
            </a:r>
          </a:p>
          <a:p>
            <a:r>
              <a:rPr lang="en-US" sz="2400" b="1" dirty="0">
                <a:solidFill>
                  <a:srgbClr val="0C4C88"/>
                </a:solidFill>
              </a:rPr>
              <a:t>Multiple layers of approval</a:t>
            </a:r>
          </a:p>
          <a:p>
            <a:r>
              <a:rPr lang="en-US" sz="2400" b="1" dirty="0">
                <a:solidFill>
                  <a:srgbClr val="0C4C88"/>
                </a:solidFill>
              </a:rPr>
              <a:t>Approval delays</a:t>
            </a:r>
          </a:p>
        </p:txBody>
      </p:sp>
      <p:sp>
        <p:nvSpPr>
          <p:cNvPr id="8" name="TextBox 7"/>
          <p:cNvSpPr txBox="1"/>
          <p:nvPr/>
        </p:nvSpPr>
        <p:spPr>
          <a:xfrm>
            <a:off x="1670403" y="1771861"/>
            <a:ext cx="1416687" cy="1938992"/>
          </a:xfrm>
          <a:prstGeom prst="rect">
            <a:avLst/>
          </a:prstGeom>
          <a:noFill/>
          <a:ln w="19050">
            <a:solidFill>
              <a:schemeClr val="tx1"/>
            </a:solidFill>
          </a:ln>
        </p:spPr>
        <p:txBody>
          <a:bodyPr wrap="square" rtlCol="0">
            <a:spAutoFit/>
          </a:bodyPr>
          <a:lstStyle/>
          <a:p>
            <a:pPr algn="ctr"/>
            <a:r>
              <a:rPr lang="en-US" sz="2400" b="1" dirty="0">
                <a:solidFill>
                  <a:srgbClr val="0C4C88"/>
                </a:solidFill>
              </a:rPr>
              <a:t>Current residents granted political power</a:t>
            </a:r>
          </a:p>
        </p:txBody>
      </p:sp>
      <p:sp>
        <p:nvSpPr>
          <p:cNvPr id="12" name="TextBox 11"/>
          <p:cNvSpPr txBox="1"/>
          <p:nvPr/>
        </p:nvSpPr>
        <p:spPr>
          <a:xfrm>
            <a:off x="8515350" y="2250725"/>
            <a:ext cx="2483040" cy="1200329"/>
          </a:xfrm>
          <a:prstGeom prst="rect">
            <a:avLst/>
          </a:prstGeom>
          <a:noFill/>
          <a:ln w="19050">
            <a:solidFill>
              <a:schemeClr val="tx1"/>
            </a:solidFill>
          </a:ln>
        </p:spPr>
        <p:txBody>
          <a:bodyPr wrap="square" rtlCol="0">
            <a:spAutoFit/>
          </a:bodyPr>
          <a:lstStyle/>
          <a:p>
            <a:r>
              <a:rPr lang="en-US" sz="2400" b="1" dirty="0">
                <a:solidFill>
                  <a:srgbClr val="0C4C88"/>
                </a:solidFill>
              </a:rPr>
              <a:t>Short supply and high cost of new construction</a:t>
            </a:r>
          </a:p>
        </p:txBody>
      </p:sp>
      <p:sp>
        <p:nvSpPr>
          <p:cNvPr id="13" name="TextBox 12"/>
          <p:cNvSpPr txBox="1"/>
          <p:nvPr/>
        </p:nvSpPr>
        <p:spPr>
          <a:xfrm>
            <a:off x="8515350" y="4553316"/>
            <a:ext cx="2483040" cy="461665"/>
          </a:xfrm>
          <a:prstGeom prst="rect">
            <a:avLst/>
          </a:prstGeom>
          <a:noFill/>
          <a:ln w="19050">
            <a:solidFill>
              <a:schemeClr val="tx1"/>
            </a:solidFill>
          </a:ln>
        </p:spPr>
        <p:txBody>
          <a:bodyPr wrap="square" rtlCol="0">
            <a:spAutoFit/>
          </a:bodyPr>
          <a:lstStyle/>
          <a:p>
            <a:r>
              <a:rPr lang="en-US" sz="2400" b="1" dirty="0">
                <a:solidFill>
                  <a:srgbClr val="0C4C88"/>
                </a:solidFill>
              </a:rPr>
              <a:t>High home prices</a:t>
            </a:r>
          </a:p>
        </p:txBody>
      </p:sp>
      <p:sp>
        <p:nvSpPr>
          <p:cNvPr id="14" name="TextBox 13"/>
          <p:cNvSpPr txBox="1"/>
          <p:nvPr/>
        </p:nvSpPr>
        <p:spPr>
          <a:xfrm>
            <a:off x="4976807" y="4368649"/>
            <a:ext cx="2778008" cy="830997"/>
          </a:xfrm>
          <a:prstGeom prst="rect">
            <a:avLst/>
          </a:prstGeom>
          <a:noFill/>
          <a:ln w="19050">
            <a:solidFill>
              <a:schemeClr val="tx1"/>
            </a:solidFill>
          </a:ln>
        </p:spPr>
        <p:txBody>
          <a:bodyPr wrap="square" rtlCol="0">
            <a:spAutoFit/>
          </a:bodyPr>
          <a:lstStyle/>
          <a:p>
            <a:r>
              <a:rPr lang="en-US" sz="2400" b="1" dirty="0">
                <a:solidFill>
                  <a:srgbClr val="0C4C88"/>
                </a:solidFill>
              </a:rPr>
              <a:t>Incentives to lobby for more restrictions</a:t>
            </a:r>
          </a:p>
        </p:txBody>
      </p:sp>
      <p:sp>
        <p:nvSpPr>
          <p:cNvPr id="22" name="Right Arrow 21"/>
          <p:cNvSpPr/>
          <p:nvPr/>
        </p:nvSpPr>
        <p:spPr>
          <a:xfrm>
            <a:off x="7801060" y="2637137"/>
            <a:ext cx="668045" cy="427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5400000">
            <a:off x="9360515" y="3768609"/>
            <a:ext cx="862900" cy="4976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flipH="1">
            <a:off x="7801059" y="4552371"/>
            <a:ext cx="668045" cy="427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6200000" flipV="1">
            <a:off x="6063566" y="3803706"/>
            <a:ext cx="492369" cy="427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a:off x="3209022" y="2558340"/>
            <a:ext cx="1655240" cy="427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67008" y="4368649"/>
            <a:ext cx="1796996" cy="1200329"/>
          </a:xfrm>
          <a:prstGeom prst="rect">
            <a:avLst/>
          </a:prstGeom>
          <a:noFill/>
          <a:ln w="19050">
            <a:solidFill>
              <a:schemeClr val="tx1"/>
            </a:solidFill>
          </a:ln>
        </p:spPr>
        <p:txBody>
          <a:bodyPr wrap="square" rtlCol="0">
            <a:spAutoFit/>
          </a:bodyPr>
          <a:lstStyle/>
          <a:p>
            <a:pPr algn="ctr"/>
            <a:r>
              <a:rPr lang="en-US" sz="2400" b="1" dirty="0">
                <a:solidFill>
                  <a:srgbClr val="0C4C88"/>
                </a:solidFill>
              </a:rPr>
              <a:t>Policy is decided at local level</a:t>
            </a:r>
          </a:p>
        </p:txBody>
      </p:sp>
      <p:sp>
        <p:nvSpPr>
          <p:cNvPr id="28" name="Right Arrow 27"/>
          <p:cNvSpPr/>
          <p:nvPr/>
        </p:nvSpPr>
        <p:spPr>
          <a:xfrm rot="16200000" flipV="1">
            <a:off x="2119321" y="3803705"/>
            <a:ext cx="492369" cy="427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8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6" grpId="0" animBg="1"/>
      <p:bldP spid="27" grpId="0" animBg="1"/>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AF7F0"/>
                </a:solidFill>
              </a:rPr>
              <a:t>Ho</a:t>
            </a:r>
            <a:r>
              <a:rPr lang="en-US" dirty="0"/>
              <a:t>me Prices: Summary</a:t>
            </a:r>
            <a:endParaRPr lang="en-US" dirty="0">
              <a:solidFill>
                <a:srgbClr val="FAF7F0"/>
              </a:solidFill>
            </a:endParaRPr>
          </a:p>
        </p:txBody>
      </p:sp>
      <p:sp>
        <p:nvSpPr>
          <p:cNvPr id="3" name="Content Placeholder 2"/>
          <p:cNvSpPr>
            <a:spLocks noGrp="1"/>
          </p:cNvSpPr>
          <p:nvPr>
            <p:ph idx="1"/>
          </p:nvPr>
        </p:nvSpPr>
        <p:spPr>
          <a:xfrm>
            <a:off x="263770" y="1421261"/>
            <a:ext cx="11608778" cy="4351338"/>
          </a:xfrm>
        </p:spPr>
        <p:txBody>
          <a:bodyPr/>
          <a:lstStyle/>
          <a:p>
            <a:r>
              <a:rPr lang="en-US" dirty="0"/>
              <a:t>Housing market is not a free market</a:t>
            </a:r>
          </a:p>
          <a:p>
            <a:r>
              <a:rPr lang="en-US" dirty="0"/>
              <a:t>Differences in home prices across locations often have to do with local building restrictions in the face of economic growth</a:t>
            </a:r>
          </a:p>
          <a:p>
            <a:r>
              <a:rPr lang="en-US" dirty="0"/>
              <a:t>US coastal areas experienced an economic boom and tightening of building restrictions at the same time</a:t>
            </a:r>
          </a:p>
          <a:p>
            <a:pPr marL="457200" lvl="1" indent="0">
              <a:lnSpc>
                <a:spcPct val="100000"/>
              </a:lnSpc>
              <a:spcBef>
                <a:spcPts val="0"/>
              </a:spcBef>
              <a:buNone/>
            </a:pPr>
            <a:r>
              <a:rPr lang="en-US" dirty="0">
                <a:solidFill>
                  <a:srgbClr val="0C4C88"/>
                </a:solidFill>
              </a:rPr>
              <a:t>For example, there were 13,000 new housing units permitted in Manhattan in the single year of 1960 alone. Compare this to 21,000 new units permitted throughout the </a:t>
            </a:r>
            <a:r>
              <a:rPr lang="en-US" i="1" dirty="0">
                <a:solidFill>
                  <a:srgbClr val="0C4C88"/>
                </a:solidFill>
              </a:rPr>
              <a:t>entire decade of the 1990s</a:t>
            </a:r>
            <a:r>
              <a:rPr lang="en-US" dirty="0">
                <a:solidFill>
                  <a:srgbClr val="0C4C88"/>
                </a:solidFill>
              </a:rPr>
              <a:t>.</a:t>
            </a:r>
          </a:p>
          <a:p>
            <a:pPr marL="457200" lvl="1" indent="0">
              <a:lnSpc>
                <a:spcPct val="100000"/>
              </a:lnSpc>
              <a:spcBef>
                <a:spcPts val="0"/>
              </a:spcBef>
              <a:buNone/>
            </a:pPr>
            <a:r>
              <a:rPr lang="en-US" sz="1600" dirty="0">
                <a:solidFill>
                  <a:srgbClr val="0C4C88"/>
                </a:solidFill>
              </a:rPr>
              <a:t>Source: </a:t>
            </a:r>
            <a:r>
              <a:rPr lang="en-US" sz="1600" dirty="0" err="1">
                <a:solidFill>
                  <a:srgbClr val="0C4C88"/>
                </a:solidFill>
              </a:rPr>
              <a:t>Glaeser</a:t>
            </a:r>
            <a:r>
              <a:rPr lang="en-US" sz="1600" dirty="0">
                <a:solidFill>
                  <a:srgbClr val="0C4C88"/>
                </a:solidFill>
              </a:rPr>
              <a:t>, </a:t>
            </a:r>
            <a:r>
              <a:rPr lang="en-US" sz="1600" dirty="0" err="1">
                <a:solidFill>
                  <a:srgbClr val="0C4C88"/>
                </a:solidFill>
              </a:rPr>
              <a:t>Gyourko</a:t>
            </a:r>
            <a:r>
              <a:rPr lang="en-US" sz="1600" dirty="0">
                <a:solidFill>
                  <a:srgbClr val="0C4C88"/>
                </a:solidFill>
              </a:rPr>
              <a:t> and Saks 2005.</a:t>
            </a:r>
          </a:p>
        </p:txBody>
      </p:sp>
      <p:sp>
        <p:nvSpPr>
          <p:cNvPr id="4" name="Slide Number Placeholder 3"/>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4053760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C73C3-81A4-4476-962D-F89F7B36CF58}"/>
              </a:ext>
            </a:extLst>
          </p:cNvPr>
          <p:cNvSpPr>
            <a:spLocks noGrp="1"/>
          </p:cNvSpPr>
          <p:nvPr>
            <p:ph type="title"/>
          </p:nvPr>
        </p:nvSpPr>
        <p:spPr/>
        <p:txBody>
          <a:bodyPr/>
          <a:lstStyle/>
          <a:p>
            <a:r>
              <a:rPr lang="en-US" dirty="0">
                <a:solidFill>
                  <a:srgbClr val="FAF7F0"/>
                </a:solidFill>
              </a:rPr>
              <a:t>Eco</a:t>
            </a:r>
            <a:r>
              <a:rPr lang="en-US" dirty="0"/>
              <a:t>nomic Damage From Building Restrictions</a:t>
            </a:r>
          </a:p>
        </p:txBody>
      </p:sp>
      <p:sp>
        <p:nvSpPr>
          <p:cNvPr id="3" name="Content Placeholder 2">
            <a:extLst>
              <a:ext uri="{FF2B5EF4-FFF2-40B4-BE49-F238E27FC236}">
                <a16:creationId xmlns:a16="http://schemas.microsoft.com/office/drawing/2014/main" id="{579A2748-62C1-4A6A-9E53-B97212C8E841}"/>
              </a:ext>
            </a:extLst>
          </p:cNvPr>
          <p:cNvSpPr>
            <a:spLocks noGrp="1"/>
          </p:cNvSpPr>
          <p:nvPr>
            <p:ph idx="1"/>
          </p:nvPr>
        </p:nvSpPr>
        <p:spPr/>
        <p:txBody>
          <a:bodyPr/>
          <a:lstStyle/>
          <a:p>
            <a:pPr>
              <a:spcAft>
                <a:spcPts val="1500"/>
              </a:spcAft>
            </a:pPr>
            <a:r>
              <a:rPr lang="en-US" dirty="0"/>
              <a:t>National income would have been higher if workers could afford to move to high-wage locations.</a:t>
            </a:r>
          </a:p>
          <a:p>
            <a:pPr>
              <a:spcAft>
                <a:spcPts val="1500"/>
              </a:spcAft>
            </a:pPr>
            <a:r>
              <a:rPr lang="en-US" dirty="0"/>
              <a:t>The economists’ estimate of potential income lost to low housing affordability caused by building restrictions is 2-9 % of US output (400-1800 billion current dollars per year).</a:t>
            </a:r>
          </a:p>
          <a:p>
            <a:pPr>
              <a:spcAft>
                <a:spcPts val="1500"/>
              </a:spcAft>
            </a:pPr>
            <a:r>
              <a:rPr lang="en-US" dirty="0"/>
              <a:t>By way of comparison, the cost of the entire Medicare (health care for 65+ population) program is about 600 billion annually.</a:t>
            </a:r>
          </a:p>
        </p:txBody>
      </p:sp>
    </p:spTree>
    <p:extLst>
      <p:ext uri="{BB962C8B-B14F-4D97-AF65-F5344CB8AC3E}">
        <p14:creationId xmlns:p14="http://schemas.microsoft.com/office/powerpoint/2010/main" val="334783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04314"/>
            <a:ext cx="9144000" cy="1289761"/>
          </a:xfrm>
        </p:spPr>
        <p:txBody>
          <a:bodyPr anchor="ctr" anchorCtr="0"/>
          <a:lstStyle/>
          <a:p>
            <a:r>
              <a:rPr lang="en-US" dirty="0">
                <a:solidFill>
                  <a:schemeClr val="bg1"/>
                </a:solidFill>
              </a:rPr>
              <a:t>Inequality and Poverty</a:t>
            </a:r>
          </a:p>
        </p:txBody>
      </p:sp>
      <p:sp>
        <p:nvSpPr>
          <p:cNvPr id="3" name="Subtitle 2"/>
          <p:cNvSpPr>
            <a:spLocks noGrp="1"/>
          </p:cNvSpPr>
          <p:nvPr>
            <p:ph type="subTitle" idx="1"/>
          </p:nvPr>
        </p:nvSpPr>
        <p:spPr>
          <a:xfrm>
            <a:off x="1500351" y="2811709"/>
            <a:ext cx="8813026" cy="874970"/>
          </a:xfrm>
        </p:spPr>
        <p:txBody>
          <a:bodyPr anchor="ctr" anchorCtr="0">
            <a:noAutofit/>
          </a:bodyPr>
          <a:lstStyle/>
          <a:p>
            <a:r>
              <a:rPr lang="en-US" sz="4000" dirty="0"/>
              <a:t>Policy Reforms and Debates:</a:t>
            </a:r>
          </a:p>
          <a:p>
            <a:r>
              <a:rPr lang="en-US" sz="4000" dirty="0"/>
              <a:t>Government Regulation of the Housing Market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43</a:t>
            </a:fld>
            <a:endParaRPr lang="en-US" dirty="0"/>
          </a:p>
        </p:txBody>
      </p:sp>
    </p:spTree>
    <p:extLst>
      <p:ext uri="{BB962C8B-B14F-4D97-AF65-F5344CB8AC3E}">
        <p14:creationId xmlns:p14="http://schemas.microsoft.com/office/powerpoint/2010/main" val="1333201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47ED7-0DC4-4753-A7E7-C301FA735E8B}"/>
              </a:ext>
            </a:extLst>
          </p:cNvPr>
          <p:cNvSpPr>
            <a:spLocks noGrp="1"/>
          </p:cNvSpPr>
          <p:nvPr>
            <p:ph type="title"/>
          </p:nvPr>
        </p:nvSpPr>
        <p:spPr/>
        <p:txBody>
          <a:bodyPr/>
          <a:lstStyle/>
          <a:p>
            <a:r>
              <a:rPr lang="en-US" dirty="0">
                <a:solidFill>
                  <a:srgbClr val="FAF7F0"/>
                </a:solidFill>
              </a:rPr>
              <a:t>Aff</a:t>
            </a:r>
            <a:r>
              <a:rPr lang="en-US" dirty="0"/>
              <a:t>ordability</a:t>
            </a:r>
          </a:p>
        </p:txBody>
      </p:sp>
      <p:sp>
        <p:nvSpPr>
          <p:cNvPr id="3" name="Content Placeholder 2">
            <a:extLst>
              <a:ext uri="{FF2B5EF4-FFF2-40B4-BE49-F238E27FC236}">
                <a16:creationId xmlns:a16="http://schemas.microsoft.com/office/drawing/2014/main" id="{DE9FCB4F-11F4-43D9-BECF-7E944E8667F4}"/>
              </a:ext>
            </a:extLst>
          </p:cNvPr>
          <p:cNvSpPr>
            <a:spLocks noGrp="1"/>
          </p:cNvSpPr>
          <p:nvPr>
            <p:ph idx="1"/>
          </p:nvPr>
        </p:nvSpPr>
        <p:spPr/>
        <p:txBody>
          <a:bodyPr/>
          <a:lstStyle/>
          <a:p>
            <a:pPr>
              <a:spcAft>
                <a:spcPts val="1000"/>
              </a:spcAft>
            </a:pPr>
            <a:r>
              <a:rPr lang="en-US" dirty="0"/>
              <a:t>What is the best way to make affordable housing?</a:t>
            </a:r>
          </a:p>
          <a:p>
            <a:pPr lvl="1">
              <a:spcAft>
                <a:spcPts val="1000"/>
              </a:spcAft>
            </a:pPr>
            <a:r>
              <a:rPr lang="en-US" sz="2800" dirty="0">
                <a:solidFill>
                  <a:srgbClr val="0C4C88"/>
                </a:solidFill>
              </a:rPr>
              <a:t>Free market?</a:t>
            </a:r>
          </a:p>
          <a:p>
            <a:pPr lvl="1">
              <a:spcAft>
                <a:spcPts val="1000"/>
              </a:spcAft>
            </a:pPr>
            <a:r>
              <a:rPr lang="en-US" sz="2800" dirty="0">
                <a:solidFill>
                  <a:srgbClr val="0C4C88"/>
                </a:solidFill>
              </a:rPr>
              <a:t>Mandates?</a:t>
            </a:r>
          </a:p>
          <a:p>
            <a:pPr lvl="1">
              <a:spcAft>
                <a:spcPts val="1000"/>
              </a:spcAft>
            </a:pPr>
            <a:r>
              <a:rPr lang="en-US" sz="2800" dirty="0">
                <a:solidFill>
                  <a:srgbClr val="0C4C88"/>
                </a:solidFill>
              </a:rPr>
              <a:t>Rent control?</a:t>
            </a:r>
          </a:p>
          <a:p>
            <a:pPr lvl="1">
              <a:spcAft>
                <a:spcPts val="1000"/>
              </a:spcAft>
            </a:pPr>
            <a:r>
              <a:rPr lang="en-US" sz="2800" dirty="0">
                <a:solidFill>
                  <a:srgbClr val="0C4C88"/>
                </a:solidFill>
              </a:rPr>
              <a:t>Subsidies to low income households?</a:t>
            </a:r>
          </a:p>
          <a:p>
            <a:pPr lvl="1"/>
            <a:endParaRPr lang="en-US" dirty="0"/>
          </a:p>
        </p:txBody>
      </p:sp>
    </p:spTree>
    <p:extLst>
      <p:ext uri="{BB962C8B-B14F-4D97-AF65-F5344CB8AC3E}">
        <p14:creationId xmlns:p14="http://schemas.microsoft.com/office/powerpoint/2010/main" val="1846544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C7A0-EA0D-A04F-908F-0B7A0BB4719C}"/>
              </a:ext>
            </a:extLst>
          </p:cNvPr>
          <p:cNvSpPr>
            <a:spLocks noGrp="1"/>
          </p:cNvSpPr>
          <p:nvPr>
            <p:ph type="title"/>
          </p:nvPr>
        </p:nvSpPr>
        <p:spPr/>
        <p:txBody>
          <a:bodyPr/>
          <a:lstStyle/>
          <a:p>
            <a:r>
              <a:rPr lang="en-US" dirty="0">
                <a:solidFill>
                  <a:schemeClr val="bg1"/>
                </a:solidFill>
              </a:rPr>
              <a:t>Ho</a:t>
            </a:r>
            <a:r>
              <a:rPr lang="en-US" dirty="0"/>
              <a:t>w Does Rent Control Work?</a:t>
            </a:r>
          </a:p>
        </p:txBody>
      </p:sp>
      <p:sp>
        <p:nvSpPr>
          <p:cNvPr id="3" name="Content Placeholder 2">
            <a:extLst>
              <a:ext uri="{FF2B5EF4-FFF2-40B4-BE49-F238E27FC236}">
                <a16:creationId xmlns:a16="http://schemas.microsoft.com/office/drawing/2014/main" id="{1002C059-B341-9144-B1C6-C6989A9F264C}"/>
              </a:ext>
            </a:extLst>
          </p:cNvPr>
          <p:cNvSpPr>
            <a:spLocks noGrp="1"/>
          </p:cNvSpPr>
          <p:nvPr>
            <p:ph sz="half" idx="1"/>
          </p:nvPr>
        </p:nvSpPr>
        <p:spPr/>
        <p:txBody>
          <a:bodyPr/>
          <a:lstStyle/>
          <a:p>
            <a:r>
              <a:rPr lang="en-US" dirty="0"/>
              <a:t>Sets limits on rent increases</a:t>
            </a:r>
          </a:p>
          <a:p>
            <a:pPr lvl="1"/>
            <a:r>
              <a:rPr lang="en-US" dirty="0"/>
              <a:t>Could set a cap on rent</a:t>
            </a:r>
          </a:p>
          <a:p>
            <a:pPr lvl="1"/>
            <a:r>
              <a:rPr lang="en-US" dirty="0"/>
              <a:t>Regulates frequency of rent increases</a:t>
            </a:r>
          </a:p>
          <a:p>
            <a:pPr lvl="1"/>
            <a:r>
              <a:rPr lang="en-US" dirty="0"/>
              <a:t>Usually w/in a tenancy</a:t>
            </a:r>
          </a:p>
          <a:p>
            <a:r>
              <a:rPr lang="en-US" dirty="0"/>
              <a:t>Limits reasons for evictions</a:t>
            </a:r>
          </a:p>
          <a:p>
            <a:pPr lvl="1"/>
            <a:r>
              <a:rPr lang="en-US" dirty="0"/>
              <a:t>E.g., non-payment or significant damage to the rental property</a:t>
            </a:r>
          </a:p>
        </p:txBody>
      </p:sp>
      <p:sp>
        <p:nvSpPr>
          <p:cNvPr id="4" name="Content Placeholder 3">
            <a:extLst>
              <a:ext uri="{FF2B5EF4-FFF2-40B4-BE49-F238E27FC236}">
                <a16:creationId xmlns:a16="http://schemas.microsoft.com/office/drawing/2014/main" id="{32AC4EE1-9105-1547-AB3D-55972892E398}"/>
              </a:ext>
            </a:extLst>
          </p:cNvPr>
          <p:cNvSpPr>
            <a:spLocks noGrp="1"/>
          </p:cNvSpPr>
          <p:nvPr>
            <p:ph sz="half" idx="2"/>
          </p:nvPr>
        </p:nvSpPr>
        <p:spPr/>
        <p:txBody>
          <a:bodyPr/>
          <a:lstStyle/>
          <a:p>
            <a:r>
              <a:rPr lang="en-US" dirty="0"/>
              <a:t>Implications:</a:t>
            </a:r>
          </a:p>
          <a:p>
            <a:pPr lvl="1"/>
            <a:r>
              <a:rPr lang="en-US" dirty="0"/>
              <a:t>Increases well-being of current tenants</a:t>
            </a:r>
          </a:p>
          <a:p>
            <a:pPr lvl="1"/>
            <a:r>
              <a:rPr lang="en-US" dirty="0"/>
              <a:t>Can reduce the supply of or lead to decay of rental housing stock</a:t>
            </a:r>
          </a:p>
          <a:p>
            <a:pPr lvl="1"/>
            <a:r>
              <a:rPr lang="en-US" dirty="0"/>
              <a:t>Can lower the value of nearby housing</a:t>
            </a:r>
          </a:p>
          <a:p>
            <a:pPr lvl="1"/>
            <a:r>
              <a:rPr lang="en-US" dirty="0"/>
              <a:t>Contribute to gentrification</a:t>
            </a:r>
          </a:p>
        </p:txBody>
      </p:sp>
      <p:sp>
        <p:nvSpPr>
          <p:cNvPr id="5" name="Slide Number Placeholder 4">
            <a:extLst>
              <a:ext uri="{FF2B5EF4-FFF2-40B4-BE49-F238E27FC236}">
                <a16:creationId xmlns:a16="http://schemas.microsoft.com/office/drawing/2014/main" id="{32CD7E27-6014-2D4F-B187-508F31760294}"/>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1815498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CA2E07-E933-4DD7-8032-5B54787F5710}"/>
              </a:ext>
            </a:extLst>
          </p:cNvPr>
          <p:cNvPicPr>
            <a:picLocks noChangeAspect="1"/>
          </p:cNvPicPr>
          <p:nvPr/>
        </p:nvPicPr>
        <p:blipFill rotWithShape="1">
          <a:blip r:embed="rId3"/>
          <a:srcRect t="9705"/>
          <a:stretch/>
        </p:blipFill>
        <p:spPr>
          <a:xfrm>
            <a:off x="2220362" y="1016140"/>
            <a:ext cx="7751276" cy="5178754"/>
          </a:xfrm>
          <a:prstGeom prst="rect">
            <a:avLst/>
          </a:prstGeom>
        </p:spPr>
      </p:pic>
      <p:sp>
        <p:nvSpPr>
          <p:cNvPr id="2" name="Title 1">
            <a:extLst>
              <a:ext uri="{FF2B5EF4-FFF2-40B4-BE49-F238E27FC236}">
                <a16:creationId xmlns:a16="http://schemas.microsoft.com/office/drawing/2014/main" id="{28302C68-5E5B-4944-AEC9-F28330DF8CA2}"/>
              </a:ext>
            </a:extLst>
          </p:cNvPr>
          <p:cNvSpPr>
            <a:spLocks noGrp="1"/>
          </p:cNvSpPr>
          <p:nvPr>
            <p:ph type="title"/>
          </p:nvPr>
        </p:nvSpPr>
        <p:spPr/>
        <p:txBody>
          <a:bodyPr/>
          <a:lstStyle/>
          <a:p>
            <a:r>
              <a:rPr lang="en-US" dirty="0">
                <a:solidFill>
                  <a:srgbClr val="FAF7F0"/>
                </a:solidFill>
              </a:rPr>
              <a:t> Re</a:t>
            </a:r>
            <a:r>
              <a:rPr lang="en-US" dirty="0"/>
              <a:t>nt Control – There is no “Other Hand”</a:t>
            </a:r>
          </a:p>
        </p:txBody>
      </p:sp>
    </p:spTree>
    <p:extLst>
      <p:ext uri="{BB962C8B-B14F-4D97-AF65-F5344CB8AC3E}">
        <p14:creationId xmlns:p14="http://schemas.microsoft.com/office/powerpoint/2010/main" val="33011195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02C68-5E5B-4944-AEC9-F28330DF8CA2}"/>
              </a:ext>
            </a:extLst>
          </p:cNvPr>
          <p:cNvSpPr>
            <a:spLocks noGrp="1"/>
          </p:cNvSpPr>
          <p:nvPr>
            <p:ph type="title"/>
          </p:nvPr>
        </p:nvSpPr>
        <p:spPr/>
        <p:txBody>
          <a:bodyPr/>
          <a:lstStyle/>
          <a:p>
            <a:r>
              <a:rPr lang="en-US" dirty="0">
                <a:solidFill>
                  <a:srgbClr val="FAF7F0"/>
                </a:solidFill>
              </a:rPr>
              <a:t> Re</a:t>
            </a:r>
            <a:r>
              <a:rPr lang="en-US" dirty="0"/>
              <a:t>nt Control – What’s Not to Like?</a:t>
            </a:r>
          </a:p>
        </p:txBody>
      </p:sp>
      <p:sp>
        <p:nvSpPr>
          <p:cNvPr id="3" name="Content Placeholder 2">
            <a:extLst>
              <a:ext uri="{FF2B5EF4-FFF2-40B4-BE49-F238E27FC236}">
                <a16:creationId xmlns:a16="http://schemas.microsoft.com/office/drawing/2014/main" id="{B9DC70FD-EF5B-4A3A-A933-B29C420B5C93}"/>
              </a:ext>
            </a:extLst>
          </p:cNvPr>
          <p:cNvSpPr>
            <a:spLocks noGrp="1"/>
          </p:cNvSpPr>
          <p:nvPr>
            <p:ph idx="1"/>
          </p:nvPr>
        </p:nvSpPr>
        <p:spPr/>
        <p:txBody>
          <a:bodyPr/>
          <a:lstStyle/>
          <a:p>
            <a:r>
              <a:rPr lang="en-US" dirty="0"/>
              <a:t>Why don’t economists like rent control?</a:t>
            </a:r>
          </a:p>
          <a:p>
            <a:pPr lvl="1"/>
            <a:r>
              <a:rPr lang="en-US" sz="2800" dirty="0">
                <a:solidFill>
                  <a:srgbClr val="0C4C88"/>
                </a:solidFill>
              </a:rPr>
              <a:t>We usually think housing costs too much because there’s not enough of it to go around.</a:t>
            </a:r>
          </a:p>
          <a:p>
            <a:pPr lvl="1"/>
            <a:r>
              <a:rPr lang="en-US" sz="2800" dirty="0">
                <a:solidFill>
                  <a:srgbClr val="0C4C88"/>
                </a:solidFill>
              </a:rPr>
              <a:t>Landlords raise rent because they can; if somebody moves out, somebody else is willing to move in.</a:t>
            </a:r>
          </a:p>
          <a:p>
            <a:pPr lvl="1"/>
            <a:r>
              <a:rPr lang="en-US" sz="2800" dirty="0">
                <a:solidFill>
                  <a:srgbClr val="0C4C88"/>
                </a:solidFill>
              </a:rPr>
              <a:t>If there were more places to live, the landlord could not raise rent as easily.</a:t>
            </a:r>
          </a:p>
          <a:p>
            <a:r>
              <a:rPr lang="en-US" dirty="0"/>
              <a:t>Rent control does nothing to stop the increase in prices in uncontrolled units. And controlled units may see neglect, since they will often lose their owners money.</a:t>
            </a:r>
          </a:p>
        </p:txBody>
      </p:sp>
    </p:spTree>
    <p:extLst>
      <p:ext uri="{BB962C8B-B14F-4D97-AF65-F5344CB8AC3E}">
        <p14:creationId xmlns:p14="http://schemas.microsoft.com/office/powerpoint/2010/main" val="1789708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02C68-5E5B-4944-AEC9-F28330DF8CA2}"/>
              </a:ext>
            </a:extLst>
          </p:cNvPr>
          <p:cNvSpPr>
            <a:spLocks noGrp="1"/>
          </p:cNvSpPr>
          <p:nvPr>
            <p:ph type="title"/>
          </p:nvPr>
        </p:nvSpPr>
        <p:spPr/>
        <p:txBody>
          <a:bodyPr/>
          <a:lstStyle/>
          <a:p>
            <a:r>
              <a:rPr lang="en-US" dirty="0">
                <a:solidFill>
                  <a:srgbClr val="FAF7F0"/>
                </a:solidFill>
              </a:rPr>
              <a:t> Re</a:t>
            </a:r>
            <a:r>
              <a:rPr lang="en-US" dirty="0"/>
              <a:t>nt Control – The San Francisco Experience</a:t>
            </a:r>
          </a:p>
        </p:txBody>
      </p:sp>
      <p:sp>
        <p:nvSpPr>
          <p:cNvPr id="3" name="Content Placeholder 2">
            <a:extLst>
              <a:ext uri="{FF2B5EF4-FFF2-40B4-BE49-F238E27FC236}">
                <a16:creationId xmlns:a16="http://schemas.microsoft.com/office/drawing/2014/main" id="{B9DC70FD-EF5B-4A3A-A933-B29C420B5C93}"/>
              </a:ext>
            </a:extLst>
          </p:cNvPr>
          <p:cNvSpPr>
            <a:spLocks noGrp="1"/>
          </p:cNvSpPr>
          <p:nvPr>
            <p:ph idx="1"/>
          </p:nvPr>
        </p:nvSpPr>
        <p:spPr/>
        <p:txBody>
          <a:bodyPr>
            <a:normAutofit/>
          </a:bodyPr>
          <a:lstStyle/>
          <a:p>
            <a:r>
              <a:rPr lang="en-US" dirty="0"/>
              <a:t>A 2018 study of San Francisco rent control showed:</a:t>
            </a:r>
          </a:p>
          <a:p>
            <a:pPr lvl="1"/>
            <a:r>
              <a:rPr lang="en-US" sz="2800" dirty="0">
                <a:solidFill>
                  <a:srgbClr val="0C4C88"/>
                </a:solidFill>
              </a:rPr>
              <a:t>Renters were 20% more likely to stay at their address</a:t>
            </a:r>
          </a:p>
          <a:p>
            <a:pPr lvl="1"/>
            <a:r>
              <a:rPr lang="en-US" sz="2800" dirty="0">
                <a:solidFill>
                  <a:srgbClr val="0C4C88"/>
                </a:solidFill>
              </a:rPr>
              <a:t>But, landlords </a:t>
            </a:r>
            <a:r>
              <a:rPr lang="en-US" sz="2800" i="1" u="sng" dirty="0">
                <a:solidFill>
                  <a:srgbClr val="0C4C88"/>
                </a:solidFill>
              </a:rPr>
              <a:t>stopped renting </a:t>
            </a:r>
            <a:r>
              <a:rPr lang="en-US" sz="2800" dirty="0">
                <a:solidFill>
                  <a:srgbClr val="0C4C88"/>
                </a:solidFill>
              </a:rPr>
              <a:t>15% of rent-controlled units</a:t>
            </a:r>
          </a:p>
          <a:p>
            <a:pPr lvl="1"/>
            <a:r>
              <a:rPr lang="en-US" sz="2800" dirty="0">
                <a:solidFill>
                  <a:srgbClr val="0C4C88"/>
                </a:solidFill>
              </a:rPr>
              <a:t>The lower number of units was related to a 5.1% citywide rent increase.</a:t>
            </a:r>
            <a:endParaRPr lang="en-US" dirty="0"/>
          </a:p>
          <a:p>
            <a:pPr marL="0" indent="0">
              <a:buNone/>
            </a:pPr>
            <a:r>
              <a:rPr lang="en-US" dirty="0"/>
              <a:t>The Effects of Rent Control Expansion on Tenants, Landlords, and Inequality: Evidence from San Francisco</a:t>
            </a:r>
          </a:p>
          <a:p>
            <a:pPr marL="457200" lvl="1" indent="0">
              <a:buNone/>
            </a:pPr>
            <a:r>
              <a:rPr lang="en-US" dirty="0">
                <a:solidFill>
                  <a:srgbClr val="0C4C88"/>
                </a:solidFill>
              </a:rPr>
              <a:t>Rebecca Diamond, Timothy McQuade, Franklin Qian, NBER Working Paper No. 24181, Issued in January 2018, https://www.nber.org/papers/w24181</a:t>
            </a:r>
          </a:p>
        </p:txBody>
      </p:sp>
    </p:spTree>
    <p:extLst>
      <p:ext uri="{BB962C8B-B14F-4D97-AF65-F5344CB8AC3E}">
        <p14:creationId xmlns:p14="http://schemas.microsoft.com/office/powerpoint/2010/main" val="3338382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A9AF2-FA67-AC41-98BB-93C5254B200B}"/>
              </a:ext>
            </a:extLst>
          </p:cNvPr>
          <p:cNvSpPr>
            <a:spLocks noGrp="1"/>
          </p:cNvSpPr>
          <p:nvPr>
            <p:ph type="title"/>
          </p:nvPr>
        </p:nvSpPr>
        <p:spPr/>
        <p:txBody>
          <a:bodyPr/>
          <a:lstStyle/>
          <a:p>
            <a:r>
              <a:rPr lang="en-US" dirty="0">
                <a:solidFill>
                  <a:srgbClr val="FAF7F0"/>
                </a:solidFill>
              </a:rPr>
              <a:t> Re</a:t>
            </a:r>
            <a:r>
              <a:rPr lang="en-US" dirty="0"/>
              <a:t>nt Control – The Cambridge Experience</a:t>
            </a:r>
          </a:p>
        </p:txBody>
      </p:sp>
      <p:sp>
        <p:nvSpPr>
          <p:cNvPr id="3" name="Content Placeholder 2">
            <a:extLst>
              <a:ext uri="{FF2B5EF4-FFF2-40B4-BE49-F238E27FC236}">
                <a16:creationId xmlns:a16="http://schemas.microsoft.com/office/drawing/2014/main" id="{C7204490-0063-A943-9DB2-9EE181374451}"/>
              </a:ext>
            </a:extLst>
          </p:cNvPr>
          <p:cNvSpPr>
            <a:spLocks noGrp="1"/>
          </p:cNvSpPr>
          <p:nvPr>
            <p:ph idx="1"/>
          </p:nvPr>
        </p:nvSpPr>
        <p:spPr/>
        <p:txBody>
          <a:bodyPr/>
          <a:lstStyle/>
          <a:p>
            <a:pPr>
              <a:spcAft>
                <a:spcPts val="1000"/>
              </a:spcAft>
            </a:pPr>
            <a:r>
              <a:rPr lang="en-US" dirty="0"/>
              <a:t>Elimination of rent control in 1994.</a:t>
            </a:r>
          </a:p>
          <a:p>
            <a:pPr>
              <a:spcAft>
                <a:spcPts val="1000"/>
              </a:spcAft>
            </a:pPr>
            <a:r>
              <a:rPr lang="en-US" dirty="0"/>
              <a:t>Decontrolled properties’ market value increased by 45%.</a:t>
            </a:r>
          </a:p>
          <a:p>
            <a:pPr lvl="1">
              <a:spcAft>
                <a:spcPts val="1000"/>
              </a:spcAft>
            </a:pPr>
            <a:r>
              <a:rPr lang="en-US" dirty="0"/>
              <a:t>Neighboring properties also increased in value.</a:t>
            </a:r>
          </a:p>
          <a:p>
            <a:pPr>
              <a:spcAft>
                <a:spcPts val="1000"/>
              </a:spcAft>
            </a:pPr>
            <a:r>
              <a:rPr lang="en-US" dirty="0"/>
              <a:t>Value of the changes is significant between 1994 and 2004.</a:t>
            </a:r>
          </a:p>
          <a:p>
            <a:pPr lvl="1">
              <a:spcAft>
                <a:spcPts val="1000"/>
              </a:spcAft>
            </a:pPr>
            <a:r>
              <a:rPr lang="en-US" dirty="0"/>
              <a:t>Direct effect:  $300 million for decontrolled properties</a:t>
            </a:r>
          </a:p>
          <a:p>
            <a:pPr lvl="1">
              <a:spcAft>
                <a:spcPts val="1000"/>
              </a:spcAft>
            </a:pPr>
            <a:r>
              <a:rPr lang="en-US" dirty="0"/>
              <a:t>Indirect effect: $1.7 billion for nearby never controlled properties</a:t>
            </a:r>
          </a:p>
          <a:p>
            <a:pPr>
              <a:spcAft>
                <a:spcPts val="1000"/>
              </a:spcAft>
            </a:pPr>
            <a:r>
              <a:rPr lang="en-US" dirty="0"/>
              <a:t>Rent control is a VERY expensive way of increasing affordability.</a:t>
            </a:r>
          </a:p>
        </p:txBody>
      </p:sp>
      <p:sp>
        <p:nvSpPr>
          <p:cNvPr id="4" name="Slide Number Placeholder 3">
            <a:extLst>
              <a:ext uri="{FF2B5EF4-FFF2-40B4-BE49-F238E27FC236}">
                <a16:creationId xmlns:a16="http://schemas.microsoft.com/office/drawing/2014/main" id="{DCCEF5E1-7C22-7E4D-8CDA-1D1A49BC3EEF}"/>
              </a:ext>
            </a:extLst>
          </p:cNvPr>
          <p:cNvSpPr>
            <a:spLocks noGrp="1"/>
          </p:cNvSpPr>
          <p:nvPr>
            <p:ph type="sldNum" sz="quarter" idx="12"/>
          </p:nvPr>
        </p:nvSpPr>
        <p:spPr/>
        <p:txBody>
          <a:bodyPr/>
          <a:lstStyle/>
          <a:p>
            <a:fld id="{D9F085D5-EC86-4F6A-B501-C1359CB39116}" type="slidenum">
              <a:rPr lang="en-GB" smtClean="0"/>
              <a:t>49</a:t>
            </a:fld>
            <a:endParaRPr lang="en-GB"/>
          </a:p>
        </p:txBody>
      </p:sp>
    </p:spTree>
    <p:extLst>
      <p:ext uri="{BB962C8B-B14F-4D97-AF65-F5344CB8AC3E}">
        <p14:creationId xmlns:p14="http://schemas.microsoft.com/office/powerpoint/2010/main" val="1818768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lstStyle/>
          <a:p>
            <a:r>
              <a:rPr lang="en-US" dirty="0"/>
              <a:t>This slide deck was authored by:</a:t>
            </a:r>
          </a:p>
          <a:p>
            <a:pPr lvl="1"/>
            <a:r>
              <a:rPr lang="en-US" dirty="0"/>
              <a:t>Daniel Marcin, George Washington University</a:t>
            </a:r>
          </a:p>
          <a:p>
            <a:pPr lvl="1"/>
            <a:r>
              <a:rPr lang="en-US" dirty="0" err="1"/>
              <a:t>Dmitriy</a:t>
            </a:r>
            <a:r>
              <a:rPr lang="en-US" dirty="0"/>
              <a:t> </a:t>
            </a:r>
            <a:r>
              <a:rPr lang="en-US" dirty="0" err="1"/>
              <a:t>Stolyarov</a:t>
            </a:r>
            <a:r>
              <a:rPr lang="en-US" dirty="0"/>
              <a:t>, University of Michigan</a:t>
            </a:r>
          </a:p>
          <a:p>
            <a:r>
              <a:rPr lang="en-US" dirty="0"/>
              <a:t>This slide deck was reviewed by:</a:t>
            </a:r>
          </a:p>
          <a:p>
            <a:pPr lvl="1"/>
            <a:r>
              <a:rPr lang="en-US" dirty="0"/>
              <a:t>Jon </a:t>
            </a:r>
            <a:r>
              <a:rPr lang="en-US" dirty="0" err="1"/>
              <a:t>Haveman</a:t>
            </a:r>
            <a:r>
              <a:rPr lang="en-US" dirty="0"/>
              <a:t>, PhD, NEED</a:t>
            </a:r>
          </a:p>
          <a:p>
            <a:r>
              <a:rPr lang="en-US" dirty="0"/>
              <a:t>Disclaimer</a:t>
            </a:r>
          </a:p>
          <a:p>
            <a:pPr lvl="1"/>
            <a:r>
              <a:rPr lang="en-US" dirty="0"/>
              <a:t>The views presented today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Go</a:t>
            </a:r>
            <a:r>
              <a:rPr lang="en-US" dirty="0"/>
              <a:t>vernment Regulation</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lnSpcReduction="10000"/>
          </a:bodyPr>
          <a:lstStyle/>
          <a:p>
            <a:r>
              <a:rPr lang="en-US" dirty="0"/>
              <a:t>There is a federal agency involved in housing, commonly known as HUD (Department of Housing and Urban Development).</a:t>
            </a:r>
          </a:p>
          <a:p>
            <a:r>
              <a:rPr lang="en-US" dirty="0"/>
              <a:t>HUD has a few main ways in which it acts in the housing market</a:t>
            </a:r>
          </a:p>
          <a:p>
            <a:pPr lvl="1"/>
            <a:r>
              <a:rPr lang="en-US" sz="2800" dirty="0">
                <a:solidFill>
                  <a:srgbClr val="0C4C88"/>
                </a:solidFill>
              </a:rPr>
              <a:t>Public Housing</a:t>
            </a:r>
          </a:p>
          <a:p>
            <a:pPr lvl="1"/>
            <a:r>
              <a:rPr lang="en-US" sz="2800" dirty="0">
                <a:solidFill>
                  <a:srgbClr val="0C4C88"/>
                </a:solidFill>
              </a:rPr>
              <a:t>FHA Mortgage Insurance</a:t>
            </a:r>
          </a:p>
          <a:p>
            <a:pPr lvl="1"/>
            <a:r>
              <a:rPr lang="en-US" sz="2800" dirty="0">
                <a:solidFill>
                  <a:srgbClr val="0C4C88"/>
                </a:solidFill>
              </a:rPr>
              <a:t>Housing vouchers</a:t>
            </a:r>
          </a:p>
          <a:p>
            <a:pPr lvl="1"/>
            <a:r>
              <a:rPr lang="en-US" sz="2800" dirty="0">
                <a:solidFill>
                  <a:srgbClr val="0C4C88"/>
                </a:solidFill>
              </a:rPr>
              <a:t>Community Development Block Grants</a:t>
            </a:r>
          </a:p>
          <a:p>
            <a:pPr lvl="1"/>
            <a:r>
              <a:rPr lang="en-US" sz="2800" dirty="0">
                <a:solidFill>
                  <a:srgbClr val="0C4C88"/>
                </a:solidFill>
              </a:rPr>
              <a:t>Fair Housing</a:t>
            </a:r>
          </a:p>
          <a:p>
            <a:r>
              <a:rPr lang="en-US" dirty="0"/>
              <a:t>Some of these solve issues like discrimination, and some address affordability issues</a:t>
            </a:r>
          </a:p>
        </p:txBody>
      </p:sp>
    </p:spTree>
    <p:extLst>
      <p:ext uri="{BB962C8B-B14F-4D97-AF65-F5344CB8AC3E}">
        <p14:creationId xmlns:p14="http://schemas.microsoft.com/office/powerpoint/2010/main" val="266821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HU</a:t>
            </a:r>
            <a:r>
              <a:rPr lang="en-US" dirty="0"/>
              <a:t>D - Affordability</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a:bodyPr>
          <a:lstStyle/>
          <a:p>
            <a:r>
              <a:rPr lang="en-US" sz="3200" dirty="0">
                <a:solidFill>
                  <a:srgbClr val="0C4C88"/>
                </a:solidFill>
              </a:rPr>
              <a:t>FHA Mortgage Insurance</a:t>
            </a:r>
          </a:p>
          <a:p>
            <a:pPr lvl="1"/>
            <a:r>
              <a:rPr lang="en-US" sz="2800" dirty="0">
                <a:solidFill>
                  <a:srgbClr val="0C4C88"/>
                </a:solidFill>
              </a:rPr>
              <a:t>Makes loans available to those who have lower credit scores, or cannot afford a 20% down payment</a:t>
            </a:r>
          </a:p>
          <a:p>
            <a:r>
              <a:rPr lang="en-US" sz="3200" dirty="0">
                <a:solidFill>
                  <a:srgbClr val="0C4C88"/>
                </a:solidFill>
              </a:rPr>
              <a:t>Section 8 Vouchers</a:t>
            </a:r>
          </a:p>
          <a:p>
            <a:pPr lvl="1"/>
            <a:r>
              <a:rPr lang="en-US" sz="2800" dirty="0">
                <a:solidFill>
                  <a:srgbClr val="0C4C88"/>
                </a:solidFill>
              </a:rPr>
              <a:t>Allows households to find rental housing, but the waiting lists are too long and many landlords do not accept the vouchers</a:t>
            </a:r>
          </a:p>
          <a:p>
            <a:r>
              <a:rPr lang="en-US" sz="3200" dirty="0">
                <a:solidFill>
                  <a:srgbClr val="0C4C88"/>
                </a:solidFill>
              </a:rPr>
              <a:t>Public Housing</a:t>
            </a:r>
          </a:p>
        </p:txBody>
      </p:sp>
    </p:spTree>
    <p:extLst>
      <p:ext uri="{BB962C8B-B14F-4D97-AF65-F5344CB8AC3E}">
        <p14:creationId xmlns:p14="http://schemas.microsoft.com/office/powerpoint/2010/main" val="977016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HU</a:t>
            </a:r>
            <a:r>
              <a:rPr lang="en-US" dirty="0"/>
              <a:t>D - Discrimination</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a:bodyPr>
          <a:lstStyle/>
          <a:p>
            <a:r>
              <a:rPr lang="en-US" sz="3200" dirty="0">
                <a:solidFill>
                  <a:srgbClr val="0C4C88"/>
                </a:solidFill>
              </a:rPr>
              <a:t>Fair Housing: the market may include discriminatory landlords, realtors, mortgage brokers, etc., and the government needs to correct this.</a:t>
            </a:r>
          </a:p>
          <a:p>
            <a:pPr marL="0" indent="0">
              <a:buNone/>
            </a:pPr>
            <a:endParaRPr lang="en-US" sz="3200" dirty="0">
              <a:solidFill>
                <a:srgbClr val="0C4C88"/>
              </a:solidFill>
            </a:endParaRPr>
          </a:p>
          <a:p>
            <a:r>
              <a:rPr lang="en-US" sz="3200" dirty="0">
                <a:solidFill>
                  <a:srgbClr val="0C4C88"/>
                </a:solidFill>
              </a:rPr>
              <a:t>For example, HUD sued Facebook in April 2019, since Facebook was (allegedly) allowing landlords to only show their apartment listings to certain racial groups.</a:t>
            </a:r>
          </a:p>
        </p:txBody>
      </p:sp>
    </p:spTree>
    <p:extLst>
      <p:ext uri="{BB962C8B-B14F-4D97-AF65-F5344CB8AC3E}">
        <p14:creationId xmlns:p14="http://schemas.microsoft.com/office/powerpoint/2010/main" val="4052706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HU</a:t>
            </a:r>
            <a:r>
              <a:rPr lang="en-US" dirty="0"/>
              <a:t>D – Fair Housing and Local Land Use</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lstStyle/>
          <a:p>
            <a:r>
              <a:rPr lang="en-US" sz="3200" dirty="0">
                <a:solidFill>
                  <a:srgbClr val="0C4C88"/>
                </a:solidFill>
              </a:rPr>
              <a:t>Some argue that the Fair Housing Act allows the federal government to prohibit exclusionary and burdensome zoning regulations, as they disproportionately work against the classes protected by the FHA.</a:t>
            </a:r>
          </a:p>
          <a:p>
            <a:pPr marL="0" indent="0">
              <a:buNone/>
            </a:pPr>
            <a:endParaRPr lang="en-US" sz="3200" dirty="0">
              <a:solidFill>
                <a:srgbClr val="0C4C88"/>
              </a:solidFill>
            </a:endParaRPr>
          </a:p>
          <a:p>
            <a:r>
              <a:rPr lang="en-US" sz="3200" dirty="0">
                <a:solidFill>
                  <a:srgbClr val="0C4C88"/>
                </a:solidFill>
              </a:rPr>
              <a:t>This has been a popular idea with both left-wing and right-wing HUD secretaries.</a:t>
            </a:r>
          </a:p>
        </p:txBody>
      </p:sp>
    </p:spTree>
    <p:extLst>
      <p:ext uri="{BB962C8B-B14F-4D97-AF65-F5344CB8AC3E}">
        <p14:creationId xmlns:p14="http://schemas.microsoft.com/office/powerpoint/2010/main" val="1509900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Loc</a:t>
            </a:r>
            <a:r>
              <a:rPr lang="en-US" dirty="0"/>
              <a:t>al Government and Housing Policy</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lnSpcReduction="10000"/>
          </a:bodyPr>
          <a:lstStyle/>
          <a:p>
            <a:r>
              <a:rPr lang="en-US" dirty="0"/>
              <a:t>Public Housing Agencies</a:t>
            </a:r>
          </a:p>
          <a:p>
            <a:pPr lvl="1"/>
            <a:r>
              <a:rPr lang="en-US" sz="2800" dirty="0">
                <a:solidFill>
                  <a:srgbClr val="0C4C88"/>
                </a:solidFill>
              </a:rPr>
              <a:t>HUD leaves the administration of public housing and vouchers to local Public Housing Agencies; there are over 3,000 PHAs.</a:t>
            </a:r>
          </a:p>
          <a:p>
            <a:pPr marL="457200" lvl="1" indent="0">
              <a:buNone/>
            </a:pPr>
            <a:endParaRPr lang="en-US" sz="2800" dirty="0">
              <a:solidFill>
                <a:srgbClr val="0C4C88"/>
              </a:solidFill>
            </a:endParaRPr>
          </a:p>
          <a:p>
            <a:r>
              <a:rPr lang="en-US" dirty="0"/>
              <a:t>Other</a:t>
            </a:r>
          </a:p>
          <a:p>
            <a:pPr lvl="1"/>
            <a:r>
              <a:rPr lang="en-US" sz="2800" dirty="0">
                <a:solidFill>
                  <a:srgbClr val="0C4C88"/>
                </a:solidFill>
              </a:rPr>
              <a:t>Local government is far more involved in the housing market via land use policies like zoning.</a:t>
            </a:r>
          </a:p>
          <a:p>
            <a:pPr lvl="2"/>
            <a:r>
              <a:rPr lang="en-US" sz="2800" dirty="0">
                <a:solidFill>
                  <a:srgbClr val="0C4C88"/>
                </a:solidFill>
              </a:rPr>
              <a:t>Community input process</a:t>
            </a:r>
          </a:p>
          <a:p>
            <a:pPr lvl="2"/>
            <a:r>
              <a:rPr lang="en-US" sz="2800" dirty="0">
                <a:solidFill>
                  <a:srgbClr val="0C4C88"/>
                </a:solidFill>
              </a:rPr>
              <a:t>Historical designation</a:t>
            </a:r>
          </a:p>
          <a:p>
            <a:pPr lvl="2"/>
            <a:r>
              <a:rPr lang="en-US" sz="2800" dirty="0">
                <a:solidFill>
                  <a:srgbClr val="0C4C88"/>
                </a:solidFill>
              </a:rPr>
              <a:t>Permitting</a:t>
            </a:r>
          </a:p>
        </p:txBody>
      </p:sp>
    </p:spTree>
    <p:extLst>
      <p:ext uri="{BB962C8B-B14F-4D97-AF65-F5344CB8AC3E}">
        <p14:creationId xmlns:p14="http://schemas.microsoft.com/office/powerpoint/2010/main" val="4493113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Pro</a:t>
            </a:r>
            <a:r>
              <a:rPr lang="en-US" dirty="0"/>
              <a:t>posed Reforms - Federal</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a:xfrm>
            <a:off x="838200" y="1325563"/>
            <a:ext cx="10515600" cy="4351338"/>
          </a:xfrm>
        </p:spPr>
        <p:txBody>
          <a:bodyPr>
            <a:normAutofit/>
          </a:bodyPr>
          <a:lstStyle/>
          <a:p>
            <a:r>
              <a:rPr lang="en-US" dirty="0"/>
              <a:t>Further subsidization of more building?</a:t>
            </a:r>
          </a:p>
          <a:p>
            <a:pPr lvl="1"/>
            <a:r>
              <a:rPr lang="en-US" sz="2800" dirty="0">
                <a:solidFill>
                  <a:srgbClr val="0C4C88"/>
                </a:solidFill>
              </a:rPr>
              <a:t>Some reformers have proposed that rent is too expensive, and therefore should be subsidized.</a:t>
            </a:r>
          </a:p>
          <a:p>
            <a:pPr marL="457200" lvl="1" indent="0">
              <a:buNone/>
            </a:pPr>
            <a:endParaRPr lang="en-US" sz="2800" dirty="0">
              <a:solidFill>
                <a:srgbClr val="0C4C88"/>
              </a:solidFill>
            </a:endParaRPr>
          </a:p>
          <a:p>
            <a:pPr lvl="1"/>
            <a:r>
              <a:rPr lang="en-US" sz="2800" dirty="0">
                <a:solidFill>
                  <a:srgbClr val="0C4C88"/>
                </a:solidFill>
              </a:rPr>
              <a:t>However, it may make sense to spend that subsidy money building new public housing, to expand the supply, rather than demand.</a:t>
            </a:r>
          </a:p>
          <a:p>
            <a:pPr marL="457200" lvl="1" indent="0">
              <a:buNone/>
            </a:pPr>
            <a:endParaRPr lang="en-US" sz="2800" dirty="0">
              <a:solidFill>
                <a:srgbClr val="0C4C88"/>
              </a:solidFill>
            </a:endParaRPr>
          </a:p>
          <a:p>
            <a:r>
              <a:rPr lang="en-US" dirty="0"/>
              <a:t>Stronger anti-discrimination policies, including for discrimination against voucher holders.</a:t>
            </a:r>
          </a:p>
        </p:txBody>
      </p:sp>
    </p:spTree>
    <p:extLst>
      <p:ext uri="{BB962C8B-B14F-4D97-AF65-F5344CB8AC3E}">
        <p14:creationId xmlns:p14="http://schemas.microsoft.com/office/powerpoint/2010/main" val="2523658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Pro</a:t>
            </a:r>
            <a:r>
              <a:rPr lang="en-US" dirty="0"/>
              <a:t>posed Reforms – State and Local</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a:xfrm>
            <a:off x="838200" y="1232452"/>
            <a:ext cx="10515600" cy="4689616"/>
          </a:xfrm>
        </p:spPr>
        <p:txBody>
          <a:bodyPr>
            <a:normAutofit/>
          </a:bodyPr>
          <a:lstStyle/>
          <a:p>
            <a:r>
              <a:rPr lang="en-US" dirty="0"/>
              <a:t>Taxation on absentee owners, investors, </a:t>
            </a:r>
            <a:r>
              <a:rPr lang="en-US" dirty="0" err="1"/>
              <a:t>AirBnB</a:t>
            </a:r>
            <a:r>
              <a:rPr lang="en-US" dirty="0"/>
              <a:t>, etc.</a:t>
            </a:r>
          </a:p>
          <a:p>
            <a:pPr lvl="1"/>
            <a:r>
              <a:rPr lang="en-US" sz="2800" dirty="0">
                <a:solidFill>
                  <a:srgbClr val="0C4C88"/>
                </a:solidFill>
              </a:rPr>
              <a:t>These are attacking symptoms rather than causes. </a:t>
            </a:r>
            <a:r>
              <a:rPr lang="en-US" sz="2800" dirty="0" err="1">
                <a:solidFill>
                  <a:srgbClr val="0C4C88"/>
                </a:solidFill>
              </a:rPr>
              <a:t>AirBnB</a:t>
            </a:r>
            <a:r>
              <a:rPr lang="en-US" sz="2800" dirty="0">
                <a:solidFill>
                  <a:srgbClr val="0C4C88"/>
                </a:solidFill>
              </a:rPr>
              <a:t> is profitable because there are not enough hotel rooms. Investors buy properties because they expect the returns to be high.</a:t>
            </a:r>
          </a:p>
          <a:p>
            <a:pPr marL="457200" lvl="1" indent="0">
              <a:buNone/>
            </a:pPr>
            <a:endParaRPr lang="en-US" sz="2800" dirty="0">
              <a:solidFill>
                <a:srgbClr val="0C4C88"/>
              </a:solidFill>
            </a:endParaRPr>
          </a:p>
          <a:p>
            <a:r>
              <a:rPr lang="en-US" dirty="0"/>
              <a:t>States can give or take money from localities in their states</a:t>
            </a:r>
          </a:p>
          <a:p>
            <a:pPr lvl="1"/>
            <a:r>
              <a:rPr lang="en-US" sz="2800" dirty="0">
                <a:solidFill>
                  <a:srgbClr val="0C4C88"/>
                </a:solidFill>
              </a:rPr>
              <a:t>For example, a recent budget proposal in California would link transportation funding to housing production. Localities that don’t add enough housing would lose money.</a:t>
            </a:r>
          </a:p>
        </p:txBody>
      </p:sp>
    </p:spTree>
    <p:extLst>
      <p:ext uri="{BB962C8B-B14F-4D97-AF65-F5344CB8AC3E}">
        <p14:creationId xmlns:p14="http://schemas.microsoft.com/office/powerpoint/2010/main" val="21691688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Pro</a:t>
            </a:r>
            <a:r>
              <a:rPr lang="en-US" dirty="0"/>
              <a:t>posed Reforms – State and Local</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lnSpcReduction="10000"/>
          </a:bodyPr>
          <a:lstStyle/>
          <a:p>
            <a:r>
              <a:rPr lang="en-US" dirty="0"/>
              <a:t>Spread property tax revenue more equitably</a:t>
            </a:r>
          </a:p>
          <a:p>
            <a:pPr lvl="1"/>
            <a:r>
              <a:rPr lang="en-US" sz="2800" dirty="0">
                <a:solidFill>
                  <a:srgbClr val="0C4C88"/>
                </a:solidFill>
              </a:rPr>
              <a:t>Currently, parents essentially buy spaces in desirable public schools for their children. This method of school finance may perpetuate economic privilege across generations.</a:t>
            </a:r>
          </a:p>
          <a:p>
            <a:r>
              <a:rPr lang="en-US" dirty="0"/>
              <a:t>Loosen zoning</a:t>
            </a:r>
          </a:p>
          <a:p>
            <a:pPr lvl="1"/>
            <a:r>
              <a:rPr lang="en-US" sz="2800" dirty="0">
                <a:solidFill>
                  <a:srgbClr val="0C4C88"/>
                </a:solidFill>
              </a:rPr>
              <a:t>Minneapolis has recently made it legal to build triplexes almost citywide. In contrast, it is illegal to build a duplex or triplex in most space in most American cities.</a:t>
            </a:r>
          </a:p>
          <a:p>
            <a:pPr lvl="1"/>
            <a:r>
              <a:rPr lang="en-US" sz="2800" dirty="0">
                <a:solidFill>
                  <a:srgbClr val="0C4C88"/>
                </a:solidFill>
              </a:rPr>
              <a:t>Mixed use zoning: it is also currently illegal in many places to have a first floor grocery store (or any kind of commercial use) with apartments or condominiums on top. Why?</a:t>
            </a:r>
          </a:p>
        </p:txBody>
      </p:sp>
    </p:spTree>
    <p:extLst>
      <p:ext uri="{BB962C8B-B14F-4D97-AF65-F5344CB8AC3E}">
        <p14:creationId xmlns:p14="http://schemas.microsoft.com/office/powerpoint/2010/main" val="2983581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Pro</a:t>
            </a:r>
            <a:r>
              <a:rPr lang="en-US" dirty="0"/>
              <a:t>posed Reforms – Economists’ Take</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lnSpcReduction="10000"/>
          </a:bodyPr>
          <a:lstStyle/>
          <a:p>
            <a:r>
              <a:rPr lang="en-US" dirty="0"/>
              <a:t>Economists will, in general, support government intervention when free markets don’t work well, and support government restraint when free markets would work well, or too much government is causing a problem.</a:t>
            </a:r>
          </a:p>
          <a:p>
            <a:pPr marL="0" indent="0">
              <a:buNone/>
            </a:pPr>
            <a:endParaRPr lang="en-US" dirty="0"/>
          </a:p>
          <a:p>
            <a:r>
              <a:rPr lang="en-US" dirty="0"/>
              <a:t>Most people can buy or rent housing in a market transaction with another person or corporation, with minimal government involvement (enforcement of contracts via courts, protection against overt fraud, health and safety protections for renters, etc.)</a:t>
            </a:r>
          </a:p>
          <a:p>
            <a:pPr lvl="1"/>
            <a:r>
              <a:rPr lang="en-US" dirty="0"/>
              <a:t>However, equity matters too. Some economists may support policies that alleviate the effects of racial discrimination which still persist.</a:t>
            </a:r>
          </a:p>
        </p:txBody>
      </p:sp>
    </p:spTree>
    <p:extLst>
      <p:ext uri="{BB962C8B-B14F-4D97-AF65-F5344CB8AC3E}">
        <p14:creationId xmlns:p14="http://schemas.microsoft.com/office/powerpoint/2010/main" val="14935464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sp>
        <p:nvSpPr>
          <p:cNvPr id="3" name="Content Placeholder 2">
            <a:extLst>
              <a:ext uri="{FF2B5EF4-FFF2-40B4-BE49-F238E27FC236}">
                <a16:creationId xmlns:a16="http://schemas.microsoft.com/office/drawing/2014/main" id="{C9C61CDE-B376-4374-9D09-CE2293325DA6}"/>
              </a:ext>
            </a:extLst>
          </p:cNvPr>
          <p:cNvSpPr>
            <a:spLocks noGrp="1"/>
          </p:cNvSpPr>
          <p:nvPr>
            <p:ph idx="1"/>
          </p:nvPr>
        </p:nvSpPr>
        <p:spPr/>
        <p:txBody>
          <a:bodyPr>
            <a:normAutofit fontScale="92500"/>
          </a:bodyPr>
          <a:lstStyle/>
          <a:p>
            <a:r>
              <a:rPr lang="en-US" dirty="0"/>
              <a:t>For example, the government “redlined” heavily minority neighborhoods.</a:t>
            </a:r>
          </a:p>
          <a:p>
            <a:pPr lvl="1"/>
            <a:r>
              <a:rPr lang="en-US" sz="2800" dirty="0">
                <a:solidFill>
                  <a:srgbClr val="0C4C88"/>
                </a:solidFill>
              </a:rPr>
              <a:t>Redlining occurred when maps were drawn to show how risky investment in certain areas would be.  The “riskiest” areas usually had the highest concentrations of black people.</a:t>
            </a:r>
          </a:p>
          <a:p>
            <a:pPr lvl="2"/>
            <a:r>
              <a:rPr lang="en-US" sz="2800" dirty="0">
                <a:solidFill>
                  <a:srgbClr val="0C4C88"/>
                </a:solidFill>
              </a:rPr>
              <a:t>Some argue that the government merely drew these maps, and did not discriminate in their own lending practices, but others say private and public lenders relied on these maps to deny investment or loans in those areas.</a:t>
            </a:r>
          </a:p>
          <a:p>
            <a:pPr lvl="1"/>
            <a:r>
              <a:rPr lang="en-US" sz="2800" dirty="0">
                <a:solidFill>
                  <a:srgbClr val="0C4C88"/>
                </a:solidFill>
              </a:rPr>
              <a:t>Some relationships between redlined areas and outcomes still hold today in peer-reviewed economics research. Note this is a failure introduced by government!</a:t>
            </a:r>
          </a:p>
        </p:txBody>
      </p:sp>
    </p:spTree>
    <p:extLst>
      <p:ext uri="{BB962C8B-B14F-4D97-AF65-F5344CB8AC3E}">
        <p14:creationId xmlns:p14="http://schemas.microsoft.com/office/powerpoint/2010/main" val="1530493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DF1AC-4DA0-5443-8D8D-71AA9F70D351}"/>
              </a:ext>
            </a:extLst>
          </p:cNvPr>
          <p:cNvSpPr>
            <a:spLocks noGrp="1"/>
          </p:cNvSpPr>
          <p:nvPr>
            <p:ph type="title"/>
          </p:nvPr>
        </p:nvSpPr>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6E926729-76D3-C640-A159-D96BB4264885}"/>
              </a:ext>
            </a:extLst>
          </p:cNvPr>
          <p:cNvSpPr>
            <a:spLocks noGrp="1"/>
          </p:cNvSpPr>
          <p:nvPr>
            <p:ph idx="1"/>
          </p:nvPr>
        </p:nvSpPr>
        <p:spPr>
          <a:xfrm>
            <a:off x="2844437" y="1253331"/>
            <a:ext cx="6503126" cy="4351338"/>
          </a:xfrm>
        </p:spPr>
        <p:txBody>
          <a:bodyPr>
            <a:normAutofit/>
          </a:bodyPr>
          <a:lstStyle/>
          <a:p>
            <a:r>
              <a:rPr lang="en-US" dirty="0"/>
              <a:t>Introduction</a:t>
            </a:r>
          </a:p>
          <a:p>
            <a:r>
              <a:rPr lang="en-US" dirty="0"/>
              <a:t>Home prices</a:t>
            </a:r>
          </a:p>
          <a:p>
            <a:r>
              <a:rPr lang="en-US" dirty="0"/>
              <a:t>Housing as a store of wealth</a:t>
            </a:r>
          </a:p>
          <a:p>
            <a:r>
              <a:rPr lang="en-US" dirty="0"/>
              <a:t>Housing as an Investment</a:t>
            </a:r>
          </a:p>
          <a:p>
            <a:r>
              <a:rPr lang="en-US" dirty="0"/>
              <a:t>Understanding home prices</a:t>
            </a:r>
          </a:p>
          <a:p>
            <a:r>
              <a:rPr lang="en-US" dirty="0"/>
              <a:t>Affordability</a:t>
            </a:r>
          </a:p>
          <a:p>
            <a:r>
              <a:rPr lang="en-US" dirty="0"/>
              <a:t>Government Regulation of Housing</a:t>
            </a:r>
          </a:p>
        </p:txBody>
      </p:sp>
      <p:sp>
        <p:nvSpPr>
          <p:cNvPr id="4" name="Slide Number Placeholder 3">
            <a:extLst>
              <a:ext uri="{FF2B5EF4-FFF2-40B4-BE49-F238E27FC236}">
                <a16:creationId xmlns:a16="http://schemas.microsoft.com/office/drawing/2014/main" id="{A89F0B54-77E2-B343-BC70-FC9360A6F876}"/>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0504114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D08C-5D85-4FFD-8209-27F2B130D792}"/>
              </a:ext>
            </a:extLst>
          </p:cNvPr>
          <p:cNvSpPr>
            <a:spLocks noGrp="1"/>
          </p:cNvSpPr>
          <p:nvPr>
            <p:ph type="title"/>
          </p:nvPr>
        </p:nvSpPr>
        <p:spPr/>
        <p:txBody>
          <a:bodyPr/>
          <a:lstStyle/>
          <a:p>
            <a:r>
              <a:rPr lang="en-US" dirty="0">
                <a:solidFill>
                  <a:srgbClr val="FAF7F0"/>
                </a:solidFill>
              </a:rPr>
              <a:t> Mi</a:t>
            </a:r>
            <a:r>
              <a:rPr lang="en-US" dirty="0"/>
              <a:t>sguided Past Policies: Redlining </a:t>
            </a:r>
          </a:p>
        </p:txBody>
      </p:sp>
      <p:pic>
        <p:nvPicPr>
          <p:cNvPr id="5" name="Picture 4" descr="A close up of a map&#10;&#10;Description automatically generated">
            <a:extLst>
              <a:ext uri="{FF2B5EF4-FFF2-40B4-BE49-F238E27FC236}">
                <a16:creationId xmlns:a16="http://schemas.microsoft.com/office/drawing/2014/main" id="{20FDA6F1-3FAA-5A4C-B65A-3323E8F8D252}"/>
              </a:ext>
            </a:extLst>
          </p:cNvPr>
          <p:cNvPicPr>
            <a:picLocks noChangeAspect="1"/>
          </p:cNvPicPr>
          <p:nvPr/>
        </p:nvPicPr>
        <p:blipFill>
          <a:blip r:embed="rId3"/>
          <a:stretch>
            <a:fillRect/>
          </a:stretch>
        </p:blipFill>
        <p:spPr>
          <a:xfrm>
            <a:off x="4711146" y="902892"/>
            <a:ext cx="6498127" cy="5955108"/>
          </a:xfrm>
          <a:prstGeom prst="rect">
            <a:avLst/>
          </a:prstGeom>
        </p:spPr>
      </p:pic>
      <p:sp>
        <p:nvSpPr>
          <p:cNvPr id="6" name="TextBox 5">
            <a:extLst>
              <a:ext uri="{FF2B5EF4-FFF2-40B4-BE49-F238E27FC236}">
                <a16:creationId xmlns:a16="http://schemas.microsoft.com/office/drawing/2014/main" id="{9415851D-28C1-9F4A-980C-F07C1D4680CF}"/>
              </a:ext>
            </a:extLst>
          </p:cNvPr>
          <p:cNvSpPr txBox="1"/>
          <p:nvPr/>
        </p:nvSpPr>
        <p:spPr>
          <a:xfrm>
            <a:off x="372522" y="2644170"/>
            <a:ext cx="4194097" cy="1569660"/>
          </a:xfrm>
          <a:prstGeom prst="rect">
            <a:avLst/>
          </a:prstGeom>
          <a:noFill/>
        </p:spPr>
        <p:txBody>
          <a:bodyPr wrap="none" rtlCol="0">
            <a:spAutoFit/>
          </a:bodyPr>
          <a:lstStyle/>
          <a:p>
            <a:r>
              <a:rPr lang="en-US" sz="2400" dirty="0"/>
              <a:t>Red areas were largely </a:t>
            </a:r>
          </a:p>
          <a:p>
            <a:r>
              <a:rPr lang="en-US" sz="2400" dirty="0"/>
              <a:t>African-American communities, </a:t>
            </a:r>
          </a:p>
          <a:p>
            <a:r>
              <a:rPr lang="en-US" sz="2400" dirty="0"/>
              <a:t>and considered to be too risky </a:t>
            </a:r>
          </a:p>
          <a:p>
            <a:r>
              <a:rPr lang="en-US" sz="2400" dirty="0"/>
              <a:t>for new home loans.</a:t>
            </a:r>
          </a:p>
        </p:txBody>
      </p:sp>
    </p:spTree>
    <p:extLst>
      <p:ext uri="{BB962C8B-B14F-4D97-AF65-F5344CB8AC3E}">
        <p14:creationId xmlns:p14="http://schemas.microsoft.com/office/powerpoint/2010/main" val="2052416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04C7-C434-4F52-9C9C-AFB47C3C6460}"/>
              </a:ext>
            </a:extLst>
          </p:cNvPr>
          <p:cNvSpPr>
            <a:spLocks noGrp="1"/>
          </p:cNvSpPr>
          <p:nvPr>
            <p:ph type="title"/>
          </p:nvPr>
        </p:nvSpPr>
        <p:spPr/>
        <p:txBody>
          <a:bodyPr/>
          <a:lstStyle/>
          <a:p>
            <a:r>
              <a:rPr lang="en-US" dirty="0">
                <a:solidFill>
                  <a:srgbClr val="FAF7F0"/>
                </a:solidFill>
              </a:rPr>
              <a:t> Co</a:t>
            </a:r>
            <a:r>
              <a:rPr lang="en-US" dirty="0"/>
              <a:t>nclusions</a:t>
            </a:r>
          </a:p>
        </p:txBody>
      </p:sp>
      <p:sp>
        <p:nvSpPr>
          <p:cNvPr id="3" name="Content Placeholder 2">
            <a:extLst>
              <a:ext uri="{FF2B5EF4-FFF2-40B4-BE49-F238E27FC236}">
                <a16:creationId xmlns:a16="http://schemas.microsoft.com/office/drawing/2014/main" id="{76B4F985-1510-48A1-A215-10EDC19AD513}"/>
              </a:ext>
            </a:extLst>
          </p:cNvPr>
          <p:cNvSpPr>
            <a:spLocks noGrp="1"/>
          </p:cNvSpPr>
          <p:nvPr>
            <p:ph idx="1"/>
          </p:nvPr>
        </p:nvSpPr>
        <p:spPr>
          <a:xfrm>
            <a:off x="838200" y="1325563"/>
            <a:ext cx="10515600" cy="4596505"/>
          </a:xfrm>
        </p:spPr>
        <p:txBody>
          <a:bodyPr>
            <a:normAutofit/>
          </a:bodyPr>
          <a:lstStyle/>
          <a:p>
            <a:pPr>
              <a:spcAft>
                <a:spcPts val="1000"/>
              </a:spcAft>
            </a:pPr>
            <a:r>
              <a:rPr lang="en-US" sz="3200" dirty="0"/>
              <a:t>A modest-size house is a good investment that pays a great dividend.</a:t>
            </a:r>
          </a:p>
          <a:p>
            <a:pPr>
              <a:spcAft>
                <a:spcPts val="1000"/>
              </a:spcAft>
            </a:pPr>
            <a:r>
              <a:rPr lang="en-US" sz="3200" dirty="0"/>
              <a:t>Housing market is not a free market.</a:t>
            </a:r>
          </a:p>
          <a:p>
            <a:pPr lvl="1">
              <a:spcAft>
                <a:spcPts val="1000"/>
              </a:spcAft>
            </a:pPr>
            <a:r>
              <a:rPr lang="en-US" dirty="0"/>
              <a:t>Government stimulates homeownership through tax policy and mortgage insurance.</a:t>
            </a:r>
          </a:p>
          <a:p>
            <a:pPr lvl="1">
              <a:spcAft>
                <a:spcPts val="1000"/>
              </a:spcAft>
            </a:pPr>
            <a:r>
              <a:rPr lang="en-US" dirty="0"/>
              <a:t>Zoning and other building regulations contribute to economic inequality and may cause substantial economic damage.</a:t>
            </a:r>
          </a:p>
        </p:txBody>
      </p:sp>
    </p:spTree>
    <p:extLst>
      <p:ext uri="{BB962C8B-B14F-4D97-AF65-F5344CB8AC3E}">
        <p14:creationId xmlns:p14="http://schemas.microsoft.com/office/powerpoint/2010/main" val="23538224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Co</a:t>
            </a:r>
            <a:r>
              <a:rPr lang="en-US" dirty="0"/>
              <a:t>nclusions: More on Government Intervention</a:t>
            </a:r>
          </a:p>
        </p:txBody>
      </p:sp>
      <p:sp>
        <p:nvSpPr>
          <p:cNvPr id="3" name="Content Placeholder 2"/>
          <p:cNvSpPr>
            <a:spLocks noGrp="1"/>
          </p:cNvSpPr>
          <p:nvPr>
            <p:ph idx="1"/>
          </p:nvPr>
        </p:nvSpPr>
        <p:spPr>
          <a:xfrm>
            <a:off x="838200" y="1141083"/>
            <a:ext cx="10515600" cy="4780985"/>
          </a:xfrm>
        </p:spPr>
        <p:txBody>
          <a:bodyPr>
            <a:normAutofit/>
          </a:bodyPr>
          <a:lstStyle/>
          <a:p>
            <a:r>
              <a:rPr lang="en-US" dirty="0"/>
              <a:t>Policies need to be considered carefully </a:t>
            </a:r>
            <a:r>
              <a:rPr lang="mr-IN" dirty="0"/>
              <a:t>–</a:t>
            </a:r>
            <a:r>
              <a:rPr lang="en-US" dirty="0"/>
              <a:t> unintended consequences</a:t>
            </a:r>
          </a:p>
          <a:p>
            <a:pPr lvl="1"/>
            <a:r>
              <a:rPr lang="en-US" dirty="0"/>
              <a:t>Rent control can have an enormous impact on:</a:t>
            </a:r>
          </a:p>
          <a:p>
            <a:pPr lvl="2"/>
            <a:r>
              <a:rPr lang="en-US" dirty="0"/>
              <a:t>Supply </a:t>
            </a:r>
            <a:r>
              <a:rPr lang="mr-IN" dirty="0"/>
              <a:t>–</a:t>
            </a:r>
            <a:r>
              <a:rPr lang="en-US" dirty="0"/>
              <a:t> both quantity and quality</a:t>
            </a:r>
          </a:p>
          <a:p>
            <a:pPr lvl="2"/>
            <a:r>
              <a:rPr lang="en-US" dirty="0"/>
              <a:t>Nearby uncontrolled properties</a:t>
            </a:r>
          </a:p>
          <a:p>
            <a:pPr lvl="1"/>
            <a:r>
              <a:rPr lang="en-US" dirty="0"/>
              <a:t>Zoning and permitting</a:t>
            </a:r>
          </a:p>
          <a:p>
            <a:pPr lvl="2"/>
            <a:r>
              <a:rPr lang="en-US" dirty="0"/>
              <a:t>Can feed inequality of access to resources: housing/education</a:t>
            </a:r>
          </a:p>
          <a:p>
            <a:r>
              <a:rPr lang="en-US" dirty="0"/>
              <a:t>Government intervention is a likely contributor to home price appreciation.</a:t>
            </a:r>
          </a:p>
          <a:p>
            <a:pPr lvl="1"/>
            <a:r>
              <a:rPr lang="en-US" dirty="0"/>
              <a:t>May well achieve goals, but at lowest possible cost?  Unclear.</a:t>
            </a:r>
          </a:p>
        </p:txBody>
      </p:sp>
      <p:sp>
        <p:nvSpPr>
          <p:cNvPr id="4" name="Slide Number Placeholder 3"/>
          <p:cNvSpPr>
            <a:spLocks noGrp="1"/>
          </p:cNvSpPr>
          <p:nvPr>
            <p:ph type="sldNum" sz="quarter" idx="12"/>
          </p:nvPr>
        </p:nvSpPr>
        <p:spPr/>
        <p:txBody>
          <a:bodyPr/>
          <a:lstStyle/>
          <a:p>
            <a:fld id="{D9F085D5-EC86-4F6A-B501-C1359CB39116}" type="slidenum">
              <a:rPr lang="en-GB" smtClean="0"/>
              <a:t>62</a:t>
            </a:fld>
            <a:endParaRPr lang="en-GB"/>
          </a:p>
        </p:txBody>
      </p:sp>
    </p:spTree>
    <p:extLst>
      <p:ext uri="{BB962C8B-B14F-4D97-AF65-F5344CB8AC3E}">
        <p14:creationId xmlns:p14="http://schemas.microsoft.com/office/powerpoint/2010/main" val="20080680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123406"/>
            <a:ext cx="10515600" cy="4798662"/>
          </a:xfrm>
        </p:spPr>
        <p:txBody>
          <a:bodyPr>
            <a:normAutofit fontScale="62500" lnSpcReduction="20000"/>
          </a:bodyPr>
          <a:lstStyle/>
          <a:p>
            <a:pPr marL="0" indent="0" algn="ctr">
              <a:buNone/>
            </a:pPr>
            <a:endParaRPr lang="en-US" sz="6000" dirty="0"/>
          </a:p>
          <a:p>
            <a:pPr marL="0" indent="0" algn="ctr">
              <a:buNone/>
            </a:pPr>
            <a:r>
              <a:rPr lang="en-US" sz="77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err="1"/>
              <a:t>I</a:t>
            </a:r>
            <a:r>
              <a:rPr lang="en-US" dirty="0" err="1">
                <a:hlinkClick r:id="rId3"/>
              </a:rPr>
              <a:t>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Get NEED Updates:  </a:t>
            </a:r>
            <a:r>
              <a:rPr lang="en-US" dirty="0" err="1"/>
              <a:t>www.NEEDelegation.org</a:t>
            </a:r>
            <a:r>
              <a:rPr lang="en-US" dirty="0"/>
              <a:t>/</a:t>
            </a:r>
            <a:r>
              <a:rPr lang="en-US" dirty="0" err="1"/>
              <a:t>friends.php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63</a:t>
            </a:fld>
            <a:endParaRPr lang="en-GB"/>
          </a:p>
        </p:txBody>
      </p:sp>
    </p:spTree>
    <p:extLst>
      <p:ext uri="{BB962C8B-B14F-4D97-AF65-F5344CB8AC3E}">
        <p14:creationId xmlns:p14="http://schemas.microsoft.com/office/powerpoint/2010/main" val="2728301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7652-ED14-6D49-91F4-C2846B88549B}"/>
              </a:ext>
            </a:extLst>
          </p:cNvPr>
          <p:cNvSpPr>
            <a:spLocks noGrp="1"/>
          </p:cNvSpPr>
          <p:nvPr>
            <p:ph type="title"/>
          </p:nvPr>
        </p:nvSpPr>
        <p:spPr/>
        <p:txBody>
          <a:bodyPr/>
          <a:lstStyle/>
          <a:p>
            <a:r>
              <a:rPr lang="en-US" dirty="0">
                <a:solidFill>
                  <a:schemeClr val="bg1"/>
                </a:solidFill>
              </a:rPr>
              <a:t>Tot</a:t>
            </a:r>
            <a:r>
              <a:rPr lang="en-US" dirty="0"/>
              <a:t>al Value of Homes</a:t>
            </a:r>
          </a:p>
        </p:txBody>
      </p:sp>
      <p:sp>
        <p:nvSpPr>
          <p:cNvPr id="4" name="Slide Number Placeholder 3">
            <a:extLst>
              <a:ext uri="{FF2B5EF4-FFF2-40B4-BE49-F238E27FC236}">
                <a16:creationId xmlns:a16="http://schemas.microsoft.com/office/drawing/2014/main" id="{C92CCB22-0AD9-F340-A994-93B81F5060F8}"/>
              </a:ext>
            </a:extLst>
          </p:cNvPr>
          <p:cNvSpPr>
            <a:spLocks noGrp="1"/>
          </p:cNvSpPr>
          <p:nvPr>
            <p:ph type="sldNum" sz="quarter" idx="12"/>
          </p:nvPr>
        </p:nvSpPr>
        <p:spPr>
          <a:xfrm>
            <a:off x="11708295" y="6230226"/>
            <a:ext cx="307655" cy="365125"/>
          </a:xfrm>
        </p:spPr>
        <p:txBody>
          <a:bodyPr/>
          <a:lstStyle/>
          <a:p>
            <a:fld id="{D9F085D5-EC86-4F6A-B501-C1359CB39116}" type="slidenum">
              <a:rPr lang="en-GB" smtClean="0"/>
              <a:t>7</a:t>
            </a:fld>
            <a:endParaRPr lang="en-GB" dirty="0"/>
          </a:p>
        </p:txBody>
      </p:sp>
      <p:sp>
        <p:nvSpPr>
          <p:cNvPr id="5" name="TextBox 4"/>
          <p:cNvSpPr txBox="1"/>
          <p:nvPr/>
        </p:nvSpPr>
        <p:spPr>
          <a:xfrm>
            <a:off x="208723" y="2070526"/>
            <a:ext cx="3200400" cy="2831544"/>
          </a:xfrm>
          <a:prstGeom prst="rect">
            <a:avLst/>
          </a:prstGeom>
          <a:noFill/>
        </p:spPr>
        <p:txBody>
          <a:bodyPr wrap="square" rtlCol="0">
            <a:spAutoFit/>
          </a:bodyPr>
          <a:lstStyle/>
          <a:p>
            <a:pPr>
              <a:spcAft>
                <a:spcPts val="1200"/>
              </a:spcAft>
            </a:pPr>
            <a:r>
              <a:rPr lang="en-US" sz="2400" dirty="0">
                <a:solidFill>
                  <a:srgbClr val="0C4C88"/>
                </a:solidFill>
              </a:rPr>
              <a:t>The total value of owner-occupied homes in the US was about 27 trillion dollars in 2018</a:t>
            </a:r>
          </a:p>
          <a:p>
            <a:pPr>
              <a:spcAft>
                <a:spcPts val="1200"/>
              </a:spcAft>
            </a:pPr>
            <a:r>
              <a:rPr lang="en-US" sz="2400" dirty="0">
                <a:solidFill>
                  <a:srgbClr val="0C4C88"/>
                </a:solidFill>
              </a:rPr>
              <a:t>This is almost twice as large as 2018 consumer spending</a:t>
            </a:r>
          </a:p>
        </p:txBody>
      </p:sp>
      <p:sp>
        <p:nvSpPr>
          <p:cNvPr id="3" name="TextBox 2"/>
          <p:cNvSpPr txBox="1"/>
          <p:nvPr/>
        </p:nvSpPr>
        <p:spPr>
          <a:xfrm>
            <a:off x="5565913" y="6397369"/>
            <a:ext cx="4193199" cy="369332"/>
          </a:xfrm>
          <a:prstGeom prst="rect">
            <a:avLst/>
          </a:prstGeom>
          <a:noFill/>
        </p:spPr>
        <p:txBody>
          <a:bodyPr wrap="none" rtlCol="0">
            <a:spAutoFit/>
          </a:bodyPr>
          <a:lstStyle/>
          <a:p>
            <a:r>
              <a:rPr lang="en-US" dirty="0"/>
              <a:t>Sources: Federal Reserve Board, BEA, FHFA</a:t>
            </a:r>
          </a:p>
        </p:txBody>
      </p:sp>
      <p:graphicFrame>
        <p:nvGraphicFramePr>
          <p:cNvPr id="8" name="Chart 7"/>
          <p:cNvGraphicFramePr>
            <a:graphicFrameLocks noGrp="1"/>
          </p:cNvGraphicFramePr>
          <p:nvPr>
            <p:extLst>
              <p:ext uri="{D42A27DB-BD31-4B8C-83A1-F6EECF244321}">
                <p14:modId xmlns:p14="http://schemas.microsoft.com/office/powerpoint/2010/main" val="3805185536"/>
              </p:ext>
            </p:extLst>
          </p:nvPr>
        </p:nvGraphicFramePr>
        <p:xfrm>
          <a:off x="3702567" y="662781"/>
          <a:ext cx="8663126" cy="5734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86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47652-ED14-6D49-91F4-C2846B88549B}"/>
              </a:ext>
            </a:extLst>
          </p:cNvPr>
          <p:cNvSpPr>
            <a:spLocks noGrp="1"/>
          </p:cNvSpPr>
          <p:nvPr>
            <p:ph type="title"/>
          </p:nvPr>
        </p:nvSpPr>
        <p:spPr/>
        <p:txBody>
          <a:bodyPr/>
          <a:lstStyle/>
          <a:p>
            <a:r>
              <a:rPr lang="en-US" dirty="0">
                <a:solidFill>
                  <a:schemeClr val="bg1"/>
                </a:solidFill>
              </a:rPr>
              <a:t>Ho</a:t>
            </a:r>
            <a:r>
              <a:rPr lang="en-US" dirty="0"/>
              <a:t>me Price Trends</a:t>
            </a:r>
          </a:p>
        </p:txBody>
      </p:sp>
      <p:sp>
        <p:nvSpPr>
          <p:cNvPr id="4" name="Slide Number Placeholder 3">
            <a:extLst>
              <a:ext uri="{FF2B5EF4-FFF2-40B4-BE49-F238E27FC236}">
                <a16:creationId xmlns:a16="http://schemas.microsoft.com/office/drawing/2014/main" id="{C92CCB22-0AD9-F340-A994-93B81F5060F8}"/>
              </a:ext>
            </a:extLst>
          </p:cNvPr>
          <p:cNvSpPr>
            <a:spLocks noGrp="1"/>
          </p:cNvSpPr>
          <p:nvPr>
            <p:ph type="sldNum" sz="quarter" idx="12"/>
          </p:nvPr>
        </p:nvSpPr>
        <p:spPr/>
        <p:txBody>
          <a:bodyPr/>
          <a:lstStyle/>
          <a:p>
            <a:fld id="{D9F085D5-EC86-4F6A-B501-C1359CB39116}" type="slidenum">
              <a:rPr lang="en-GB" smtClean="0"/>
              <a:t>8</a:t>
            </a:fld>
            <a:endParaRPr lang="en-GB"/>
          </a:p>
        </p:txBody>
      </p:sp>
      <p:graphicFrame>
        <p:nvGraphicFramePr>
          <p:cNvPr id="7" name="Chart 6"/>
          <p:cNvGraphicFramePr>
            <a:graphicFrameLocks noGrp="1"/>
          </p:cNvGraphicFramePr>
          <p:nvPr>
            <p:extLst>
              <p:ext uri="{D42A27DB-BD31-4B8C-83A1-F6EECF244321}">
                <p14:modId xmlns:p14="http://schemas.microsoft.com/office/powerpoint/2010/main" val="733388922"/>
              </p:ext>
            </p:extLst>
          </p:nvPr>
        </p:nvGraphicFramePr>
        <p:xfrm>
          <a:off x="2767263" y="866274"/>
          <a:ext cx="8253663" cy="512545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69495" y="2545822"/>
            <a:ext cx="2013285" cy="1938992"/>
          </a:xfrm>
          <a:prstGeom prst="rect">
            <a:avLst/>
          </a:prstGeom>
          <a:noFill/>
        </p:spPr>
        <p:txBody>
          <a:bodyPr wrap="square" rtlCol="0">
            <a:spAutoFit/>
          </a:bodyPr>
          <a:lstStyle/>
          <a:p>
            <a:r>
              <a:rPr lang="en-US" sz="2400" dirty="0">
                <a:solidFill>
                  <a:srgbClr val="0C4C88"/>
                </a:solidFill>
              </a:rPr>
              <a:t>On average, home prices outpaced inflation by 1.4% per year</a:t>
            </a:r>
          </a:p>
        </p:txBody>
      </p:sp>
      <p:sp>
        <p:nvSpPr>
          <p:cNvPr id="6" name="TextBox 5"/>
          <p:cNvSpPr txBox="1"/>
          <p:nvPr/>
        </p:nvSpPr>
        <p:spPr>
          <a:xfrm>
            <a:off x="6301408" y="6385583"/>
            <a:ext cx="1985287" cy="369332"/>
          </a:xfrm>
          <a:prstGeom prst="rect">
            <a:avLst/>
          </a:prstGeom>
          <a:noFill/>
        </p:spPr>
        <p:txBody>
          <a:bodyPr wrap="none" rtlCol="0">
            <a:spAutoFit/>
          </a:bodyPr>
          <a:lstStyle/>
          <a:p>
            <a:r>
              <a:rPr lang="en-US" dirty="0"/>
              <a:t>Sources: BEA, FHFA</a:t>
            </a:r>
          </a:p>
        </p:txBody>
      </p:sp>
    </p:spTree>
    <p:extLst>
      <p:ext uri="{BB962C8B-B14F-4D97-AF65-F5344CB8AC3E}">
        <p14:creationId xmlns:p14="http://schemas.microsoft.com/office/powerpoint/2010/main" val="232016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73502-9B96-1346-B296-B138937445D9}"/>
              </a:ext>
            </a:extLst>
          </p:cNvPr>
          <p:cNvSpPr>
            <a:spLocks noGrp="1"/>
          </p:cNvSpPr>
          <p:nvPr>
            <p:ph type="title"/>
          </p:nvPr>
        </p:nvSpPr>
        <p:spPr/>
        <p:txBody>
          <a:bodyPr/>
          <a:lstStyle/>
          <a:p>
            <a:r>
              <a:rPr lang="en-US" dirty="0"/>
              <a:t> </a:t>
            </a:r>
            <a:r>
              <a:rPr lang="en-US" dirty="0">
                <a:solidFill>
                  <a:schemeClr val="bg1"/>
                </a:solidFill>
              </a:rPr>
              <a:t>Lo</a:t>
            </a:r>
            <a:r>
              <a:rPr lang="en-US" dirty="0"/>
              <a:t>w Housing Starts Drive Price Increases</a:t>
            </a:r>
          </a:p>
        </p:txBody>
      </p:sp>
      <p:pic>
        <p:nvPicPr>
          <p:cNvPr id="6" name="Content Placeholder 5" descr="A screenshot of a cell phone&#10;&#10;Description automatically generated">
            <a:extLst>
              <a:ext uri="{FF2B5EF4-FFF2-40B4-BE49-F238E27FC236}">
                <a16:creationId xmlns:a16="http://schemas.microsoft.com/office/drawing/2014/main" id="{38E00A64-DE5F-1045-BAF5-11495D152DD3}"/>
              </a:ext>
            </a:extLst>
          </p:cNvPr>
          <p:cNvPicPr>
            <a:picLocks noGrp="1" noChangeAspect="1"/>
          </p:cNvPicPr>
          <p:nvPr>
            <p:ph idx="1"/>
          </p:nvPr>
        </p:nvPicPr>
        <p:blipFill>
          <a:blip r:embed="rId2" r:link="rId3"/>
          <a:stretch>
            <a:fillRect/>
          </a:stretch>
        </p:blipFill>
        <p:spPr>
          <a:xfrm>
            <a:off x="2524552" y="1032866"/>
            <a:ext cx="7142895" cy="5197360"/>
          </a:xfrm>
        </p:spPr>
      </p:pic>
      <p:sp>
        <p:nvSpPr>
          <p:cNvPr id="4" name="Slide Number Placeholder 3">
            <a:extLst>
              <a:ext uri="{FF2B5EF4-FFF2-40B4-BE49-F238E27FC236}">
                <a16:creationId xmlns:a16="http://schemas.microsoft.com/office/drawing/2014/main" id="{32B29337-1CC6-9F45-8B3D-F43E6251E7A0}"/>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255371755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13112</TotalTime>
  <Words>3766</Words>
  <Application>Microsoft Macintosh PowerPoint</Application>
  <PresentationFormat>Widescreen</PresentationFormat>
  <Paragraphs>531</Paragraphs>
  <Slides>63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Cambria Math</vt:lpstr>
      <vt:lpstr>Courier New</vt:lpstr>
      <vt:lpstr>Custom Design</vt:lpstr>
      <vt:lpstr>The US Housing Market:  Facts, Trends, and Policy Questions</vt:lpstr>
      <vt:lpstr> National Economic Education Delegation</vt:lpstr>
      <vt:lpstr>Who Are We?</vt:lpstr>
      <vt:lpstr>Where Are We?</vt:lpstr>
      <vt:lpstr>Credits and Disclaimer</vt:lpstr>
      <vt:lpstr> Outline</vt:lpstr>
      <vt:lpstr>Total Value of Homes</vt:lpstr>
      <vt:lpstr>Home Price Trends</vt:lpstr>
      <vt:lpstr> Low Housing Starts Drive Price Increases</vt:lpstr>
      <vt:lpstr>Price Appreciation Varies by City</vt:lpstr>
      <vt:lpstr>Price Appreciation Varies by City</vt:lpstr>
      <vt:lpstr>Home Prices in Your County (or State)</vt:lpstr>
      <vt:lpstr> Rents in Your County (or State)</vt:lpstr>
      <vt:lpstr>PowerPoint Presentation</vt:lpstr>
      <vt:lpstr>PowerPoint Presentation</vt:lpstr>
      <vt:lpstr>Homeownership by Age</vt:lpstr>
      <vt:lpstr>Homeownership by Income Group</vt:lpstr>
      <vt:lpstr>Homes and Household Net Worth</vt:lpstr>
      <vt:lpstr>Is Housing A “Good Investment”?</vt:lpstr>
      <vt:lpstr> Benefits and Costs of Homeownership</vt:lpstr>
      <vt:lpstr>Benefits and Costs of Homeownership</vt:lpstr>
      <vt:lpstr>House as a Financial Asset: Illustration</vt:lpstr>
      <vt:lpstr>House as a Financial Asset: Illustration</vt:lpstr>
      <vt:lpstr>Leverage in a Rising Market</vt:lpstr>
      <vt:lpstr>Leverage in a Falling Market</vt:lpstr>
      <vt:lpstr>Why are House Prices Rising?</vt:lpstr>
      <vt:lpstr>Is Construction Becoming More Efficient?</vt:lpstr>
      <vt:lpstr>Is Construction Becoming More Efficient?</vt:lpstr>
      <vt:lpstr>Productivity Growth Comparisons</vt:lpstr>
      <vt:lpstr>What About Building Materials Costs</vt:lpstr>
      <vt:lpstr> Housing Starts</vt:lpstr>
      <vt:lpstr>New Construction Permits and House Prices</vt:lpstr>
      <vt:lpstr>Marin is Not Keeping Up</vt:lpstr>
      <vt:lpstr>…And Prices Reflect it!</vt:lpstr>
      <vt:lpstr>The Relationship Between Prices and Income</vt:lpstr>
      <vt:lpstr>Policy Issues: Government Influence</vt:lpstr>
      <vt:lpstr>Examples of Local Restrictions</vt:lpstr>
      <vt:lpstr>Local Restrictions on New Construction</vt:lpstr>
      <vt:lpstr>Building Restrictions and Economic Inequality</vt:lpstr>
      <vt:lpstr>The Vicious NIMBY Political Cycle</vt:lpstr>
      <vt:lpstr>Home Prices: Summary</vt:lpstr>
      <vt:lpstr>Economic Damage From Building Restrictions</vt:lpstr>
      <vt:lpstr>Inequality and Poverty</vt:lpstr>
      <vt:lpstr>Affordability</vt:lpstr>
      <vt:lpstr>How Does Rent Control Work?</vt:lpstr>
      <vt:lpstr> Rent Control – There is no “Other Hand”</vt:lpstr>
      <vt:lpstr> Rent Control – What’s Not to Like?</vt:lpstr>
      <vt:lpstr> Rent Control – The San Francisco Experience</vt:lpstr>
      <vt:lpstr> Rent Control – The Cambridge Experience</vt:lpstr>
      <vt:lpstr> Government Regulation</vt:lpstr>
      <vt:lpstr>HUD - Affordability</vt:lpstr>
      <vt:lpstr>HUD - Discrimination</vt:lpstr>
      <vt:lpstr>HUD – Fair Housing and Local Land Use</vt:lpstr>
      <vt:lpstr>Local Government and Housing Policy</vt:lpstr>
      <vt:lpstr>Proposed Reforms - Federal</vt:lpstr>
      <vt:lpstr>Proposed Reforms – State and Local</vt:lpstr>
      <vt:lpstr>Proposed Reforms – State and Local</vt:lpstr>
      <vt:lpstr>Proposed Reforms – Economists’ Take</vt:lpstr>
      <vt:lpstr> Misguided Past Policies: Redlining </vt:lpstr>
      <vt:lpstr> Misguided Past Policies: Redlining </vt:lpstr>
      <vt:lpstr> Conclusions</vt:lpstr>
      <vt:lpstr> Conclusions: More on Government Intervention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207</cp:revision>
  <cp:lastPrinted>2019-04-24T23:17:18Z</cp:lastPrinted>
  <dcterms:created xsi:type="dcterms:W3CDTF">2017-05-03T22:30:38Z</dcterms:created>
  <dcterms:modified xsi:type="dcterms:W3CDTF">2019-12-30T17:59:22Z</dcterms:modified>
</cp:coreProperties>
</file>