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drawings/drawing9.xml" ContentType="application/vnd.openxmlformats-officedocument.drawingml.chartshapes+xml"/>
  <Override PartName="/ppt/notesSlides/notesSlide6.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0.xml" ContentType="application/vnd.openxmlformats-officedocument.drawingml.chartshapes+xml"/>
  <Override PartName="/ppt/notesSlides/notesSlide7.xml" ContentType="application/vnd.openxmlformats-officedocument.presentationml.notesSl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12"/>
  </p:notesMasterIdLst>
  <p:sldIdLst>
    <p:sldId id="1170" r:id="rId5"/>
    <p:sldId id="328" r:id="rId6"/>
    <p:sldId id="1156" r:id="rId7"/>
    <p:sldId id="435" r:id="rId8"/>
    <p:sldId id="327" r:id="rId9"/>
    <p:sldId id="1181" r:id="rId10"/>
    <p:sldId id="1206" r:id="rId11"/>
    <p:sldId id="507" r:id="rId12"/>
    <p:sldId id="1155" r:id="rId13"/>
    <p:sldId id="508" r:id="rId14"/>
    <p:sldId id="359" r:id="rId15"/>
    <p:sldId id="501" r:id="rId16"/>
    <p:sldId id="1171" r:id="rId17"/>
    <p:sldId id="329" r:id="rId18"/>
    <p:sldId id="1167" r:id="rId19"/>
    <p:sldId id="1176" r:id="rId20"/>
    <p:sldId id="1173" r:id="rId21"/>
    <p:sldId id="1174" r:id="rId22"/>
    <p:sldId id="1175" r:id="rId23"/>
    <p:sldId id="1134" r:id="rId24"/>
    <p:sldId id="1120" r:id="rId25"/>
    <p:sldId id="1142" r:id="rId26"/>
    <p:sldId id="1182" r:id="rId27"/>
    <p:sldId id="1136" r:id="rId28"/>
    <p:sldId id="1143" r:id="rId29"/>
    <p:sldId id="1144" r:id="rId30"/>
    <p:sldId id="1207" r:id="rId31"/>
    <p:sldId id="1166" r:id="rId32"/>
    <p:sldId id="1208" r:id="rId33"/>
    <p:sldId id="1113" r:id="rId34"/>
    <p:sldId id="1200" r:id="rId35"/>
    <p:sldId id="583" r:id="rId36"/>
    <p:sldId id="1115" r:id="rId37"/>
    <p:sldId id="1117" r:id="rId38"/>
    <p:sldId id="1205" r:id="rId39"/>
    <p:sldId id="565" r:id="rId40"/>
    <p:sldId id="1126" r:id="rId41"/>
    <p:sldId id="561" r:id="rId42"/>
    <p:sldId id="559" r:id="rId43"/>
    <p:sldId id="560" r:id="rId44"/>
    <p:sldId id="1183" r:id="rId45"/>
    <p:sldId id="1130" r:id="rId46"/>
    <p:sldId id="1131" r:id="rId47"/>
    <p:sldId id="352" r:id="rId48"/>
    <p:sldId id="1132" r:id="rId49"/>
    <p:sldId id="1178" r:id="rId50"/>
    <p:sldId id="1165" r:id="rId51"/>
    <p:sldId id="518" r:id="rId52"/>
    <p:sldId id="531" r:id="rId53"/>
    <p:sldId id="530" r:id="rId54"/>
    <p:sldId id="1209" r:id="rId55"/>
    <p:sldId id="532" r:id="rId56"/>
    <p:sldId id="1159" r:id="rId57"/>
    <p:sldId id="587" r:id="rId58"/>
    <p:sldId id="1160" r:id="rId59"/>
    <p:sldId id="1111" r:id="rId60"/>
    <p:sldId id="544" r:id="rId61"/>
    <p:sldId id="543" r:id="rId62"/>
    <p:sldId id="1184" r:id="rId63"/>
    <p:sldId id="1179" r:id="rId64"/>
    <p:sldId id="517" r:id="rId65"/>
    <p:sldId id="506" r:id="rId66"/>
    <p:sldId id="504" r:id="rId67"/>
    <p:sldId id="1148" r:id="rId68"/>
    <p:sldId id="1164" r:id="rId69"/>
    <p:sldId id="1197" r:id="rId70"/>
    <p:sldId id="1180" r:id="rId71"/>
    <p:sldId id="1185" r:id="rId72"/>
    <p:sldId id="1186" r:id="rId73"/>
    <p:sldId id="1150" r:id="rId74"/>
    <p:sldId id="1198" r:id="rId75"/>
    <p:sldId id="1199" r:id="rId76"/>
    <p:sldId id="1154" r:id="rId77"/>
    <p:sldId id="1152" r:id="rId78"/>
    <p:sldId id="1151" r:id="rId79"/>
    <p:sldId id="1153" r:id="rId80"/>
    <p:sldId id="1187" r:id="rId81"/>
    <p:sldId id="1157" r:id="rId82"/>
    <p:sldId id="1190" r:id="rId83"/>
    <p:sldId id="1188" r:id="rId84"/>
    <p:sldId id="1189" r:id="rId85"/>
    <p:sldId id="1219" r:id="rId86"/>
    <p:sldId id="1218" r:id="rId87"/>
    <p:sldId id="1193" r:id="rId88"/>
    <p:sldId id="1096" r:id="rId89"/>
    <p:sldId id="1201" r:id="rId90"/>
    <p:sldId id="1202" r:id="rId91"/>
    <p:sldId id="1194" r:id="rId92"/>
    <p:sldId id="1098" r:id="rId93"/>
    <p:sldId id="1203" r:id="rId94"/>
    <p:sldId id="1195" r:id="rId95"/>
    <p:sldId id="581" r:id="rId96"/>
    <p:sldId id="1211" r:id="rId97"/>
    <p:sldId id="542" r:id="rId98"/>
    <p:sldId id="604" r:id="rId99"/>
    <p:sldId id="1161" r:id="rId100"/>
    <p:sldId id="1212" r:id="rId101"/>
    <p:sldId id="1149" r:id="rId102"/>
    <p:sldId id="1162" r:id="rId103"/>
    <p:sldId id="597" r:id="rId104"/>
    <p:sldId id="1213" r:id="rId105"/>
    <p:sldId id="1214" r:id="rId106"/>
    <p:sldId id="599" r:id="rId107"/>
    <p:sldId id="1215" r:id="rId108"/>
    <p:sldId id="1216" r:id="rId109"/>
    <p:sldId id="1196" r:id="rId110"/>
    <p:sldId id="1089"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7" autoAdjust="0"/>
    <p:restoredTop sz="94674"/>
  </p:normalViewPr>
  <p:slideViewPr>
    <p:cSldViewPr snapToGrid="0" snapToObjects="1">
      <p:cViewPr varScale="1">
        <p:scale>
          <a:sx n="50" d="100"/>
          <a:sy n="50" d="100"/>
        </p:scale>
        <p:origin x="168" y="248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commentAuthors" Target="commen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Jon/NEED%20Dropbox/Presentations/HealthCare/Data/Intl_LifeExpVGDP.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0.xml"/></Relationships>
</file>

<file path=ppt/charts/_rels/chart2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{6AE9D69C-041A-EA41-AB6A-362D376E0F89}</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{871AA71F-0ACD-D740-90FB-C8AA9C387330}</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{47C5F04C-0E56-2E46-A3F7-5F1096EC0610}</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{83037102-6C1D-9F4A-8284-422A4AF4F36D}</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{BEFB4BC1-285A-C94F-86F3-954B3910CCF0}</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{600DC983-36BD-9D48-9DC4-054E6C1EFE1D}</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{B3452202-A7CA-5347-BEEE-375DA643078D}</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{2C469EB1-32A6-8B40-A9E3-210E6E90F0D9}</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{8603D45B-C9D7-D344-97E2-C2237852BF86}</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{76055E8E-92CD-E147-A223-6B2EF00E5666}</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{B0D75003-1438-2D40-B9DA-5ACA506602CA}</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{D0F3C56E-A247-0D40-A0A9-BFBC259EBC21}</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{E500783A-7F94-8B4B-9EDD-B114556C767D}</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{75AC52E0-7F8A-B040-A6C1-33E9A850A3A8}</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{D6C0767E-4DD7-6146-A3C0-B8494C7F803B}</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{C47D7E39-0A44-A449-8D80-FA50CA2DA54D}</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{A4397BC7-341E-A747-92D5-C82660D682B0}</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{E46E7092-CD17-8F43-BCA0-35E06CE55185}</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{FF1CA0A7-76FF-4049-A1CA-09F981797EC4}</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{3CD61BEF-E2BD-734A-A81E-014B09DF048B}</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{5B53DE92-625D-E84A-8DDB-B41CB7598498}</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{803FB1DC-6865-A84E-A41B-EC5343BB7C24}</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{47C51928-2325-AD48-99BC-3E14DAF6CDA0}</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{E4D40263-CD20-6D42-BD0C-DA545B794E3C}</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{DCBC6F75-1B51-824F-8B0C-E8B0C2DE469D}</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{B205301E-50FF-424E-8030-B369EA642FFA}</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{2B263B54-D601-6041-87E9-A887C21095B5}</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{A5335319-6ED9-E144-96C3-0D8497AB06FF}</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{ED8757B0-AEE6-104D-81D0-6F129C342619}</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{ECEE0A07-C5D1-EC42-A12A-03B8A1A9A191}</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{CDCC4D17-981C-8345-A931-CDA661EB5E7E}</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{3A209B18-EBC8-094A-91C3-878717A578E7}</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{9A21F1BE-C967-7B45-939C-5A0D37F4022D}</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{5264D5A2-F935-1942-BF43-E5C15E9AD9BA}</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{C84B0911-E2FF-F344-9309-3F1A36AB7248}</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{0114643E-D168-8840-A952-F1AFF4582188}</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{B4A7E7A7-C1A9-B448-8AD4-D498DB8090FB}</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{15221955-C965-9740-A9CA-95908B6BF744}</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{D9633D09-BE94-1C49-8528-6CEF5C669C3C}</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{203FDEAD-60D6-B44F-97E1-0F26EC555F65}</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{2EED7AF9-3F86-E841-ADDA-5BE86F16BBB5}</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{D6DD8620-5A03-484C-8838-EC3C3B4A7087}</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{F65F445E-043C-1F47-A445-3796FD8A37EF}</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{133B338D-0B34-E543-BD30-038C74185AFB}</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09" y="251445"/>
          <a:ext cx="914475" cy="2830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4.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6.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7.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8.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80.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390763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57</a:t>
            </a:fld>
            <a:endParaRPr lang="en-US"/>
          </a:p>
        </p:txBody>
      </p:sp>
    </p:spTree>
    <p:extLst>
      <p:ext uri="{BB962C8B-B14F-4D97-AF65-F5344CB8AC3E}">
        <p14:creationId xmlns:p14="http://schemas.microsoft.com/office/powerpoint/2010/main" val="21807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80</a:t>
            </a:fld>
            <a:endParaRPr lang="en-US"/>
          </a:p>
        </p:txBody>
      </p:sp>
    </p:spTree>
    <p:extLst>
      <p:ext uri="{BB962C8B-B14F-4D97-AF65-F5344CB8AC3E}">
        <p14:creationId xmlns:p14="http://schemas.microsoft.com/office/powerpoint/2010/main" val="313113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84</a:t>
            </a:fld>
            <a:endParaRPr lang="en-US"/>
          </a:p>
        </p:txBody>
      </p:sp>
    </p:spTree>
    <p:extLst>
      <p:ext uri="{BB962C8B-B14F-4D97-AF65-F5344CB8AC3E}">
        <p14:creationId xmlns:p14="http://schemas.microsoft.com/office/powerpoint/2010/main" val="48208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92</a:t>
            </a:fld>
            <a:endParaRPr lang="en-US"/>
          </a:p>
        </p:txBody>
      </p:sp>
    </p:spTree>
    <p:extLst>
      <p:ext uri="{BB962C8B-B14F-4D97-AF65-F5344CB8AC3E}">
        <p14:creationId xmlns:p14="http://schemas.microsoft.com/office/powerpoint/2010/main" val="241016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10</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12</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32</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48</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50</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52</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54</a:t>
            </a:fld>
            <a:endParaRPr lang="en-US"/>
          </a:p>
        </p:txBody>
      </p:sp>
    </p:spTree>
    <p:extLst>
      <p:ext uri="{BB962C8B-B14F-4D97-AF65-F5344CB8AC3E}">
        <p14:creationId xmlns:p14="http://schemas.microsoft.com/office/powerpoint/2010/main" val="424665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cms.gov/files/document/2021-medicare-trustees-report.pdf"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74078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961E-A772-4FFA-8741-2B67CDFA1B0A}"/>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BC87942F-8EF8-4481-B17D-E0042B55B31E}"/>
              </a:ext>
            </a:extLst>
          </p:cNvPr>
          <p:cNvSpPr>
            <a:spLocks noGrp="1"/>
          </p:cNvSpPr>
          <p:nvPr>
            <p:ph idx="1"/>
          </p:nvPr>
        </p:nvSpPr>
        <p:spPr/>
        <p:txBody>
          <a:bodyPr>
            <a:normAutofit/>
          </a:bodyPr>
          <a:lstStyle/>
          <a:p>
            <a:r>
              <a:rPr lang="en-US" b="1" i="0" dirty="0">
                <a:solidFill>
                  <a:srgbClr val="383838"/>
                </a:solidFill>
                <a:effectLst/>
                <a:latin typeface="Libre Baskerville"/>
              </a:rPr>
              <a:t>Universal coverage </a:t>
            </a:r>
            <a:r>
              <a:rPr lang="en-US" b="0" i="0" dirty="0">
                <a:solidFill>
                  <a:srgbClr val="383838"/>
                </a:solidFill>
                <a:effectLst/>
                <a:latin typeface="Libre Baskerville"/>
              </a:rPr>
              <a:t>refers to health care systems in which all individuals have insurance coverage. </a:t>
            </a:r>
          </a:p>
          <a:p>
            <a:r>
              <a:rPr lang="en-US" b="0" dirty="0">
                <a:solidFill>
                  <a:srgbClr val="383838"/>
                </a:solidFill>
                <a:latin typeface="Libre Baskerville"/>
              </a:rPr>
              <a:t>Generally, this coverage includes:</a:t>
            </a:r>
          </a:p>
          <a:p>
            <a:pPr lvl="1"/>
            <a:r>
              <a:rPr lang="en-US" dirty="0">
                <a:solidFill>
                  <a:srgbClr val="383838"/>
                </a:solidFill>
                <a:latin typeface="Libre Baskerville"/>
              </a:rPr>
              <a:t>A</a:t>
            </a:r>
            <a:r>
              <a:rPr lang="en-US" b="0" dirty="0">
                <a:solidFill>
                  <a:srgbClr val="383838"/>
                </a:solidFill>
                <a:latin typeface="Libre Baskerville"/>
              </a:rPr>
              <a:t>ccess to all needed services and benefits.</a:t>
            </a:r>
          </a:p>
          <a:p>
            <a:pPr lvl="1"/>
            <a:r>
              <a:rPr lang="en-US" dirty="0">
                <a:solidFill>
                  <a:srgbClr val="383838"/>
                </a:solidFill>
                <a:latin typeface="Libre Baskerville"/>
              </a:rPr>
              <a:t>P</a:t>
            </a:r>
            <a:r>
              <a:rPr lang="en-US" b="0" dirty="0">
                <a:solidFill>
                  <a:srgbClr val="383838"/>
                </a:solidFill>
                <a:latin typeface="Libre Baskerville"/>
              </a:rPr>
              <a:t>rotects individuals from excessive financial hardships.</a:t>
            </a:r>
          </a:p>
          <a:p>
            <a:pPr marL="457200" lvl="1" indent="0">
              <a:buNone/>
            </a:pPr>
            <a:endParaRPr lang="en-US" b="0" dirty="0">
              <a:solidFill>
                <a:srgbClr val="383838"/>
              </a:solidFill>
              <a:latin typeface="Libre Baskerville"/>
            </a:endParaRPr>
          </a:p>
          <a:p>
            <a:r>
              <a:rPr lang="en-US" b="0" dirty="0">
                <a:solidFill>
                  <a:srgbClr val="383838"/>
                </a:solidFill>
                <a:latin typeface="Libre Baskerville"/>
              </a:rPr>
              <a:t>Canada has universal coverage, the United States does not.</a:t>
            </a:r>
          </a:p>
          <a:p>
            <a:pPr marL="457200" lvl="1" indent="0">
              <a:buNone/>
            </a:pPr>
            <a:endParaRPr lang="en-US" dirty="0"/>
          </a:p>
        </p:txBody>
      </p:sp>
    </p:spTree>
    <p:extLst>
      <p:ext uri="{BB962C8B-B14F-4D97-AF65-F5344CB8AC3E}">
        <p14:creationId xmlns:p14="http://schemas.microsoft.com/office/powerpoint/2010/main" val="31834999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lnSpcReduction="10000"/>
          </a:bodyPr>
          <a:lstStyle/>
          <a:p>
            <a:r>
              <a:rPr lang="en-US" dirty="0"/>
              <a:t>Single-payer </a:t>
            </a:r>
            <a:r>
              <a:rPr lang="en-US" b="0" dirty="0"/>
              <a:t>- refers to financing a health care system by making one entity solely and exclusively responsible for paying for medical goods and services.</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101</a:t>
            </a:fld>
            <a:endParaRPr lang="en-GB"/>
          </a:p>
        </p:txBody>
      </p:sp>
    </p:spTree>
    <p:extLst>
      <p:ext uri="{BB962C8B-B14F-4D97-AF65-F5344CB8AC3E}">
        <p14:creationId xmlns:p14="http://schemas.microsoft.com/office/powerpoint/2010/main" val="20890630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actually takes the single-payer system one step further.</a:t>
            </a:r>
          </a:p>
          <a:p>
            <a:pPr lvl="1"/>
            <a:r>
              <a:rPr lang="en-US" dirty="0"/>
              <a:t>Government not only pays for heath care but operates the hospitals and employs the medical staff.</a:t>
            </a:r>
          </a:p>
          <a:p>
            <a:pPr marL="457200" lvl="1" indent="0">
              <a:buNone/>
            </a:pPr>
            <a:endParaRPr lang="en-US" dirty="0"/>
          </a:p>
          <a:p>
            <a:r>
              <a:rPr lang="en-US" b="0" dirty="0"/>
              <a:t>This is NOT part of the current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102</a:t>
            </a:fld>
            <a:endParaRPr lang="en-GB"/>
          </a:p>
        </p:txBody>
      </p:sp>
    </p:spTree>
    <p:extLst>
      <p:ext uri="{BB962C8B-B14F-4D97-AF65-F5344CB8AC3E}">
        <p14:creationId xmlns:p14="http://schemas.microsoft.com/office/powerpoint/2010/main" val="28113065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4903-7DF9-6C44-B12D-21EE79AFDF2B}"/>
              </a:ext>
            </a:extLst>
          </p:cNvPr>
          <p:cNvSpPr>
            <a:spLocks noGrp="1"/>
          </p:cNvSpPr>
          <p:nvPr>
            <p:ph type="title"/>
          </p:nvPr>
        </p:nvSpPr>
        <p:spPr>
          <a:xfrm>
            <a:off x="77824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877198C3-BAFC-4644-9AD6-B13C3C4470A5}"/>
              </a:ext>
            </a:extLst>
          </p:cNvPr>
          <p:cNvSpPr>
            <a:spLocks noGrp="1"/>
          </p:cNvSpPr>
          <p:nvPr>
            <p:ph idx="1"/>
          </p:nvPr>
        </p:nvSpPr>
        <p:spPr/>
        <p:txBody>
          <a:bodyPr/>
          <a:lstStyle/>
          <a:p>
            <a:r>
              <a:rPr lang="en-US" b="0" dirty="0"/>
              <a:t>A </a:t>
            </a:r>
            <a:r>
              <a:rPr lang="en-US" dirty="0"/>
              <a:t>third-party payer </a:t>
            </a:r>
            <a:r>
              <a:rPr lang="en-US" b="0" dirty="0"/>
              <a:t>is an entity that pays medical claims on behalf of the insured. Examples of third-party payers include government agencies, insurance companies, health maintenance organizations (HMOs), and employers.</a:t>
            </a:r>
          </a:p>
          <a:p>
            <a:pPr lvl="1"/>
            <a:r>
              <a:rPr lang="en-US" dirty="0"/>
              <a:t>Employer-sponsored health plans</a:t>
            </a:r>
          </a:p>
          <a:p>
            <a:pPr lvl="1"/>
            <a:r>
              <a:rPr lang="en-US" dirty="0"/>
              <a:t>Individual market health plans</a:t>
            </a:r>
          </a:p>
          <a:p>
            <a:pPr lvl="1"/>
            <a:r>
              <a:rPr lang="en-US" dirty="0"/>
              <a:t>National health insurance</a:t>
            </a:r>
          </a:p>
        </p:txBody>
      </p:sp>
      <p:sp>
        <p:nvSpPr>
          <p:cNvPr id="4" name="Slide Number Placeholder 3">
            <a:extLst>
              <a:ext uri="{FF2B5EF4-FFF2-40B4-BE49-F238E27FC236}">
                <a16:creationId xmlns:a16="http://schemas.microsoft.com/office/drawing/2014/main" id="{D10152A0-EEA5-164B-BE46-50A6040CC592}"/>
              </a:ext>
            </a:extLst>
          </p:cNvPr>
          <p:cNvSpPr>
            <a:spLocks noGrp="1"/>
          </p:cNvSpPr>
          <p:nvPr>
            <p:ph type="sldNum" sz="quarter" idx="12"/>
          </p:nvPr>
        </p:nvSpPr>
        <p:spPr/>
        <p:txBody>
          <a:bodyPr/>
          <a:lstStyle/>
          <a:p>
            <a:fld id="{D9F085D5-EC86-4F6A-B501-C1359CB39116}" type="slidenum">
              <a:rPr lang="en-GB" smtClean="0"/>
              <a:t>104</a:t>
            </a:fld>
            <a:endParaRPr lang="en-GB"/>
          </a:p>
        </p:txBody>
      </p:sp>
    </p:spTree>
    <p:extLst>
      <p:ext uri="{BB962C8B-B14F-4D97-AF65-F5344CB8AC3E}">
        <p14:creationId xmlns:p14="http://schemas.microsoft.com/office/powerpoint/2010/main" val="605080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b="0" dirty="0"/>
              <a:t>very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105</a:t>
            </a:fld>
            <a:endParaRPr lang="en-GB"/>
          </a:p>
        </p:txBody>
      </p:sp>
    </p:spTree>
    <p:extLst>
      <p:ext uri="{BB962C8B-B14F-4D97-AF65-F5344CB8AC3E}">
        <p14:creationId xmlns:p14="http://schemas.microsoft.com/office/powerpoint/2010/main" val="41493148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925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106</a:t>
            </a:fld>
            <a:endParaRPr lang="en-GB"/>
          </a:p>
        </p:txBody>
      </p:sp>
    </p:spTree>
    <p:extLst>
      <p:ext uri="{BB962C8B-B14F-4D97-AF65-F5344CB8AC3E}">
        <p14:creationId xmlns:p14="http://schemas.microsoft.com/office/powerpoint/2010/main" val="4326014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107</a:t>
            </a:fld>
            <a:endParaRPr lang="en-GB"/>
          </a:p>
        </p:txBody>
      </p:sp>
    </p:spTree>
    <p:extLst>
      <p:ext uri="{BB962C8B-B14F-4D97-AF65-F5344CB8AC3E}">
        <p14:creationId xmlns:p14="http://schemas.microsoft.com/office/powerpoint/2010/main" val="113660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15321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eaLnBrk="1" hangingPunct="1"/>
            <a:r>
              <a:rPr lang="en-US" altLang="en-US" dirty="0"/>
              <a:t>Access</a:t>
            </a:r>
          </a:p>
          <a:p>
            <a:pPr lvl="1"/>
            <a:r>
              <a:rPr lang="en-US" altLang="en-US" dirty="0"/>
              <a:t>Quality</a:t>
            </a:r>
          </a:p>
          <a:p>
            <a:pPr lvl="1" eaLnBrk="1" hangingPunct="1"/>
            <a:r>
              <a:rPr lang="en-US" altLang="en-US" dirty="0"/>
              <a:t>Cost</a:t>
            </a:r>
          </a:p>
        </p:txBody>
      </p:sp>
    </p:spTree>
    <p:extLst>
      <p:ext uri="{BB962C8B-B14F-4D97-AF65-F5344CB8AC3E}">
        <p14:creationId xmlns:p14="http://schemas.microsoft.com/office/powerpoint/2010/main" val="39567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71867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spTree>
    <p:extLst>
      <p:ext uri="{BB962C8B-B14F-4D97-AF65-F5344CB8AC3E}">
        <p14:creationId xmlns:p14="http://schemas.microsoft.com/office/powerpoint/2010/main" val="62592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Income,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0523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Race,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279765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21</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31283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22</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r>
              <a:rPr lang="en-US" b="1" dirty="0"/>
              <a:t>Percent of Women Ages 18-64</a:t>
            </a:r>
          </a:p>
        </p:txBody>
      </p:sp>
    </p:spTree>
    <p:extLst>
      <p:ext uri="{BB962C8B-B14F-4D97-AF65-F5344CB8AC3E}">
        <p14:creationId xmlns:p14="http://schemas.microsoft.com/office/powerpoint/2010/main" val="422462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23</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298326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413773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3450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873121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33999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 </a:t>
            </a:r>
          </a:p>
          <a:p>
            <a:pPr lvl="1">
              <a:spcAft>
                <a:spcPts val="1000"/>
              </a:spcAft>
            </a:pPr>
            <a:r>
              <a:rPr lang="en-US" b="0" dirty="0"/>
              <a:t>and the highest rate of avoidable deaths.</a:t>
            </a:r>
          </a:p>
          <a:p>
            <a:r>
              <a:rPr lang="en-US" b="0" dirty="0"/>
              <a:t>Americans use some </a:t>
            </a:r>
            <a:r>
              <a:rPr lang="en-US" dirty="0"/>
              <a:t>expensive technologies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a:t>
            </a:r>
            <a:r>
              <a:rPr lang="en-US" dirty="0"/>
              <a:t>preventive measures </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259237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645+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0464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30</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fld id="{D9F085D5-EC86-4F6A-B501-C1359CB39116}" type="slidenum">
              <a:rPr lang="en-GB" smtClean="0"/>
              <a:t>31</a:t>
            </a:fld>
            <a:endParaRPr lang="en-GB"/>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extLst>
              <p:ext uri="{D42A27DB-BD31-4B8C-83A1-F6EECF244321}">
                <p14:modId xmlns:p14="http://schemas.microsoft.com/office/powerpoint/2010/main" val="3953479495"/>
              </p:ext>
            </p:extLst>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6429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33</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r>
              <a:rPr lang="en-US" sz="1200" dirty="0"/>
              <a:t>Source: </a:t>
            </a:r>
            <a:r>
              <a:rPr lang="en-US" sz="1200" dirty="0" err="1"/>
              <a:t>Roosa</a:t>
            </a:r>
            <a:r>
              <a:rPr lang="en-US" sz="1200" dirty="0"/>
              <a:t> </a:t>
            </a:r>
            <a:r>
              <a:rPr lang="en-US" sz="1200" dirty="0" err="1"/>
              <a:t>Tikkanen</a:t>
            </a:r>
            <a:r>
              <a:rPr lang="en-US" sz="1200" dirty="0"/>
              <a:t> et al., </a:t>
            </a:r>
            <a:r>
              <a:rPr lang="en-US" sz="1200" i="1" dirty="0">
                <a:hlinkClick r:id="rId2"/>
              </a:rPr>
              <a:t>Maternal Mortality and Maternity Care in the United States Compared to 10 Other Developed Countries</a:t>
            </a:r>
            <a:r>
              <a:rPr lang="en-US" sz="1200" dirty="0"/>
              <a:t> (Commonwealth Fund, Nov. 2020). </a:t>
            </a:r>
            <a:r>
              <a:rPr lang="en-US" sz="1200" dirty="0">
                <a:hlinkClick r:id="rId3"/>
              </a:rPr>
              <a:t>https://doi.org/10.26099/411v-9255</a:t>
            </a:r>
            <a:endParaRPr lang="en-US" sz="1200" dirty="0"/>
          </a:p>
        </p:txBody>
      </p:sp>
      <p:pic>
        <p:nvPicPr>
          <p:cNvPr id="10" name="Content Placeholder 9">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rcRect/>
          <a:stretch>
            <a:fillRect/>
          </a:stretch>
        </p:blipFill>
        <p:spPr>
          <a:xfrm>
            <a:off x="973501" y="1107727"/>
            <a:ext cx="10244998" cy="5122499"/>
          </a:xfrm>
        </p:spPr>
      </p:pic>
    </p:spTree>
    <p:extLst>
      <p:ext uri="{BB962C8B-B14F-4D97-AF65-F5344CB8AC3E}">
        <p14:creationId xmlns:p14="http://schemas.microsoft.com/office/powerpoint/2010/main" val="3454784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41</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42</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43</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356283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177435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r>
              <a:rPr lang="en-US" sz="2400" b="1" dirty="0"/>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3917032525"/>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r>
              <a:rPr lang="en-US" b="1" dirty="0"/>
              <a:t>Everybody Else</a:t>
            </a:r>
          </a:p>
        </p:txBody>
      </p:sp>
    </p:spTree>
    <p:extLst>
      <p:ext uri="{BB962C8B-B14F-4D97-AF65-F5344CB8AC3E}">
        <p14:creationId xmlns:p14="http://schemas.microsoft.com/office/powerpoint/2010/main" val="5475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algn="ctr"/>
              <a:r>
                <a:rPr lang="en-US" dirty="0"/>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algn="ctr"/>
              <a:r>
                <a:rPr lang="en-US" dirty="0"/>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algn="ctr"/>
              <a:r>
                <a:rPr lang="en-US" dirty="0"/>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algn="ctr"/>
              <a:r>
                <a:rPr lang="en-US" dirty="0"/>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algn="ctr"/>
              <a:r>
                <a:rPr lang="en-US" dirty="0"/>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algn="ctr"/>
              <a:r>
                <a:rPr lang="en-US" dirty="0"/>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2367998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r>
                <a:rPr lang="en-US" dirty="0"/>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r>
                <a:rPr lang="en-US" dirty="0"/>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r>
                <a:rPr lang="en-US" dirty="0"/>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r>
                <a:rPr lang="en-US" dirty="0"/>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r>
                <a:rPr lang="en-US" dirty="0"/>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r>
                <a:rPr lang="en-US" dirty="0"/>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r>
                <a:rPr lang="en-US" dirty="0"/>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r>
                <a:rPr lang="en-US" dirty="0"/>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r>
                <a:rPr lang="en-US" dirty="0"/>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r>
                <a:rPr lang="en-US" dirty="0"/>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a:t>
            </a:r>
            <a:br>
              <a:rPr lang="en-US" sz="2400" i="1" dirty="0">
                <a:latin typeface="Interface"/>
                <a:ea typeface="Tahoma" panose="020B0604030504040204" pitchFamily="34" charset="0"/>
                <a:cs typeface="Tahoma" panose="020B0604030504040204" pitchFamily="34" charset="0"/>
              </a:rPr>
            </a:br>
            <a:r>
              <a:rPr lang="en-US" sz="2400" i="1" dirty="0">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2668922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fld id="{D9F085D5-EC86-4F6A-B501-C1359CB39116}" type="slidenum">
              <a:rPr lang="en-GB" smtClean="0"/>
              <a:t>56</a:t>
            </a:fld>
            <a:endParaRPr lang="en-GB"/>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a:spcBef>
                <a:spcPct val="0"/>
              </a:spcBef>
            </a:pPr>
            <a:r>
              <a:rPr lang="en-US" altLang="en-US" sz="1400" dirty="0">
                <a:latin typeface="Cabin" panose="020B0803050202020004" pitchFamily="34" charset="0"/>
              </a:rPr>
              <a:t>Source: E. H. Bradley and L. A. Taylor, </a:t>
            </a:r>
            <a:r>
              <a:rPr lang="en-US" altLang="en-US" sz="1400" i="1" dirty="0">
                <a:latin typeface="Cabin" panose="020B0803050202020004" pitchFamily="34" charset="0"/>
              </a:rPr>
              <a:t>The American Health Care Paradox: Why Spending More Is Getting Us Less</a:t>
            </a:r>
            <a:r>
              <a:rPr lang="en-US" altLang="en-US" sz="1400" dirty="0">
                <a:latin typeface="Cabin" panose="020B0803050202020004" pitchFamily="34" charset="0"/>
              </a:rPr>
              <a:t>, Public Affairs, 2013.</a:t>
            </a:r>
          </a:p>
        </p:txBody>
      </p:sp>
    </p:spTree>
    <p:extLst>
      <p:ext uri="{BB962C8B-B14F-4D97-AF65-F5344CB8AC3E}">
        <p14:creationId xmlns:p14="http://schemas.microsoft.com/office/powerpoint/2010/main" val="3827445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3364752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718425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129828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30339613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69C5-3F16-4870-86C2-2845C192F0E7}"/>
              </a:ext>
            </a:extLst>
          </p:cNvPr>
          <p:cNvSpPr>
            <a:spLocks noGrp="1"/>
          </p:cNvSpPr>
          <p:nvPr>
            <p:ph type="title"/>
          </p:nvPr>
        </p:nvSpPr>
        <p:spPr/>
        <p:txBody>
          <a:bodyPr/>
          <a:lstStyle/>
          <a:p>
            <a:r>
              <a:rPr lang="en-US" dirty="0">
                <a:solidFill>
                  <a:schemeClr val="bg1"/>
                </a:solidFill>
              </a:rPr>
              <a:t>Ma</a:t>
            </a:r>
            <a:r>
              <a:rPr lang="en-US" dirty="0"/>
              <a:t>rket Economies</a:t>
            </a:r>
          </a:p>
        </p:txBody>
      </p:sp>
      <p:sp>
        <p:nvSpPr>
          <p:cNvPr id="3" name="Content Placeholder 2">
            <a:extLst>
              <a:ext uri="{FF2B5EF4-FFF2-40B4-BE49-F238E27FC236}">
                <a16:creationId xmlns:a16="http://schemas.microsoft.com/office/drawing/2014/main" id="{FE1D5BDB-AA80-4F74-B7B1-3000651C89C1}"/>
              </a:ext>
            </a:extLst>
          </p:cNvPr>
          <p:cNvSpPr>
            <a:spLocks noGrp="1"/>
          </p:cNvSpPr>
          <p:nvPr>
            <p:ph idx="1"/>
          </p:nvPr>
        </p:nvSpPr>
        <p:spPr/>
        <p:txBody>
          <a:bodyPr/>
          <a:lstStyle/>
          <a:p>
            <a:pPr>
              <a:spcAft>
                <a:spcPts val="1000"/>
              </a:spcAft>
            </a:pPr>
            <a:r>
              <a:rPr lang="en-US" b="0" dirty="0">
                <a:cs typeface="Arial" charset="0"/>
              </a:rPr>
              <a:t>In market economies, prices adjust to balance supply and demand.</a:t>
            </a:r>
          </a:p>
          <a:p>
            <a:pPr>
              <a:spcAft>
                <a:spcPts val="1000"/>
              </a:spcAft>
            </a:pPr>
            <a:r>
              <a:rPr lang="en-US" b="0" dirty="0">
                <a:cs typeface="Arial" charset="0"/>
              </a:rPr>
              <a:t>These equilibrium prices are the signals that guide economic decisions and thereby allocate scarce resources.  </a:t>
            </a:r>
          </a:p>
          <a:p>
            <a:pPr>
              <a:spcBef>
                <a:spcPct val="35000"/>
              </a:spcBef>
            </a:pPr>
            <a:r>
              <a:rPr lang="en-US" b="0" dirty="0"/>
              <a:t>The invisible hand works through the price system:</a:t>
            </a:r>
          </a:p>
          <a:p>
            <a:pPr lvl="1">
              <a:spcBef>
                <a:spcPct val="35000"/>
              </a:spcBef>
            </a:pPr>
            <a:r>
              <a:rPr lang="en-US" dirty="0"/>
              <a:t>The interaction of buyers and sellers 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endParaRPr lang="en-US" dirty="0"/>
          </a:p>
        </p:txBody>
      </p:sp>
    </p:spTree>
    <p:extLst>
      <p:ext uri="{BB962C8B-B14F-4D97-AF65-F5344CB8AC3E}">
        <p14:creationId xmlns:p14="http://schemas.microsoft.com/office/powerpoint/2010/main" val="2619747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a:xfrm>
            <a:off x="790700" y="0"/>
            <a:ext cx="10515600" cy="1325563"/>
          </a:xfrm>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62500" lnSpcReduction="20000"/>
          </a:bodyPr>
          <a:lstStyle/>
          <a:p>
            <a:pPr marL="0" indent="0">
              <a:buNone/>
            </a:pPr>
            <a:r>
              <a:rPr lang="en-US" dirty="0"/>
              <a:t>Two very important assumptions in order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769420"/>
            <a:ext cx="5828489" cy="4999515"/>
          </a:xfrm>
        </p:spPr>
        <p:txBody>
          <a:bodyPr>
            <a:normAutofit fontScale="625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endParaRPr lang="en-US" b="0" dirty="0"/>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3329418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30011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91706"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Self Interest</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2242933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3005-4CD4-884A-BE31-8B5299EA9203}"/>
              </a:ext>
            </a:extLst>
          </p:cNvPr>
          <p:cNvSpPr>
            <a:spLocks noGrp="1"/>
          </p:cNvSpPr>
          <p:nvPr>
            <p:ph type="title"/>
          </p:nvPr>
        </p:nvSpPr>
        <p:spPr>
          <a:xfrm>
            <a:off x="752475" y="0"/>
            <a:ext cx="10515600" cy="1325563"/>
          </a:xfrm>
        </p:spPr>
        <p:txBody>
          <a:bodyPr>
            <a:normAutofit/>
          </a:bodyPr>
          <a:lstStyle/>
          <a:p>
            <a:r>
              <a:rPr lang="en-US" sz="3600" dirty="0">
                <a:solidFill>
                  <a:schemeClr val="bg1"/>
                </a:solidFill>
              </a:rPr>
              <a:t>Ano</a:t>
            </a:r>
            <a:r>
              <a:rPr lang="en-US" sz="3600" dirty="0"/>
              <a:t>ther Difference: “Right” or Moral Imperative</a:t>
            </a:r>
          </a:p>
        </p:txBody>
      </p:sp>
      <p:sp>
        <p:nvSpPr>
          <p:cNvPr id="3" name="Content Placeholder 2">
            <a:extLst>
              <a:ext uri="{FF2B5EF4-FFF2-40B4-BE49-F238E27FC236}">
                <a16:creationId xmlns:a16="http://schemas.microsoft.com/office/drawing/2014/main" id="{6A527E5F-F7FB-CD45-8102-9D5F24CFDF0D}"/>
              </a:ext>
            </a:extLst>
          </p:cNvPr>
          <p:cNvSpPr>
            <a:spLocks noGrp="1"/>
          </p:cNvSpPr>
          <p:nvPr>
            <p:ph idx="1"/>
          </p:nvPr>
        </p:nvSpPr>
        <p:spPr/>
        <p:txBody>
          <a:bodyPr/>
          <a:lstStyle/>
          <a:p>
            <a:r>
              <a:rPr lang="en-US" dirty="0"/>
              <a:t>Health care as a product is often viewed as a “right” or moral imperative.</a:t>
            </a:r>
          </a:p>
          <a:p>
            <a:pPr lvl="1"/>
            <a:r>
              <a:rPr lang="en-US" dirty="0"/>
              <a:t>This view argues for greater government interaction in the market, primarily to promote access.</a:t>
            </a:r>
          </a:p>
          <a:p>
            <a:pPr lvl="2"/>
            <a:r>
              <a:rPr lang="en-US" dirty="0"/>
              <a:t>Subsidies for insurance and care.</a:t>
            </a:r>
          </a:p>
          <a:p>
            <a:pPr lvl="2"/>
            <a:r>
              <a:rPr lang="en-US" dirty="0"/>
              <a:t>Market regulations to reduce inequities.</a:t>
            </a:r>
          </a:p>
          <a:p>
            <a:r>
              <a:rPr lang="en-US" dirty="0"/>
              <a:t>Unfettered free markets are unlikely to achieve social goals with respect to health care provision.</a:t>
            </a:r>
          </a:p>
        </p:txBody>
      </p:sp>
      <p:sp>
        <p:nvSpPr>
          <p:cNvPr id="4" name="Slide Number Placeholder 3">
            <a:extLst>
              <a:ext uri="{FF2B5EF4-FFF2-40B4-BE49-F238E27FC236}">
                <a16:creationId xmlns:a16="http://schemas.microsoft.com/office/drawing/2014/main" id="{8B34C82A-3B67-CE41-95E3-4643FAB4BD30}"/>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3544208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771979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4CC7-A06D-E94D-BF0F-6947B5146505}"/>
              </a:ext>
            </a:extLst>
          </p:cNvPr>
          <p:cNvSpPr>
            <a:spLocks noGrp="1"/>
          </p:cNvSpPr>
          <p:nvPr>
            <p:ph type="title"/>
          </p:nvPr>
        </p:nvSpPr>
        <p:spPr>
          <a:xfrm>
            <a:off x="933450" y="0"/>
            <a:ext cx="10515600" cy="1325563"/>
          </a:xfrm>
        </p:spPr>
        <p:txBody>
          <a:bodyPr/>
          <a:lstStyle/>
          <a:p>
            <a:r>
              <a:rPr lang="en-US" dirty="0">
                <a:solidFill>
                  <a:schemeClr val="bg1"/>
                </a:solidFill>
              </a:rPr>
              <a:t>Ho</a:t>
            </a:r>
            <a:r>
              <a:rPr lang="en-US" dirty="0"/>
              <a:t>w Does Policy Matter?</a:t>
            </a:r>
          </a:p>
        </p:txBody>
      </p:sp>
      <p:sp>
        <p:nvSpPr>
          <p:cNvPr id="3" name="Content Placeholder 2">
            <a:extLst>
              <a:ext uri="{FF2B5EF4-FFF2-40B4-BE49-F238E27FC236}">
                <a16:creationId xmlns:a16="http://schemas.microsoft.com/office/drawing/2014/main" id="{D5983D27-CE1F-DA4E-A89D-3F6F688DD7E9}"/>
              </a:ext>
            </a:extLst>
          </p:cNvPr>
          <p:cNvSpPr>
            <a:spLocks noGrp="1"/>
          </p:cNvSpPr>
          <p:nvPr>
            <p:ph idx="1"/>
          </p:nvPr>
        </p:nvSpPr>
        <p:spPr/>
        <p:txBody>
          <a:bodyPr/>
          <a:lstStyle/>
          <a:p>
            <a:r>
              <a:rPr lang="en-US" dirty="0"/>
              <a:t>Government spending</a:t>
            </a:r>
          </a:p>
          <a:p>
            <a:pPr lvl="1"/>
            <a:r>
              <a:rPr lang="en-US" dirty="0"/>
              <a:t>Has implications for prices for private parties.</a:t>
            </a:r>
          </a:p>
          <a:p>
            <a:r>
              <a:rPr lang="en-US" dirty="0"/>
              <a:t>Competition policy</a:t>
            </a:r>
          </a:p>
          <a:p>
            <a:pPr lvl="1"/>
            <a:r>
              <a:rPr lang="en-US" dirty="0"/>
              <a:t>Concentration of various parts of the healthcare industry may be impediments to success in all three areas.</a:t>
            </a:r>
          </a:p>
        </p:txBody>
      </p:sp>
      <p:sp>
        <p:nvSpPr>
          <p:cNvPr id="4" name="Slide Number Placeholder 3">
            <a:extLst>
              <a:ext uri="{FF2B5EF4-FFF2-40B4-BE49-F238E27FC236}">
                <a16:creationId xmlns:a16="http://schemas.microsoft.com/office/drawing/2014/main" id="{66883EE0-3769-DF45-9484-EB8C1D25B070}"/>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222118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Hospitals</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40855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964390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The evidence suggests that with more government oversight and restraining influence over mergers, health care costs would have been lower.</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2363777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p:txBody>
          <a:bodyPr>
            <a:normAutofit fontScale="85000" lnSpcReduction="20000"/>
          </a:bodyPr>
          <a:lstStyle/>
          <a:p>
            <a:r>
              <a:rPr lang="en-US" dirty="0"/>
              <a:t>Consolidation could lead to potential benefits (“Triple Aim”)</a:t>
            </a:r>
          </a:p>
          <a:p>
            <a:pPr lvl="1"/>
            <a:r>
              <a:rPr lang="en-US" dirty="0"/>
              <a:t>Coordination of care</a:t>
            </a:r>
          </a:p>
          <a:p>
            <a:pPr lvl="1"/>
            <a:r>
              <a:rPr lang="en-US" dirty="0"/>
              <a:t>Investment in care coordination, quality.</a:t>
            </a:r>
          </a:p>
          <a:p>
            <a:pPr lvl="1"/>
            <a:r>
              <a:rPr lang="en-US" dirty="0"/>
              <a:t>Reduction of costly, unnecessary duplication.</a:t>
            </a:r>
          </a:p>
          <a:p>
            <a:pPr lvl="1"/>
            <a:r>
              <a:rPr lang="en-US" dirty="0"/>
              <a:t>Achievement of scale.</a:t>
            </a:r>
          </a:p>
          <a:p>
            <a:pPr lvl="2"/>
            <a:r>
              <a:rPr lang="en-US" dirty="0"/>
              <a:t>Costs</a:t>
            </a:r>
          </a:p>
          <a:p>
            <a:pPr lvl="3"/>
            <a:r>
              <a:rPr lang="en-US" dirty="0"/>
              <a:t>Risk contracts</a:t>
            </a:r>
          </a:p>
          <a:p>
            <a:pPr lvl="3"/>
            <a:r>
              <a:rPr lang="en-US" dirty="0"/>
              <a:t>Volume-outcome.</a:t>
            </a:r>
          </a:p>
          <a:p>
            <a:r>
              <a:rPr lang="en-US" dirty="0"/>
              <a:t>But, …</a:t>
            </a:r>
          </a:p>
          <a:p>
            <a:pPr lvl="1"/>
            <a:r>
              <a:rPr lang="en-US" dirty="0"/>
              <a:t>Consolidation isn’t integration.</a:t>
            </a:r>
          </a:p>
          <a:p>
            <a:pPr lvl="1"/>
            <a:r>
              <a:rPr lang="en-US" dirty="0"/>
              <a:t>Evidence doesn’t support the claims.</a:t>
            </a:r>
          </a:p>
          <a:p>
            <a:pPr lvl="2"/>
            <a:r>
              <a:rPr lang="en-US" dirty="0"/>
              <a:t>Consolidation has not led to lower costs, better quality, or coordinated care.</a:t>
            </a:r>
          </a:p>
          <a:p>
            <a:pPr lvl="2"/>
            <a:r>
              <a:rPr lang="en-US" dirty="0"/>
              <a:t>If anything, just the opposite has happened.</a:t>
            </a:r>
          </a:p>
          <a:p>
            <a:pPr lvl="2"/>
            <a:r>
              <a:rPr lang="en-US" dirty="0"/>
              <a:t>We have 30 years of experience with consolidation to draw on.</a:t>
            </a:r>
          </a:p>
          <a:p>
            <a:pPr lvl="3"/>
            <a:r>
              <a:rPr lang="en-US" dirty="0"/>
              <a:t>Hospital mergers, integrated deliver systems, physician practice mergers, hospital acquisitions of physician practices…</a:t>
            </a:r>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r>
              <a:rPr lang="en-US" sz="1200" dirty="0"/>
              <a:t>Source: Martin Gaynor, </a:t>
            </a:r>
            <a:r>
              <a:rPr lang="en-US" sz="1200" dirty="0" err="1"/>
              <a:t>NIHCM.org</a:t>
            </a:r>
            <a:r>
              <a:rPr lang="en-US" sz="1200" dirty="0"/>
              <a:t>, Supersized: The Rise of Hospital Giants</a:t>
            </a:r>
          </a:p>
        </p:txBody>
      </p:sp>
    </p:spTree>
    <p:extLst>
      <p:ext uri="{BB962C8B-B14F-4D97-AF65-F5344CB8AC3E}">
        <p14:creationId xmlns:p14="http://schemas.microsoft.com/office/powerpoint/2010/main" val="10405554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1C0A-A6C5-5741-8E20-038F6A53C518}"/>
              </a:ext>
            </a:extLst>
          </p:cNvPr>
          <p:cNvSpPr>
            <a:spLocks noGrp="1"/>
          </p:cNvSpPr>
          <p:nvPr>
            <p:ph type="title"/>
          </p:nvPr>
        </p:nvSpPr>
        <p:spPr>
          <a:xfrm>
            <a:off x="923925" y="0"/>
            <a:ext cx="10515600" cy="1325563"/>
          </a:xfrm>
        </p:spPr>
        <p:txBody>
          <a:bodyPr>
            <a:normAutofit/>
          </a:bodyPr>
          <a:lstStyle/>
          <a:p>
            <a:r>
              <a:rPr lang="en-US" sz="3600" dirty="0">
                <a:solidFill>
                  <a:schemeClr val="bg1"/>
                </a:solidFill>
              </a:rPr>
              <a:t>Evi</a:t>
            </a:r>
            <a:r>
              <a:rPr lang="en-US" sz="3600" dirty="0"/>
              <a:t>dence on Consolidation</a:t>
            </a:r>
          </a:p>
        </p:txBody>
      </p:sp>
      <p:sp>
        <p:nvSpPr>
          <p:cNvPr id="4" name="Slide Number Placeholder 3">
            <a:extLst>
              <a:ext uri="{FF2B5EF4-FFF2-40B4-BE49-F238E27FC236}">
                <a16:creationId xmlns:a16="http://schemas.microsoft.com/office/drawing/2014/main" id="{E2B3B67E-D52B-6B42-89BA-52C36BE65199}"/>
              </a:ext>
            </a:extLst>
          </p:cNvPr>
          <p:cNvSpPr>
            <a:spLocks noGrp="1"/>
          </p:cNvSpPr>
          <p:nvPr>
            <p:ph type="sldNum" sz="quarter" idx="12"/>
          </p:nvPr>
        </p:nvSpPr>
        <p:spPr/>
        <p:txBody>
          <a:bodyPr/>
          <a:lstStyle/>
          <a:p>
            <a:fld id="{D9F085D5-EC86-4F6A-B501-C1359CB39116}" type="slidenum">
              <a:rPr lang="en-GB" smtClean="0"/>
              <a:t>72</a:t>
            </a:fld>
            <a:endParaRPr lang="en-GB"/>
          </a:p>
        </p:txBody>
      </p:sp>
      <p:pic>
        <p:nvPicPr>
          <p:cNvPr id="5" name="Picture 4">
            <a:extLst>
              <a:ext uri="{FF2B5EF4-FFF2-40B4-BE49-F238E27FC236}">
                <a16:creationId xmlns:a16="http://schemas.microsoft.com/office/drawing/2014/main" id="{7D39D8A9-A838-7448-B1EA-A08E032DA767}"/>
              </a:ext>
            </a:extLst>
          </p:cNvPr>
          <p:cNvPicPr>
            <a:picLocks noChangeAspect="1"/>
          </p:cNvPicPr>
          <p:nvPr/>
        </p:nvPicPr>
        <p:blipFill>
          <a:blip r:embed="rId2"/>
          <a:stretch>
            <a:fillRect/>
          </a:stretch>
        </p:blipFill>
        <p:spPr>
          <a:xfrm>
            <a:off x="1828800" y="1144159"/>
            <a:ext cx="7353150" cy="5117395"/>
          </a:xfrm>
          <a:prstGeom prst="rect">
            <a:avLst/>
          </a:prstGeom>
        </p:spPr>
      </p:pic>
      <p:sp>
        <p:nvSpPr>
          <p:cNvPr id="6" name="TextBox 5">
            <a:extLst>
              <a:ext uri="{FF2B5EF4-FFF2-40B4-BE49-F238E27FC236}">
                <a16:creationId xmlns:a16="http://schemas.microsoft.com/office/drawing/2014/main" id="{5A4C47CE-C6A6-CD41-A967-FB825DDE082E}"/>
              </a:ext>
            </a:extLst>
          </p:cNvPr>
          <p:cNvSpPr txBox="1"/>
          <p:nvPr/>
        </p:nvSpPr>
        <p:spPr>
          <a:xfrm>
            <a:off x="2886225" y="2115228"/>
            <a:ext cx="1268489" cy="646331"/>
          </a:xfrm>
          <a:prstGeom prst="rect">
            <a:avLst/>
          </a:prstGeom>
          <a:noFill/>
        </p:spPr>
        <p:txBody>
          <a:bodyPr wrap="none" rtlCol="0">
            <a:spAutoFit/>
          </a:bodyPr>
          <a:lstStyle/>
          <a:p>
            <a:r>
              <a:rPr lang="en-US" dirty="0"/>
              <a:t>Increase of </a:t>
            </a:r>
          </a:p>
          <a:p>
            <a:r>
              <a:rPr lang="en-US" dirty="0"/>
              <a:t>About 6%</a:t>
            </a:r>
          </a:p>
        </p:txBody>
      </p:sp>
      <p:sp>
        <p:nvSpPr>
          <p:cNvPr id="7" name="TextBox 6">
            <a:extLst>
              <a:ext uri="{FF2B5EF4-FFF2-40B4-BE49-F238E27FC236}">
                <a16:creationId xmlns:a16="http://schemas.microsoft.com/office/drawing/2014/main" id="{6D21DABE-E1D8-4B44-929F-81E0F80EFB96}"/>
              </a:ext>
            </a:extLst>
          </p:cNvPr>
          <p:cNvSpPr txBox="1"/>
          <p:nvPr/>
        </p:nvSpPr>
        <p:spPr>
          <a:xfrm>
            <a:off x="7359630" y="3223896"/>
            <a:ext cx="1982722" cy="369332"/>
          </a:xfrm>
          <a:prstGeom prst="rect">
            <a:avLst/>
          </a:prstGeom>
          <a:noFill/>
        </p:spPr>
        <p:txBody>
          <a:bodyPr wrap="none" rtlCol="0">
            <a:spAutoFit/>
          </a:bodyPr>
          <a:lstStyle/>
          <a:p>
            <a:r>
              <a:rPr lang="en-US" dirty="0"/>
              <a:t>Very small increase</a:t>
            </a:r>
          </a:p>
        </p:txBody>
      </p:sp>
      <p:sp>
        <p:nvSpPr>
          <p:cNvPr id="8" name="TextBox 7">
            <a:extLst>
              <a:ext uri="{FF2B5EF4-FFF2-40B4-BE49-F238E27FC236}">
                <a16:creationId xmlns:a16="http://schemas.microsoft.com/office/drawing/2014/main" id="{569D0630-2162-E84F-9E8A-ED589CA70327}"/>
              </a:ext>
            </a:extLst>
          </p:cNvPr>
          <p:cNvSpPr txBox="1"/>
          <p:nvPr/>
        </p:nvSpPr>
        <p:spPr>
          <a:xfrm>
            <a:off x="4031524" y="4845230"/>
            <a:ext cx="4128951" cy="646331"/>
          </a:xfrm>
          <a:prstGeom prst="rect">
            <a:avLst/>
          </a:prstGeom>
          <a:noFill/>
        </p:spPr>
        <p:txBody>
          <a:bodyPr wrap="none" rtlCol="0">
            <a:spAutoFit/>
          </a:bodyPr>
          <a:lstStyle/>
          <a:p>
            <a:r>
              <a:rPr lang="en-US" dirty="0"/>
              <a:t>The price effect of a merger declines with </a:t>
            </a:r>
          </a:p>
          <a:p>
            <a:r>
              <a:rPr lang="en-US" dirty="0"/>
              <a:t>the distance between the hospitals.</a:t>
            </a:r>
          </a:p>
        </p:txBody>
      </p:sp>
      <p:sp>
        <p:nvSpPr>
          <p:cNvPr id="9" name="TextBox 8">
            <a:extLst>
              <a:ext uri="{FF2B5EF4-FFF2-40B4-BE49-F238E27FC236}">
                <a16:creationId xmlns:a16="http://schemas.microsoft.com/office/drawing/2014/main" id="{4FD5E861-D4B9-C143-B5E0-F8A3B47FD13A}"/>
              </a:ext>
            </a:extLst>
          </p:cNvPr>
          <p:cNvSpPr txBox="1"/>
          <p:nvPr/>
        </p:nvSpPr>
        <p:spPr>
          <a:xfrm>
            <a:off x="3378778" y="1164961"/>
            <a:ext cx="5605894" cy="461665"/>
          </a:xfrm>
          <a:prstGeom prst="rect">
            <a:avLst/>
          </a:prstGeom>
          <a:noFill/>
        </p:spPr>
        <p:txBody>
          <a:bodyPr wrap="none" rtlCol="0">
            <a:spAutoFit/>
          </a:bodyPr>
          <a:lstStyle/>
          <a:p>
            <a:r>
              <a:rPr lang="en-US" sz="2400" b="1" dirty="0"/>
              <a:t>Price Increase Following a Hospital Merger</a:t>
            </a:r>
          </a:p>
        </p:txBody>
      </p:sp>
    </p:spTree>
    <p:extLst>
      <p:ext uri="{BB962C8B-B14F-4D97-AF65-F5344CB8AC3E}">
        <p14:creationId xmlns:p14="http://schemas.microsoft.com/office/powerpoint/2010/main" val="8859768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73</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15968635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755075" y="216007"/>
            <a:ext cx="10515600" cy="1325563"/>
          </a:xfrm>
        </p:spPr>
        <p:txBody>
          <a:bodyPr/>
          <a:lstStyle/>
          <a:p>
            <a:r>
              <a:rPr lang="en-US" dirty="0">
                <a:solidFill>
                  <a:schemeClr val="bg1"/>
                </a:solidFill>
              </a:rPr>
              <a:t>Hos</a:t>
            </a:r>
            <a:r>
              <a:rPr lang="en-US" dirty="0"/>
              <a:t>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solidFill>
                  <a:srgbClr val="2B414D"/>
                </a:solidFill>
              </a:rPr>
              <a:t>A large Northern California hospital system used its size and influence to achieve a "domination of the market”.</a:t>
            </a:r>
          </a:p>
          <a:p>
            <a:r>
              <a:rPr lang="en-US" b="0" dirty="0">
                <a:solidFill>
                  <a:srgbClr val="2B414D"/>
                </a:solidFill>
              </a:rPr>
              <a:t>Sutter Health grew into a behemoth hospital system and then, like a classic monopoly, used its dominance in Northern California to raise hospital prices.</a:t>
            </a:r>
          </a:p>
          <a:p>
            <a:r>
              <a:rPr lang="en-US" b="0" dirty="0">
                <a:solidFill>
                  <a:srgbClr val="2B414D"/>
                </a:solidFill>
              </a:rPr>
              <a:t>Sutter used its windfall from excessive pricing to acquire more entities and grew into a conglomerate of 24 hospitals, 12,000 doctors and several cancer, cardiac and other specialty centers. </a:t>
            </a:r>
          </a:p>
          <a:p>
            <a:r>
              <a:rPr lang="en-US" b="0" dirty="0">
                <a:solidFill>
                  <a:srgbClr val="2B414D"/>
                </a:solidFill>
              </a:rPr>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24168579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1E0F-51CF-4A93-8D66-13C471052275}"/>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 Florida</a:t>
            </a:r>
          </a:p>
        </p:txBody>
      </p:sp>
      <p:sp>
        <p:nvSpPr>
          <p:cNvPr id="3" name="Content Placeholder 2">
            <a:extLst>
              <a:ext uri="{FF2B5EF4-FFF2-40B4-BE49-F238E27FC236}">
                <a16:creationId xmlns:a16="http://schemas.microsoft.com/office/drawing/2014/main" id="{6B3CEE6A-21E4-4FF6-B0A5-120FB27EA4A0}"/>
              </a:ext>
            </a:extLst>
          </p:cNvPr>
          <p:cNvSpPr>
            <a:spLocks noGrp="1"/>
          </p:cNvSpPr>
          <p:nvPr>
            <p:ph idx="1"/>
          </p:nvPr>
        </p:nvSpPr>
        <p:spPr/>
        <p:txBody>
          <a:bodyPr/>
          <a:lstStyle/>
          <a:p>
            <a:r>
              <a:rPr lang="en-US" b="0" dirty="0"/>
              <a:t>South Florida hospitals recorded combined profits of nearly $1.3 billion in 2018 and have posted combined profits above $1 billion for four of the past five years. </a:t>
            </a:r>
          </a:p>
          <a:p>
            <a:r>
              <a:rPr lang="en-US" b="0" dirty="0"/>
              <a:t>HCA hospitals were the most profitable, with a net income of $363.6 million, according to the report. </a:t>
            </a:r>
          </a:p>
          <a:p>
            <a:r>
              <a:rPr lang="en-US" b="0" dirty="0"/>
              <a:t>Baptist Health, a nonprofit and the largest system in the Miami area, had net income of $142.8 million and Memorial Healthcare System in Broward County, a nonprofit hospital network, had net income of $158.6 million.</a:t>
            </a:r>
            <a:endParaRPr lang="en-US" dirty="0"/>
          </a:p>
        </p:txBody>
      </p:sp>
      <p:sp>
        <p:nvSpPr>
          <p:cNvPr id="4" name="Slide Number Placeholder 3">
            <a:extLst>
              <a:ext uri="{FF2B5EF4-FFF2-40B4-BE49-F238E27FC236}">
                <a16:creationId xmlns:a16="http://schemas.microsoft.com/office/drawing/2014/main" id="{2E665012-42AA-47DB-91CC-637651359709}"/>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37826193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Pharma</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15620527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055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64643053-DE94-2146-A108-2732EF8D80D4}"/>
              </a:ext>
            </a:extLst>
          </p:cNvPr>
          <p:cNvSpPr txBox="1"/>
          <p:nvPr/>
        </p:nvSpPr>
        <p:spPr>
          <a:xfrm>
            <a:off x="6502400" y="6473330"/>
            <a:ext cx="5124993" cy="276999"/>
          </a:xfrm>
          <a:prstGeom prst="rect">
            <a:avLst/>
          </a:prstGeom>
          <a:noFill/>
        </p:spPr>
        <p:txBody>
          <a:bodyPr wrap="none" rtlCol="0">
            <a:spAutoFit/>
          </a:bodyPr>
          <a:lstStyle/>
          <a:p>
            <a:r>
              <a:rPr lang="en-US" sz="1200" dirty="0"/>
              <a:t>Source: https://</a:t>
            </a:r>
            <a:r>
              <a:rPr lang="en-US" sz="1200" dirty="0" err="1"/>
              <a:t>www.ft.com</a:t>
            </a:r>
            <a:r>
              <a:rPr lang="en-US" sz="1200" dirty="0"/>
              <a:t>/content/e92dbf94-d9a2-11e9-8f9b-77216ebe1f17</a:t>
            </a:r>
          </a:p>
        </p:txBody>
      </p:sp>
    </p:spTree>
    <p:extLst>
      <p:ext uri="{BB962C8B-B14F-4D97-AF65-F5344CB8AC3E}">
        <p14:creationId xmlns:p14="http://schemas.microsoft.com/office/powerpoint/2010/main" val="411075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 trillion</a:t>
            </a:r>
            <a:r>
              <a:rPr lang="en-US" b="0" dirty="0"/>
              <a:t>.</a:t>
            </a:r>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75982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Spe</a:t>
            </a:r>
            <a:r>
              <a:rPr lang="en-US" dirty="0"/>
              <a:t>nding on Pharma: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fld id="{D9F085D5-EC86-4F6A-B501-C1359CB39116}" type="slidenum">
              <a:rPr lang="en-GB" smtClean="0"/>
              <a:t>82</a:t>
            </a:fld>
            <a:endParaRPr lang="en-GB"/>
          </a:p>
        </p:txBody>
      </p:sp>
    </p:spTree>
    <p:extLst>
      <p:ext uri="{BB962C8B-B14F-4D97-AF65-F5344CB8AC3E}">
        <p14:creationId xmlns:p14="http://schemas.microsoft.com/office/powerpoint/2010/main" val="23853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endParaRPr lang="en-US" b="0" dirty="0"/>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fld id="{D9F085D5-EC86-4F6A-B501-C1359CB39116}" type="slidenum">
              <a:rPr lang="en-GB" smtClean="0"/>
              <a:t>83</a:t>
            </a:fld>
            <a:endParaRPr lang="en-GB"/>
          </a:p>
        </p:txBody>
      </p:sp>
    </p:spTree>
    <p:extLst>
      <p:ext uri="{BB962C8B-B14F-4D97-AF65-F5344CB8AC3E}">
        <p14:creationId xmlns:p14="http://schemas.microsoft.com/office/powerpoint/2010/main" val="42894109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37246201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85</a:t>
            </a:fld>
            <a:endParaRPr lang="en-GB"/>
          </a:p>
        </p:txBody>
      </p:sp>
    </p:spTree>
    <p:extLst>
      <p:ext uri="{BB962C8B-B14F-4D97-AF65-F5344CB8AC3E}">
        <p14:creationId xmlns:p14="http://schemas.microsoft.com/office/powerpoint/2010/main" val="13993989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p:txBody>
          <a:bodyPr>
            <a:normAutofit lnSpcReduction="10000"/>
          </a:bodyPr>
          <a:lstStyle/>
          <a:p>
            <a:r>
              <a:rPr lang="en-US" b="0" dirty="0"/>
              <a:t>The CBO estimates that drug pricing negotiation would reduce federal spending by </a:t>
            </a:r>
            <a:r>
              <a:rPr lang="en-US" b="0" dirty="0">
                <a:hlinkClick r:id="rId2"/>
              </a:rPr>
              <a:t>$456 billion and increase revenues by $45 billion</a:t>
            </a:r>
            <a:r>
              <a:rPr lang="en-US" b="0" dirty="0"/>
              <a:t> over 10 years. This would include:</a:t>
            </a:r>
          </a:p>
          <a:p>
            <a:pPr lvl="1"/>
            <a:r>
              <a:rPr lang="en-US" sz="2800" b="0" dirty="0"/>
              <a:t>direct savings to the Medicare Part D program </a:t>
            </a:r>
            <a:r>
              <a:rPr lang="en-US" sz="2800" b="1" dirty="0"/>
              <a:t>($448B)</a:t>
            </a:r>
          </a:p>
          <a:p>
            <a:pPr lvl="1"/>
            <a:r>
              <a:rPr lang="en-US" sz="2800" b="0" dirty="0"/>
              <a:t>a reduction in spending related to the Affordable Care Act’s subsidies for commercial health plans</a:t>
            </a:r>
          </a:p>
          <a:p>
            <a:pPr lvl="1"/>
            <a:r>
              <a:rPr lang="en-US" sz="2800" b="0" dirty="0"/>
              <a:t>a reduction in spending for the Federal Employees Health Benefits Program</a:t>
            </a:r>
          </a:p>
          <a:p>
            <a:pPr lvl="1"/>
            <a:r>
              <a:rPr lang="en-US" sz="2800" b="0" dirty="0"/>
              <a:t>an increase in government revenue from employers using savings from reduced premiums to fund taxable wage increases for their workers.</a:t>
            </a:r>
            <a:endParaRPr lang="en-US" sz="2800" dirty="0"/>
          </a:p>
        </p:txBody>
      </p:sp>
      <p:sp>
        <p:nvSpPr>
          <p:cNvPr id="4" name="Slide Number Placeholder 3">
            <a:extLst>
              <a:ext uri="{FF2B5EF4-FFF2-40B4-BE49-F238E27FC236}">
                <a16:creationId xmlns:a16="http://schemas.microsoft.com/office/drawing/2014/main" id="{D0DE7A5E-471F-F143-B122-9695D2085332}"/>
              </a:ext>
            </a:extLst>
          </p:cNvPr>
          <p:cNvSpPr>
            <a:spLocks noGrp="1"/>
          </p:cNvSpPr>
          <p:nvPr>
            <p:ph type="sldNum" sz="quarter" idx="12"/>
          </p:nvPr>
        </p:nvSpPr>
        <p:spPr/>
        <p:txBody>
          <a:bodyPr/>
          <a:lstStyle/>
          <a:p>
            <a:fld id="{D9F085D5-EC86-4F6A-B501-C1359CB39116}" type="slidenum">
              <a:rPr lang="en-GB" smtClean="0"/>
              <a:t>86</a:t>
            </a:fld>
            <a:endParaRPr lang="en-GB"/>
          </a:p>
        </p:txBody>
      </p:sp>
      <p:sp>
        <p:nvSpPr>
          <p:cNvPr id="5" name="TextBox 4">
            <a:extLst>
              <a:ext uri="{FF2B5EF4-FFF2-40B4-BE49-F238E27FC236}">
                <a16:creationId xmlns:a16="http://schemas.microsoft.com/office/drawing/2014/main" id="{F23CAFD1-E144-2E46-BFA1-4FA763AA63FD}"/>
              </a:ext>
            </a:extLst>
          </p:cNvPr>
          <p:cNvSpPr txBox="1"/>
          <p:nvPr/>
        </p:nvSpPr>
        <p:spPr>
          <a:xfrm>
            <a:off x="5220182" y="6456851"/>
            <a:ext cx="6410666" cy="276999"/>
          </a:xfrm>
          <a:prstGeom prst="rect">
            <a:avLst/>
          </a:prstGeom>
          <a:noFill/>
        </p:spPr>
        <p:txBody>
          <a:bodyPr wrap="none" rtlCol="0">
            <a:spAutoFit/>
          </a:bodyPr>
          <a:lstStyle/>
          <a:p>
            <a:r>
              <a:rPr lang="en-US" sz="1200" dirty="0"/>
              <a:t>Source: Congressional Budget Office, https://</a:t>
            </a:r>
            <a:r>
              <a:rPr lang="en-US" sz="1200" dirty="0" err="1"/>
              <a:t>www.cbo.gov</a:t>
            </a:r>
            <a:r>
              <a:rPr lang="en-US" sz="1200" dirty="0"/>
              <a:t>/system/files/2019-12/hr3_complete.pdf</a:t>
            </a:r>
          </a:p>
        </p:txBody>
      </p:sp>
    </p:spTree>
    <p:extLst>
      <p:ext uri="{BB962C8B-B14F-4D97-AF65-F5344CB8AC3E}">
        <p14:creationId xmlns:p14="http://schemas.microsoft.com/office/powerpoint/2010/main" val="13609149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2531-7095-EB46-9CBB-00A9891EBB29}"/>
              </a:ext>
            </a:extLst>
          </p:cNvPr>
          <p:cNvSpPr>
            <a:spLocks noGrp="1"/>
          </p:cNvSpPr>
          <p:nvPr>
            <p:ph type="title"/>
          </p:nvPr>
        </p:nvSpPr>
        <p:spPr>
          <a:xfrm>
            <a:off x="734025" y="0"/>
            <a:ext cx="10515600" cy="1325563"/>
          </a:xfrm>
        </p:spPr>
        <p:txBody>
          <a:bodyPr/>
          <a:lstStyle/>
          <a:p>
            <a:r>
              <a:rPr lang="en-US" dirty="0">
                <a:solidFill>
                  <a:schemeClr val="bg1"/>
                </a:solidFill>
              </a:rPr>
              <a:t>Effe</a:t>
            </a:r>
            <a:r>
              <a:rPr lang="en-US" dirty="0"/>
              <a:t>ct on Size of Medicare</a:t>
            </a:r>
          </a:p>
        </p:txBody>
      </p:sp>
      <p:sp>
        <p:nvSpPr>
          <p:cNvPr id="4" name="Slide Number Placeholder 3">
            <a:extLst>
              <a:ext uri="{FF2B5EF4-FFF2-40B4-BE49-F238E27FC236}">
                <a16:creationId xmlns:a16="http://schemas.microsoft.com/office/drawing/2014/main" id="{9CC3AFB4-76B0-8B4F-B329-739169EAE451}"/>
              </a:ext>
            </a:extLst>
          </p:cNvPr>
          <p:cNvSpPr>
            <a:spLocks noGrp="1"/>
          </p:cNvSpPr>
          <p:nvPr>
            <p:ph type="sldNum" sz="quarter" idx="12"/>
          </p:nvPr>
        </p:nvSpPr>
        <p:spPr/>
        <p:txBody>
          <a:bodyPr/>
          <a:lstStyle/>
          <a:p>
            <a:fld id="{D9F085D5-EC86-4F6A-B501-C1359CB39116}" type="slidenum">
              <a:rPr lang="en-GB" smtClean="0"/>
              <a:t>87</a:t>
            </a:fld>
            <a:endParaRPr lang="en-GB"/>
          </a:p>
        </p:txBody>
      </p:sp>
      <p:pic>
        <p:nvPicPr>
          <p:cNvPr id="6" name="Picture 5">
            <a:extLst>
              <a:ext uri="{FF2B5EF4-FFF2-40B4-BE49-F238E27FC236}">
                <a16:creationId xmlns:a16="http://schemas.microsoft.com/office/drawing/2014/main" id="{B8B2C250-05E6-D241-97A1-167A4CC3B0EE}"/>
              </a:ext>
            </a:extLst>
          </p:cNvPr>
          <p:cNvPicPr>
            <a:picLocks noChangeAspect="1"/>
          </p:cNvPicPr>
          <p:nvPr/>
        </p:nvPicPr>
        <p:blipFill>
          <a:blip r:embed="rId2"/>
          <a:stretch>
            <a:fillRect/>
          </a:stretch>
        </p:blipFill>
        <p:spPr>
          <a:xfrm>
            <a:off x="1338482" y="1226916"/>
            <a:ext cx="9882657" cy="5011919"/>
          </a:xfrm>
          <a:prstGeom prst="rect">
            <a:avLst/>
          </a:prstGeom>
        </p:spPr>
      </p:pic>
      <p:sp>
        <p:nvSpPr>
          <p:cNvPr id="7" name="TextBox 6">
            <a:extLst>
              <a:ext uri="{FF2B5EF4-FFF2-40B4-BE49-F238E27FC236}">
                <a16:creationId xmlns:a16="http://schemas.microsoft.com/office/drawing/2014/main" id="{C1DDCCCC-28E9-5840-97A9-0835C37F9F61}"/>
              </a:ext>
            </a:extLst>
          </p:cNvPr>
          <p:cNvSpPr txBox="1"/>
          <p:nvPr/>
        </p:nvSpPr>
        <p:spPr>
          <a:xfrm>
            <a:off x="5263434" y="6456851"/>
            <a:ext cx="6340262" cy="276999"/>
          </a:xfrm>
          <a:prstGeom prst="rect">
            <a:avLst/>
          </a:prstGeom>
          <a:noFill/>
        </p:spPr>
        <p:txBody>
          <a:bodyPr wrap="none" rtlCol="0">
            <a:spAutoFit/>
          </a:bodyPr>
          <a:lstStyle/>
          <a:p>
            <a:r>
              <a:rPr lang="en-US" sz="1200" dirty="0"/>
              <a:t>Source: </a:t>
            </a:r>
            <a:r>
              <a:rPr lang="en-US" sz="1200" dirty="0">
                <a:hlinkClick r:id="rId3"/>
              </a:rPr>
              <a:t>https://www.cms.gov/files/document/2021-medicare-trustees-report.pdf</a:t>
            </a:r>
            <a:r>
              <a:rPr lang="en-US" sz="1200" dirty="0"/>
              <a:t>, via </a:t>
            </a:r>
            <a:r>
              <a:rPr lang="en-US" sz="1200" dirty="0" err="1"/>
              <a:t>Statista.com</a:t>
            </a:r>
            <a:endParaRPr lang="en-US" sz="1200" dirty="0"/>
          </a:p>
        </p:txBody>
      </p:sp>
    </p:spTree>
    <p:extLst>
      <p:ext uri="{BB962C8B-B14F-4D97-AF65-F5344CB8AC3E}">
        <p14:creationId xmlns:p14="http://schemas.microsoft.com/office/powerpoint/2010/main" val="36942271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88</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89</a:t>
            </a:fld>
            <a:endParaRPr lang="en-GB"/>
          </a:p>
        </p:txBody>
      </p:sp>
    </p:spTree>
    <p:extLst>
      <p:ext uri="{BB962C8B-B14F-4D97-AF65-F5344CB8AC3E}">
        <p14:creationId xmlns:p14="http://schemas.microsoft.com/office/powerpoint/2010/main" val="204168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B300-96ED-2143-B81A-0F218E3BC769}"/>
              </a:ext>
            </a:extLst>
          </p:cNvPr>
          <p:cNvSpPr>
            <a:spLocks noGrp="1"/>
          </p:cNvSpPr>
          <p:nvPr>
            <p:ph type="title"/>
          </p:nvPr>
        </p:nvSpPr>
        <p:spPr>
          <a:xfrm>
            <a:off x="791900" y="0"/>
            <a:ext cx="10515600" cy="1325563"/>
          </a:xfrm>
        </p:spPr>
        <p:txBody>
          <a:bodyPr/>
          <a:lstStyle/>
          <a:p>
            <a:r>
              <a:rPr lang="en-US" dirty="0">
                <a:solidFill>
                  <a:schemeClr val="bg1"/>
                </a:solidFill>
              </a:rPr>
              <a:t>Acc</a:t>
            </a:r>
            <a:r>
              <a:rPr lang="en-US" dirty="0"/>
              <a:t>ording to the GAO:</a:t>
            </a:r>
          </a:p>
        </p:txBody>
      </p:sp>
      <p:sp>
        <p:nvSpPr>
          <p:cNvPr id="3" name="Content Placeholder 2">
            <a:extLst>
              <a:ext uri="{FF2B5EF4-FFF2-40B4-BE49-F238E27FC236}">
                <a16:creationId xmlns:a16="http://schemas.microsoft.com/office/drawing/2014/main" id="{EABF38B2-87B6-564F-89CD-F35D7701B45C}"/>
              </a:ext>
            </a:extLst>
          </p:cNvPr>
          <p:cNvSpPr>
            <a:spLocks noGrp="1"/>
          </p:cNvSpPr>
          <p:nvPr>
            <p:ph idx="1"/>
          </p:nvPr>
        </p:nvSpPr>
        <p:spPr>
          <a:xfrm>
            <a:off x="838200" y="1299644"/>
            <a:ext cx="10515600" cy="4729876"/>
          </a:xfrm>
        </p:spPr>
        <p:txBody>
          <a:bodyPr>
            <a:normAutofit fontScale="77500" lnSpcReduction="20000"/>
          </a:bodyPr>
          <a:lstStyle/>
          <a:p>
            <a:r>
              <a:rPr lang="en-US" dirty="0"/>
              <a:t>Between 2006 and 2015:</a:t>
            </a:r>
          </a:p>
          <a:p>
            <a:pPr lvl="1"/>
            <a:r>
              <a:rPr lang="en-US" dirty="0"/>
              <a:t>Pharma and Biotech revenues increased from $534 billion to $775 billion (2015 $)</a:t>
            </a:r>
          </a:p>
          <a:p>
            <a:pPr lvl="1"/>
            <a:r>
              <a:rPr lang="en-US" dirty="0"/>
              <a:t>67% of drug companies saw an increase in profit margins.</a:t>
            </a:r>
          </a:p>
          <a:p>
            <a:pPr lvl="1"/>
            <a:r>
              <a:rPr lang="en-US" dirty="0"/>
              <a:t>Top 25: profit margins were between 15 and 20%.</a:t>
            </a:r>
          </a:p>
          <a:p>
            <a:pPr lvl="2"/>
            <a:r>
              <a:rPr lang="en-US" dirty="0"/>
              <a:t>Across non-drug companies, profit margins are 4-9%.</a:t>
            </a:r>
          </a:p>
          <a:p>
            <a:r>
              <a:rPr lang="en-US" dirty="0"/>
              <a:t>Mergers</a:t>
            </a:r>
          </a:p>
          <a:p>
            <a:pPr lvl="1"/>
            <a:r>
              <a:rPr lang="en-US" dirty="0"/>
              <a:t># held constant, but deal values increased.</a:t>
            </a:r>
          </a:p>
          <a:p>
            <a:pPr lvl="1"/>
            <a:r>
              <a:rPr lang="en-US" dirty="0"/>
              <a:t>Largest 10 companies had about 38% market share – higher in narrower markets.</a:t>
            </a:r>
          </a:p>
          <a:p>
            <a:r>
              <a:rPr lang="en-US" dirty="0"/>
              <a:t>Between 2008 and 2014:</a:t>
            </a:r>
          </a:p>
          <a:p>
            <a:pPr lvl="1"/>
            <a:r>
              <a:rPr lang="en-US" dirty="0"/>
              <a:t>179 to 263 drug approvals occurred annually</a:t>
            </a:r>
          </a:p>
          <a:p>
            <a:pPr lvl="2"/>
            <a:r>
              <a:rPr lang="en-US" dirty="0"/>
              <a:t>13% of approvals were for novel drugs.</a:t>
            </a:r>
          </a:p>
          <a:p>
            <a:r>
              <a:rPr lang="en-US" dirty="0"/>
              <a:t>Research indicates that fewer competitors are associated with higher prices.</a:t>
            </a:r>
          </a:p>
          <a:p>
            <a:pPr lvl="1"/>
            <a:r>
              <a:rPr lang="en-US" dirty="0"/>
              <a:t>Especially in the market for generics.</a:t>
            </a:r>
          </a:p>
          <a:p>
            <a:r>
              <a:rPr lang="en-US" dirty="0"/>
              <a:t>Mergers have a varied impact on innovation: R&amp;D spending, patent approvals, and drug approvals.</a:t>
            </a:r>
          </a:p>
          <a:p>
            <a:pPr lvl="1"/>
            <a:r>
              <a:rPr lang="en-US" dirty="0"/>
              <a:t>Certain merger retrospective studies have found a negative effect.</a:t>
            </a:r>
          </a:p>
        </p:txBody>
      </p:sp>
      <p:sp>
        <p:nvSpPr>
          <p:cNvPr id="4" name="Slide Number Placeholder 3">
            <a:extLst>
              <a:ext uri="{FF2B5EF4-FFF2-40B4-BE49-F238E27FC236}">
                <a16:creationId xmlns:a16="http://schemas.microsoft.com/office/drawing/2014/main" id="{900FF0BB-7FDA-0644-8F57-F42B38439AF9}"/>
              </a:ext>
            </a:extLst>
          </p:cNvPr>
          <p:cNvSpPr>
            <a:spLocks noGrp="1"/>
          </p:cNvSpPr>
          <p:nvPr>
            <p:ph type="sldNum" sz="quarter" idx="12"/>
          </p:nvPr>
        </p:nvSpPr>
        <p:spPr/>
        <p:txBody>
          <a:bodyPr/>
          <a:lstStyle/>
          <a:p>
            <a:fld id="{D9F085D5-EC86-4F6A-B501-C1359CB39116}" type="slidenum">
              <a:rPr lang="en-GB" smtClean="0"/>
              <a:t>90</a:t>
            </a:fld>
            <a:endParaRPr lang="en-GB"/>
          </a:p>
        </p:txBody>
      </p:sp>
      <p:sp>
        <p:nvSpPr>
          <p:cNvPr id="5" name="TextBox 4">
            <a:extLst>
              <a:ext uri="{FF2B5EF4-FFF2-40B4-BE49-F238E27FC236}">
                <a16:creationId xmlns:a16="http://schemas.microsoft.com/office/drawing/2014/main" id="{C0F5B8A5-07AC-1B4E-A8E6-DD7EEF0DBB94}"/>
              </a:ext>
            </a:extLst>
          </p:cNvPr>
          <p:cNvSpPr txBox="1"/>
          <p:nvPr/>
        </p:nvSpPr>
        <p:spPr>
          <a:xfrm>
            <a:off x="7818088" y="6456851"/>
            <a:ext cx="3535712" cy="276999"/>
          </a:xfrm>
          <a:prstGeom prst="rect">
            <a:avLst/>
          </a:prstGeom>
          <a:noFill/>
        </p:spPr>
        <p:txBody>
          <a:bodyPr wrap="none" rtlCol="0">
            <a:spAutoFit/>
          </a:bodyPr>
          <a:lstStyle/>
          <a:p>
            <a:r>
              <a:rPr lang="en-US" sz="1200" dirty="0"/>
              <a:t>https://</a:t>
            </a:r>
            <a:r>
              <a:rPr lang="en-US" sz="1200" dirty="0" err="1"/>
              <a:t>www.gao.gov</a:t>
            </a:r>
            <a:r>
              <a:rPr lang="en-US" sz="1200" dirty="0"/>
              <a:t>/assets/gao-18-40-highlights.pdf</a:t>
            </a:r>
          </a:p>
        </p:txBody>
      </p:sp>
    </p:spTree>
    <p:extLst>
      <p:ext uri="{BB962C8B-B14F-4D97-AF65-F5344CB8AC3E}">
        <p14:creationId xmlns:p14="http://schemas.microsoft.com/office/powerpoint/2010/main" val="18716626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of Insurance</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91</a:t>
            </a:fld>
            <a:endParaRPr lang="en-GB"/>
          </a:p>
        </p:txBody>
      </p:sp>
    </p:spTree>
    <p:extLst>
      <p:ext uri="{BB962C8B-B14F-4D97-AF65-F5344CB8AC3E}">
        <p14:creationId xmlns:p14="http://schemas.microsoft.com/office/powerpoint/2010/main" val="1097911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a:t>
            </a: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93</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372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716877" y="1325563"/>
            <a:ext cx="7009015" cy="4351338"/>
          </a:xfrm>
        </p:spPr>
        <p:txBody>
          <a:bodyPr/>
          <a:lstStyle/>
          <a:p>
            <a:pPr>
              <a:spcAft>
                <a:spcPts val="1000"/>
              </a:spcAft>
            </a:pPr>
            <a:r>
              <a:rPr lang="en-US" b="0" dirty="0">
                <a:solidFill>
                  <a:srgbClr val="333333"/>
                </a:solidFill>
                <a:latin typeface="interface_regular"/>
              </a:rPr>
              <a:t>Rising prices in the health sector</a:t>
            </a:r>
          </a:p>
          <a:p>
            <a:pPr>
              <a:spcAft>
                <a:spcPts val="1000"/>
              </a:spcAft>
            </a:pPr>
            <a:r>
              <a:rPr lang="en-US" b="0" dirty="0">
                <a:solidFill>
                  <a:srgbClr val="333333"/>
                </a:solidFill>
                <a:latin typeface="interface_regular"/>
              </a:rPr>
              <a:t>A</a:t>
            </a:r>
            <a:r>
              <a:rPr lang="en-US" sz="2800" b="0" dirty="0">
                <a:solidFill>
                  <a:srgbClr val="333333"/>
                </a:solidFill>
                <a:latin typeface="interface_regular"/>
              </a:rPr>
              <a:t>dvances in medical technologies </a:t>
            </a:r>
          </a:p>
          <a:p>
            <a:pPr>
              <a:spcAft>
                <a:spcPts val="1000"/>
              </a:spcAft>
            </a:pPr>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96</a:t>
            </a:fld>
            <a:endParaRPr lang="en-GB"/>
          </a:p>
        </p:txBody>
      </p:sp>
    </p:spTree>
    <p:extLst>
      <p:ext uri="{BB962C8B-B14F-4D97-AF65-F5344CB8AC3E}">
        <p14:creationId xmlns:p14="http://schemas.microsoft.com/office/powerpoint/2010/main" val="13541832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8962267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a:xfrm>
            <a:off x="838200" y="63795"/>
            <a:ext cx="10515600" cy="1325563"/>
          </a:xfrm>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98</a:t>
            </a:fld>
            <a:endParaRPr lang="en-GB"/>
          </a:p>
        </p:txBody>
      </p:sp>
    </p:spTree>
    <p:extLst>
      <p:ext uri="{BB962C8B-B14F-4D97-AF65-F5344CB8AC3E}">
        <p14:creationId xmlns:p14="http://schemas.microsoft.com/office/powerpoint/2010/main" val="11992831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833D-8BC3-ED4C-843A-9E350EBD0562}"/>
              </a:ext>
            </a:extLst>
          </p:cNvPr>
          <p:cNvSpPr>
            <a:spLocks noGrp="1"/>
          </p:cNvSpPr>
          <p:nvPr>
            <p:ph type="title"/>
          </p:nvPr>
        </p:nvSpPr>
        <p:spPr/>
        <p:txBody>
          <a:bodyPr/>
          <a:lstStyle/>
          <a:p>
            <a:r>
              <a:rPr lang="en-US" dirty="0"/>
              <a:t>Health Insurance and Reform</a:t>
            </a:r>
          </a:p>
        </p:txBody>
      </p:sp>
      <p:sp>
        <p:nvSpPr>
          <p:cNvPr id="3" name="Text Placeholder 2">
            <a:extLst>
              <a:ext uri="{FF2B5EF4-FFF2-40B4-BE49-F238E27FC236}">
                <a16:creationId xmlns:a16="http://schemas.microsoft.com/office/drawing/2014/main" id="{24651C37-FE84-344C-B462-700844AD60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246DD-E373-1E47-8096-22D0DBBD873B}"/>
              </a:ext>
            </a:extLst>
          </p:cNvPr>
          <p:cNvSpPr>
            <a:spLocks noGrp="1"/>
          </p:cNvSpPr>
          <p:nvPr>
            <p:ph type="sldNum" sz="quarter" idx="12"/>
          </p:nvPr>
        </p:nvSpPr>
        <p:spPr/>
        <p:txBody>
          <a:bodyPr/>
          <a:lstStyle/>
          <a:p>
            <a:fld id="{D9F085D5-EC86-4F6A-B501-C1359CB39116}" type="slidenum">
              <a:rPr lang="en-GB" smtClean="0"/>
              <a:t>99</a:t>
            </a:fld>
            <a:endParaRPr lang="en-GB"/>
          </a:p>
        </p:txBody>
      </p:sp>
    </p:spTree>
    <p:extLst>
      <p:ext uri="{BB962C8B-B14F-4D97-AF65-F5344CB8AC3E}">
        <p14:creationId xmlns:p14="http://schemas.microsoft.com/office/powerpoint/2010/main" val="29093227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3.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52641</TotalTime>
  <Words>6089</Words>
  <Application>Microsoft Macintosh PowerPoint</Application>
  <PresentationFormat>Widescreen</PresentationFormat>
  <Paragraphs>769</Paragraphs>
  <Slides>107</Slides>
  <Notes>13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107</vt:i4>
      </vt:variant>
    </vt:vector>
  </HeadingPairs>
  <TitlesOfParts>
    <vt:vector size="123" baseType="lpstr">
      <vt:lpstr>Arial</vt:lpstr>
      <vt:lpstr>berlingske_bold</vt:lpstr>
      <vt:lpstr>Cabin</vt:lpstr>
      <vt:lpstr>Calibri</vt:lpstr>
      <vt:lpstr>CircularStd-Book</vt:lpstr>
      <vt:lpstr>Courier New</vt:lpstr>
      <vt:lpstr>inherit</vt:lpstr>
      <vt:lpstr>InterFace</vt:lpstr>
      <vt:lpstr>InterFace</vt:lpstr>
      <vt:lpstr>interface_regular</vt:lpstr>
      <vt:lpstr>Libre Baskerville</vt:lpstr>
      <vt:lpstr>Myriad Pro</vt:lpstr>
      <vt:lpstr>Myriad Pro Light</vt:lpstr>
      <vt:lpstr>Roboto</vt:lpstr>
      <vt:lpstr>Trebuchet MS</vt:lpstr>
      <vt:lpstr>Custom Design</vt:lpstr>
      <vt:lpstr>PowerPoint Presentation</vt:lpstr>
      <vt:lpstr> National Economic Education Delegation</vt:lpstr>
      <vt:lpstr>Who Are We?</vt:lpstr>
      <vt:lpstr>Where Are We?</vt:lpstr>
      <vt:lpstr>Credits and Disclaimer</vt:lpstr>
      <vt:lpstr>Outline</vt:lpstr>
      <vt:lpstr>What is Health(care) Economics?</vt:lpstr>
      <vt:lpstr>Health Economics is part of Microeconomics</vt:lpstr>
      <vt:lpstr>Where the money goes?</vt:lpstr>
      <vt:lpstr>What is Health Economics?</vt:lpstr>
      <vt:lpstr>What is a Market?</vt:lpstr>
      <vt:lpstr>Markets Studied in Health Economics</vt:lpstr>
      <vt:lpstr>Pulse of the Health Economy</vt:lpstr>
      <vt:lpstr>Pulse of the Health Economy</vt:lpstr>
      <vt:lpstr>Access</vt:lpstr>
      <vt:lpstr>Health Insurance Coverage, 2019</vt:lpstr>
      <vt:lpstr>Health Insurance Coverage By Age, 2019</vt:lpstr>
      <vt:lpstr>Health Insurance Coverage by Income, 2019</vt:lpstr>
      <vt:lpstr>Health Insurance Coverage by Race, 2019</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Quality</vt:lpstr>
      <vt:lpstr>A Bit About Quality</vt:lpstr>
      <vt:lpstr>Life Expectancy: How Does the US Compare?</vt:lpstr>
      <vt:lpstr>Life Expectancy &amp; Per Capita GDP</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Health vs Social Care Spending</vt:lpstr>
      <vt:lpstr>Health vs Social Care Spending</vt:lpstr>
      <vt:lpstr>Why is Healthcare Spending Increasing?</vt:lpstr>
      <vt:lpstr>Tradeoffs</vt:lpstr>
      <vt:lpstr>Markets Matter for Costs, Access, and Quality</vt:lpstr>
      <vt:lpstr>Market Economies</vt:lpstr>
      <vt:lpstr>When does “free market does it better” hold?</vt:lpstr>
      <vt:lpstr>What types of markets are there?</vt:lpstr>
      <vt:lpstr>Health Care Markets are Different</vt:lpstr>
      <vt:lpstr>Are Health Care Markets Special?</vt:lpstr>
      <vt:lpstr>Another Difference: “Right” or Moral Imperative</vt:lpstr>
      <vt:lpstr>Policy Matters for Costs, Access, and Quality</vt:lpstr>
      <vt:lpstr>How Does Policy Matter?</vt:lpstr>
      <vt:lpstr>Concentration and Hospitals</vt:lpstr>
      <vt:lpstr>Hospital Monopolization</vt:lpstr>
      <vt:lpstr>Potential Benefits of Consolidation</vt:lpstr>
      <vt:lpstr>Evidence on Consolidation</vt:lpstr>
      <vt:lpstr>PowerPoint Presentation</vt:lpstr>
      <vt:lpstr>Hospital Monopolization Across the Nation</vt:lpstr>
      <vt:lpstr>Hospital Monopolization: California</vt:lpstr>
      <vt:lpstr>Hospital Monopolization: Florida</vt:lpstr>
      <vt:lpstr>Concentration and Pharma</vt:lpstr>
      <vt:lpstr>Drug Price Comparisons</vt:lpstr>
      <vt:lpstr>PowerPoint Presentation</vt:lpstr>
      <vt:lpstr>Spending on Pharmaceuticals</vt:lpstr>
      <vt:lpstr>Spending on Pharma: Trends Over Time</vt:lpstr>
      <vt:lpstr>Price Hikes</vt:lpstr>
      <vt:lpstr>Reasons for higher drug prices</vt:lpstr>
      <vt:lpstr>Lobbying</vt:lpstr>
      <vt:lpstr>Medicare Modernization Act </vt:lpstr>
      <vt:lpstr>How Much is Negotiation Worth?</vt:lpstr>
      <vt:lpstr>Effect on Size of Medicare</vt:lpstr>
      <vt:lpstr>PowerPoint Presentation</vt:lpstr>
      <vt:lpstr>Concentration in Pharmaceutical Companies</vt:lpstr>
      <vt:lpstr>According to the GAO:</vt:lpstr>
      <vt:lpstr>Concentration of Insurance</vt:lpstr>
      <vt:lpstr>Monopolization of Health Insurance Market</vt:lpstr>
      <vt:lpstr>Average Annual Insurance Premiums, 1999-2018 </vt:lpstr>
      <vt:lpstr>Spending on Deductibles</vt:lpstr>
      <vt:lpstr>Reason for Higher Health Insurance Rates</vt:lpstr>
      <vt:lpstr>Health Care Systems and Institutions</vt:lpstr>
      <vt:lpstr>Health System Classification</vt:lpstr>
      <vt:lpstr>US Health Care System</vt:lpstr>
      <vt:lpstr>Health Insurance and Reform</vt:lpstr>
      <vt:lpstr>Definition: Universal Coverage</vt:lpstr>
      <vt:lpstr>Definition: Single-Payer</vt:lpstr>
      <vt:lpstr>Definition: Socialized Medicine</vt:lpstr>
      <vt:lpstr>Definition: Third-Party Payer</vt:lpstr>
      <vt:lpstr>Definition: Third-Party Payer</vt:lpstr>
      <vt:lpstr>Summary</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257</cp:revision>
  <cp:lastPrinted>2022-05-05T20:30:17Z</cp:lastPrinted>
  <dcterms:created xsi:type="dcterms:W3CDTF">2017-05-03T22:30:38Z</dcterms:created>
  <dcterms:modified xsi:type="dcterms:W3CDTF">2022-05-05T21:01:36Z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