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79"/>
  </p:notesMasterIdLst>
  <p:sldIdLst>
    <p:sldId id="256" r:id="rId2"/>
    <p:sldId id="328" r:id="rId3"/>
    <p:sldId id="1078" r:id="rId4"/>
    <p:sldId id="1079" r:id="rId5"/>
    <p:sldId id="327" r:id="rId6"/>
    <p:sldId id="1100" r:id="rId7"/>
    <p:sldId id="330" r:id="rId8"/>
    <p:sldId id="345" r:id="rId9"/>
    <p:sldId id="1056" r:id="rId10"/>
    <p:sldId id="332" r:id="rId11"/>
    <p:sldId id="381" r:id="rId12"/>
    <p:sldId id="333" r:id="rId13"/>
    <p:sldId id="1105" r:id="rId14"/>
    <p:sldId id="1057" r:id="rId15"/>
    <p:sldId id="1058" r:id="rId16"/>
    <p:sldId id="1059" r:id="rId17"/>
    <p:sldId id="373" r:id="rId18"/>
    <p:sldId id="365" r:id="rId19"/>
    <p:sldId id="353" r:id="rId20"/>
    <p:sldId id="1062" r:id="rId21"/>
    <p:sldId id="1063" r:id="rId22"/>
    <p:sldId id="1064" r:id="rId23"/>
    <p:sldId id="1035" r:id="rId24"/>
    <p:sldId id="1036" r:id="rId25"/>
    <p:sldId id="1074" r:id="rId26"/>
    <p:sldId id="355" r:id="rId27"/>
    <p:sldId id="357" r:id="rId28"/>
    <p:sldId id="1065" r:id="rId29"/>
    <p:sldId id="1066" r:id="rId30"/>
    <p:sldId id="1067" r:id="rId31"/>
    <p:sldId id="403" r:id="rId32"/>
    <p:sldId id="1104" r:id="rId33"/>
    <p:sldId id="366" r:id="rId34"/>
    <p:sldId id="1068" r:id="rId35"/>
    <p:sldId id="379" r:id="rId36"/>
    <p:sldId id="380" r:id="rId37"/>
    <p:sldId id="344" r:id="rId38"/>
    <p:sldId id="1081" r:id="rId39"/>
    <p:sldId id="410" r:id="rId40"/>
    <p:sldId id="336" r:id="rId41"/>
    <p:sldId id="329" r:id="rId42"/>
    <p:sldId id="1070" r:id="rId43"/>
    <p:sldId id="412" r:id="rId44"/>
    <p:sldId id="415" r:id="rId45"/>
    <p:sldId id="368" r:id="rId46"/>
    <p:sldId id="418" r:id="rId47"/>
    <p:sldId id="419" r:id="rId48"/>
    <p:sldId id="369" r:id="rId49"/>
    <p:sldId id="370" r:id="rId50"/>
    <p:sldId id="417" r:id="rId51"/>
    <p:sldId id="1071" r:id="rId52"/>
    <p:sldId id="1084" r:id="rId53"/>
    <p:sldId id="1076" r:id="rId54"/>
    <p:sldId id="1039" r:id="rId55"/>
    <p:sldId id="1053" r:id="rId56"/>
    <p:sldId id="392" r:id="rId57"/>
    <p:sldId id="1103" r:id="rId58"/>
    <p:sldId id="393" r:id="rId59"/>
    <p:sldId id="1077" r:id="rId60"/>
    <p:sldId id="337" r:id="rId61"/>
    <p:sldId id="1040" r:id="rId62"/>
    <p:sldId id="1075" r:id="rId63"/>
    <p:sldId id="423" r:id="rId64"/>
    <p:sldId id="362" r:id="rId65"/>
    <p:sldId id="424" r:id="rId66"/>
    <p:sldId id="1101" r:id="rId67"/>
    <p:sldId id="338" r:id="rId68"/>
    <p:sldId id="421" r:id="rId69"/>
    <p:sldId id="1054" r:id="rId70"/>
    <p:sldId id="422" r:id="rId71"/>
    <p:sldId id="364" r:id="rId72"/>
    <p:sldId id="1102" r:id="rId73"/>
    <p:sldId id="426" r:id="rId74"/>
    <p:sldId id="1041" r:id="rId75"/>
    <p:sldId id="407" r:id="rId76"/>
    <p:sldId id="408" r:id="rId77"/>
    <p:sldId id="1073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Jon Havema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38" autoAdjust="0"/>
    <p:restoredTop sz="94674"/>
  </p:normalViewPr>
  <p:slideViewPr>
    <p:cSldViewPr snapToGrid="0" snapToObjects="1">
      <p:cViewPr varScale="1">
        <p:scale>
          <a:sx n="84" d="100"/>
          <a:sy n="84" d="100"/>
        </p:scale>
        <p:origin x="192" y="1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37648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5/27/20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www.cbo.gov</a:t>
            </a:r>
            <a:r>
              <a:rPr lang="en-US" dirty="0"/>
              <a:t>/publication/53627</a:t>
            </a:r>
          </a:p>
          <a:p>
            <a:r>
              <a:rPr lang="en-US" dirty="0"/>
              <a:t>https://</a:t>
            </a:r>
            <a:r>
              <a:rPr lang="en-US" dirty="0" err="1"/>
              <a:t>www.cbo.gov</a:t>
            </a:r>
            <a:r>
              <a:rPr lang="en-US" dirty="0"/>
              <a:t>/publication/53624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8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B50EA-82BB-4B19-8920-6A5DA3B540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69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59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97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www.cbo.gov</a:t>
            </a:r>
            <a:r>
              <a:rPr lang="en-US" dirty="0"/>
              <a:t>/publication/53627</a:t>
            </a:r>
          </a:p>
          <a:p>
            <a:r>
              <a:rPr lang="en-US" dirty="0"/>
              <a:t>https://</a:t>
            </a:r>
            <a:r>
              <a:rPr lang="en-US" dirty="0" err="1"/>
              <a:t>www.cbo.gov</a:t>
            </a:r>
            <a:r>
              <a:rPr lang="en-US" dirty="0"/>
              <a:t>/publication/53624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36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Debt2deficit.png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01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Debt2deficit.png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98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gdp_contrib_real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Charts/SocSecSurp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sa.gov/OACT/TRSUM/index.html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file:////Users/Jon/NEED%20Dropbox/Presentations/SafetyNet/Graphs/case_noMedicaid.p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Charts/incsec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Images/Proj19to29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Images/TaxExpenditures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jonhaveman/NEED%20Dropbox/Presentations/FederalBudget/Charts/brackets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axrate_top.p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axrate_topcutoff_real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Charts/avetr.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axrate_bottom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axrate_both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Images/4.2.1_-_figure_1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Images/Effective_Federal_Excise_Tax_Rate_by_Income_Group_(2007)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FederalBudget/Images/RevenueSources.pn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Images/RevInc_2017TaxCutImplications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Images/taxshares.jpe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Charts/taxrates_quintile.pn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Charts/taxrates_states.p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Charts/taxrates_total.pn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Images/Size_of_Govt.png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debt2deficit.pn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debt2deficit_gdpshare.png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Debt/Images/PublicDebtForecast.pn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gdp_comp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811709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The US Federal Budget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2"/>
                </a:solidFill>
              </a:rPr>
              <a:t>&lt;Audience&gt;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2"/>
                </a:solidFill>
              </a:rPr>
              <a:t>Month, # 2018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&lt;Your name, Ph.D.&gt;</a:t>
            </a:r>
          </a:p>
        </p:txBody>
      </p:sp>
    </p:spTree>
    <p:extLst>
      <p:ext uri="{BB962C8B-B14F-4D97-AF65-F5344CB8AC3E}">
        <p14:creationId xmlns:p14="http://schemas.microsoft.com/office/powerpoint/2010/main" val="1326337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rgbClr val="FFFFFF"/>
                </a:solidFill>
              </a:rPr>
              <a:t>Re</a:t>
            </a:r>
            <a:r>
              <a:rPr lang="en-US" dirty="0"/>
              <a:t>cent Amounts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C0B6C3-CF5B-1C4A-9F1E-410B3268E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468313" y="951659"/>
            <a:ext cx="7255373" cy="5278567"/>
          </a:xfrm>
        </p:spPr>
      </p:pic>
    </p:spTree>
    <p:extLst>
      <p:ext uri="{BB962C8B-B14F-4D97-AF65-F5344CB8AC3E}">
        <p14:creationId xmlns:p14="http://schemas.microsoft.com/office/powerpoint/2010/main" val="1605497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5B61D-0C45-DA40-A805-5320849B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Go?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7B7BC-3911-BC40-8FAD-9058404C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DD4DAC-687C-484D-ADE8-EC57CD54D1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1302385"/>
            <a:ext cx="5943600" cy="4253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5A11B-14C9-6F4F-B93E-32DA8CEF926B}"/>
              </a:ext>
            </a:extLst>
          </p:cNvPr>
          <p:cNvSpPr txBox="1"/>
          <p:nvPr/>
        </p:nvSpPr>
        <p:spPr>
          <a:xfrm>
            <a:off x="6488953" y="6466700"/>
            <a:ext cx="5083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www.nationalpriorities.org</a:t>
            </a:r>
            <a:r>
              <a:rPr lang="en-US" sz="1200" dirty="0"/>
              <a:t>/budget-basics/federal-budget-101/</a:t>
            </a:r>
          </a:p>
        </p:txBody>
      </p:sp>
    </p:spTree>
    <p:extLst>
      <p:ext uri="{BB962C8B-B14F-4D97-AF65-F5344CB8AC3E}">
        <p14:creationId xmlns:p14="http://schemas.microsoft.com/office/powerpoint/2010/main" val="4040403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On </a:t>
            </a:r>
            <a:r>
              <a:rPr lang="en-US" dirty="0"/>
              <a:t>What is the Money Spent?  Complicated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 descr="slide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945531"/>
            <a:ext cx="6973515" cy="52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42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Wh</a:t>
            </a:r>
            <a:r>
              <a:rPr lang="en-US" dirty="0"/>
              <a:t>at is Mandatory Spending?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 descr="slide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050146"/>
            <a:ext cx="7453403" cy="5033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F5BD23-38B3-9B44-A615-23D412BE2F36}"/>
              </a:ext>
            </a:extLst>
          </p:cNvPr>
          <p:cNvSpPr txBox="1"/>
          <p:nvPr/>
        </p:nvSpPr>
        <p:spPr>
          <a:xfrm>
            <a:off x="7024254" y="1551709"/>
            <a:ext cx="154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Medicare 14%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315B6-5484-AF4F-B224-A5F33CA978B7}"/>
              </a:ext>
            </a:extLst>
          </p:cNvPr>
          <p:cNvSpPr txBox="1"/>
          <p:nvPr/>
        </p:nvSpPr>
        <p:spPr>
          <a:xfrm>
            <a:off x="8011831" y="333509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Social </a:t>
            </a:r>
            <a:r>
              <a:rPr lang="en-US" b="1">
                <a:solidFill>
                  <a:srgbClr val="0070C0"/>
                </a:solidFill>
              </a:rPr>
              <a:t>Security 24</a:t>
            </a:r>
            <a:r>
              <a:rPr lang="en-US" b="1" dirty="0">
                <a:solidFill>
                  <a:srgbClr val="0070C0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556323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</a:t>
            </a:r>
            <a:r>
              <a:rPr lang="en-US" dirty="0"/>
              <a:t>ndatory Spending: Social Security (24%)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Retirement</a:t>
            </a:r>
          </a:p>
          <a:p>
            <a:pPr lvl="1"/>
            <a:r>
              <a:rPr lang="en-US" dirty="0"/>
              <a:t>Covers 96% of US workers.</a:t>
            </a:r>
          </a:p>
          <a:p>
            <a:pPr lvl="1"/>
            <a:r>
              <a:rPr lang="en-US" dirty="0"/>
              <a:t>Retirement age is increasing from 65-67.</a:t>
            </a:r>
          </a:p>
          <a:p>
            <a:r>
              <a:rPr lang="en-US" dirty="0"/>
              <a:t>Survivors</a:t>
            </a:r>
          </a:p>
          <a:p>
            <a:pPr lvl="1"/>
            <a:r>
              <a:rPr lang="en-US" dirty="0"/>
              <a:t>A worker's spouse and dependents may be eligible for survivors' benefits if the worker dies.</a:t>
            </a:r>
          </a:p>
          <a:p>
            <a:r>
              <a:rPr lang="en-US" dirty="0"/>
              <a:t>Disability</a:t>
            </a:r>
          </a:p>
          <a:p>
            <a:pPr lvl="1"/>
            <a:r>
              <a:rPr lang="en-US" dirty="0"/>
              <a:t>A medical condition expected to last at least one year or to be fatal.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50333-6611-4E4A-B1AE-6C07175DA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551" y="1113569"/>
            <a:ext cx="2133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5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D77CF-96B8-7446-BB6A-0818CEE25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 Social Security Funds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6FD88-AD6F-3D4C-A3A1-46EC9A298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700" y="1325563"/>
            <a:ext cx="5257800" cy="4351338"/>
          </a:xfrm>
        </p:spPr>
        <p:txBody>
          <a:bodyPr/>
          <a:lstStyle/>
          <a:p>
            <a:r>
              <a:rPr lang="en-US" dirty="0"/>
              <a:t>Payroll  taxes</a:t>
            </a:r>
          </a:p>
          <a:p>
            <a:pPr lvl="1"/>
            <a:r>
              <a:rPr lang="en-US" dirty="0"/>
              <a:t>Tax rates: </a:t>
            </a:r>
          </a:p>
          <a:p>
            <a:pPr lvl="2"/>
            <a:r>
              <a:rPr lang="en-US" dirty="0"/>
              <a:t>Employee: 		6.2%</a:t>
            </a:r>
          </a:p>
          <a:p>
            <a:pPr lvl="2"/>
            <a:r>
              <a:rPr lang="en-US" dirty="0"/>
              <a:t>Employer: 		6.2%</a:t>
            </a:r>
          </a:p>
          <a:p>
            <a:pPr lvl="2"/>
            <a:r>
              <a:rPr lang="en-US" dirty="0"/>
              <a:t>Self Employed:	12.4%</a:t>
            </a:r>
          </a:p>
          <a:p>
            <a:pPr lvl="1"/>
            <a:r>
              <a:rPr lang="en-US" dirty="0"/>
              <a:t>Cap in 2019: $132,900</a:t>
            </a:r>
          </a:p>
          <a:p>
            <a:r>
              <a:rPr lang="en-US" dirty="0"/>
              <a:t>Taxes on OASDI benefits</a:t>
            </a:r>
          </a:p>
          <a:p>
            <a:pPr lvl="1"/>
            <a:r>
              <a:rPr lang="en-US" dirty="0"/>
              <a:t>Not all benefits are taxed.</a:t>
            </a:r>
          </a:p>
          <a:p>
            <a:r>
              <a:rPr lang="en-US" dirty="0"/>
              <a:t>Interest earnings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40CED-3845-D346-9B01-A5C9D8D7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5C03B7-BAAF-D747-A8FC-0953215B1A4D}"/>
              </a:ext>
            </a:extLst>
          </p:cNvPr>
          <p:cNvSpPr txBox="1"/>
          <p:nvPr/>
        </p:nvSpPr>
        <p:spPr>
          <a:xfrm>
            <a:off x="7493104" y="1968884"/>
            <a:ext cx="31512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Key Question:</a:t>
            </a:r>
          </a:p>
          <a:p>
            <a:r>
              <a:rPr lang="en-US" sz="4000" b="1" dirty="0"/>
              <a:t>Who pays?</a:t>
            </a:r>
          </a:p>
        </p:txBody>
      </p:sp>
    </p:spTree>
    <p:extLst>
      <p:ext uri="{BB962C8B-B14F-4D97-AF65-F5344CB8AC3E}">
        <p14:creationId xmlns:p14="http://schemas.microsoft.com/office/powerpoint/2010/main" val="45101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DB5D8-BF0D-D74A-B31E-26253557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 Trust Fund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04CED890-1742-1B4F-90D3-559F734F99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284019" y="1125954"/>
            <a:ext cx="7280562" cy="485607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96379E-DAE5-0D43-80AF-0E773D13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089C3E-930C-6044-A3D8-647DEA009877}"/>
              </a:ext>
            </a:extLst>
          </p:cNvPr>
          <p:cNvSpPr txBox="1">
            <a:spLocks/>
          </p:cNvSpPr>
          <p:nvPr/>
        </p:nvSpPr>
        <p:spPr>
          <a:xfrm>
            <a:off x="7848600" y="1459411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Spending in 2018</a:t>
            </a:r>
          </a:p>
          <a:p>
            <a:pPr lvl="1"/>
            <a:r>
              <a:rPr lang="en-US" dirty="0"/>
              <a:t>OASI:  	$854 billion</a:t>
            </a:r>
          </a:p>
          <a:p>
            <a:pPr lvl="1"/>
            <a:r>
              <a:rPr lang="en-US" dirty="0"/>
              <a:t>DI:	$147 billion</a:t>
            </a:r>
          </a:p>
          <a:p>
            <a:r>
              <a:rPr lang="en-US" dirty="0"/>
              <a:t>Income in 2018</a:t>
            </a:r>
          </a:p>
          <a:p>
            <a:pPr lvl="1"/>
            <a:r>
              <a:rPr lang="en-US" dirty="0"/>
              <a:t>OASI:	$831</a:t>
            </a:r>
          </a:p>
          <a:p>
            <a:pPr lvl="1"/>
            <a:r>
              <a:rPr lang="en-US" dirty="0"/>
              <a:t>DI:	$172</a:t>
            </a:r>
          </a:p>
          <a:p>
            <a:r>
              <a:rPr lang="en-US" dirty="0"/>
              <a:t>Surplus in 2018</a:t>
            </a:r>
          </a:p>
          <a:p>
            <a:pPr lvl="1"/>
            <a:r>
              <a:rPr lang="en-US" dirty="0"/>
              <a:t>OASI:	$-22</a:t>
            </a:r>
          </a:p>
          <a:p>
            <a:pPr lvl="1"/>
            <a:r>
              <a:rPr lang="en-US" dirty="0"/>
              <a:t>DI:	$25</a:t>
            </a:r>
          </a:p>
          <a:p>
            <a:r>
              <a:rPr lang="en-US" dirty="0"/>
              <a:t>Total Surplus:    $3 Billion</a:t>
            </a:r>
          </a:p>
          <a:p>
            <a:pPr lvl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C850E3-0638-2D41-808F-38786DB283AD}"/>
              </a:ext>
            </a:extLst>
          </p:cNvPr>
          <p:cNvSpPr txBox="1"/>
          <p:nvPr/>
        </p:nvSpPr>
        <p:spPr>
          <a:xfrm>
            <a:off x="7848600" y="6456851"/>
            <a:ext cx="3625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https://www.ssa.gov/OACT/TRSUM/index.html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84296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26C7C-2CAA-9342-A33B-BB9E5765E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/>
              <a:t>2018: Deficits As Far As the Eye Can See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A7DBC-F365-794C-8D4B-C2969F7C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CF61C0-263F-A647-94E8-B3C22931AB8F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19600" y="1325563"/>
            <a:ext cx="7213827" cy="4904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319917-FC26-6142-ADEC-A651F7EDCA5C}"/>
              </a:ext>
            </a:extLst>
          </p:cNvPr>
          <p:cNvSpPr txBox="1"/>
          <p:nvPr/>
        </p:nvSpPr>
        <p:spPr>
          <a:xfrm>
            <a:off x="5931076" y="1126440"/>
            <a:ext cx="477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Deficits Begin in 2020: Percent of Taxable Payroll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95DA66-FF68-2647-A075-73AE4FBDDD9C}"/>
              </a:ext>
            </a:extLst>
          </p:cNvPr>
          <p:cNvSpPr txBox="1"/>
          <p:nvPr/>
        </p:nvSpPr>
        <p:spPr>
          <a:xfrm>
            <a:off x="3529013" y="6412788"/>
            <a:ext cx="810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2019 Annual Report of the Board of Trustees of the Federal Old-Age and Survivors Insurance and Disability Insurance Trust Funds, Table IV.B1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C8D22C2-2B66-2044-87F5-6AAF810E7D01}"/>
              </a:ext>
            </a:extLst>
          </p:cNvPr>
          <p:cNvSpPr txBox="1">
            <a:spLocks/>
          </p:cNvSpPr>
          <p:nvPr/>
        </p:nvSpPr>
        <p:spPr>
          <a:xfrm>
            <a:off x="245647" y="1347259"/>
            <a:ext cx="43434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Trust Fund Solvency</a:t>
            </a:r>
          </a:p>
          <a:p>
            <a:pPr lvl="1"/>
            <a:r>
              <a:rPr lang="en-US" dirty="0"/>
              <a:t>Annual deficits after 2019</a:t>
            </a:r>
          </a:p>
          <a:p>
            <a:pPr lvl="1"/>
            <a:r>
              <a:rPr lang="en-US" dirty="0"/>
              <a:t>Fund insolvent after 2036</a:t>
            </a:r>
          </a:p>
        </p:txBody>
      </p:sp>
    </p:spTree>
    <p:extLst>
      <p:ext uri="{BB962C8B-B14F-4D97-AF65-F5344CB8AC3E}">
        <p14:creationId xmlns:p14="http://schemas.microsoft.com/office/powerpoint/2010/main" val="3445188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Op</a:t>
            </a:r>
            <a:r>
              <a:rPr lang="en-US" dirty="0"/>
              <a:t>tions for Eliminating the </a:t>
            </a:r>
            <a:r>
              <a:rPr lang="en-US" dirty="0" err="1"/>
              <a:t>Soc</a:t>
            </a:r>
            <a:r>
              <a:rPr lang="en-US" dirty="0"/>
              <a:t> Sec Deficits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778" y="1325563"/>
            <a:ext cx="10515600" cy="48801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4800" u="sng" dirty="0"/>
              <a:t>Problem is 1-1.5% of GDP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Raise the retirement age.</a:t>
            </a:r>
          </a:p>
          <a:p>
            <a:endParaRPr lang="en-US" sz="4000" dirty="0"/>
          </a:p>
          <a:p>
            <a:r>
              <a:rPr lang="en-US" sz="4000" dirty="0"/>
              <a:t>Increase the tax rate.</a:t>
            </a:r>
          </a:p>
          <a:p>
            <a:pPr lvl="1"/>
            <a:r>
              <a:rPr lang="en-US" sz="3600" dirty="0"/>
              <a:t>4 percentage pt. increase raises 0.6% of GDP.</a:t>
            </a:r>
          </a:p>
          <a:p>
            <a:r>
              <a:rPr lang="en-US" sz="4000" dirty="0"/>
              <a:t>Raise the amount of income subject to tax.</a:t>
            </a:r>
          </a:p>
          <a:p>
            <a:pPr lvl="1"/>
            <a:r>
              <a:rPr lang="en-US" sz="3600" dirty="0"/>
              <a:t>Tax all wages raises 1.1% of GDP.</a:t>
            </a:r>
            <a:endParaRPr lang="en-US" sz="4000" dirty="0"/>
          </a:p>
          <a:p>
            <a:r>
              <a:rPr lang="en-US" sz="4000" dirty="0"/>
              <a:t>Reduce benefits.</a:t>
            </a:r>
          </a:p>
          <a:p>
            <a:pPr lvl="1"/>
            <a:r>
              <a:rPr lang="en-US" sz="3600" dirty="0"/>
              <a:t>21% cut in benefits by 2034 would be necessary.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87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</a:t>
            </a:r>
            <a:r>
              <a:rPr lang="en-US" dirty="0"/>
              <a:t>ndatory Spending: Medicare (14%)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A: Hospital Insurance</a:t>
            </a:r>
          </a:p>
          <a:p>
            <a:r>
              <a:rPr lang="en-US" dirty="0"/>
              <a:t>Part B: Physician, outpatient, home health, and other services.</a:t>
            </a:r>
          </a:p>
          <a:p>
            <a:r>
              <a:rPr lang="en-US" dirty="0"/>
              <a:t>Part D: Subsidized access to pharmaceuticals.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Part C: Medicare Advantage Plans – offered by private companies approved by Medicare.</a:t>
            </a:r>
          </a:p>
          <a:p>
            <a:pPr lvl="1"/>
            <a:r>
              <a:rPr lang="en-US" dirty="0"/>
              <a:t>Medicare Advantage Plans may offer extra coverage, such as vision, hearing, dental, and/or health and wellness programs.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475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0380"/>
            <a:ext cx="10515600" cy="4821688"/>
          </a:xfrm>
        </p:spPr>
        <p:txBody>
          <a:bodyPr>
            <a:normAutofit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/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/>
              <a:t>Are </a:t>
            </a:r>
            <a:r>
              <a:rPr lang="en-US" b="1" dirty="0"/>
              <a:t>nonpartisan</a:t>
            </a:r>
            <a:r>
              <a:rPr lang="en-US" dirty="0"/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20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D77CF-96B8-7446-BB6A-0818CEE25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 Medicare Funds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6FD88-AD6F-3D4C-A3A1-46EC9A298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54" y="1602225"/>
            <a:ext cx="6373091" cy="4351338"/>
          </a:xfrm>
        </p:spPr>
        <p:txBody>
          <a:bodyPr>
            <a:normAutofit/>
          </a:bodyPr>
          <a:lstStyle/>
          <a:p>
            <a:r>
              <a:rPr lang="en-US" dirty="0"/>
              <a:t>Payroll  taxes</a:t>
            </a:r>
          </a:p>
          <a:p>
            <a:pPr lvl="1"/>
            <a:r>
              <a:rPr lang="en-US" dirty="0"/>
              <a:t>Tax rates: </a:t>
            </a:r>
          </a:p>
          <a:p>
            <a:pPr lvl="2"/>
            <a:r>
              <a:rPr lang="en-US" dirty="0"/>
              <a:t>Employee: 		1.45%</a:t>
            </a:r>
          </a:p>
          <a:p>
            <a:pPr lvl="2"/>
            <a:r>
              <a:rPr lang="en-US" dirty="0"/>
              <a:t>Employer: 		1.45%</a:t>
            </a:r>
          </a:p>
          <a:p>
            <a:pPr lvl="2"/>
            <a:r>
              <a:rPr lang="en-US" dirty="0"/>
              <a:t>Self Employed:	2.9%</a:t>
            </a:r>
          </a:p>
          <a:p>
            <a:pPr lvl="1"/>
            <a:r>
              <a:rPr lang="en-US" dirty="0"/>
              <a:t>No Cap</a:t>
            </a:r>
          </a:p>
          <a:p>
            <a:r>
              <a:rPr lang="en-US" dirty="0"/>
              <a:t>Interest earnings</a:t>
            </a:r>
          </a:p>
          <a:p>
            <a:r>
              <a:rPr lang="en-US" dirty="0"/>
              <a:t>General revenues</a:t>
            </a:r>
          </a:p>
          <a:p>
            <a:r>
              <a:rPr lang="en-US" dirty="0"/>
              <a:t>Beneficiary premiums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40CED-3845-D346-9B01-A5C9D8D7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40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AD43F-025E-9F44-86B1-B4A3EE018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dicare Finances in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04225-7558-0C41-8677-0ACFD31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550" y="1325563"/>
            <a:ext cx="6191250" cy="47978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Part A:</a:t>
            </a:r>
          </a:p>
          <a:p>
            <a:pPr lvl="1"/>
            <a:r>
              <a:rPr lang="en-US" dirty="0"/>
              <a:t>Income in 2018:		$299 billion</a:t>
            </a:r>
          </a:p>
          <a:p>
            <a:pPr lvl="1"/>
            <a:r>
              <a:rPr lang="en-US" dirty="0"/>
              <a:t>Expenses in 2018:		$297 billion</a:t>
            </a:r>
          </a:p>
          <a:p>
            <a:pPr lvl="1"/>
            <a:r>
              <a:rPr lang="en-US" dirty="0"/>
              <a:t>Surplus:			$2.8 billion</a:t>
            </a:r>
          </a:p>
          <a:p>
            <a:r>
              <a:rPr lang="en-US" dirty="0"/>
              <a:t>Part B and Part D:</a:t>
            </a:r>
          </a:p>
          <a:p>
            <a:pPr lvl="1"/>
            <a:r>
              <a:rPr lang="en-US" dirty="0"/>
              <a:t>Income in 2018:		$406 billion</a:t>
            </a:r>
          </a:p>
          <a:p>
            <a:pPr lvl="1"/>
            <a:r>
              <a:rPr lang="en-US" dirty="0"/>
              <a:t>Expenses in 2018:		$414 billion</a:t>
            </a:r>
          </a:p>
          <a:p>
            <a:pPr lvl="1"/>
            <a:r>
              <a:rPr lang="en-US" dirty="0"/>
              <a:t>Surplus:			</a:t>
            </a:r>
            <a:r>
              <a:rPr lang="en-US" b="1" dirty="0"/>
              <a:t>$-7.9 billion</a:t>
            </a:r>
          </a:p>
          <a:p>
            <a:pPr lvl="1"/>
            <a:endParaRPr lang="en-US" dirty="0"/>
          </a:p>
          <a:p>
            <a:r>
              <a:rPr lang="en-US" dirty="0"/>
              <a:t>Long term sustainability:</a:t>
            </a:r>
          </a:p>
          <a:p>
            <a:pPr lvl="1"/>
            <a:r>
              <a:rPr lang="en-US" dirty="0"/>
              <a:t>Deficits began in 2016</a:t>
            </a:r>
          </a:p>
          <a:p>
            <a:pPr lvl="1"/>
            <a:r>
              <a:rPr lang="en-US" dirty="0"/>
              <a:t>For as far as the eye can see</a:t>
            </a:r>
          </a:p>
          <a:p>
            <a:pPr lvl="1"/>
            <a:r>
              <a:rPr lang="en-US" dirty="0"/>
              <a:t>Insolvent in 2026 with current parameters.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D1323-B476-B94B-8868-659FBD2D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181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</a:t>
            </a:r>
            <a:r>
              <a:rPr lang="en-US" dirty="0"/>
              <a:t>ndatory Spending: Medicaid (9%)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2050"/>
            <a:ext cx="10515600" cy="476001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3000" dirty="0"/>
              <a:t>Medicaid provides medical insurance for those whose income and resources are insufficient to pay for health care.</a:t>
            </a:r>
          </a:p>
          <a:p>
            <a:pPr>
              <a:spcAft>
                <a:spcPts val="1000"/>
              </a:spcAft>
            </a:pPr>
            <a:r>
              <a:rPr lang="en-US" sz="3000" dirty="0"/>
              <a:t>It is a program with costs shared with the states.</a:t>
            </a:r>
          </a:p>
          <a:p>
            <a:pPr>
              <a:spcAft>
                <a:spcPts val="1000"/>
              </a:spcAft>
            </a:pPr>
            <a:r>
              <a:rPr lang="en-US" sz="3000" dirty="0"/>
              <a:t>Amount spent in 2017: $576.6 Billion</a:t>
            </a:r>
          </a:p>
          <a:p>
            <a:pPr lvl="1">
              <a:spcAft>
                <a:spcPts val="1000"/>
              </a:spcAft>
            </a:pPr>
            <a:r>
              <a:rPr lang="en-US" sz="2700" dirty="0"/>
              <a:t>Federal: 	61.5% or 	$354.6 Billion</a:t>
            </a:r>
          </a:p>
          <a:p>
            <a:pPr lvl="1">
              <a:spcAft>
                <a:spcPts val="1000"/>
              </a:spcAft>
            </a:pPr>
            <a:r>
              <a:rPr lang="en-US" sz="2700" dirty="0"/>
              <a:t>States: 		38.5%		$222.0 Billion</a:t>
            </a:r>
          </a:p>
          <a:p>
            <a:pPr>
              <a:spcAft>
                <a:spcPts val="1000"/>
              </a:spcAft>
            </a:pPr>
            <a:r>
              <a:rPr lang="en-US" sz="3000" dirty="0"/>
              <a:t>People served in 2017: 72 million (22% of Americans)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44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060B-0B75-E944-B80F-DCBBCA8F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</a:t>
            </a:r>
            <a:r>
              <a:rPr lang="en-US" dirty="0"/>
              <a:t>ndatory Spending: Income Security (7%)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A08EE-1B45-8341-975E-81EB303107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EITC</a:t>
            </a:r>
          </a:p>
          <a:p>
            <a:r>
              <a:rPr lang="en-US" sz="3600" dirty="0"/>
              <a:t>SNAP</a:t>
            </a:r>
          </a:p>
          <a:p>
            <a:r>
              <a:rPr lang="en-US" sz="3600" dirty="0"/>
              <a:t>SSI</a:t>
            </a:r>
          </a:p>
          <a:p>
            <a:r>
              <a:rPr lang="en-US" sz="3600" dirty="0"/>
              <a:t>TANF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9FB19-5892-D14D-B649-96507851FC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Housing</a:t>
            </a:r>
          </a:p>
          <a:p>
            <a:r>
              <a:rPr lang="en-US" sz="3600" dirty="0"/>
              <a:t>WIC</a:t>
            </a:r>
          </a:p>
          <a:p>
            <a:r>
              <a:rPr lang="en-US" sz="3600" dirty="0"/>
              <a:t>School Lunches</a:t>
            </a:r>
          </a:p>
          <a:p>
            <a:r>
              <a:rPr lang="en-US" sz="3600" dirty="0"/>
              <a:t>Head Start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35881-07F0-2947-81F3-FD1290EB9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598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7818C8-FC15-4C25-82D1-1ED4270F5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U.S</a:t>
            </a:r>
            <a:r>
              <a:rPr lang="en-US" dirty="0"/>
              <a:t>. Safety Net Expenditures ($ Billions) and </a:t>
            </a:r>
            <a:br>
              <a:rPr lang="en-US" dirty="0"/>
            </a:br>
            <a:r>
              <a:rPr lang="en-US" dirty="0"/>
              <a:t>Caseload (Millions) </a:t>
            </a:r>
            <a:r>
              <a:rPr lang="mr-IN" dirty="0"/>
              <a:t>–</a:t>
            </a:r>
            <a:r>
              <a:rPr lang="en-US" dirty="0"/>
              <a:t> No Medicaid, 2014 or 2015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ECEF9E-0DC9-3041-A4D9-28605DD7454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485900" y="1580848"/>
            <a:ext cx="92202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89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80BFB-C895-B040-96ED-B17D1325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Security Spending Over Time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C510D3-D623-5244-99AE-D046824EC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172695" y="963261"/>
            <a:ext cx="7846610" cy="523362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5F86F-8D9F-0346-A521-5B23FFF18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D72D19A-10C6-3546-A601-B20A0902D45B}"/>
              </a:ext>
            </a:extLst>
          </p:cNvPr>
          <p:cNvSpPr/>
          <p:nvPr/>
        </p:nvSpPr>
        <p:spPr>
          <a:xfrm>
            <a:off x="8212667" y="2743201"/>
            <a:ext cx="711200" cy="52493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E0BD3D7-CE14-8942-92E4-7ED41513CAB3}"/>
              </a:ext>
            </a:extLst>
          </p:cNvPr>
          <p:cNvSpPr/>
          <p:nvPr/>
        </p:nvSpPr>
        <p:spPr>
          <a:xfrm>
            <a:off x="8178801" y="3968928"/>
            <a:ext cx="711200" cy="52493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0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</a:t>
            </a:r>
            <a:r>
              <a:rPr lang="en-US" dirty="0"/>
              <a:t>ndatory Spending: Interest (8%)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Interest costs in 2019: $376 Billion</a:t>
            </a:r>
          </a:p>
          <a:p>
            <a:pPr lvl="1"/>
            <a:r>
              <a:rPr lang="en-US" sz="3200" dirty="0"/>
              <a:t>1.6% of GDP, or 8% of the Federal Budget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4000" dirty="0"/>
              <a:t>Forecast to increase to $1,323 Billion in 2050</a:t>
            </a:r>
          </a:p>
          <a:p>
            <a:pPr lvl="1"/>
            <a:r>
              <a:rPr lang="en-US" sz="3200" dirty="0"/>
              <a:t>6% of GDP, or 21% of the Federal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B94C8-7309-D143-891A-B785C97D6054}"/>
              </a:ext>
            </a:extLst>
          </p:cNvPr>
          <p:cNvSpPr txBox="1"/>
          <p:nvPr/>
        </p:nvSpPr>
        <p:spPr>
          <a:xfrm>
            <a:off x="7017197" y="6421601"/>
            <a:ext cx="451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CBO, January 2019 Budget Projections</a:t>
            </a:r>
          </a:p>
        </p:txBody>
      </p:sp>
    </p:spTree>
    <p:extLst>
      <p:ext uri="{BB962C8B-B14F-4D97-AF65-F5344CB8AC3E}">
        <p14:creationId xmlns:p14="http://schemas.microsoft.com/office/powerpoint/2010/main" val="109339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</a:t>
            </a:r>
            <a:r>
              <a:rPr lang="en-US" dirty="0"/>
              <a:t>ndatory Spending: Other (7%)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5DDCA5-A1E2-144A-ADE4-D220C701C6C8}"/>
              </a:ext>
            </a:extLst>
          </p:cNvPr>
          <p:cNvSpPr txBox="1">
            <a:spLocks/>
          </p:cNvSpPr>
          <p:nvPr/>
        </p:nvSpPr>
        <p:spPr>
          <a:xfrm>
            <a:off x="4303240" y="1325563"/>
            <a:ext cx="3585519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Food and agriculture</a:t>
            </a:r>
          </a:p>
          <a:p>
            <a:r>
              <a:rPr lang="en-US"/>
              <a:t>Veterans’ Benefits</a:t>
            </a:r>
          </a:p>
          <a:p>
            <a:r>
              <a:rPr lang="en-US"/>
              <a:t>Transportation</a:t>
            </a:r>
          </a:p>
          <a:p>
            <a:r>
              <a:rPr lang="en-US"/>
              <a:t>Other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76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Wh</a:t>
            </a:r>
            <a:r>
              <a:rPr lang="en-US" dirty="0"/>
              <a:t>at is Discretionary Spending?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5" name="Picture 4" descr="slide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72" y="979705"/>
            <a:ext cx="8337498" cy="514022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9C89377-8F6D-A547-B8B7-1158CCF5D46A}"/>
              </a:ext>
            </a:extLst>
          </p:cNvPr>
          <p:cNvSpPr/>
          <p:nvPr/>
        </p:nvSpPr>
        <p:spPr>
          <a:xfrm>
            <a:off x="285750" y="1543050"/>
            <a:ext cx="2609850" cy="1047750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Int’l Affairs  1%</a:t>
            </a:r>
          </a:p>
        </p:txBody>
      </p:sp>
    </p:spTree>
    <p:extLst>
      <p:ext uri="{BB962C8B-B14F-4D97-AF65-F5344CB8AC3E}">
        <p14:creationId xmlns:p14="http://schemas.microsoft.com/office/powerpoint/2010/main" val="253461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Dis</a:t>
            </a:r>
            <a:r>
              <a:rPr lang="en-US" dirty="0"/>
              <a:t>cretionary Spending: Other (6%)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5907695"/>
              </p:ext>
            </p:extLst>
          </p:nvPr>
        </p:nvGraphicFramePr>
        <p:xfrm>
          <a:off x="2152650" y="1143000"/>
          <a:ext cx="7334250" cy="4916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2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Category</a:t>
                      </a:r>
                    </a:p>
                  </a:txBody>
                  <a:tcPr marL="1524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Amount</a:t>
                      </a:r>
                    </a:p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(Millions)</a:t>
                      </a:r>
                      <a:endParaRPr lang="mr-IN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564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Energy</a:t>
                      </a:r>
                    </a:p>
                  </a:txBody>
                  <a:tcPr marL="1524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4,412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564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Agriculture</a:t>
                      </a:r>
                    </a:p>
                  </a:txBody>
                  <a:tcPr marL="1524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5,800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564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Medicare</a:t>
                      </a:r>
                    </a:p>
                  </a:txBody>
                  <a:tcPr marL="1524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5,906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564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General government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524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17,403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564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General science, space and tech</a:t>
                      </a:r>
                    </a:p>
                  </a:txBody>
                  <a:tcPr marL="1524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30,289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2573241061"/>
                  </a:ext>
                </a:extLst>
              </a:tr>
              <a:tr h="745598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Natural resources and environment</a:t>
                      </a:r>
                    </a:p>
                  </a:txBody>
                  <a:tcPr marL="1524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36,766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9564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Housing Assistance</a:t>
                      </a:r>
                    </a:p>
                  </a:txBody>
                  <a:tcPr marL="1524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45,711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924028726"/>
                  </a:ext>
                </a:extLst>
              </a:tr>
              <a:tr h="489564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Health</a:t>
                      </a:r>
                    </a:p>
                  </a:txBody>
                  <a:tcPr marL="1524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60,326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0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48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500+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45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976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56C3-B9C9-1E4F-841D-274B0778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ndatory Spending Dominates Forecasts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CD0F3-11DB-904C-B9C6-9D2380DC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D141B-3A71-CF4F-AAE9-E6ECFF7B7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710" y="926706"/>
            <a:ext cx="6990580" cy="5303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BC4D1C-5A7A-6B41-9533-C5B052062353}"/>
              </a:ext>
            </a:extLst>
          </p:cNvPr>
          <p:cNvSpPr txBox="1"/>
          <p:nvPr/>
        </p:nvSpPr>
        <p:spPr>
          <a:xfrm>
            <a:off x="6096000" y="6456851"/>
            <a:ext cx="558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The Budget and Economic Outlook: 2019 to 2029</a:t>
            </a:r>
          </a:p>
        </p:txBody>
      </p:sp>
    </p:spTree>
    <p:extLst>
      <p:ext uri="{BB962C8B-B14F-4D97-AF65-F5344CB8AC3E}">
        <p14:creationId xmlns:p14="http://schemas.microsoft.com/office/powerpoint/2010/main" val="4239246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8CDC3-0F9E-3742-96C4-C40F5E4DC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</a:t>
            </a:r>
            <a:r>
              <a:rPr lang="en-US" dirty="0"/>
              <a:t>ecast Spending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AA30C-3620-4D40-BE82-F0BFCBB8A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2C179-B0A5-D64B-B59B-F5E82B5A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072615"/>
            <a:ext cx="6604000" cy="5157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A00385-B998-7641-9A9A-AD759F223FC9}"/>
              </a:ext>
            </a:extLst>
          </p:cNvPr>
          <p:cNvSpPr txBox="1"/>
          <p:nvPr/>
        </p:nvSpPr>
        <p:spPr>
          <a:xfrm>
            <a:off x="8314057" y="2705725"/>
            <a:ext cx="30397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What trends</a:t>
            </a:r>
          </a:p>
          <a:p>
            <a:r>
              <a:rPr lang="en-US" sz="4400" dirty="0"/>
              <a:t>do you see?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08661E-8C34-7E40-AB27-81077E06EB81}"/>
              </a:ext>
            </a:extLst>
          </p:cNvPr>
          <p:cNvSpPr txBox="1"/>
          <p:nvPr/>
        </p:nvSpPr>
        <p:spPr>
          <a:xfrm>
            <a:off x="5187353" y="2229564"/>
            <a:ext cx="90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EF861-68D5-024C-B2E8-170EE1E99ADD}"/>
              </a:ext>
            </a:extLst>
          </p:cNvPr>
          <p:cNvSpPr txBox="1"/>
          <p:nvPr/>
        </p:nvSpPr>
        <p:spPr>
          <a:xfrm>
            <a:off x="5187353" y="2956562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C0D58B-93A0-1041-9BA5-B8F8525BA49C}"/>
              </a:ext>
            </a:extLst>
          </p:cNvPr>
          <p:cNvSpPr txBox="1"/>
          <p:nvPr/>
        </p:nvSpPr>
        <p:spPr>
          <a:xfrm>
            <a:off x="5170545" y="3889773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15DBE-BB20-6345-A19E-24709283AA46}"/>
              </a:ext>
            </a:extLst>
          </p:cNvPr>
          <p:cNvSpPr txBox="1"/>
          <p:nvPr/>
        </p:nvSpPr>
        <p:spPr>
          <a:xfrm>
            <a:off x="5119536" y="4699149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Social Security</a:t>
            </a:r>
          </a:p>
        </p:txBody>
      </p:sp>
    </p:spTree>
    <p:extLst>
      <p:ext uri="{BB962C8B-B14F-4D97-AF65-F5344CB8AC3E}">
        <p14:creationId xmlns:p14="http://schemas.microsoft.com/office/powerpoint/2010/main" val="792357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7D519-7067-904C-AE3D-0B9C291E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Agi</a:t>
            </a:r>
            <a:r>
              <a:rPr lang="en-US" dirty="0"/>
              <a:t>ng and Health Care Costs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99E21F-FF83-E54D-84C0-ABE84BE56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199402"/>
            <a:ext cx="10422835" cy="50308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D358C-B85D-0D44-A525-68A3AD32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D49F2-E9DE-0D42-808C-8D35F7B4F952}"/>
              </a:ext>
            </a:extLst>
          </p:cNvPr>
          <p:cNvSpPr txBox="1"/>
          <p:nvPr/>
        </p:nvSpPr>
        <p:spPr>
          <a:xfrm>
            <a:off x="6096000" y="6456851"/>
            <a:ext cx="558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The Budget and Economic Outlook: 2020 to 2030</a:t>
            </a:r>
          </a:p>
        </p:txBody>
      </p:sp>
    </p:spTree>
    <p:extLst>
      <p:ext uri="{BB962C8B-B14F-4D97-AF65-F5344CB8AC3E}">
        <p14:creationId xmlns:p14="http://schemas.microsoft.com/office/powerpoint/2010/main" val="741941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other Category of Spending: Tax Expenditures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Description</a:t>
            </a:r>
          </a:p>
          <a:p>
            <a:pPr lvl="1"/>
            <a:r>
              <a:rPr lang="en-US" dirty="0"/>
              <a:t>Social policies that are implemented and paid for through the tax code.</a:t>
            </a:r>
          </a:p>
          <a:p>
            <a:r>
              <a:rPr lang="en-US" dirty="0"/>
              <a:t>List of the largest tax breaks:</a:t>
            </a:r>
          </a:p>
          <a:p>
            <a:pPr lvl="1"/>
            <a:r>
              <a:rPr lang="en-US" dirty="0"/>
              <a:t>Mortgage interest deduction	- Low tax rates for Capital Gains</a:t>
            </a:r>
          </a:p>
          <a:p>
            <a:pPr lvl="1"/>
            <a:r>
              <a:rPr lang="en-US" dirty="0"/>
              <a:t>Retirement contributions	- Child related tax credits</a:t>
            </a:r>
          </a:p>
          <a:p>
            <a:pPr lvl="1"/>
            <a:r>
              <a:rPr lang="en-US" dirty="0"/>
              <a:t>State and local taxes		- Charitable gifts</a:t>
            </a:r>
          </a:p>
          <a:p>
            <a:pPr lvl="1"/>
            <a:r>
              <a:rPr lang="en-US" dirty="0"/>
              <a:t>Health insurance		- Lifetime Learning</a:t>
            </a:r>
          </a:p>
          <a:p>
            <a:r>
              <a:rPr lang="en-US" dirty="0"/>
              <a:t>Evidence of who they benefit</a:t>
            </a:r>
          </a:p>
          <a:p>
            <a:pPr lvl="1"/>
            <a:r>
              <a:rPr lang="en-US" dirty="0"/>
              <a:t>Regressive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06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46146-6ADE-D04D-A91D-E8F873791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Expenditures are Significant</a:t>
            </a: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F229A7-A565-7D44-BB95-21771A5A0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514010" y="1325563"/>
            <a:ext cx="11163980" cy="45746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A7C31-4174-F844-829B-61D023CC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3FB34A-F4CD-A848-96A8-A17699005CA5}"/>
              </a:ext>
            </a:extLst>
          </p:cNvPr>
          <p:cNvCxnSpPr/>
          <p:nvPr/>
        </p:nvCxnSpPr>
        <p:spPr>
          <a:xfrm flipH="1">
            <a:off x="2286000" y="3713018"/>
            <a:ext cx="6733309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5618A1-4514-E143-93EF-F182C3E961A4}"/>
              </a:ext>
            </a:extLst>
          </p:cNvPr>
          <p:cNvSpPr txBox="1"/>
          <p:nvPr/>
        </p:nvSpPr>
        <p:spPr>
          <a:xfrm>
            <a:off x="3369942" y="2413337"/>
            <a:ext cx="564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$1.6 Trillion          200 different categories</a:t>
            </a:r>
          </a:p>
          <a:p>
            <a:pPr algn="ctr"/>
            <a:endParaRPr lang="en-US" sz="2000" b="1" dirty="0">
              <a:solidFill>
                <a:srgbClr val="C00000"/>
              </a:solidFill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7.8% of GDP and more than Discretionary Spending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01AD5-1DF7-A34E-902B-0BEE384D7DAE}"/>
              </a:ext>
            </a:extLst>
          </p:cNvPr>
          <p:cNvSpPr txBox="1"/>
          <p:nvPr/>
        </p:nvSpPr>
        <p:spPr>
          <a:xfrm>
            <a:off x="6096000" y="6456851"/>
            <a:ext cx="558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The Budget and Economic Outlook: 2020 to 2030</a:t>
            </a:r>
          </a:p>
        </p:txBody>
      </p:sp>
    </p:spTree>
    <p:extLst>
      <p:ext uri="{BB962C8B-B14F-4D97-AF65-F5344CB8AC3E}">
        <p14:creationId xmlns:p14="http://schemas.microsoft.com/office/powerpoint/2010/main" val="10147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CEFCE-7959-BB47-8585-8902AF40E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Expenditures Tend to be Regressive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56642C-F42C-414C-B255-2FD78ABEA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163" y="878132"/>
            <a:ext cx="7055983" cy="53520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6CC53-DA0A-1043-BA39-51A9AA4F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AF9EEBD-F5F8-E94F-9AAE-5852E9149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020367"/>
              </p:ext>
            </p:extLst>
          </p:nvPr>
        </p:nvGraphicFramePr>
        <p:xfrm>
          <a:off x="3711574" y="2866155"/>
          <a:ext cx="4246564" cy="1823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282">
                  <a:extLst>
                    <a:ext uri="{9D8B030D-6E8A-4147-A177-3AD203B41FA5}">
                      <a16:colId xmlns:a16="http://schemas.microsoft.com/office/drawing/2014/main" val="1643620332"/>
                    </a:ext>
                  </a:extLst>
                </a:gridCol>
                <a:gridCol w="2123282">
                  <a:extLst>
                    <a:ext uri="{9D8B030D-6E8A-4147-A177-3AD203B41FA5}">
                      <a16:colId xmlns:a16="http://schemas.microsoft.com/office/drawing/2014/main" val="2066158348"/>
                    </a:ext>
                  </a:extLst>
                </a:gridCol>
              </a:tblGrid>
              <a:tr h="607826">
                <a:tc>
                  <a:txBody>
                    <a:bodyPr/>
                    <a:lstStyle/>
                    <a:p>
                      <a:r>
                        <a:rPr lang="en-US" dirty="0"/>
                        <a:t>Income Group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Benefits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9317785"/>
                  </a:ext>
                </a:extLst>
              </a:tr>
              <a:tr h="607826">
                <a:tc>
                  <a:txBody>
                    <a:bodyPr/>
                    <a:lstStyle/>
                    <a:p>
                      <a:r>
                        <a:rPr lang="en-US" dirty="0"/>
                        <a:t>Bottom 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205397"/>
                  </a:ext>
                </a:extLst>
              </a:tr>
              <a:tr h="607826">
                <a:tc>
                  <a:txBody>
                    <a:bodyPr/>
                    <a:lstStyle/>
                    <a:p>
                      <a:r>
                        <a:rPr lang="en-US" dirty="0"/>
                        <a:t>Top 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4054616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4A2B80-7EB4-E24B-A9CF-69A13D91DDF7}"/>
              </a:ext>
            </a:extLst>
          </p:cNvPr>
          <p:cNvCxnSpPr>
            <a:cxnSpLocks/>
          </p:cNvCxnSpPr>
          <p:nvPr/>
        </p:nvCxnSpPr>
        <p:spPr>
          <a:xfrm flipV="1">
            <a:off x="7942489" y="2743200"/>
            <a:ext cx="1001486" cy="1037355"/>
          </a:xfrm>
          <a:prstGeom prst="line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28C05D-96E4-8642-B232-7FC46CD6E872}"/>
              </a:ext>
            </a:extLst>
          </p:cNvPr>
          <p:cNvCxnSpPr>
            <a:cxnSpLocks/>
          </p:cNvCxnSpPr>
          <p:nvPr/>
        </p:nvCxnSpPr>
        <p:spPr>
          <a:xfrm>
            <a:off x="7958138" y="4414996"/>
            <a:ext cx="927326" cy="0"/>
          </a:xfrm>
          <a:prstGeom prst="line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50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CAAE-500D-2F4E-A0A5-E30CC365E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Im</a:t>
            </a:r>
            <a:r>
              <a:rPr lang="en-US" dirty="0"/>
              <a:t>portant things that people get from gov’t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7426C-5E1D-EE4C-BE6E-46419B61A0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Roads and highways</a:t>
            </a:r>
          </a:p>
          <a:p>
            <a:pPr>
              <a:spcAft>
                <a:spcPts val="1200"/>
              </a:spcAft>
            </a:pPr>
            <a:r>
              <a:rPr lang="en-US" dirty="0"/>
              <a:t>Public education</a:t>
            </a:r>
          </a:p>
          <a:p>
            <a:pPr>
              <a:spcAft>
                <a:spcPts val="1200"/>
              </a:spcAft>
            </a:pPr>
            <a:r>
              <a:rPr lang="en-US" dirty="0"/>
              <a:t>Defense</a:t>
            </a:r>
          </a:p>
          <a:p>
            <a:pPr>
              <a:spcAft>
                <a:spcPts val="1200"/>
              </a:spcAft>
            </a:pPr>
            <a:r>
              <a:rPr lang="en-US" dirty="0"/>
              <a:t>Research and development</a:t>
            </a:r>
          </a:p>
          <a:p>
            <a:pPr>
              <a:spcAft>
                <a:spcPts val="1200"/>
              </a:spcAft>
            </a:pPr>
            <a:r>
              <a:rPr lang="en-US" dirty="0"/>
              <a:t>Space exploration</a:t>
            </a:r>
          </a:p>
          <a:p>
            <a:pPr>
              <a:spcAft>
                <a:spcPts val="1200"/>
              </a:spcAft>
            </a:pPr>
            <a:r>
              <a:rPr lang="en-US" dirty="0"/>
              <a:t>Income Security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4495E-6840-4945-BAAD-52DE7EBDE2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Improved public health</a:t>
            </a:r>
          </a:p>
          <a:p>
            <a:pPr lvl="1"/>
            <a:r>
              <a:rPr lang="en-US" dirty="0"/>
              <a:t>Sanitation</a:t>
            </a:r>
          </a:p>
          <a:p>
            <a:r>
              <a:rPr lang="en-US" dirty="0"/>
              <a:t>Investments in communications</a:t>
            </a:r>
          </a:p>
          <a:p>
            <a:r>
              <a:rPr lang="en-US" dirty="0"/>
              <a:t>Energy</a:t>
            </a:r>
          </a:p>
          <a:p>
            <a:r>
              <a:rPr lang="en-US" dirty="0"/>
              <a:t>Many, many, inventions</a:t>
            </a:r>
          </a:p>
          <a:p>
            <a:pPr lvl="1"/>
            <a:r>
              <a:rPr lang="en-US" dirty="0"/>
              <a:t>Microchips	- Touch screens</a:t>
            </a:r>
          </a:p>
          <a:p>
            <a:pPr lvl="1"/>
            <a:r>
              <a:rPr lang="en-US" dirty="0"/>
              <a:t>GPS		- Internet</a:t>
            </a:r>
          </a:p>
          <a:p>
            <a:pPr lvl="1"/>
            <a:r>
              <a:rPr lang="en-US" dirty="0"/>
              <a:t>Wind turbines	- Bar Codes</a:t>
            </a:r>
          </a:p>
          <a:p>
            <a:pPr lvl="1"/>
            <a:r>
              <a:rPr lang="en-US" dirty="0"/>
              <a:t>Tang		- Wii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175E-5238-7848-BD57-E9A6A13A3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390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Government Revenues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232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E3DEFA-27F1-8D48-A613-B55DB1589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446" y="2664733"/>
            <a:ext cx="3851031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869333-5758-E648-9B28-5334F4DA9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Fe</a:t>
            </a:r>
            <a:r>
              <a:rPr lang="en-US" dirty="0"/>
              <a:t>deral Government Revenues in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EFAC-96D1-A24E-8432-53114D74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83884-EF3F-2E4A-947D-E9B6D69F531B}"/>
              </a:ext>
            </a:extLst>
          </p:cNvPr>
          <p:cNvSpPr txBox="1"/>
          <p:nvPr/>
        </p:nvSpPr>
        <p:spPr>
          <a:xfrm>
            <a:off x="8870466" y="6472240"/>
            <a:ext cx="26933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CBO – Revenues in 2018: An Infographic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7BC8F2-249E-004B-A8F4-E70CB411C5C5}"/>
              </a:ext>
            </a:extLst>
          </p:cNvPr>
          <p:cNvSpPr txBox="1"/>
          <p:nvPr/>
        </p:nvSpPr>
        <p:spPr>
          <a:xfrm>
            <a:off x="8229611" y="4962942"/>
            <a:ext cx="35368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U.S. GDP: $20.6 Trillion</a:t>
            </a:r>
          </a:p>
          <a:p>
            <a:pPr algn="ctr"/>
            <a:r>
              <a:rPr lang="en-US" sz="2800" dirty="0"/>
              <a:t>In 2018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9B3974-45B8-2845-A00B-FD1EEC027BB5}"/>
              </a:ext>
            </a:extLst>
          </p:cNvPr>
          <p:cNvSpPr/>
          <p:nvPr/>
        </p:nvSpPr>
        <p:spPr>
          <a:xfrm>
            <a:off x="8599736" y="3723121"/>
            <a:ext cx="1617413" cy="2476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F8D06D-55F5-4D48-84D2-93D4041824F3}"/>
              </a:ext>
            </a:extLst>
          </p:cNvPr>
          <p:cNvSpPr/>
          <p:nvPr/>
        </p:nvSpPr>
        <p:spPr>
          <a:xfrm>
            <a:off x="11003274" y="3723121"/>
            <a:ext cx="174625" cy="2476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7B9CBE-96DF-2C44-A3CB-0F93EE0CC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0530" y="1166814"/>
            <a:ext cx="7185245" cy="4764024"/>
          </a:xfr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AE9BDA-9E9B-044A-BEF4-D603A9488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190" y="2674496"/>
            <a:ext cx="2062730" cy="323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02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195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Int</a:t>
            </a:r>
            <a:r>
              <a:rPr lang="en-US" dirty="0"/>
              <a:t>ernational</a:t>
            </a:r>
            <a:br>
              <a:rPr lang="en-US" dirty="0"/>
            </a:br>
            <a:r>
              <a:rPr lang="en-US" dirty="0"/>
              <a:t>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49ADF-CAD9-1449-9687-EF8D7D472A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30851" y="104381"/>
            <a:ext cx="5943600" cy="612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8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02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 Government Revenues Come From?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5" name="Picture 4" descr="slide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939800"/>
            <a:ext cx="81915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6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CF32-5785-5D47-85A7-8C8389CA4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 Government Revenues Come From?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C4E59-5362-E34C-879A-69C6A6101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016C4D-C420-3B43-95C6-8AE903574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8257" y="1018146"/>
            <a:ext cx="8975485" cy="521208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75DDD7-28EB-824C-8C50-6E55EC860630}"/>
              </a:ext>
            </a:extLst>
          </p:cNvPr>
          <p:cNvSpPr txBox="1"/>
          <p:nvPr/>
        </p:nvSpPr>
        <p:spPr>
          <a:xfrm>
            <a:off x="5825066" y="3547062"/>
            <a:ext cx="4972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Billions of dollars in 2018 Budget Year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C0DF6-F4F3-8841-8594-301E4CE753CD}"/>
              </a:ext>
            </a:extLst>
          </p:cNvPr>
          <p:cNvSpPr txBox="1"/>
          <p:nvPr/>
        </p:nvSpPr>
        <p:spPr>
          <a:xfrm>
            <a:off x="8870466" y="6472240"/>
            <a:ext cx="26933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CBO – Revenues in 2018: An Infographic</a:t>
            </a:r>
          </a:p>
        </p:txBody>
      </p:sp>
    </p:spTree>
    <p:extLst>
      <p:ext uri="{BB962C8B-B14F-4D97-AF65-F5344CB8AC3E}">
        <p14:creationId xmlns:p14="http://schemas.microsoft.com/office/powerpoint/2010/main" val="51835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Ind</a:t>
            </a:r>
            <a:r>
              <a:rPr lang="en-US" dirty="0"/>
              <a:t>ividual Income Taxes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1527" y="1253331"/>
            <a:ext cx="1051560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Marginal tax rates</a:t>
            </a:r>
          </a:p>
          <a:p>
            <a:pPr>
              <a:spcAft>
                <a:spcPts val="1000"/>
              </a:spcAft>
            </a:pPr>
            <a:r>
              <a:rPr lang="en-US" dirty="0"/>
              <a:t>Not all income is subject to the same tax rates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capital gains</a:t>
            </a:r>
          </a:p>
          <a:p>
            <a:pPr>
              <a:spcAft>
                <a:spcPts val="1000"/>
              </a:spcAft>
            </a:pPr>
            <a:r>
              <a:rPr lang="en-US" dirty="0"/>
              <a:t>Deductions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Talked about as Tax Expenditures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843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</a:t>
            </a:r>
            <a:r>
              <a:rPr lang="en-US" dirty="0"/>
              <a:t>rginal Tax Rates: Married Filing Jointly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Income is taxed differently at different levels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Individuals are taxed the same way, regardless of overall income:</a:t>
            </a:r>
          </a:p>
          <a:p>
            <a:pPr lvl="1"/>
            <a:r>
              <a:rPr lang="en-US" dirty="0"/>
              <a:t>First dollar is taxed at 10%</a:t>
            </a:r>
          </a:p>
          <a:p>
            <a:pPr lvl="1"/>
            <a:r>
              <a:rPr lang="en-US" dirty="0"/>
              <a:t>19,401st dollar is taxed at 12%</a:t>
            </a:r>
          </a:p>
          <a:p>
            <a:pPr lvl="1"/>
            <a:r>
              <a:rPr lang="en-US" dirty="0"/>
              <a:t>Millionth dollar is taxed at 37%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92384231"/>
              </p:ext>
            </p:extLst>
          </p:nvPr>
        </p:nvGraphicFramePr>
        <p:xfrm>
          <a:off x="6019800" y="1322423"/>
          <a:ext cx="518160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8879">
                <a:tc>
                  <a:txBody>
                    <a:bodyPr/>
                    <a:lstStyle/>
                    <a:p>
                      <a:r>
                        <a:rPr lang="en-US" sz="3200" b="0" dirty="0"/>
                        <a:t>Income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Tax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879"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879"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19,400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879"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78,590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879"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168,400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879"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321,450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879"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408,200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879">
                <a:tc>
                  <a:txBody>
                    <a:bodyPr/>
                    <a:lstStyle/>
                    <a:p>
                      <a:pPr algn="r"/>
                      <a:r>
                        <a:rPr lang="en-US" sz="3200" dirty="0"/>
                        <a:t>612,350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6957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</a:t>
            </a:r>
            <a:r>
              <a:rPr lang="en-US" dirty="0"/>
              <a:t>rginal and Average Tax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pic>
        <p:nvPicPr>
          <p:cNvPr id="7" name="brackets.png" descr="/Users/jonhaveman/NEED Dropbox/Presentations/FederalBudget/Charts/brackets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47" y="1074181"/>
            <a:ext cx="7086966" cy="51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21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93AD-170B-9046-9BCE-CF7CD709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Top</a:t>
            </a:r>
            <a:r>
              <a:rPr lang="en-US" dirty="0"/>
              <a:t> Income Tax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9BFA0-7D9F-9A41-98EE-D607FF51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703D84-4EE9-C141-9C38-F5E2BA26B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085278" y="882596"/>
            <a:ext cx="8021444" cy="5347630"/>
          </a:xfrm>
        </p:spPr>
      </p:pic>
    </p:spTree>
    <p:extLst>
      <p:ext uri="{BB962C8B-B14F-4D97-AF65-F5344CB8AC3E}">
        <p14:creationId xmlns:p14="http://schemas.microsoft.com/office/powerpoint/2010/main" val="837825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Inc</a:t>
            </a:r>
            <a:r>
              <a:rPr lang="en-US" dirty="0"/>
              <a:t>ome at Which Top Rate Kicks In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6F247B-F68E-3A4C-8AB6-8D2C2FEC5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454777" y="926706"/>
            <a:ext cx="7282445" cy="53035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729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Ave</a:t>
            </a:r>
            <a:r>
              <a:rPr lang="en-US" dirty="0"/>
              <a:t>rage Tax Rates Across Income Categories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655F4D82-3B41-C345-994B-748B84763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586038" y="908425"/>
            <a:ext cx="7314798" cy="53218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33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FA72-5E1E-094B-A627-D7322BAA9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Bot</a:t>
            </a:r>
            <a:r>
              <a:rPr lang="en-US" dirty="0"/>
              <a:t>tom Tax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707B5-578F-0A45-A288-45C2A3704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pic>
        <p:nvPicPr>
          <p:cNvPr id="14" name="Content Placeholder 1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E484789-BC85-6747-90DA-C62542A16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084070" y="880986"/>
            <a:ext cx="8023859" cy="5349240"/>
          </a:xfrm>
        </p:spPr>
      </p:pic>
    </p:spTree>
    <p:extLst>
      <p:ext uri="{BB962C8B-B14F-4D97-AF65-F5344CB8AC3E}">
        <p14:creationId xmlns:p14="http://schemas.microsoft.com/office/powerpoint/2010/main" val="15738448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262D-3E8F-8A4F-A09D-7E2EB398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Rates Over Time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2EEC894C-1DC1-0543-B189-4664CB0AB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084070" y="880986"/>
            <a:ext cx="8023859" cy="53492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1F942-07A6-774D-8116-4B881943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487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Haveman, NEED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&lt;name&gt;, &lt;affiliation&gt;</a:t>
            </a:r>
          </a:p>
          <a:p>
            <a:pPr lvl="1"/>
            <a:r>
              <a:rPr lang="en-US" dirty="0"/>
              <a:t>&lt;name&gt;, &lt;affiliation&gt;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nonpartisan.</a:t>
            </a:r>
          </a:p>
          <a:p>
            <a:pPr lvl="1"/>
            <a:r>
              <a:rPr lang="en-US" dirty="0"/>
              <a:t>It is, however, inevitable that the presenter will be asked for and will provide their own views.</a:t>
            </a:r>
          </a:p>
          <a:p>
            <a:pPr lvl="1"/>
            <a:r>
              <a:rPr lang="en-US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6072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Ta</a:t>
            </a:r>
            <a:r>
              <a:rPr lang="en-US" dirty="0">
                <a:solidFill>
                  <a:schemeClr val="bg1"/>
                </a:solidFill>
              </a:rPr>
              <a:t>x</a:t>
            </a:r>
            <a:r>
              <a:rPr lang="en-US" dirty="0"/>
              <a:t> Deductions and Exemptions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Exemptions and Deductions</a:t>
            </a:r>
          </a:p>
          <a:p>
            <a:pPr lvl="1"/>
            <a:r>
              <a:rPr lang="en-US" dirty="0"/>
              <a:t>Standard deduction</a:t>
            </a:r>
          </a:p>
          <a:p>
            <a:pPr lvl="1"/>
            <a:r>
              <a:rPr lang="en-US" dirty="0"/>
              <a:t>Personal exemption</a:t>
            </a:r>
          </a:p>
          <a:p>
            <a:pPr lvl="1"/>
            <a:r>
              <a:rPr lang="en-US" dirty="0"/>
              <a:t>Child Tax Credit</a:t>
            </a:r>
          </a:p>
          <a:p>
            <a:r>
              <a:rPr lang="en-US" dirty="0"/>
              <a:t>Other tax expenditures</a:t>
            </a:r>
          </a:p>
          <a:p>
            <a:pPr lvl="1"/>
            <a:r>
              <a:rPr lang="en-US" dirty="0"/>
              <a:t>E.g., charitable giving, mortgage interest, state and local taxes, and many more.</a:t>
            </a:r>
          </a:p>
          <a:p>
            <a:r>
              <a:rPr lang="en-US" dirty="0"/>
              <a:t>Refundable Tax Credits</a:t>
            </a:r>
          </a:p>
          <a:p>
            <a:pPr lvl="1"/>
            <a:r>
              <a:rPr lang="en-US" dirty="0"/>
              <a:t>EITC: Earned Income Tax Credit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883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We</a:t>
            </a:r>
            <a:r>
              <a:rPr lang="en-US" dirty="0"/>
              <a:t> have a Progressive Tax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sz="3600" dirty="0"/>
              <a:t>Our options are:</a:t>
            </a:r>
          </a:p>
          <a:p>
            <a:pPr lvl="1">
              <a:spcAft>
                <a:spcPts val="1000"/>
              </a:spcAft>
            </a:pPr>
            <a:r>
              <a:rPr lang="en-US" sz="2800" dirty="0"/>
              <a:t>Progressive: increasing average tax with income</a:t>
            </a:r>
          </a:p>
          <a:p>
            <a:pPr lvl="1">
              <a:spcAft>
                <a:spcPts val="1000"/>
              </a:spcAft>
            </a:pPr>
            <a:r>
              <a:rPr lang="en-US" sz="2800" dirty="0"/>
              <a:t>Neutral or flat: same share of income at all income levels</a:t>
            </a:r>
          </a:p>
          <a:p>
            <a:pPr lvl="1">
              <a:spcAft>
                <a:spcPts val="1000"/>
              </a:spcAft>
            </a:pPr>
            <a:r>
              <a:rPr lang="en-US" sz="2800" dirty="0"/>
              <a:t>Regressive: decreasing average tax of income</a:t>
            </a:r>
          </a:p>
          <a:p>
            <a:pPr>
              <a:spcAft>
                <a:spcPts val="1000"/>
              </a:spcAft>
            </a:pPr>
            <a:r>
              <a:rPr lang="en-US" sz="3600" dirty="0"/>
              <a:t>Additional income is of greater consequence to those with lower incomes.</a:t>
            </a:r>
          </a:p>
          <a:p>
            <a:pPr>
              <a:spcAft>
                <a:spcPts val="1000"/>
              </a:spcAft>
            </a:pPr>
            <a:r>
              <a:rPr lang="en-US" sz="3600" dirty="0"/>
              <a:t>Other parts of the tax system are regressive.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9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rgbClr val="FFFFFF"/>
                </a:solidFill>
              </a:rPr>
              <a:t>Ca</a:t>
            </a:r>
            <a:r>
              <a:rPr lang="en-US" dirty="0"/>
              <a:t>pital Gains Taxes (2020)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087226"/>
          </a:xfrm>
        </p:spPr>
        <p:txBody>
          <a:bodyPr>
            <a:normAutofit/>
          </a:bodyPr>
          <a:lstStyle/>
          <a:p>
            <a:r>
              <a:rPr lang="en-US" sz="3200" dirty="0"/>
              <a:t>Capital gains taxes can apply on investments, such as stocks or bonds, real estate (though usually not your home), cars, boats and other tangible items.</a:t>
            </a:r>
          </a:p>
          <a:p>
            <a:endParaRPr lang="en-US" dirty="0"/>
          </a:p>
          <a:p>
            <a:r>
              <a:rPr lang="en-US" dirty="0"/>
              <a:t>Short term</a:t>
            </a:r>
          </a:p>
          <a:p>
            <a:pPr lvl="1"/>
            <a:r>
              <a:rPr lang="en-US" dirty="0"/>
              <a:t>Held for more or less than a year – taxed as regular income.</a:t>
            </a:r>
          </a:p>
          <a:p>
            <a:r>
              <a:rPr lang="en-US" dirty="0"/>
              <a:t>Graduated rate – for long term capital gains</a:t>
            </a:r>
          </a:p>
          <a:p>
            <a:pPr lvl="1"/>
            <a:r>
              <a:rPr lang="en-US" dirty="0"/>
              <a:t>0%	&lt; $38,600</a:t>
            </a:r>
          </a:p>
          <a:p>
            <a:pPr lvl="1"/>
            <a:r>
              <a:rPr lang="en-US" dirty="0"/>
              <a:t>15%	$38,601 - $425,800</a:t>
            </a:r>
          </a:p>
          <a:p>
            <a:pPr lvl="1"/>
            <a:r>
              <a:rPr lang="en-US" dirty="0"/>
              <a:t>20%	$425,801+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7617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9EF81-78A2-7343-A44F-41F3B0271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Cap</a:t>
            </a:r>
            <a:r>
              <a:rPr lang="en-US" dirty="0"/>
              <a:t>ital Gains vs Income Taxes: Maximum Rates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1268E7FE-642B-8148-AFA9-ABF5BF75E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230738" y="991358"/>
            <a:ext cx="7730524" cy="52388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527D6-A8DF-E343-B563-D2306DDA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7656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77098-D146-4043-97C6-977FAF5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Rev</a:t>
            </a:r>
            <a:r>
              <a:rPr lang="en-US" dirty="0"/>
              <a:t>enues: Other (8%)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F9A8E-9EF5-AF48-816C-50D23EEFA5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Federal Reserve Remittances</a:t>
            </a:r>
          </a:p>
          <a:p>
            <a:pPr>
              <a:spcAft>
                <a:spcPts val="1000"/>
              </a:spcAft>
            </a:pPr>
            <a:r>
              <a:rPr lang="en-US" dirty="0"/>
              <a:t>Miscellaneous Fees and Fines</a:t>
            </a:r>
          </a:p>
          <a:p>
            <a:pPr>
              <a:spcAft>
                <a:spcPts val="1000"/>
              </a:spcAft>
            </a:pPr>
            <a:r>
              <a:rPr lang="en-US" dirty="0"/>
              <a:t>Customs Duties</a:t>
            </a:r>
          </a:p>
          <a:p>
            <a:pPr>
              <a:spcAft>
                <a:spcPts val="1000"/>
              </a:spcAft>
            </a:pPr>
            <a:r>
              <a:rPr lang="en-US" dirty="0"/>
              <a:t>Estate and Gift Taxes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6917-A10E-704B-883B-AAEDCEDC31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Excise Taxes</a:t>
            </a:r>
          </a:p>
          <a:p>
            <a:pPr lvl="1"/>
            <a:r>
              <a:rPr lang="en-US" dirty="0"/>
              <a:t>Motor fuel</a:t>
            </a:r>
          </a:p>
          <a:p>
            <a:pPr lvl="1"/>
            <a:r>
              <a:rPr lang="en-US" dirty="0"/>
              <a:t>Airline tickets</a:t>
            </a:r>
          </a:p>
          <a:p>
            <a:pPr lvl="1"/>
            <a:r>
              <a:rPr lang="en-US" dirty="0"/>
              <a:t>Tobacco</a:t>
            </a:r>
          </a:p>
          <a:p>
            <a:pPr lvl="1"/>
            <a:r>
              <a:rPr lang="en-US" dirty="0"/>
              <a:t>Alcohol</a:t>
            </a:r>
          </a:p>
          <a:p>
            <a:pPr lvl="1"/>
            <a:r>
              <a:rPr lang="en-US" dirty="0"/>
              <a:t>Health-related goods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77102-6E2A-B14A-90D4-2C71EE6C9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0463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4755-78B9-FC4F-AADF-E969BA58A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Est</a:t>
            </a:r>
            <a:r>
              <a:rPr lang="en-US" dirty="0"/>
              <a:t>ate Taxes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43177-78CA-C347-A6F2-63BC07630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43000"/>
            <a:ext cx="10882745" cy="5087226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3000" dirty="0"/>
              <a:t>$23B in revenues in 2018</a:t>
            </a:r>
          </a:p>
          <a:p>
            <a:pPr>
              <a:spcAft>
                <a:spcPts val="1000"/>
              </a:spcAft>
            </a:pPr>
            <a:r>
              <a:rPr lang="en-US" sz="3000" dirty="0"/>
              <a:t>Exemption:  $11.2 million for singles	$22.4 million for couples</a:t>
            </a:r>
          </a:p>
          <a:p>
            <a:pPr>
              <a:spcAft>
                <a:spcPts val="1000"/>
              </a:spcAft>
            </a:pPr>
            <a:r>
              <a:rPr lang="en-US" sz="3000" dirty="0"/>
              <a:t>Tax rate: 40%</a:t>
            </a:r>
          </a:p>
          <a:p>
            <a:pPr>
              <a:spcAft>
                <a:spcPts val="1000"/>
              </a:spcAft>
            </a:pPr>
            <a:r>
              <a:rPr lang="en-US" sz="3000" dirty="0"/>
              <a:t>Top 10% pay more than 90%, 		Top 1% pays nearly 40%</a:t>
            </a:r>
          </a:p>
          <a:p>
            <a:pPr>
              <a:spcAft>
                <a:spcPts val="1000"/>
              </a:spcAft>
            </a:pPr>
            <a:r>
              <a:rPr lang="en-US" sz="3000" dirty="0"/>
              <a:t>1,900 estates </a:t>
            </a:r>
            <a:r>
              <a:rPr lang="en-US" sz="1800" dirty="0"/>
              <a:t>(0.1% of all estates)</a:t>
            </a:r>
          </a:p>
          <a:p>
            <a:r>
              <a:rPr lang="en-US" sz="3000" dirty="0"/>
              <a:t>Businesses and farms:  140 subject to tax</a:t>
            </a:r>
          </a:p>
          <a:p>
            <a:pPr lvl="1"/>
            <a:r>
              <a:rPr lang="en-US" sz="2800" b="1" dirty="0"/>
              <a:t>No</a:t>
            </a:r>
            <a:r>
              <a:rPr lang="en-US" sz="2800" dirty="0"/>
              <a:t> Small businesses or farms because of the $11.2 million exemption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F079A-C453-2540-B163-B350D9CD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36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4DF07-C4A8-4E48-859D-FF96358BF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Exc</a:t>
            </a:r>
            <a:r>
              <a:rPr lang="en-US" dirty="0"/>
              <a:t>ise Taxes are Regressive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6537AE-8A78-0447-99F1-D36F3A6AA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699048" y="935025"/>
            <a:ext cx="6793903" cy="52597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92E70-229A-F24A-AF21-E0A07C3CD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907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E7676-0B84-8B45-8900-CDF912D1C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Re</a:t>
            </a:r>
            <a:r>
              <a:rPr lang="en-US" dirty="0"/>
              <a:t>venue Sources: Share of GDP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8A033-3410-ED46-B081-C974CDDF3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A41340D-E2EA-0041-8691-8EA2F5817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447368" y="1181563"/>
            <a:ext cx="9297263" cy="50486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042EA5-A5A9-384E-88B2-DDAB7267CA82}"/>
              </a:ext>
            </a:extLst>
          </p:cNvPr>
          <p:cNvSpPr txBox="1"/>
          <p:nvPr/>
        </p:nvSpPr>
        <p:spPr>
          <a:xfrm>
            <a:off x="6096000" y="6456851"/>
            <a:ext cx="558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The Budget and Economic Outlook: 2020 to 2030</a:t>
            </a:r>
          </a:p>
        </p:txBody>
      </p:sp>
    </p:spTree>
    <p:extLst>
      <p:ext uri="{BB962C8B-B14F-4D97-AF65-F5344CB8AC3E}">
        <p14:creationId xmlns:p14="http://schemas.microsoft.com/office/powerpoint/2010/main" val="7042577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81047-50D7-B44C-8710-DCEFA0981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at’s with the Bump up in Income Taxes?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40005-865D-284A-90A2-350F55692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750517-1696-D948-A312-89348989DDBB}"/>
              </a:ext>
            </a:extLst>
          </p:cNvPr>
          <p:cNvSpPr txBox="1"/>
          <p:nvPr/>
        </p:nvSpPr>
        <p:spPr>
          <a:xfrm>
            <a:off x="7398327" y="6456851"/>
            <a:ext cx="4165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CBO – The Budget and Economic Outlook, 2019 to 2029</a:t>
            </a:r>
          </a:p>
        </p:txBody>
      </p:sp>
      <p:pic>
        <p:nvPicPr>
          <p:cNvPr id="7" name="Content Placeholder 6" descr="A screenshot of text&#10;&#10;Description automatically generated">
            <a:extLst>
              <a:ext uri="{FF2B5EF4-FFF2-40B4-BE49-F238E27FC236}">
                <a16:creationId xmlns:a16="http://schemas.microsoft.com/office/drawing/2014/main" id="{98DC4160-D752-DE47-A4FC-9267BE972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442825" y="1181781"/>
            <a:ext cx="9321253" cy="5048445"/>
          </a:xfrm>
        </p:spPr>
      </p:pic>
    </p:spTree>
    <p:extLst>
      <p:ext uri="{BB962C8B-B14F-4D97-AF65-F5344CB8AC3E}">
        <p14:creationId xmlns:p14="http://schemas.microsoft.com/office/powerpoint/2010/main" val="19913377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DF82B-1455-3A4F-A39C-A9DD437D8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Rev</a:t>
            </a:r>
            <a:r>
              <a:rPr lang="en-US" dirty="0"/>
              <a:t>enue Source by Share of Total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6BF06-2CF6-7848-9BC4-CB8B37F1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F01FE-3F21-0749-8771-3585727B5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813" y="1018146"/>
            <a:ext cx="7482373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45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2E22-A54C-8749-8B66-1F6A5D34B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Does the U.S. Gov’t Budget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DB3FD-6BBC-D04C-8BBD-ECD9059F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29FE31-6082-DD4E-988F-7C0A182A5C5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730375"/>
          <a:ext cx="105156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686">
                  <a:extLst>
                    <a:ext uri="{9D8B030D-6E8A-4147-A177-3AD203B41FA5}">
                      <a16:colId xmlns:a16="http://schemas.microsoft.com/office/drawing/2014/main" val="1340818955"/>
                    </a:ext>
                  </a:extLst>
                </a:gridCol>
                <a:gridCol w="2177143">
                  <a:extLst>
                    <a:ext uri="{9D8B030D-6E8A-4147-A177-3AD203B41FA5}">
                      <a16:colId xmlns:a16="http://schemas.microsoft.com/office/drawing/2014/main" val="1608040808"/>
                    </a:ext>
                  </a:extLst>
                </a:gridCol>
                <a:gridCol w="1103085">
                  <a:extLst>
                    <a:ext uri="{9D8B030D-6E8A-4147-A177-3AD203B41FA5}">
                      <a16:colId xmlns:a16="http://schemas.microsoft.com/office/drawing/2014/main" val="1525291220"/>
                    </a:ext>
                  </a:extLst>
                </a:gridCol>
                <a:gridCol w="2530566">
                  <a:extLst>
                    <a:ext uri="{9D8B030D-6E8A-4147-A177-3AD203B41FA5}">
                      <a16:colId xmlns:a16="http://schemas.microsoft.com/office/drawing/2014/main" val="59487195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44408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Billions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Billions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01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Income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$1,718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Mandatory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$2,735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4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Payroll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Discretionary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$1,336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29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Corporate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$376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688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267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18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$3,462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$4,447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3075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731C253-BAC7-E34E-A86A-67088D2BE8C7}"/>
              </a:ext>
            </a:extLst>
          </p:cNvPr>
          <p:cNvSpPr txBox="1"/>
          <p:nvPr/>
        </p:nvSpPr>
        <p:spPr>
          <a:xfrm>
            <a:off x="3593678" y="971620"/>
            <a:ext cx="40446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2019 Budget 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F6DB5-7ACB-C649-ACAA-C5BE8B1DB750}"/>
              </a:ext>
            </a:extLst>
          </p:cNvPr>
          <p:cNvSpPr txBox="1"/>
          <p:nvPr/>
        </p:nvSpPr>
        <p:spPr>
          <a:xfrm>
            <a:off x="3704887" y="5609194"/>
            <a:ext cx="4705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Budget Deficit: $984 Billion</a:t>
            </a:r>
          </a:p>
        </p:txBody>
      </p:sp>
      <p:sp>
        <p:nvSpPr>
          <p:cNvPr id="3" name="Oval 2"/>
          <p:cNvSpPr/>
          <p:nvPr/>
        </p:nvSpPr>
        <p:spPr>
          <a:xfrm>
            <a:off x="3913111" y="4604888"/>
            <a:ext cx="2145345" cy="100430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9473848" y="4604889"/>
            <a:ext cx="2282647" cy="10043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BFB99F-996A-2744-8CB9-3453F485E7B3}"/>
              </a:ext>
            </a:extLst>
          </p:cNvPr>
          <p:cNvSpPr/>
          <p:nvPr/>
        </p:nvSpPr>
        <p:spPr>
          <a:xfrm>
            <a:off x="6162508" y="5357495"/>
            <a:ext cx="2282647" cy="10043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E9D487-1D56-954F-930C-FD92841F4940}"/>
              </a:ext>
            </a:extLst>
          </p:cNvPr>
          <p:cNvSpPr txBox="1"/>
          <p:nvPr/>
        </p:nvSpPr>
        <p:spPr>
          <a:xfrm>
            <a:off x="6096000" y="6456851"/>
            <a:ext cx="558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The Budget and Economic Outlook: 2020 to 2030</a:t>
            </a:r>
          </a:p>
        </p:txBody>
      </p:sp>
    </p:spTree>
    <p:extLst>
      <p:ext uri="{BB962C8B-B14F-4D97-AF65-F5344CB8AC3E}">
        <p14:creationId xmlns:p14="http://schemas.microsoft.com/office/powerpoint/2010/main" val="74020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Wh</a:t>
            </a:r>
            <a:r>
              <a:rPr lang="en-US" dirty="0"/>
              <a:t>o Pays?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pic>
        <p:nvPicPr>
          <p:cNvPr id="5" name="Picture 4" descr="slide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79" y="964669"/>
            <a:ext cx="7496286" cy="526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588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The</a:t>
            </a:r>
            <a:r>
              <a:rPr lang="en-US" dirty="0"/>
              <a:t> Bottom 40% Don</a:t>
            </a:r>
            <a:r>
              <a:rPr lang="mr-IN" dirty="0"/>
              <a:t>’</a:t>
            </a:r>
            <a:r>
              <a:rPr lang="en-US" dirty="0"/>
              <a:t>t Pay Income Taxes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6850"/>
            <a:ext cx="10515600" cy="4302818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There is a common narrative that the bottom 40% don’t pay income taxes.</a:t>
            </a:r>
          </a:p>
          <a:p>
            <a:pPr>
              <a:spcAft>
                <a:spcPts val="1000"/>
              </a:spcAft>
            </a:pPr>
            <a:r>
              <a:rPr lang="en-US" dirty="0"/>
              <a:t>But they pay other taxes and they also pay state and local taxes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Payroll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State and local taxes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Excise taxes – see the slide 4 slides ago</a:t>
            </a:r>
            <a:endParaRPr lang="en-US" sz="2800" dirty="0"/>
          </a:p>
          <a:p>
            <a:pPr>
              <a:spcAft>
                <a:spcPts val="1000"/>
              </a:spcAft>
            </a:pPr>
            <a:r>
              <a:rPr lang="en-US" dirty="0"/>
              <a:t>Does it matter from what tax revenues are derived?</a:t>
            </a:r>
          </a:p>
          <a:p>
            <a:pPr>
              <a:spcAft>
                <a:spcPts val="1000"/>
              </a:spcAft>
            </a:pPr>
            <a:r>
              <a:rPr lang="en-US" dirty="0"/>
              <a:t>Should the income tax be used to make the system progressive?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78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3F57B-7543-844F-A582-938882933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Bottom 40% Does Pay Other Taxes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C1CF38-5B6C-D248-8FFA-CDEEF8D31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096768" y="1090901"/>
            <a:ext cx="7998464" cy="51393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7BC2B-17E0-BB44-A012-3447ADF6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159BB0-694F-4544-8414-0FB39C8D6032}"/>
              </a:ext>
            </a:extLst>
          </p:cNvPr>
          <p:cNvSpPr txBox="1"/>
          <p:nvPr/>
        </p:nvSpPr>
        <p:spPr>
          <a:xfrm>
            <a:off x="3796146" y="1813791"/>
            <a:ext cx="390921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Q: Are we sure who pays the </a:t>
            </a:r>
          </a:p>
          <a:p>
            <a:r>
              <a:rPr lang="en-US" sz="2400" b="1" dirty="0"/>
              <a:t>Corporate Income Tax?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5D382E-2DC8-D247-8818-1C7F7E726BA5}"/>
              </a:ext>
            </a:extLst>
          </p:cNvPr>
          <p:cNvCxnSpPr/>
          <p:nvPr/>
        </p:nvCxnSpPr>
        <p:spPr>
          <a:xfrm>
            <a:off x="8001000" y="2223655"/>
            <a:ext cx="1271751" cy="353290"/>
          </a:xfrm>
          <a:prstGeom prst="line">
            <a:avLst/>
          </a:prstGeom>
          <a:ln w="762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E9CACFE-0685-074C-9BA0-0ACBA24EC4D2}"/>
              </a:ext>
            </a:extLst>
          </p:cNvPr>
          <p:cNvGrpSpPr/>
          <p:nvPr/>
        </p:nvGrpSpPr>
        <p:grpSpPr>
          <a:xfrm>
            <a:off x="552450" y="3835400"/>
            <a:ext cx="5099050" cy="1917700"/>
            <a:chOff x="552450" y="3835400"/>
            <a:chExt cx="5099050" cy="19177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9C9CDB-D7EB-EE44-A91A-FF31BCD0B9E6}"/>
                </a:ext>
              </a:extLst>
            </p:cNvPr>
            <p:cNvSpPr txBox="1"/>
            <p:nvPr/>
          </p:nvSpPr>
          <p:spPr>
            <a:xfrm>
              <a:off x="552450" y="4095750"/>
              <a:ext cx="8947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40%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7840C14-0BB7-274B-9B32-A14C8F46570A}"/>
                </a:ext>
              </a:extLst>
            </p:cNvPr>
            <p:cNvCxnSpPr/>
            <p:nvPr/>
          </p:nvCxnSpPr>
          <p:spPr>
            <a:xfrm>
              <a:off x="1619250" y="4419600"/>
              <a:ext cx="708526" cy="209550"/>
            </a:xfrm>
            <a:prstGeom prst="line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7022CD4-E3F1-7F47-80D3-50D867DE9B48}"/>
                </a:ext>
              </a:extLst>
            </p:cNvPr>
            <p:cNvSpPr/>
            <p:nvPr/>
          </p:nvSpPr>
          <p:spPr>
            <a:xfrm>
              <a:off x="2489200" y="3835400"/>
              <a:ext cx="3162300" cy="1917700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978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1E38D-6DB1-B245-9873-53B0B1F02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</a:t>
            </a:r>
            <a:r>
              <a:rPr lang="en-US" dirty="0" err="1"/>
              <a:t>gressivity</a:t>
            </a:r>
            <a:r>
              <a:rPr lang="en-US" dirty="0"/>
              <a:t> in Federal Taxes?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BD360-2248-7B47-981F-2CEB909E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908B77-0621-AB45-BE24-540867A46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341120" y="1325563"/>
            <a:ext cx="9509760" cy="4754880"/>
          </a:xfrm>
        </p:spPr>
      </p:pic>
    </p:spTree>
    <p:extLst>
      <p:ext uri="{BB962C8B-B14F-4D97-AF65-F5344CB8AC3E}">
        <p14:creationId xmlns:p14="http://schemas.microsoft.com/office/powerpoint/2010/main" val="27773217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Sta</a:t>
            </a:r>
            <a:r>
              <a:rPr lang="en-US"/>
              <a:t>te and Local Taxes are Regressive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D79EEE-D4A3-C342-92AA-E2ACBD732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587825" y="1019908"/>
            <a:ext cx="7016349" cy="51046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1810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7712D-25A6-8649-A8DA-263DC6EDF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</a:t>
            </a:r>
            <a:r>
              <a:rPr lang="en-US" dirty="0"/>
              <a:t>erall, Taxes are (mostly) Progressive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1285B6-2091-F34B-9DB2-5DF3AE266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589417" y="1127874"/>
            <a:ext cx="7013166" cy="51023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DC218-78BD-5646-AD05-5C6BDF72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7683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2E22-A54C-8749-8B66-1F6A5D34B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Does the U.S. Gov’t Budget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DB3FD-6BBC-D04C-8BBD-ECD9059F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29FE31-6082-DD4E-988F-7C0A182A5C5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730375"/>
          <a:ext cx="105156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686">
                  <a:extLst>
                    <a:ext uri="{9D8B030D-6E8A-4147-A177-3AD203B41FA5}">
                      <a16:colId xmlns:a16="http://schemas.microsoft.com/office/drawing/2014/main" val="1340818955"/>
                    </a:ext>
                  </a:extLst>
                </a:gridCol>
                <a:gridCol w="2177143">
                  <a:extLst>
                    <a:ext uri="{9D8B030D-6E8A-4147-A177-3AD203B41FA5}">
                      <a16:colId xmlns:a16="http://schemas.microsoft.com/office/drawing/2014/main" val="1608040808"/>
                    </a:ext>
                  </a:extLst>
                </a:gridCol>
                <a:gridCol w="1103085">
                  <a:extLst>
                    <a:ext uri="{9D8B030D-6E8A-4147-A177-3AD203B41FA5}">
                      <a16:colId xmlns:a16="http://schemas.microsoft.com/office/drawing/2014/main" val="1525291220"/>
                    </a:ext>
                  </a:extLst>
                </a:gridCol>
                <a:gridCol w="2530566">
                  <a:extLst>
                    <a:ext uri="{9D8B030D-6E8A-4147-A177-3AD203B41FA5}">
                      <a16:colId xmlns:a16="http://schemas.microsoft.com/office/drawing/2014/main" val="59487195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44408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Billions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Billions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01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Income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$1,718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Mandatory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$2,735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4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Payroll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Discretionary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$1,336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29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Corporate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$376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688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267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18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$3,462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$4,447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3075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731C253-BAC7-E34E-A86A-67088D2BE8C7}"/>
              </a:ext>
            </a:extLst>
          </p:cNvPr>
          <p:cNvSpPr txBox="1"/>
          <p:nvPr/>
        </p:nvSpPr>
        <p:spPr>
          <a:xfrm>
            <a:off x="3593678" y="971620"/>
            <a:ext cx="40446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2019 Budget 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F6DB5-7ACB-C649-ACAA-C5BE8B1DB750}"/>
              </a:ext>
            </a:extLst>
          </p:cNvPr>
          <p:cNvSpPr txBox="1"/>
          <p:nvPr/>
        </p:nvSpPr>
        <p:spPr>
          <a:xfrm>
            <a:off x="3704887" y="5609194"/>
            <a:ext cx="4705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Budget Deficit: $984 Billion</a:t>
            </a:r>
          </a:p>
        </p:txBody>
      </p:sp>
      <p:sp>
        <p:nvSpPr>
          <p:cNvPr id="3" name="Oval 2"/>
          <p:cNvSpPr/>
          <p:nvPr/>
        </p:nvSpPr>
        <p:spPr>
          <a:xfrm>
            <a:off x="3913111" y="4604888"/>
            <a:ext cx="2145345" cy="100430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9473848" y="4604889"/>
            <a:ext cx="2282647" cy="10043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BFB99F-996A-2744-8CB9-3453F485E7B3}"/>
              </a:ext>
            </a:extLst>
          </p:cNvPr>
          <p:cNvSpPr/>
          <p:nvPr/>
        </p:nvSpPr>
        <p:spPr>
          <a:xfrm>
            <a:off x="6162508" y="5357495"/>
            <a:ext cx="2282647" cy="10043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C9A6D-8AC5-F84F-9F03-0FD1E442A799}"/>
              </a:ext>
            </a:extLst>
          </p:cNvPr>
          <p:cNvSpPr txBox="1"/>
          <p:nvPr/>
        </p:nvSpPr>
        <p:spPr>
          <a:xfrm>
            <a:off x="6096000" y="6456851"/>
            <a:ext cx="558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The Budget and Economic Outlook: 2020 to 2030</a:t>
            </a:r>
          </a:p>
        </p:txBody>
      </p:sp>
    </p:spTree>
    <p:extLst>
      <p:ext uri="{BB962C8B-B14F-4D97-AF65-F5344CB8AC3E}">
        <p14:creationId xmlns:p14="http://schemas.microsoft.com/office/powerpoint/2010/main" val="42649247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Ho</a:t>
            </a:r>
            <a:r>
              <a:rPr lang="en-US" dirty="0"/>
              <a:t>w has the Size of Government Changed?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4A67F9-1D57-4F48-88CA-FF0A80513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551" y="19957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132B7BF6-303A-5F43-ABB9-A11F5A3577BD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693016" y="1198245"/>
            <a:ext cx="10805968" cy="44615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DFE6C4-A3C1-A748-ADF5-B1A855772AA0}"/>
              </a:ext>
            </a:extLst>
          </p:cNvPr>
          <p:cNvSpPr/>
          <p:nvPr/>
        </p:nvSpPr>
        <p:spPr>
          <a:xfrm>
            <a:off x="9272750" y="1882257"/>
            <a:ext cx="2226233" cy="3410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A9F243-E0BE-3D48-8444-F0F723FE3C20}"/>
              </a:ext>
            </a:extLst>
          </p:cNvPr>
          <p:cNvSpPr/>
          <p:nvPr/>
        </p:nvSpPr>
        <p:spPr>
          <a:xfrm>
            <a:off x="9448800" y="5292435"/>
            <a:ext cx="1787236" cy="367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DDF7AF-3078-9442-B18D-85AC5C37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5319268"/>
            <a:ext cx="118872" cy="2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5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2257D-CF65-BA41-A495-3640EA74A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Does the U.S. Government Borrow?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1EC8C-325F-A846-B32B-03D2B4443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issues debt</a:t>
            </a:r>
          </a:p>
          <a:p>
            <a:pPr lvl="1"/>
            <a:r>
              <a:rPr lang="en-US" dirty="0"/>
              <a:t>Treasury marketable securities:</a:t>
            </a:r>
          </a:p>
          <a:p>
            <a:pPr lvl="2"/>
            <a:r>
              <a:rPr lang="en-US" dirty="0"/>
              <a:t>Treasury bills, notes, and bonds</a:t>
            </a:r>
          </a:p>
          <a:p>
            <a:pPr lvl="2"/>
            <a:r>
              <a:rPr lang="en-US" dirty="0"/>
              <a:t>TIPS: Treasury inflation-protected securities</a:t>
            </a:r>
          </a:p>
          <a:p>
            <a:r>
              <a:rPr lang="en-US" dirty="0"/>
              <a:t>Who buys the debt?</a:t>
            </a:r>
          </a:p>
          <a:p>
            <a:pPr lvl="1"/>
            <a:r>
              <a:rPr lang="en-US" dirty="0"/>
              <a:t>Other federal government agencies</a:t>
            </a:r>
          </a:p>
          <a:p>
            <a:pPr lvl="1"/>
            <a:r>
              <a:rPr lang="en-US" dirty="0"/>
              <a:t>Individuals and businesses</a:t>
            </a:r>
          </a:p>
          <a:p>
            <a:pPr lvl="1"/>
            <a:r>
              <a:rPr lang="en-US" dirty="0"/>
              <a:t>State and local governments</a:t>
            </a:r>
          </a:p>
          <a:p>
            <a:pPr lvl="1"/>
            <a:r>
              <a:rPr lang="en-US" dirty="0"/>
              <a:t>People, businesses, and governments from other countries.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6FE92-2737-C349-9196-8586B9510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4338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4E15-10B2-5748-8722-FB2B42671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</a:t>
            </a:r>
            <a:r>
              <a:rPr lang="en-US" dirty="0"/>
              <a:t>bt vs. Deficit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A32E9-3E02-D24B-8F2C-2C1A55E7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99010E-51D1-DF4D-AC1D-615BDB48162F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2161429" y="981570"/>
            <a:ext cx="7869142" cy="52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97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1161" y="1570730"/>
            <a:ext cx="4376257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Government Spending</a:t>
            </a:r>
          </a:p>
          <a:p>
            <a:pPr>
              <a:spcAft>
                <a:spcPts val="1000"/>
              </a:spcAft>
            </a:pPr>
            <a:r>
              <a:rPr lang="en-US" dirty="0"/>
              <a:t>Government Revenues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1509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4E15-10B2-5748-8722-FB2B42671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</a:t>
            </a:r>
            <a:r>
              <a:rPr lang="en-US" dirty="0"/>
              <a:t>bt vs. Deficit: Share of GDP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A32E9-3E02-D24B-8F2C-2C1A55E7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6DC4A3-633C-EF41-84DA-D57D59F8CEE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977270" y="931271"/>
            <a:ext cx="7866907" cy="524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688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8B7B-FA17-1B42-AC55-47356A09A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F</a:t>
            </a:r>
            <a:r>
              <a:rPr lang="en-US" dirty="0"/>
              <a:t>uture of Deficits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75E4E-5A79-3F41-9EA8-BA7F6B0C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6FC4F-BBA3-784B-AD10-BB0442BF0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819" y="928389"/>
            <a:ext cx="6988361" cy="5301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C39C95-3B87-C546-8DAC-C7986695A223}"/>
              </a:ext>
            </a:extLst>
          </p:cNvPr>
          <p:cNvSpPr txBox="1"/>
          <p:nvPr/>
        </p:nvSpPr>
        <p:spPr>
          <a:xfrm>
            <a:off x="6096000" y="6456851"/>
            <a:ext cx="558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The Budget and Economic Outlook: 2019 to 2029</a:t>
            </a:r>
          </a:p>
        </p:txBody>
      </p:sp>
    </p:spTree>
    <p:extLst>
      <p:ext uri="{BB962C8B-B14F-4D97-AF65-F5344CB8AC3E}">
        <p14:creationId xmlns:p14="http://schemas.microsoft.com/office/powerpoint/2010/main" val="1277346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B972A-E8C9-CE48-B510-AD0FCFB8B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cord Levels of Debt are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ED9F5-D30C-DA40-8068-EA737DE3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D6F6C-9ACD-0441-8512-B4501B5C87B5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524458" y="1113183"/>
            <a:ext cx="9342378" cy="5117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953872-0488-DE4E-9AE0-91A45561AD41}"/>
              </a:ext>
            </a:extLst>
          </p:cNvPr>
          <p:cNvSpPr txBox="1"/>
          <p:nvPr/>
        </p:nvSpPr>
        <p:spPr>
          <a:xfrm>
            <a:off x="6096000" y="6456851"/>
            <a:ext cx="558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The Budget and Economic Outlook: 2020 to 2030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8ABDA6-BBBF-E949-BDE9-E64348A9B4D9}"/>
              </a:ext>
            </a:extLst>
          </p:cNvPr>
          <p:cNvCxnSpPr>
            <a:cxnSpLocks/>
          </p:cNvCxnSpPr>
          <p:nvPr/>
        </p:nvCxnSpPr>
        <p:spPr>
          <a:xfrm flipH="1">
            <a:off x="2047460" y="2119190"/>
            <a:ext cx="85349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943A70F-CD24-FD49-95C0-D20CE1E4694D}"/>
              </a:ext>
            </a:extLst>
          </p:cNvPr>
          <p:cNvSpPr txBox="1"/>
          <p:nvPr/>
        </p:nvSpPr>
        <p:spPr>
          <a:xfrm>
            <a:off x="1511736" y="193452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</a:t>
            </a:r>
          </a:p>
        </p:txBody>
      </p:sp>
    </p:spTree>
    <p:extLst>
      <p:ext uri="{BB962C8B-B14F-4D97-AF65-F5344CB8AC3E}">
        <p14:creationId xmlns:p14="http://schemas.microsoft.com/office/powerpoint/2010/main" val="363061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56C3-B9C9-1E4F-841D-274B0778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ndatory Spending Dominates Forecasts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CD0F3-11DB-904C-B9C6-9D2380DC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D141B-3A71-CF4F-AAE9-E6ECFF7B7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710" y="926706"/>
            <a:ext cx="6990580" cy="5303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BC4D1C-5A7A-6B41-9533-C5B052062353}"/>
              </a:ext>
            </a:extLst>
          </p:cNvPr>
          <p:cNvSpPr txBox="1"/>
          <p:nvPr/>
        </p:nvSpPr>
        <p:spPr>
          <a:xfrm>
            <a:off x="6096000" y="6456851"/>
            <a:ext cx="558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The Budget and Economic Outlook: 2019 to 2029</a:t>
            </a:r>
          </a:p>
        </p:txBody>
      </p:sp>
    </p:spTree>
    <p:extLst>
      <p:ext uri="{BB962C8B-B14F-4D97-AF65-F5344CB8AC3E}">
        <p14:creationId xmlns:p14="http://schemas.microsoft.com/office/powerpoint/2010/main" val="28615024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4E371-27F7-584A-B27A-BDDDBC29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mmary: Slide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AD949-7A5B-634F-A5DC-20642ED91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700"/>
              </a:spcAft>
            </a:pPr>
            <a:r>
              <a:rPr lang="en-US" dirty="0"/>
              <a:t>Total Spending:  $4.4 Trillion in 2019</a:t>
            </a:r>
          </a:p>
          <a:p>
            <a:pPr>
              <a:spcAft>
                <a:spcPts val="700"/>
              </a:spcAft>
            </a:pPr>
            <a:r>
              <a:rPr lang="en-US" dirty="0"/>
              <a:t>There is remarkably little discretion in each budget:</a:t>
            </a:r>
          </a:p>
          <a:p>
            <a:pPr lvl="1">
              <a:spcAft>
                <a:spcPts val="700"/>
              </a:spcAft>
            </a:pPr>
            <a:r>
              <a:rPr lang="en-US" dirty="0"/>
              <a:t>Mandatory:	69%</a:t>
            </a:r>
          </a:p>
          <a:p>
            <a:pPr lvl="1">
              <a:spcAft>
                <a:spcPts val="700"/>
              </a:spcAft>
            </a:pPr>
            <a:r>
              <a:rPr lang="en-US" dirty="0"/>
              <a:t>Discretionary	31%</a:t>
            </a:r>
          </a:p>
          <a:p>
            <a:pPr>
              <a:spcAft>
                <a:spcPts val="700"/>
              </a:spcAft>
            </a:pPr>
            <a:r>
              <a:rPr lang="en-US" dirty="0"/>
              <a:t>Fastest growing parts of the budget:  Health Care and Interest</a:t>
            </a:r>
          </a:p>
          <a:p>
            <a:pPr>
              <a:spcAft>
                <a:spcPts val="700"/>
              </a:spcAft>
            </a:pPr>
            <a:r>
              <a:rPr lang="en-US" dirty="0"/>
              <a:t>By 2050:</a:t>
            </a:r>
          </a:p>
          <a:p>
            <a:pPr lvl="1">
              <a:spcAft>
                <a:spcPts val="700"/>
              </a:spcAft>
            </a:pPr>
            <a:r>
              <a:rPr lang="en-US" dirty="0"/>
              <a:t>Debt is forecast to grow </a:t>
            </a:r>
            <a:r>
              <a:rPr lang="en-US"/>
              <a:t>to 180</a:t>
            </a:r>
            <a:r>
              <a:rPr lang="en-US" dirty="0"/>
              <a:t>% of GDP, from 80% today</a:t>
            </a:r>
          </a:p>
          <a:p>
            <a:pPr lvl="1">
              <a:spcAft>
                <a:spcPts val="700"/>
              </a:spcAft>
            </a:pPr>
            <a:r>
              <a:rPr lang="en-US" dirty="0"/>
              <a:t>Interest payments are forecast to grow from 8% to 22% of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5B82D-94B4-B540-82F8-60C2B283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1512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81728-8213-A44C-A1E7-71B9757FE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mmary: Slide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54204-3F5A-7541-8953-38F236581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Categories that get a lot of attention are relatively small</a:t>
            </a:r>
          </a:p>
          <a:p>
            <a:pPr lvl="1"/>
            <a:r>
              <a:rPr lang="en-US" dirty="0"/>
              <a:t>Foreign Aid: 1% of the budget</a:t>
            </a:r>
          </a:p>
          <a:p>
            <a:pPr lvl="1"/>
            <a:r>
              <a:rPr lang="en-US" dirty="0"/>
              <a:t>Income support/welfare: 8.7%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Or are not forecast to grow significantly</a:t>
            </a:r>
          </a:p>
          <a:p>
            <a:pPr lvl="1"/>
            <a:r>
              <a:rPr lang="en-US" dirty="0"/>
              <a:t>Social security</a:t>
            </a:r>
          </a:p>
          <a:p>
            <a:pPr lvl="1"/>
            <a:r>
              <a:rPr lang="en-US" dirty="0"/>
              <a:t>Most other categories of spending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A1B8B-4BB1-6F43-86C0-EF304E292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140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C536E-7638-ED47-8528-9DEFBFC98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 Slide: Tax Expenditures…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1EEF7-D306-3E43-9937-2B7F161AE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…Are policy enacted through the tax code.</a:t>
            </a:r>
          </a:p>
          <a:p>
            <a:pPr>
              <a:spcAft>
                <a:spcPts val="1000"/>
              </a:spcAft>
            </a:pPr>
            <a:r>
              <a:rPr lang="en-US" dirty="0"/>
              <a:t>…Are not explicitly on the books.</a:t>
            </a:r>
          </a:p>
          <a:p>
            <a:pPr>
              <a:spcAft>
                <a:spcPts val="1000"/>
              </a:spcAft>
            </a:pPr>
            <a:r>
              <a:rPr lang="en-US" dirty="0"/>
              <a:t>…Add &gt; 25% to actual government expenditures.</a:t>
            </a:r>
          </a:p>
          <a:p>
            <a:pPr>
              <a:spcAft>
                <a:spcPts val="1000"/>
              </a:spcAft>
            </a:pPr>
            <a:r>
              <a:rPr lang="en-US" dirty="0"/>
              <a:t>…Reduce the progressive nature of the tax code.</a:t>
            </a:r>
          </a:p>
          <a:p>
            <a:pPr>
              <a:spcAft>
                <a:spcPts val="1000"/>
              </a:spcAft>
            </a:pPr>
            <a:r>
              <a:rPr lang="en-US" dirty="0"/>
              <a:t>…Are larger than all of “Discretionary Spending”.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BBCA4-954E-1740-92C8-8C7A0694E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5856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406"/>
            <a:ext cx="10515600" cy="47986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&lt;presenter name&gt;</a:t>
            </a:r>
          </a:p>
          <a:p>
            <a:pPr marL="0" indent="0" algn="ctr">
              <a:buNone/>
            </a:pPr>
            <a:r>
              <a:rPr lang="en-US" dirty="0"/>
              <a:t>&lt;presenter email&gt;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err="1"/>
              <a:t>I</a:t>
            </a:r>
            <a:r>
              <a:rPr lang="en-US" err="1">
                <a:hlinkClick r:id="rId3"/>
              </a:rPr>
              <a:t>nfo</a:t>
            </a:r>
            <a:r>
              <a:rPr lang="en-US">
                <a:hlinkClick r:id="rId3"/>
              </a:rPr>
              <a:t>@NEEDelegation</a:t>
            </a:r>
            <a:r>
              <a:rPr lang="en-US" dirty="0" err="1">
                <a:hlinkClick r:id="rId3"/>
              </a:rPr>
              <a:t>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 err="1"/>
              <a:t>www.NEEDelegation.org</a:t>
            </a:r>
            <a:r>
              <a:rPr lang="en-US" dirty="0"/>
              <a:t>/</a:t>
            </a:r>
            <a:r>
              <a:rPr lang="en-US" dirty="0" err="1"/>
              <a:t>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493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Government Spending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624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88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Go</a:t>
            </a:r>
            <a:r>
              <a:rPr lang="en-US"/>
              <a:t>v’t </a:t>
            </a:r>
            <a:r>
              <a:rPr lang="en-US" dirty="0"/>
              <a:t>Expenditures and the US Economy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63877D-2C5A-5547-B4D5-ACA3A2E5D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51F6E3-CA02-4B4C-8C8D-20CB92BBB009}"/>
              </a:ext>
            </a:extLst>
          </p:cNvPr>
          <p:cNvSpPr/>
          <p:nvPr/>
        </p:nvSpPr>
        <p:spPr>
          <a:xfrm>
            <a:off x="2446317" y="1769423"/>
            <a:ext cx="2565070" cy="32063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31006</TotalTime>
  <Words>2597</Words>
  <Application>Microsoft Macintosh PowerPoint</Application>
  <PresentationFormat>Widescreen</PresentationFormat>
  <Paragraphs>541</Paragraphs>
  <Slides>77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2" baseType="lpstr">
      <vt:lpstr>Arial</vt:lpstr>
      <vt:lpstr>Calibri</vt:lpstr>
      <vt:lpstr>Courier New</vt:lpstr>
      <vt:lpstr>Times New Roman</vt:lpstr>
      <vt:lpstr>Custom Design</vt:lpstr>
      <vt:lpstr>PowerPoint Presentation</vt:lpstr>
      <vt:lpstr> National Economic Education Delegation</vt:lpstr>
      <vt:lpstr>Who Are We?</vt:lpstr>
      <vt:lpstr>Where Are We?</vt:lpstr>
      <vt:lpstr>Credits and Disclaimer</vt:lpstr>
      <vt:lpstr>What Does the U.S. Gov’t Budget Look Like?</vt:lpstr>
      <vt:lpstr> Outline</vt:lpstr>
      <vt:lpstr>U.S. Government Spending</vt:lpstr>
      <vt:lpstr>Gov’t Expenditures and the US Economy</vt:lpstr>
      <vt:lpstr> Recent Amounts</vt:lpstr>
      <vt:lpstr>Where Does the Money Go?</vt:lpstr>
      <vt:lpstr>On What is the Money Spent?  Complicated</vt:lpstr>
      <vt:lpstr>What is Mandatory Spending?</vt:lpstr>
      <vt:lpstr>Mandatory Spending: Social Security (24%) </vt:lpstr>
      <vt:lpstr>Where Do Social Security Funds Come From?</vt:lpstr>
      <vt:lpstr>Social Security Trust Fund</vt:lpstr>
      <vt:lpstr> In 2018: Deficits As Far As the Eye Can See</vt:lpstr>
      <vt:lpstr>Options for Eliminating the Soc Sec Deficits</vt:lpstr>
      <vt:lpstr>Mandatory Spending: Medicare (14%) </vt:lpstr>
      <vt:lpstr>Where Do Medicare Funds Come From?</vt:lpstr>
      <vt:lpstr>Medicare Finances in 2018</vt:lpstr>
      <vt:lpstr>Mandatory Spending: Medicaid (9%) </vt:lpstr>
      <vt:lpstr>Mandatory Spending: Income Security (7%)</vt:lpstr>
      <vt:lpstr>U.S. Safety Net Expenditures ($ Billions) and  Caseload (Millions) – No Medicaid, 2014 or 2015</vt:lpstr>
      <vt:lpstr>Income Security Spending Over Time</vt:lpstr>
      <vt:lpstr>Mandatory Spending: Interest (8%)</vt:lpstr>
      <vt:lpstr>Mandatory Spending: Other (7%) </vt:lpstr>
      <vt:lpstr>What is Discretionary Spending?</vt:lpstr>
      <vt:lpstr>Discretionary Spending: Other (6%) </vt:lpstr>
      <vt:lpstr>Mandatory Spending Dominates Forecasts</vt:lpstr>
      <vt:lpstr>Forecast Spending</vt:lpstr>
      <vt:lpstr>Aging and Health Care Costs</vt:lpstr>
      <vt:lpstr>Another Category of Spending: Tax Expenditures</vt:lpstr>
      <vt:lpstr>Tax Expenditures are Significant</vt:lpstr>
      <vt:lpstr>Tax Expenditures Tend to be Regressive</vt:lpstr>
      <vt:lpstr> Important things that people get from gov’t</vt:lpstr>
      <vt:lpstr>US Government Revenues</vt:lpstr>
      <vt:lpstr> Federal Government Revenues in 2018</vt:lpstr>
      <vt:lpstr>International  Comparison</vt:lpstr>
      <vt:lpstr>Where Do Government Revenues Come From?</vt:lpstr>
      <vt:lpstr>Where Do Government Revenues Come From?</vt:lpstr>
      <vt:lpstr>Individual Income Taxes</vt:lpstr>
      <vt:lpstr>Marginal Tax Rates: Married Filing Jointly</vt:lpstr>
      <vt:lpstr>Marginal and Average Tax Rates</vt:lpstr>
      <vt:lpstr>Top Income Tax Rates</vt:lpstr>
      <vt:lpstr>Income at Which Top Rate Kicks In</vt:lpstr>
      <vt:lpstr>Average Tax Rates Across Income Categories</vt:lpstr>
      <vt:lpstr>Bottom Tax Rates</vt:lpstr>
      <vt:lpstr>Tax Rates Over Time</vt:lpstr>
      <vt:lpstr>Tax Deductions and Exemptions</vt:lpstr>
      <vt:lpstr>We have a Progressive Tax System</vt:lpstr>
      <vt:lpstr> Capital Gains Taxes (2020)</vt:lpstr>
      <vt:lpstr>Capital Gains vs Income Taxes: Maximum Rates</vt:lpstr>
      <vt:lpstr>Revenues: Other (8%) </vt:lpstr>
      <vt:lpstr>Estate Taxes</vt:lpstr>
      <vt:lpstr>Excise Taxes are Regressive</vt:lpstr>
      <vt:lpstr> Revenue Sources: Share of GDP over Time</vt:lpstr>
      <vt:lpstr>What’s with the Bump up in Income Taxes?</vt:lpstr>
      <vt:lpstr>Revenue Source by Share of Total Revenues</vt:lpstr>
      <vt:lpstr>Who Pays?</vt:lpstr>
      <vt:lpstr>The Bottom 40% Don’t Pay Income Taxes </vt:lpstr>
      <vt:lpstr>The Bottom 40% Does Pay Other Taxes</vt:lpstr>
      <vt:lpstr> Regressivity in Federal Taxes?</vt:lpstr>
      <vt:lpstr>State and Local Taxes are Regressive</vt:lpstr>
      <vt:lpstr>Overall, Taxes are (mostly) Progressive</vt:lpstr>
      <vt:lpstr>What Does the U.S. Gov’t Budget Look Like?</vt:lpstr>
      <vt:lpstr>How has the Size of Government Changed?</vt:lpstr>
      <vt:lpstr> How Does the U.S. Government Borrow?</vt:lpstr>
      <vt:lpstr>Debt vs. Deficit</vt:lpstr>
      <vt:lpstr>Debt vs. Deficit: Share of GDP</vt:lpstr>
      <vt:lpstr>A Future of Deficits</vt:lpstr>
      <vt:lpstr> Record Levels of Debt are Forecast</vt:lpstr>
      <vt:lpstr>Mandatory Spending Dominates Forecasts</vt:lpstr>
      <vt:lpstr> Summary: Slide 1</vt:lpstr>
      <vt:lpstr> Summary: Slide 2</vt:lpstr>
      <vt:lpstr> Summary Slide: Tax Expenditures…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288</cp:revision>
  <dcterms:created xsi:type="dcterms:W3CDTF">2017-05-03T22:30:38Z</dcterms:created>
  <dcterms:modified xsi:type="dcterms:W3CDTF">2020-05-27T19:00:23Z</dcterms:modified>
</cp:coreProperties>
</file>