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8"/>
  </p:notesMasterIdLst>
  <p:sldIdLst>
    <p:sldId id="1069" r:id="rId2"/>
    <p:sldId id="328" r:id="rId3"/>
    <p:sldId id="1098" r:id="rId4"/>
    <p:sldId id="1099" r:id="rId5"/>
    <p:sldId id="1152" r:id="rId6"/>
    <p:sldId id="330" r:id="rId7"/>
    <p:sldId id="1110" r:id="rId8"/>
    <p:sldId id="1282" r:id="rId9"/>
    <p:sldId id="1064" r:id="rId10"/>
    <p:sldId id="1114" r:id="rId11"/>
    <p:sldId id="332" r:id="rId12"/>
    <p:sldId id="1279" r:id="rId13"/>
    <p:sldId id="421" r:id="rId14"/>
    <p:sldId id="1147" r:id="rId15"/>
    <p:sldId id="1071" r:id="rId16"/>
    <p:sldId id="334" r:id="rId17"/>
    <p:sldId id="335" r:id="rId18"/>
    <p:sldId id="1270" r:id="rId19"/>
    <p:sldId id="1268" r:id="rId20"/>
    <p:sldId id="336" r:id="rId21"/>
    <p:sldId id="1055" r:id="rId22"/>
    <p:sldId id="337" r:id="rId23"/>
    <p:sldId id="1138" r:id="rId24"/>
    <p:sldId id="1263" r:id="rId25"/>
    <p:sldId id="1271" r:id="rId26"/>
    <p:sldId id="1266" r:id="rId27"/>
    <p:sldId id="333" r:id="rId28"/>
    <p:sldId id="1267" r:id="rId29"/>
    <p:sldId id="1269" r:id="rId30"/>
    <p:sldId id="1118" r:id="rId31"/>
    <p:sldId id="1283" r:id="rId32"/>
    <p:sldId id="1121" r:id="rId33"/>
    <p:sldId id="1119" r:id="rId34"/>
    <p:sldId id="1120" r:id="rId35"/>
    <p:sldId id="1149" r:id="rId36"/>
    <p:sldId id="338" r:id="rId37"/>
    <p:sldId id="1278" r:id="rId38"/>
    <p:sldId id="1068" r:id="rId39"/>
    <p:sldId id="1150" r:id="rId40"/>
    <p:sldId id="1056" r:id="rId41"/>
    <p:sldId id="1072" r:id="rId42"/>
    <p:sldId id="343" r:id="rId43"/>
    <p:sldId id="1045" r:id="rId44"/>
    <p:sldId id="347" r:id="rId45"/>
    <p:sldId id="1057" r:id="rId46"/>
    <p:sldId id="1074" r:id="rId47"/>
    <p:sldId id="1151" r:id="rId48"/>
    <p:sldId id="1274" r:id="rId49"/>
    <p:sldId id="1122" r:id="rId50"/>
    <p:sldId id="1123" r:id="rId51"/>
    <p:sldId id="1285" r:id="rId52"/>
    <p:sldId id="1125" r:id="rId53"/>
    <p:sldId id="1142" r:id="rId54"/>
    <p:sldId id="1276" r:id="rId55"/>
    <p:sldId id="1126" r:id="rId56"/>
    <p:sldId id="483" r:id="rId57"/>
    <p:sldId id="480" r:id="rId58"/>
    <p:sldId id="1127" r:id="rId59"/>
    <p:sldId id="1124" r:id="rId60"/>
    <p:sldId id="1286" r:id="rId61"/>
    <p:sldId id="1287" r:id="rId62"/>
    <p:sldId id="1288" r:id="rId63"/>
    <p:sldId id="1289" r:id="rId64"/>
    <p:sldId id="1061" r:id="rId65"/>
    <p:sldId id="1133" r:id="rId66"/>
    <p:sldId id="1290" r:id="rId67"/>
    <p:sldId id="1291" r:id="rId68"/>
    <p:sldId id="1292" r:id="rId69"/>
    <p:sldId id="1136" r:id="rId70"/>
    <p:sldId id="1137" r:id="rId71"/>
    <p:sldId id="1275" r:id="rId72"/>
    <p:sldId id="1293" r:id="rId73"/>
    <p:sldId id="1294" r:id="rId74"/>
    <p:sldId id="1143" r:id="rId75"/>
    <p:sldId id="1295" r:id="rId76"/>
    <p:sldId id="1281" r:id="rId77"/>
    <p:sldId id="1296" r:id="rId78"/>
    <p:sldId id="1058" r:id="rId79"/>
    <p:sldId id="1059" r:id="rId80"/>
    <p:sldId id="1128" r:id="rId81"/>
    <p:sldId id="1148" r:id="rId82"/>
    <p:sldId id="1299" r:id="rId83"/>
    <p:sldId id="1262" r:id="rId84"/>
    <p:sldId id="1277" r:id="rId85"/>
    <p:sldId id="1063" r:id="rId86"/>
    <p:sldId id="1272" r:id="rId87"/>
    <p:sldId id="1062" r:id="rId88"/>
    <p:sldId id="1273" r:id="rId89"/>
    <p:sldId id="1264" r:id="rId90"/>
    <p:sldId id="1297" r:id="rId91"/>
    <p:sldId id="1131" r:id="rId92"/>
    <p:sldId id="1145" r:id="rId93"/>
    <p:sldId id="1265" r:id="rId94"/>
    <p:sldId id="1298" r:id="rId95"/>
    <p:sldId id="1075" r:id="rId96"/>
    <p:sldId id="352" r:id="rId97"/>
    <p:sldId id="354" r:id="rId98"/>
    <p:sldId id="356" r:id="rId99"/>
    <p:sldId id="357" r:id="rId100"/>
    <p:sldId id="1067" r:id="rId101"/>
    <p:sldId id="1060" r:id="rId102"/>
    <p:sldId id="1076" r:id="rId103"/>
    <p:sldId id="1077" r:id="rId104"/>
    <p:sldId id="1146" r:id="rId105"/>
    <p:sldId id="1280" r:id="rId106"/>
    <p:sldId id="329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72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248" y="1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ommentAuthors" Target="commentAuthor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7-31T14:27:13.271" idx="4">
    <p:pos x="2268" y="1332"/>
    <p:text>update? 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_gdpshare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gd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gdpshare.pn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Interest2GDP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DF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rea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Scale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serve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_rates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history.png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2GDP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MonthlyCumDeficit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TotalDeficitsandSurplus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&lt;Audience&gt;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tx2"/>
                </a:solidFill>
              </a:rPr>
              <a:t>Date, </a:t>
            </a:r>
            <a:r>
              <a:rPr lang="en-US" sz="1800" dirty="0">
                <a:solidFill>
                  <a:schemeClr val="tx2"/>
                </a:solidFill>
              </a:rPr>
              <a:t>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&lt;Your name, Ph.D.&gt;</a:t>
            </a:r>
          </a:p>
        </p:txBody>
      </p: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(sort of) out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82C6-356B-E443-85FF-CF4E95CC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ADAD-0EE1-5F46-8168-5DF700D4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Debt: $22.9 Trillion</a:t>
            </a:r>
          </a:p>
          <a:p>
            <a:pPr lvl="1"/>
            <a:r>
              <a:rPr lang="en-US" dirty="0"/>
              <a:t>Relative debt:   		107% of GDP</a:t>
            </a:r>
          </a:p>
          <a:p>
            <a:pPr lvl="1"/>
            <a:r>
              <a:rPr lang="en-US" dirty="0"/>
              <a:t>Publicly held debt:  		79% of GDP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Deficits drive growth in the debt.</a:t>
            </a:r>
          </a:p>
          <a:p>
            <a:pPr lvl="1"/>
            <a:r>
              <a:rPr lang="en-US" dirty="0"/>
              <a:t>Likely greater than $1 trillion per year.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Publicly held debt matters most.</a:t>
            </a:r>
          </a:p>
          <a:p>
            <a:pPr lvl="1"/>
            <a:r>
              <a:rPr lang="en-US" dirty="0"/>
              <a:t>Will grow from 78% of GDP today to 180% in 2049 – pre-COVID-19 estimates.</a:t>
            </a:r>
          </a:p>
          <a:p>
            <a:pPr lvl="1"/>
            <a:r>
              <a:rPr lang="en-US" dirty="0"/>
              <a:t>Could exceed 100% of GDP by the end of 2020 and 200% by 2050.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Multiple ways to offset this growth.</a:t>
            </a:r>
          </a:p>
          <a:p>
            <a:endParaRPr lang="en-US" dirty="0"/>
          </a:p>
          <a:p>
            <a:r>
              <a:rPr lang="en-US" dirty="0"/>
              <a:t>Growing interest payments can constrain budgets.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ED7F6-3807-E84E-9AA7-1CE6B052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historically low interest rates, we can afford to wait until after the crisis to act.</a:t>
            </a:r>
          </a:p>
          <a:p>
            <a:pPr>
              <a:spcAft>
                <a:spcPts val="1000"/>
              </a:spcAft>
            </a:pPr>
            <a:r>
              <a:rPr lang="en-US" dirty="0"/>
              <a:t>After the crisis, 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997"/>
            <a:ext cx="10515600" cy="49150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</a:t>
            </a:r>
            <a:r>
              <a:rPr lang="en-US" dirty="0" err="1">
                <a:hlinkClick r:id="rId3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Given the historically low interest rates, we can afford to wait until after the crisis to act.</a:t>
            </a:r>
          </a:p>
          <a:p>
            <a:r>
              <a:rPr lang="en-US" dirty="0"/>
              <a:t>After the crisis, we must enact plans to reduce the future (primary)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422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</a:t>
            </a:r>
            <a:r>
              <a:rPr lang="en-US" dirty="0" err="1"/>
              <a:t>Intragovernment</a:t>
            </a:r>
            <a:r>
              <a:rPr lang="en-US" dirty="0"/>
              <a:t> Debt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526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Foreign-investors-own-nearly-half-of-all-US-public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49" y="0"/>
            <a:ext cx="8306672" cy="6230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21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</p:spTree>
    <p:extLst>
      <p:ext uri="{BB962C8B-B14F-4D97-AF65-F5344CB8AC3E}">
        <p14:creationId xmlns:p14="http://schemas.microsoft.com/office/powerpoint/2010/main" val="152029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435158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5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4302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71305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26606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36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620F-033E-5D45-8F1E-017F65F9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to Grow Significantly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8E3E98-3176-0848-B9FF-23FC6D79F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13652" y="1000911"/>
            <a:ext cx="7909221" cy="51350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C8BD-89CF-AF41-AAE8-21CB1233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71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&lt;name&gt;, &lt;affiliation&gt;</a:t>
            </a:r>
          </a:p>
          <a:p>
            <a:pPr lvl="1"/>
            <a:r>
              <a:rPr lang="en-US" dirty="0"/>
              <a:t>&lt;name&gt;, &lt;affiliation&gt;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rises during a </a:t>
            </a:r>
            <a:r>
              <a:rPr lang="en-US" dirty="0" err="1"/>
              <a:t>nonrecessionary</a:t>
            </a:r>
            <a:r>
              <a:rPr lang="en-US" dirty="0"/>
              <a:t> peacetime.</a:t>
            </a:r>
          </a:p>
          <a:p>
            <a:pPr lvl="1"/>
            <a:r>
              <a:rPr lang="en-US" dirty="0"/>
              <a:t>Reignites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1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D7A9-1C09-E542-9E23-B61CE259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A1964C-156E-4742-A1E3-481F86748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79B4-8338-494B-BC7A-CCFADDFC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41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5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Therefore, greater relative debt: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requires a bigger primary surplus to stabilize the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Debt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10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728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05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32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  <a:p>
            <a:r>
              <a:rPr lang="en-US" dirty="0"/>
              <a:t>Blanchard is not MMT (when the crisis is over)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Relative debt must be stabilized.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deficit must be reduced.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the level of debt at which we stabilize may not be crucial.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50777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2019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705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$984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942286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MMT is right that, for practicable purposes, the US cannot default on its debt, but …</a:t>
            </a:r>
          </a:p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 We enjoy “an exorbitant privilege” (French President Valéry Giscard d’Estaing):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dollars,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9159-6E73-454D-A2F9-E4365CAA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Our “Exorbitant Privilege” Last Forever?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35464-1108-4B53-B293-1FDE554B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928ED-D4B7-F647-9031-DFC599E8C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040871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321148" y="1688960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657600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/>
              <a:t>istory of Persistent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35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6513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1E18-146E-4A6A-958D-4D73BB7F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id-19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C6B1-8E4A-4DDE-B3D2-D593E634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283"/>
            <a:ext cx="10515600" cy="4351338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dirty="0"/>
              <a:t>CBO projections (as of 4/24) :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The 2020 federal </a:t>
            </a:r>
            <a:r>
              <a:rPr lang="en-US" b="1" i="1" dirty="0"/>
              <a:t>deficit</a:t>
            </a:r>
            <a:r>
              <a:rPr lang="en-US" dirty="0"/>
              <a:t> will rise from $1 trillion to $3.7 trillion.</a:t>
            </a:r>
          </a:p>
          <a:p>
            <a:pPr lvl="1">
              <a:spcAft>
                <a:spcPts val="2000"/>
              </a:spcAft>
            </a:pPr>
            <a:r>
              <a:rPr lang="en-US" b="1" i="1" dirty="0"/>
              <a:t>Relative debt: </a:t>
            </a:r>
            <a:r>
              <a:rPr lang="en-US" dirty="0"/>
              <a:t>will rise from 80 percent to 101 percent of GDP.</a:t>
            </a:r>
          </a:p>
          <a:p>
            <a:pPr>
              <a:spcAft>
                <a:spcPts val="2000"/>
              </a:spcAft>
            </a:pPr>
            <a:r>
              <a:rPr lang="en-US" dirty="0"/>
              <a:t>FY 2019–2020 ends September 30.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0DF52-3039-478E-8ED1-357A0F49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589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1335-085B-CD47-8EB1-DEEA88EC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VID-19’s Impact on the Deficit – to July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3A7D2449-F221-EB47-A866-D2626320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91645" y="1063057"/>
            <a:ext cx="7304855" cy="51671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2A727-B8DC-5745-BE92-B50C73D3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5B752-D452-F34E-A096-D3D788959427}"/>
              </a:ext>
            </a:extLst>
          </p:cNvPr>
          <p:cNvSpPr txBox="1"/>
          <p:nvPr/>
        </p:nvSpPr>
        <p:spPr>
          <a:xfrm>
            <a:off x="8185836" y="6456851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/publication/56497</a:t>
            </a:r>
          </a:p>
        </p:txBody>
      </p:sp>
    </p:spTree>
    <p:extLst>
      <p:ext uri="{BB962C8B-B14F-4D97-AF65-F5344CB8AC3E}">
        <p14:creationId xmlns:p14="http://schemas.microsoft.com/office/powerpoint/2010/main" val="8917833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383639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DF7AF-3078-9442-B18D-85AC5C3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319268"/>
            <a:ext cx="118872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8F5E-EB80-4A6B-A965-0DF6112C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get Consequences of an Aging Population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AA3E2-7B97-4B95-AEAD-C30E74DA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8D0618A-3676-F544-88E2-BF99BCEE7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33594"/>
              </p:ext>
            </p:extLst>
          </p:nvPr>
        </p:nvGraphicFramePr>
        <p:xfrm>
          <a:off x="1930400" y="2016394"/>
          <a:ext cx="7975599" cy="355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9862758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7846746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97532437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486713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2031–2040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2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Social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15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Medicare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474050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Other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-2.5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-1.9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+0.6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81496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Deficit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-4.6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-7.0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-2.4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845703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3B6B4A3-BB28-FB42-BDD7-5E3BBE12E8FC}"/>
              </a:ext>
            </a:extLst>
          </p:cNvPr>
          <p:cNvSpPr txBox="1"/>
          <p:nvPr/>
        </p:nvSpPr>
        <p:spPr>
          <a:xfrm>
            <a:off x="2599786" y="1325563"/>
            <a:ext cx="6992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Contributions to the Federal Deficit: % of GDP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5B255F-A8D8-EB45-BF50-5AB19FE2F2D2}"/>
              </a:ext>
            </a:extLst>
          </p:cNvPr>
          <p:cNvSpPr/>
          <p:nvPr/>
        </p:nvSpPr>
        <p:spPr>
          <a:xfrm>
            <a:off x="8282151" y="2504075"/>
            <a:ext cx="1725449" cy="32155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52600" y="974064"/>
            <a:ext cx="8686800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9919-652C-A742-91E0-746D0C19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posals Do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8997E-A526-B148-A96E-FD4FB28AB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Simpson-Bowles</a:t>
            </a:r>
          </a:p>
          <a:p>
            <a:r>
              <a:rPr lang="en-US" dirty="0"/>
              <a:t>Domenici-Rivlin Task Force</a:t>
            </a:r>
          </a:p>
          <a:p>
            <a:r>
              <a:rPr lang="en-US" dirty="0"/>
              <a:t>Solutions Initiative – Peter G. Peterson Foundation</a:t>
            </a:r>
          </a:p>
          <a:p>
            <a:pPr lvl="1"/>
            <a:r>
              <a:rPr lang="en-US" dirty="0"/>
              <a:t>American Action Forum</a:t>
            </a:r>
          </a:p>
          <a:p>
            <a:pPr lvl="1"/>
            <a:r>
              <a:rPr lang="en-US" dirty="0"/>
              <a:t>American Enterprise Institute</a:t>
            </a:r>
          </a:p>
          <a:p>
            <a:pPr lvl="1"/>
            <a:r>
              <a:rPr lang="en-US" dirty="0"/>
              <a:t>Bipartisan Policy Center</a:t>
            </a:r>
          </a:p>
          <a:p>
            <a:pPr lvl="1"/>
            <a:r>
              <a:rPr lang="en-US" dirty="0"/>
              <a:t>Center for American Progress</a:t>
            </a:r>
          </a:p>
          <a:p>
            <a:pPr lvl="1"/>
            <a:r>
              <a:rPr lang="en-US" dirty="0"/>
              <a:t>Economic Policy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704B1-6548-6648-BA56-DC94713D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231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43583</TotalTime>
  <Words>4503</Words>
  <Application>Microsoft Macintosh PowerPoint</Application>
  <PresentationFormat>Widescreen</PresentationFormat>
  <Paragraphs>686</Paragraphs>
  <Slides>106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Credits and Disclaimer</vt:lpstr>
      <vt:lpstr>US Government Debt</vt:lpstr>
      <vt:lpstr>What Does the US Govt. Budget Look Like?</vt:lpstr>
      <vt:lpstr>A History of Persistent Deficits</vt:lpstr>
      <vt:lpstr>A Future of Deficits</vt:lpstr>
      <vt:lpstr>Of Debt, Deficits, and Surpluses</vt:lpstr>
      <vt:lpstr>Debt vs. Deficit</vt:lpstr>
      <vt:lpstr>Major Takeaways: Talking Points</vt:lpstr>
      <vt:lpstr> How Does the US Government Borrow?</vt:lpstr>
      <vt:lpstr> A Breakdown of Total Federal Debt</vt:lpstr>
      <vt:lpstr>Not All Debt Is Created Equal </vt:lpstr>
      <vt:lpstr>Two Measures of the Debt</vt:lpstr>
      <vt:lpstr>PowerPoint Presentation</vt:lpstr>
      <vt:lpstr>Trends in Intragovernment Debt</vt:lpstr>
      <vt:lpstr>Trends in US Debt Over Time</vt:lpstr>
      <vt:lpstr>PowerPoint Presentation</vt:lpstr>
      <vt:lpstr>Who Holds Debt to Foreigners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 Summary: Who Holds US Public Debt?</vt:lpstr>
      <vt:lpstr>Key Points About US Relative Debt</vt:lpstr>
      <vt:lpstr>The Post-WWII Fall in Relative Debt</vt:lpstr>
      <vt:lpstr> Debt Dynamics</vt:lpstr>
      <vt:lpstr>The Arithmetic of Changes in Relative Debt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Interest Payments to Grow Significantly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General Sense on Modern Monetary Theory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Will Our “Exorbitant Privilege” Last Forever?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Covid-19 Update</vt:lpstr>
      <vt:lpstr>COVID-19’s Impact on the Deficit – to July</vt:lpstr>
      <vt:lpstr>Very Large Deficit!</vt:lpstr>
      <vt:lpstr>How Do We Pay for This?</vt:lpstr>
      <vt:lpstr>Why Has the Federal Debt Risen So Much?</vt:lpstr>
      <vt:lpstr>Why Has the Federal Debt Risen So Much?</vt:lpstr>
      <vt:lpstr>Why Has the Federal Debt Risen So Much?</vt:lpstr>
      <vt:lpstr>Growth in Outlays Exceeds Revenue</vt:lpstr>
      <vt:lpstr>Budget Consequences of an Aging Population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Takeways (Continued)</vt:lpstr>
      <vt:lpstr>Bottom Line</vt:lpstr>
      <vt:lpstr>Are There Reasons to Wait?</vt:lpstr>
      <vt:lpstr>What Are the Primary Drivers Going Forward?</vt:lpstr>
      <vt:lpstr>Proposals Do Exist</vt:lpstr>
      <vt:lpstr>PowerPoint Presentation</vt:lpstr>
      <vt:lpstr> There Are Other (Bad/Costly) Solutions</vt:lpstr>
      <vt:lpstr> Summary: The Debt</vt:lpstr>
      <vt:lpstr> Summary</vt:lpstr>
      <vt:lpstr> Summary: Address the Debt?</vt:lpstr>
      <vt:lpstr>Bottom-Line Takeaways</vt:lpstr>
      <vt:lpstr>Major Takeaways: Talking Points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281</cp:revision>
  <dcterms:created xsi:type="dcterms:W3CDTF">2017-05-03T22:30:38Z</dcterms:created>
  <dcterms:modified xsi:type="dcterms:W3CDTF">2020-08-18T22:59:00Z</dcterms:modified>
</cp:coreProperties>
</file>