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122"/>
  </p:notesMasterIdLst>
  <p:sldIdLst>
    <p:sldId id="256" r:id="rId2"/>
    <p:sldId id="328" r:id="rId3"/>
    <p:sldId id="434" r:id="rId4"/>
    <p:sldId id="435" r:id="rId5"/>
    <p:sldId id="1088" r:id="rId6"/>
    <p:sldId id="327" r:id="rId7"/>
    <p:sldId id="477" r:id="rId8"/>
    <p:sldId id="1198" r:id="rId9"/>
    <p:sldId id="1204" r:id="rId10"/>
    <p:sldId id="352" r:id="rId11"/>
    <p:sldId id="1186" r:id="rId12"/>
    <p:sldId id="1178" r:id="rId13"/>
    <p:sldId id="1706" r:id="rId14"/>
    <p:sldId id="1188" r:id="rId15"/>
    <p:sldId id="1187" r:id="rId16"/>
    <p:sldId id="1237" r:id="rId17"/>
    <p:sldId id="346" r:id="rId18"/>
    <p:sldId id="337" r:id="rId19"/>
    <p:sldId id="470" r:id="rId20"/>
    <p:sldId id="1180" r:id="rId21"/>
    <p:sldId id="1264" r:id="rId22"/>
    <p:sldId id="1722" r:id="rId23"/>
    <p:sldId id="1723" r:id="rId24"/>
    <p:sldId id="1261" r:id="rId25"/>
    <p:sldId id="1262" r:id="rId26"/>
    <p:sldId id="1220" r:id="rId27"/>
    <p:sldId id="257" r:id="rId28"/>
    <p:sldId id="1229" r:id="rId29"/>
    <p:sldId id="1233" r:id="rId30"/>
    <p:sldId id="1234" r:id="rId31"/>
    <p:sldId id="1190" r:id="rId32"/>
    <p:sldId id="1707" r:id="rId33"/>
    <p:sldId id="1239" r:id="rId34"/>
    <p:sldId id="1710" r:id="rId35"/>
    <p:sldId id="1705" r:id="rId36"/>
    <p:sldId id="1708" r:id="rId37"/>
    <p:sldId id="1709" r:id="rId38"/>
    <p:sldId id="372" r:id="rId39"/>
    <p:sldId id="1246" r:id="rId40"/>
    <p:sldId id="354" r:id="rId41"/>
    <p:sldId id="1247" r:id="rId42"/>
    <p:sldId id="1248" r:id="rId43"/>
    <p:sldId id="419" r:id="rId44"/>
    <p:sldId id="1258" r:id="rId45"/>
    <p:sldId id="1257" r:id="rId46"/>
    <p:sldId id="1259" r:id="rId47"/>
    <p:sldId id="1171" r:id="rId48"/>
    <p:sldId id="1182" r:id="rId49"/>
    <p:sldId id="1254" r:id="rId50"/>
    <p:sldId id="1196" r:id="rId51"/>
    <p:sldId id="1183" r:id="rId52"/>
    <p:sldId id="479" r:id="rId53"/>
    <p:sldId id="478" r:id="rId54"/>
    <p:sldId id="1213" r:id="rId55"/>
    <p:sldId id="340" r:id="rId56"/>
    <p:sldId id="641" r:id="rId57"/>
    <p:sldId id="1724" r:id="rId58"/>
    <p:sldId id="1252" r:id="rId59"/>
    <p:sldId id="1184" r:id="rId60"/>
    <p:sldId id="330" r:id="rId61"/>
    <p:sldId id="353" r:id="rId62"/>
    <p:sldId id="333" r:id="rId63"/>
    <p:sldId id="1222" r:id="rId64"/>
    <p:sldId id="482" r:id="rId65"/>
    <p:sldId id="341" r:id="rId66"/>
    <p:sldId id="343" r:id="rId67"/>
    <p:sldId id="335" r:id="rId68"/>
    <p:sldId id="1230" r:id="rId69"/>
    <p:sldId id="1205" r:id="rId70"/>
    <p:sldId id="1206" r:id="rId71"/>
    <p:sldId id="1208" r:id="rId72"/>
    <p:sldId id="1251" r:id="rId73"/>
    <p:sldId id="1253" r:id="rId74"/>
    <p:sldId id="1236" r:id="rId75"/>
    <p:sldId id="1225" r:id="rId76"/>
    <p:sldId id="1223" r:id="rId77"/>
    <p:sldId id="418" r:id="rId78"/>
    <p:sldId id="262" r:id="rId79"/>
    <p:sldId id="417" r:id="rId80"/>
    <p:sldId id="423" r:id="rId81"/>
    <p:sldId id="422" r:id="rId82"/>
    <p:sldId id="469" r:id="rId83"/>
    <p:sldId id="426" r:id="rId84"/>
    <p:sldId id="428" r:id="rId85"/>
    <p:sldId id="1224" r:id="rId86"/>
    <p:sldId id="1215" r:id="rId87"/>
    <p:sldId id="1216" r:id="rId88"/>
    <p:sldId id="1240" r:id="rId89"/>
    <p:sldId id="1212" r:id="rId90"/>
    <p:sldId id="1193" r:id="rId91"/>
    <p:sldId id="1202" r:id="rId92"/>
    <p:sldId id="1203" r:id="rId93"/>
    <p:sldId id="1194" r:id="rId94"/>
    <p:sldId id="1226" r:id="rId95"/>
    <p:sldId id="1243" r:id="rId96"/>
    <p:sldId id="1199" r:id="rId97"/>
    <p:sldId id="356" r:id="rId98"/>
    <p:sldId id="348" r:id="rId99"/>
    <p:sldId id="344" r:id="rId100"/>
    <p:sldId id="355" r:id="rId101"/>
    <p:sldId id="1091" r:id="rId102"/>
    <p:sldId id="1249" r:id="rId103"/>
    <p:sldId id="1241" r:id="rId104"/>
    <p:sldId id="1245" r:id="rId105"/>
    <p:sldId id="493" r:id="rId106"/>
    <p:sldId id="1701" r:id="rId107"/>
    <p:sldId id="485" r:id="rId108"/>
    <p:sldId id="481" r:id="rId109"/>
    <p:sldId id="1200" r:id="rId110"/>
    <p:sldId id="329" r:id="rId111"/>
    <p:sldId id="1201" r:id="rId112"/>
    <p:sldId id="332" r:id="rId113"/>
    <p:sldId id="331" r:id="rId114"/>
    <p:sldId id="471" r:id="rId115"/>
    <p:sldId id="1238" r:id="rId116"/>
    <p:sldId id="1227" r:id="rId117"/>
    <p:sldId id="1221" r:id="rId118"/>
    <p:sldId id="474" r:id="rId119"/>
    <p:sldId id="1250" r:id="rId120"/>
    <p:sldId id="1197" r:id="rId1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7" initials="W" lastIdx="3" clrIdx="0">
    <p:extLst>
      <p:ext uri="{19B8F6BF-5375-455C-9EA6-DF929625EA0E}">
        <p15:presenceInfo xmlns:p15="http://schemas.microsoft.com/office/powerpoint/2012/main" userId="Win7"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4C88"/>
    <a:srgbClr val="0432FF"/>
    <a:srgbClr val="2B414D"/>
    <a:srgbClr val="FAF7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843" autoAdjust="0"/>
    <p:restoredTop sz="94674"/>
  </p:normalViewPr>
  <p:slideViewPr>
    <p:cSldViewPr snapToGrid="0" snapToObjects="1">
      <p:cViewPr varScale="1">
        <p:scale>
          <a:sx n="120" d="100"/>
          <a:sy n="120" d="100"/>
        </p:scale>
        <p:origin x="208" y="992"/>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63" d="100"/>
          <a:sy n="63" d="100"/>
        </p:scale>
        <p:origin x="1488"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commentAuthors" Target="commentAuthor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oleObject" Target="file:////Users/sbaier/Library/Mobile%20Documents/com~apple~CloudDocs/Presentations/COVID-19/SIR_Model.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sbaier/Library/Mobile%20Documents/com~apple~CloudDocs/Presentations/COVID-19/SIR_Model.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sbaier/Library/Mobile%20Documents/com~apple~CloudDocs/Presentations/COVID-19/SIR_Model.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sbaier/Library/Mobile%20Documents/com~apple~CloudDocs/Presentations/COVID-19/Paid_Leave.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strRef>
              <c:f>Sheet1!$N$1</c:f>
              <c:strCache>
                <c:ptCount val="1"/>
                <c:pt idx="0">
                  <c:v>Infected </c:v>
                </c:pt>
              </c:strCache>
            </c:strRef>
          </c:tx>
          <c:spPr>
            <a:ln w="63500" cap="rnd">
              <a:solidFill>
                <a:srgbClr val="0C4C88"/>
              </a:solidFill>
              <a:prstDash val="sysDot"/>
              <a:round/>
            </a:ln>
            <a:effectLst/>
          </c:spPr>
          <c:marker>
            <c:symbol val="none"/>
          </c:marker>
          <c:cat>
            <c:numRef>
              <c:f>Sheet1!$M$2:$M$102</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cat>
          <c:val>
            <c:numRef>
              <c:f>Sheet1!$N$2:$N$102</c:f>
              <c:numCache>
                <c:formatCode>General</c:formatCode>
                <c:ptCount val="101"/>
                <c:pt idx="0">
                  <c:v>0</c:v>
                </c:pt>
                <c:pt idx="1">
                  <c:v>1.9999999999997799E-5</c:v>
                </c:pt>
                <c:pt idx="2">
                  <c:v>2.5999999999997135E-5</c:v>
                </c:pt>
                <c:pt idx="3">
                  <c:v>3.2799299999996384E-5</c:v>
                </c:pt>
                <c:pt idx="4">
                  <c:v>4.1337861531845444E-5</c:v>
                </c:pt>
                <c:pt idx="5">
                  <c:v>5.2097183006313465E-5</c:v>
                </c:pt>
                <c:pt idx="6">
                  <c:v>6.5656003141696209E-5</c:v>
                </c:pt>
                <c:pt idx="7">
                  <c:v>8.274228869127465E-5</c:v>
                </c:pt>
                <c:pt idx="8">
                  <c:v>1.0427295240250768E-4</c:v>
                </c:pt>
                <c:pt idx="9">
                  <c:v>1.3140277474067618E-4</c:v>
                </c:pt>
                <c:pt idx="10">
                  <c:v>1.6558583888700147E-4</c:v>
                </c:pt>
                <c:pt idx="11">
                  <c:v>2.0865266864986061E-4</c:v>
                </c:pt>
                <c:pt idx="12">
                  <c:v>2.6290698929195037E-4</c:v>
                </c:pt>
                <c:pt idx="13">
                  <c:v>3.3124695118333142E-4</c:v>
                </c:pt>
                <c:pt idx="14">
                  <c:v>4.1731675935238841E-4</c:v>
                </c:pt>
                <c:pt idx="15">
                  <c:v>5.2569595150975821E-4</c:v>
                </c:pt>
                <c:pt idx="16">
                  <c:v>6.6213506187648159E-4</c:v>
                </c:pt>
                <c:pt idx="17">
                  <c:v>8.3384806748848885E-4</c:v>
                </c:pt>
                <c:pt idx="18">
                  <c:v>1.049873753621193E-3</c:v>
                </c:pt>
                <c:pt idx="19">
                  <c:v>1.321519780413092E-3</c:v>
                </c:pt>
                <c:pt idx="20">
                  <c:v>1.6629044578567388E-3</c:v>
                </c:pt>
                <c:pt idx="21">
                  <c:v>2.0916114736561674E-3</c:v>
                </c:pt>
                <c:pt idx="22">
                  <c:v>2.6294711234832748E-3</c:v>
                </c:pt>
                <c:pt idx="23">
                  <c:v>3.3034764490990579E-3</c:v>
                </c:pt>
                <c:pt idx="24">
                  <c:v>4.146831739543202E-3</c:v>
                </c:pt>
                <c:pt idx="25">
                  <c:v>5.2001105543390434E-3</c:v>
                </c:pt>
                <c:pt idx="26">
                  <c:v>6.5124656786375683E-3</c:v>
                </c:pt>
                <c:pt idx="27">
                  <c:v>8.1427772295439831E-3</c:v>
                </c:pt>
                <c:pt idx="28">
                  <c:v>1.0160538654071301E-2</c:v>
                </c:pt>
                <c:pt idx="29">
                  <c:v>1.2646153815454138E-2</c:v>
                </c:pt>
                <c:pt idx="30">
                  <c:v>1.5690143919572703E-2</c:v>
                </c:pt>
                <c:pt idx="31">
                  <c:v>1.939054130520761E-2</c:v>
                </c:pt>
                <c:pt idx="32">
                  <c:v>2.3847499667601666E-2</c:v>
                </c:pt>
                <c:pt idx="33">
                  <c:v>2.9153940229604033E-2</c:v>
                </c:pt>
                <c:pt idx="34">
                  <c:v>3.5381013647072017E-2</c:v>
                </c:pt>
                <c:pt idx="35">
                  <c:v>4.2557517525402391E-2</c:v>
                </c:pt>
                <c:pt idx="36">
                  <c:v>5.0643493322311273E-2</c:v>
                </c:pt>
                <c:pt idx="37">
                  <c:v>5.9500366752761324E-2</c:v>
                </c:pt>
                <c:pt idx="38">
                  <c:v>6.8863289554482343E-2</c:v>
                </c:pt>
                <c:pt idx="39">
                  <c:v>7.8325212348178297E-2</c:v>
                </c:pt>
                <c:pt idx="40">
                  <c:v>8.7344945286266545E-2</c:v>
                </c:pt>
                <c:pt idx="41">
                  <c:v>9.5290173004767317E-2</c:v>
                </c:pt>
                <c:pt idx="42">
                  <c:v>0.10151831772745559</c:v>
                </c:pt>
                <c:pt idx="43">
                  <c:v>0.1054833965825043</c:v>
                </c:pt>
                <c:pt idx="44">
                  <c:v>0.10684121206787428</c:v>
                </c:pt>
                <c:pt idx="45">
                  <c:v>0.10551836868683705</c:v>
                </c:pt>
                <c:pt idx="46">
                  <c:v>0.10172030760605422</c:v>
                </c:pt>
                <c:pt idx="47">
                  <c:v>9.5876950970858049E-2</c:v>
                </c:pt>
                <c:pt idx="48">
                  <c:v>8.8548333122131132E-2</c:v>
                </c:pt>
                <c:pt idx="49">
                  <c:v>8.0323220945035093E-2</c:v>
                </c:pt>
                <c:pt idx="50">
                  <c:v>7.1737977434134695E-2</c:v>
                </c:pt>
                <c:pt idx="51">
                  <c:v>6.3228213246559278E-2</c:v>
                </c:pt>
                <c:pt idx="52">
                  <c:v>5.511195876985131E-2</c:v>
                </c:pt>
                <c:pt idx="53">
                  <c:v>4.7595496990338521E-2</c:v>
                </c:pt>
                <c:pt idx="54">
                  <c:v>4.0791555765338793E-2</c:v>
                </c:pt>
                <c:pt idx="55">
                  <c:v>3.4741644755215906E-2</c:v>
                </c:pt>
                <c:pt idx="56">
                  <c:v>2.9437406932023808E-2</c:v>
                </c:pt>
                <c:pt idx="57">
                  <c:v>2.483850963023905E-2</c:v>
                </c:pt>
                <c:pt idx="58">
                  <c:v>2.0886374782789104E-2</c:v>
                </c:pt>
                <c:pt idx="59">
                  <c:v>1.751401711742373E-2</c:v>
                </c:pt>
                <c:pt idx="60">
                  <c:v>1.4652667606097482E-2</c:v>
                </c:pt>
                <c:pt idx="61">
                  <c:v>1.2235942540380369E-2</c:v>
                </c:pt>
                <c:pt idx="62">
                  <c:v>1.0202244074666095E-2</c:v>
                </c:pt>
                <c:pt idx="63">
                  <c:v>8.4959467932428645E-3</c:v>
                </c:pt>
                <c:pt idx="64">
                  <c:v>7.0677891616024177E-3</c:v>
                </c:pt>
                <c:pt idx="65">
                  <c:v>5.8747711968640511E-3</c:v>
                </c:pt>
                <c:pt idx="66">
                  <c:v>4.8797668400662377E-3</c:v>
                </c:pt>
                <c:pt idx="67">
                  <c:v>4.0509902626457827E-3</c:v>
                </c:pt>
                <c:pt idx="68">
                  <c:v>3.3614057519723247E-3</c:v>
                </c:pt>
                <c:pt idx="69">
                  <c:v>2.7881364250834624E-3</c:v>
                </c:pt>
                <c:pt idx="70">
                  <c:v>2.3119038110549742E-3</c:v>
                </c:pt>
                <c:pt idx="71">
                  <c:v>1.9165150976009446E-3</c:v>
                </c:pt>
                <c:pt idx="72">
                  <c:v>1.5884051163495561E-3</c:v>
                </c:pt>
                <c:pt idx="73">
                  <c:v>1.3162341681649294E-3</c:v>
                </c:pt>
                <c:pt idx="74">
                  <c:v>1.0905393085050819E-3</c:v>
                </c:pt>
                <c:pt idx="75">
                  <c:v>9.0343485288790716E-4</c:v>
                </c:pt>
                <c:pt idx="76">
                  <c:v>7.4835703181913712E-4</c:v>
                </c:pt>
                <c:pt idx="77">
                  <c:v>6.1984752629611907E-4</c:v>
                </c:pt>
                <c:pt idx="78">
                  <c:v>5.1337078769316414E-4</c:v>
                </c:pt>
                <c:pt idx="79">
                  <c:v>4.2516042004791285E-4</c:v>
                </c:pt>
                <c:pt idx="80">
                  <c:v>3.5209037111390935E-4</c:v>
                </c:pt>
                <c:pt idx="81">
                  <c:v>2.9156717487966355E-4</c:v>
                </c:pt>
                <c:pt idx="82">
                  <c:v>2.4143997351543713E-4</c:v>
                </c:pt>
                <c:pt idx="83">
                  <c:v>1.9992549934340104E-4</c:v>
                </c:pt>
                <c:pt idx="84">
                  <c:v>1.6554560699120848E-4</c:v>
                </c:pt>
                <c:pt idx="85">
                  <c:v>1.3707530880628606E-4</c:v>
                </c:pt>
                <c:pt idx="86">
                  <c:v>1.1349958338648477E-4</c:v>
                </c:pt>
                <c:pt idx="87">
                  <c:v>9.3977500516966033E-5</c:v>
                </c:pt>
                <c:pt idx="88">
                  <c:v>7.7812439831283014E-5</c:v>
                </c:pt>
                <c:pt idx="89">
                  <c:v>6.4427379507872148E-5</c:v>
                </c:pt>
                <c:pt idx="90">
                  <c:v>5.3344399650812155E-5</c:v>
                </c:pt>
                <c:pt idx="91">
                  <c:v>4.4167686831493886E-5</c:v>
                </c:pt>
                <c:pt idx="92">
                  <c:v>3.6569445374101417E-5</c:v>
                </c:pt>
                <c:pt idx="93">
                  <c:v>3.0278220732636498E-5</c:v>
                </c:pt>
                <c:pt idx="94">
                  <c:v>2.5069223695921043E-5</c:v>
                </c:pt>
                <c:pt idx="95">
                  <c:v>2.0756313738867658E-5</c:v>
                </c:pt>
                <c:pt idx="96">
                  <c:v>1.7185357818734233E-5</c:v>
                </c:pt>
                <c:pt idx="97">
                  <c:v>1.4228729173598294E-5</c:v>
                </c:pt>
                <c:pt idx="98">
                  <c:v>1.1780750809730108E-5</c:v>
                </c:pt>
                <c:pt idx="99">
                  <c:v>9.7539217088214994E-6</c:v>
                </c:pt>
                <c:pt idx="100">
                  <c:v>8.075791475046621E-6</c:v>
                </c:pt>
              </c:numCache>
            </c:numRef>
          </c:val>
          <c:smooth val="0"/>
          <c:extLst>
            <c:ext xmlns:c16="http://schemas.microsoft.com/office/drawing/2014/chart" uri="{C3380CC4-5D6E-409C-BE32-E72D297353CC}">
              <c16:uniqueId val="{00000000-D044-5144-A4CA-82EAA27F85DD}"/>
            </c:ext>
          </c:extLst>
        </c:ser>
        <c:ser>
          <c:idx val="2"/>
          <c:order val="1"/>
          <c:tx>
            <c:strRef>
              <c:f>Sheet1!$O$1</c:f>
              <c:strCache>
                <c:ptCount val="1"/>
                <c:pt idx="0">
                  <c:v>Exposed</c:v>
                </c:pt>
              </c:strCache>
            </c:strRef>
          </c:tx>
          <c:spPr>
            <a:ln w="63500" cap="rnd">
              <a:solidFill>
                <a:srgbClr val="0C4C88"/>
              </a:solidFill>
              <a:round/>
            </a:ln>
            <a:effectLst/>
          </c:spPr>
          <c:marker>
            <c:symbol val="none"/>
          </c:marker>
          <c:cat>
            <c:numRef>
              <c:f>Sheet1!$M$2:$M$102</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cat>
          <c:val>
            <c:numRef>
              <c:f>Sheet1!$O$2:$O$102</c:f>
              <c:numCache>
                <c:formatCode>General</c:formatCode>
                <c:ptCount val="101"/>
                <c:pt idx="0">
                  <c:v>9.9999999999988987E-5</c:v>
                </c:pt>
                <c:pt idx="1">
                  <c:v>7.9999999999991184E-5</c:v>
                </c:pt>
                <c:pt idx="2">
                  <c:v>9.8996499999989097E-5</c:v>
                </c:pt>
                <c:pt idx="3">
                  <c:v>1.2469105765923626E-4</c:v>
                </c:pt>
                <c:pt idx="4">
                  <c:v>1.5714126120195372E-4</c:v>
                </c:pt>
                <c:pt idx="5">
                  <c:v>1.9803705819269738E-4</c:v>
                </c:pt>
                <c:pt idx="6">
                  <c:v>2.4957143560213273E-4</c:v>
                </c:pt>
                <c:pt idx="7">
                  <c:v>3.1450904028435179E-4</c:v>
                </c:pt>
                <c:pt idx="8">
                  <c:v>3.9633149269711161E-4</c:v>
                </c:pt>
                <c:pt idx="9">
                  <c:v>4.9942225758331689E-4</c:v>
                </c:pt>
                <c:pt idx="10">
                  <c:v>6.2929874603179941E-4</c:v>
                </c:pt>
                <c:pt idx="11">
                  <c:v>7.9290327483510007E-4</c:v>
                </c:pt>
                <c:pt idx="12">
                  <c:v>9.9896728268678101E-4</c:v>
                </c:pt>
                <c:pt idx="13">
                  <c:v>1.2584664188036135E-3</c:v>
                </c:pt>
                <c:pt idx="14">
                  <c:v>1.5851878591678198E-3</c:v>
                </c:pt>
                <c:pt idx="15">
                  <c:v>1.9964354306080123E-3</c:v>
                </c:pt>
                <c:pt idx="16">
                  <c:v>2.5139026827512398E-3</c:v>
                </c:pt>
                <c:pt idx="17">
                  <c:v>3.1647485993847426E-3</c:v>
                </c:pt>
                <c:pt idx="18">
                  <c:v>3.9829145180124764E-3</c:v>
                </c:pt>
                <c:pt idx="19">
                  <c:v>5.0107228382509639E-3</c:v>
                </c:pt>
                <c:pt idx="20">
                  <c:v>6.300796223638991E-3</c:v>
                </c:pt>
                <c:pt idx="21">
                  <c:v>7.9183269332759546E-3</c:v>
                </c:pt>
                <c:pt idx="22">
                  <c:v>9.9437044367871007E-3</c:v>
                </c:pt>
                <c:pt idx="23">
                  <c:v>1.2475467574968363E-2</c:v>
                </c:pt>
                <c:pt idx="24">
                  <c:v>1.5633473422837212E-2</c:v>
                </c:pt>
                <c:pt idx="25">
                  <c:v>1.9562052007340229E-2</c:v>
                </c:pt>
                <c:pt idx="26">
                  <c:v>2.4432721951125995E-2</c:v>
                </c:pt>
                <c:pt idx="27">
                  <c:v>3.0445750196496549E-2</c:v>
                </c:pt>
                <c:pt idx="28">
                  <c:v>3.7829422442092434E-2</c:v>
                </c:pt>
                <c:pt idx="29">
                  <c:v>4.6835335059228163E-2</c:v>
                </c:pt>
                <c:pt idx="30">
                  <c:v>5.7727346727106291E-2</c:v>
                </c:pt>
                <c:pt idx="31">
                  <c:v>7.0761145074989304E-2</c:v>
                </c:pt>
                <c:pt idx="32">
                  <c:v>8.6150951979015983E-2</c:v>
                </c:pt>
                <c:pt idx="33">
                  <c:v>0.10402021766134999</c:v>
                </c:pt>
                <c:pt idx="34">
                  <c:v>0.12433505350933191</c:v>
                </c:pt>
                <c:pt idx="35">
                  <c:v>0.14682367279805036</c:v>
                </c:pt>
                <c:pt idx="36">
                  <c:v>0.17089310045802844</c:v>
                </c:pt>
                <c:pt idx="37">
                  <c:v>0.19556553089050838</c:v>
                </c:pt>
                <c:pt idx="38">
                  <c:v>0.2194678378546856</c:v>
                </c:pt>
                <c:pt idx="39">
                  <c:v>0.24091169556088693</c:v>
                </c:pt>
                <c:pt idx="40">
                  <c:v>0.25808850180817022</c:v>
                </c:pt>
                <c:pt idx="41">
                  <c:v>0.26936615612535963</c:v>
                </c:pt>
                <c:pt idx="42">
                  <c:v>0.27362118859388251</c:v>
                </c:pt>
                <c:pt idx="43">
                  <c:v>0.27049756888311061</c:v>
                </c:pt>
                <c:pt idx="44">
                  <c:v>0.26048881326449952</c:v>
                </c:pt>
                <c:pt idx="45">
                  <c:v>0.24480561631317843</c:v>
                </c:pt>
                <c:pt idx="46">
                  <c:v>0.22508398583915473</c:v>
                </c:pt>
                <c:pt idx="47">
                  <c:v>0.20304928818351053</c:v>
                </c:pt>
                <c:pt idx="48">
                  <c:v>0.18024527191984763</c:v>
                </c:pt>
                <c:pt idx="49">
                  <c:v>0.15788183480808574</c:v>
                </c:pt>
                <c:pt idx="50">
                  <c:v>0.13679612264745966</c:v>
                </c:pt>
                <c:pt idx="51">
                  <c:v>0.11748926073285837</c:v>
                </c:pt>
                <c:pt idx="52">
                  <c:v>0.10019758802706433</c:v>
                </c:pt>
                <c:pt idx="53">
                  <c:v>8.4969036350847654E-2</c:v>
                </c:pt>
                <c:pt idx="54">
                  <c:v>7.172933436273253E-2</c:v>
                </c:pt>
                <c:pt idx="55">
                  <c:v>6.0332922772079273E-2</c:v>
                </c:pt>
                <c:pt idx="56">
                  <c:v>5.0599030821135718E-2</c:v>
                </c:pt>
                <c:pt idx="57">
                  <c:v>4.2335599838347879E-2</c:v>
                </c:pt>
                <c:pt idx="58">
                  <c:v>3.5354148630145889E-2</c:v>
                </c:pt>
                <c:pt idx="59">
                  <c:v>2.9478295236928079E-2</c:v>
                </c:pt>
                <c:pt idx="60">
                  <c:v>2.4548043686658132E-2</c:v>
                </c:pt>
                <c:pt idx="61">
                  <c:v>2.0421364022379557E-2</c:v>
                </c:pt>
                <c:pt idx="62">
                  <c:v>1.6974123779549086E-2</c:v>
                </c:pt>
                <c:pt idx="63">
                  <c:v>1.4099078824904927E-2</c:v>
                </c:pt>
                <c:pt idx="64">
                  <c:v>1.1704383080314211E-2</c:v>
                </c:pt>
                <c:pt idx="65">
                  <c:v>9.7119062081710613E-3</c:v>
                </c:pt>
                <c:pt idx="66">
                  <c:v>8.0555342130633166E-3</c:v>
                </c:pt>
                <c:pt idx="67">
                  <c:v>6.6795531032471664E-3</c:v>
                </c:pt>
                <c:pt idx="68">
                  <c:v>5.5371677454865015E-3</c:v>
                </c:pt>
                <c:pt idx="69">
                  <c:v>4.5891779925662148E-3</c:v>
                </c:pt>
                <c:pt idx="70">
                  <c:v>3.8028159603672876E-3</c:v>
                </c:pt>
                <c:pt idx="71">
                  <c:v>3.150737837745418E-3</c:v>
                </c:pt>
                <c:pt idx="72">
                  <c:v>2.6101580499507562E-3</c:v>
                </c:pt>
                <c:pt idx="73">
                  <c:v>2.1621111221130857E-3</c:v>
                </c:pt>
                <c:pt idx="74">
                  <c:v>1.7908259931768309E-3</c:v>
                </c:pt>
                <c:pt idx="75">
                  <c:v>1.4831980268759175E-3</c:v>
                </c:pt>
                <c:pt idx="76">
                  <c:v>1.2283450519327526E-3</c:v>
                </c:pt>
                <c:pt idx="77">
                  <c:v>1.0172351227255229E-3</c:v>
                </c:pt>
                <c:pt idx="78">
                  <c:v>8.4237513100665379E-4</c:v>
                </c:pt>
                <c:pt idx="79">
                  <c:v>6.9755080544976473E-4</c:v>
                </c:pt>
                <c:pt idx="80">
                  <c:v>5.7760994661354426E-4</c:v>
                </c:pt>
                <c:pt idx="81">
                  <c:v>4.7828193037802668E-4</c:v>
                </c:pt>
                <c:pt idx="82">
                  <c:v>3.960275629284124E-4</c:v>
                </c:pt>
                <c:pt idx="83">
                  <c:v>3.2791428659753976E-4</c:v>
                </c:pt>
                <c:pt idx="84">
                  <c:v>2.7151252655340912E-4</c:v>
                </c:pt>
                <c:pt idx="85">
                  <c:v>2.2480964491670868E-4</c:v>
                </c:pt>
                <c:pt idx="86">
                  <c:v>1.8613854411861824E-4</c:v>
                </c:pt>
                <c:pt idx="87">
                  <c:v>1.5411844786399997E-4</c:v>
                </c:pt>
                <c:pt idx="88">
                  <c:v>1.2760579796115322E-4</c:v>
                </c:pt>
                <c:pt idx="89">
                  <c:v>1.056535494843804E-4</c:v>
                </c:pt>
                <c:pt idx="90">
                  <c:v>8.7477435030439016E-5</c:v>
                </c:pt>
                <c:pt idx="91">
                  <c:v>7.2428009791772351E-5</c:v>
                </c:pt>
                <c:pt idx="92">
                  <c:v>5.9967490227928947E-5</c:v>
                </c:pt>
                <c:pt idx="93">
                  <c:v>4.9650566648013966E-5</c:v>
                </c:pt>
                <c:pt idx="94">
                  <c:v>4.1108509454535673E-5</c:v>
                </c:pt>
                <c:pt idx="95">
                  <c:v>3.4036004746502017E-5</c:v>
                </c:pt>
                <c:pt idx="96">
                  <c:v>2.8180251321155884E-5</c:v>
                </c:pt>
                <c:pt idx="97">
                  <c:v>2.3331931114654801E-5</c:v>
                </c:pt>
                <c:pt idx="98">
                  <c:v>1.931773151978222E-5</c:v>
                </c:pt>
                <c:pt idx="99">
                  <c:v>1.5994153103179355E-5</c:v>
                </c:pt>
                <c:pt idx="100">
                  <c:v>1.324238192735236E-5</c:v>
                </c:pt>
              </c:numCache>
            </c:numRef>
          </c:val>
          <c:smooth val="0"/>
          <c:extLst>
            <c:ext xmlns:c16="http://schemas.microsoft.com/office/drawing/2014/chart" uri="{C3380CC4-5D6E-409C-BE32-E72D297353CC}">
              <c16:uniqueId val="{00000001-D044-5144-A4CA-82EAA27F85DD}"/>
            </c:ext>
          </c:extLst>
        </c:ser>
        <c:dLbls>
          <c:showLegendKey val="0"/>
          <c:showVal val="0"/>
          <c:showCatName val="0"/>
          <c:showSerName val="0"/>
          <c:showPercent val="0"/>
          <c:showBubbleSize val="0"/>
        </c:dLbls>
        <c:smooth val="0"/>
        <c:axId val="808900256"/>
        <c:axId val="808823680"/>
      </c:lineChart>
      <c:catAx>
        <c:axId val="808900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08823680"/>
        <c:crosses val="autoZero"/>
        <c:auto val="1"/>
        <c:lblAlgn val="ctr"/>
        <c:lblOffset val="100"/>
        <c:noMultiLvlLbl val="0"/>
      </c:catAx>
      <c:valAx>
        <c:axId val="8088236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08900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strRef>
              <c:f>Sheet2!$N$1</c:f>
              <c:strCache>
                <c:ptCount val="1"/>
                <c:pt idx="0">
                  <c:v>Infected </c:v>
                </c:pt>
              </c:strCache>
            </c:strRef>
          </c:tx>
          <c:spPr>
            <a:ln w="28575" cap="rnd">
              <a:solidFill>
                <a:srgbClr val="FF0000"/>
              </a:solidFill>
              <a:prstDash val="sysDot"/>
              <a:round/>
            </a:ln>
            <a:effectLst/>
          </c:spPr>
          <c:marker>
            <c:symbol val="none"/>
          </c:marker>
          <c:cat>
            <c:numRef>
              <c:f>Sheet2!$M$2:$M$202</c:f>
              <c:numCache>
                <c:formatCode>General</c:formatCode>
                <c:ptCount val="2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numCache>
            </c:numRef>
          </c:cat>
          <c:val>
            <c:numRef>
              <c:f>Sheet2!$N$2:$N$202</c:f>
              <c:numCache>
                <c:formatCode>General</c:formatCode>
                <c:ptCount val="201"/>
                <c:pt idx="0">
                  <c:v>0</c:v>
                </c:pt>
                <c:pt idx="1">
                  <c:v>1.9999999999997799E-5</c:v>
                </c:pt>
                <c:pt idx="2">
                  <c:v>2.5999999999997135E-5</c:v>
                </c:pt>
                <c:pt idx="3">
                  <c:v>3.2799299999996384E-5</c:v>
                </c:pt>
                <c:pt idx="4">
                  <c:v>4.1337861531845444E-5</c:v>
                </c:pt>
                <c:pt idx="5">
                  <c:v>5.2097183006313465E-5</c:v>
                </c:pt>
                <c:pt idx="6">
                  <c:v>6.5656003141696209E-5</c:v>
                </c:pt>
                <c:pt idx="7">
                  <c:v>8.274228869127465E-5</c:v>
                </c:pt>
                <c:pt idx="8">
                  <c:v>1.0427295240250768E-4</c:v>
                </c:pt>
                <c:pt idx="9">
                  <c:v>1.3140277474067618E-4</c:v>
                </c:pt>
                <c:pt idx="10">
                  <c:v>1.6558583888700147E-4</c:v>
                </c:pt>
                <c:pt idx="11">
                  <c:v>2.0865266864986061E-4</c:v>
                </c:pt>
                <c:pt idx="12">
                  <c:v>2.6290698929195037E-4</c:v>
                </c:pt>
                <c:pt idx="13">
                  <c:v>3.3124695118333142E-4</c:v>
                </c:pt>
                <c:pt idx="14">
                  <c:v>4.1731675935238841E-4</c:v>
                </c:pt>
                <c:pt idx="15">
                  <c:v>5.2569595150975821E-4</c:v>
                </c:pt>
                <c:pt idx="16">
                  <c:v>6.6213506187648159E-4</c:v>
                </c:pt>
                <c:pt idx="17">
                  <c:v>8.3384806748848885E-4</c:v>
                </c:pt>
                <c:pt idx="18">
                  <c:v>1.049873753621193E-3</c:v>
                </c:pt>
                <c:pt idx="19">
                  <c:v>1.321519780413092E-3</c:v>
                </c:pt>
                <c:pt idx="20">
                  <c:v>1.6629044578567388E-3</c:v>
                </c:pt>
                <c:pt idx="21">
                  <c:v>2.0916114736561674E-3</c:v>
                </c:pt>
                <c:pt idx="22">
                  <c:v>2.6294711234832748E-3</c:v>
                </c:pt>
                <c:pt idx="23">
                  <c:v>3.3034764490990579E-3</c:v>
                </c:pt>
                <c:pt idx="24">
                  <c:v>4.146831739543202E-3</c:v>
                </c:pt>
                <c:pt idx="25">
                  <c:v>5.2001105543390434E-3</c:v>
                </c:pt>
                <c:pt idx="26">
                  <c:v>6.5124656786375683E-3</c:v>
                </c:pt>
                <c:pt idx="27">
                  <c:v>8.1427772295439831E-3</c:v>
                </c:pt>
                <c:pt idx="28">
                  <c:v>1.0160538654071301E-2</c:v>
                </c:pt>
                <c:pt idx="29">
                  <c:v>1.2646153815454138E-2</c:v>
                </c:pt>
                <c:pt idx="30">
                  <c:v>1.5690143919572703E-2</c:v>
                </c:pt>
                <c:pt idx="31">
                  <c:v>1.939054130520761E-2</c:v>
                </c:pt>
                <c:pt idx="32">
                  <c:v>2.3847499667601666E-2</c:v>
                </c:pt>
                <c:pt idx="33">
                  <c:v>2.9153940229604033E-2</c:v>
                </c:pt>
                <c:pt idx="34">
                  <c:v>3.5381013647072017E-2</c:v>
                </c:pt>
                <c:pt idx="35">
                  <c:v>4.2557517525402391E-2</c:v>
                </c:pt>
                <c:pt idx="36">
                  <c:v>5.0643493322311273E-2</c:v>
                </c:pt>
                <c:pt idx="37">
                  <c:v>5.9500366752761324E-2</c:v>
                </c:pt>
                <c:pt idx="38">
                  <c:v>6.8863289554482343E-2</c:v>
                </c:pt>
                <c:pt idx="39">
                  <c:v>7.8325212348178297E-2</c:v>
                </c:pt>
                <c:pt idx="40">
                  <c:v>8.7344945286266545E-2</c:v>
                </c:pt>
                <c:pt idx="41">
                  <c:v>9.5290173004767317E-2</c:v>
                </c:pt>
                <c:pt idx="42">
                  <c:v>0.10151831772745559</c:v>
                </c:pt>
                <c:pt idx="43">
                  <c:v>0.1054833965825043</c:v>
                </c:pt>
                <c:pt idx="44">
                  <c:v>0.10684121206787428</c:v>
                </c:pt>
                <c:pt idx="45">
                  <c:v>0.10551836868683705</c:v>
                </c:pt>
                <c:pt idx="46">
                  <c:v>0.10172030760605422</c:v>
                </c:pt>
                <c:pt idx="47">
                  <c:v>9.5876950970858049E-2</c:v>
                </c:pt>
                <c:pt idx="48">
                  <c:v>8.8548333122131132E-2</c:v>
                </c:pt>
                <c:pt idx="49">
                  <c:v>8.0323220945035093E-2</c:v>
                </c:pt>
                <c:pt idx="50">
                  <c:v>7.1737977434134695E-2</c:v>
                </c:pt>
                <c:pt idx="51">
                  <c:v>6.3228213246559278E-2</c:v>
                </c:pt>
                <c:pt idx="52">
                  <c:v>5.511195876985131E-2</c:v>
                </c:pt>
                <c:pt idx="53">
                  <c:v>4.7595496990338521E-2</c:v>
                </c:pt>
                <c:pt idx="54">
                  <c:v>4.0791555765338793E-2</c:v>
                </c:pt>
                <c:pt idx="55">
                  <c:v>3.4741644755215906E-2</c:v>
                </c:pt>
                <c:pt idx="56">
                  <c:v>2.9437406932023808E-2</c:v>
                </c:pt>
                <c:pt idx="57">
                  <c:v>2.483850963023905E-2</c:v>
                </c:pt>
                <c:pt idx="58">
                  <c:v>2.0886374782789104E-2</c:v>
                </c:pt>
                <c:pt idx="59">
                  <c:v>1.751401711742373E-2</c:v>
                </c:pt>
                <c:pt idx="60">
                  <c:v>1.4652667606097482E-2</c:v>
                </c:pt>
                <c:pt idx="61">
                  <c:v>1.2235942540380369E-2</c:v>
                </c:pt>
                <c:pt idx="62">
                  <c:v>1.0202244074666095E-2</c:v>
                </c:pt>
                <c:pt idx="63">
                  <c:v>8.4959467932428645E-3</c:v>
                </c:pt>
                <c:pt idx="64">
                  <c:v>7.0677891616024177E-3</c:v>
                </c:pt>
                <c:pt idx="65">
                  <c:v>5.8747711968640511E-3</c:v>
                </c:pt>
                <c:pt idx="66">
                  <c:v>4.8797668400662377E-3</c:v>
                </c:pt>
                <c:pt idx="67">
                  <c:v>4.0509902626457827E-3</c:v>
                </c:pt>
                <c:pt idx="68">
                  <c:v>3.3614057519723247E-3</c:v>
                </c:pt>
                <c:pt idx="69">
                  <c:v>2.7881364250834624E-3</c:v>
                </c:pt>
                <c:pt idx="70">
                  <c:v>2.3119038110549742E-3</c:v>
                </c:pt>
                <c:pt idx="71">
                  <c:v>1.9165150976009446E-3</c:v>
                </c:pt>
                <c:pt idx="72">
                  <c:v>1.5884051163495561E-3</c:v>
                </c:pt>
                <c:pt idx="73">
                  <c:v>1.3162341681649294E-3</c:v>
                </c:pt>
                <c:pt idx="74">
                  <c:v>1.0905393085050819E-3</c:v>
                </c:pt>
                <c:pt idx="75">
                  <c:v>9.0343485288790716E-4</c:v>
                </c:pt>
                <c:pt idx="76">
                  <c:v>7.4835703181913712E-4</c:v>
                </c:pt>
                <c:pt idx="77">
                  <c:v>6.1984752629611907E-4</c:v>
                </c:pt>
                <c:pt idx="78">
                  <c:v>5.1337078769316414E-4</c:v>
                </c:pt>
                <c:pt idx="79">
                  <c:v>4.2516042004791285E-4</c:v>
                </c:pt>
                <c:pt idx="80">
                  <c:v>3.5209037111390935E-4</c:v>
                </c:pt>
                <c:pt idx="81">
                  <c:v>2.9156717487966355E-4</c:v>
                </c:pt>
                <c:pt idx="82">
                  <c:v>2.4143997351543713E-4</c:v>
                </c:pt>
                <c:pt idx="83">
                  <c:v>1.9992549934340104E-4</c:v>
                </c:pt>
                <c:pt idx="84">
                  <c:v>1.6554560699120848E-4</c:v>
                </c:pt>
                <c:pt idx="85">
                  <c:v>1.3707530880628606E-4</c:v>
                </c:pt>
                <c:pt idx="86">
                  <c:v>1.1349958338648477E-4</c:v>
                </c:pt>
                <c:pt idx="87">
                  <c:v>9.3977500516966033E-5</c:v>
                </c:pt>
                <c:pt idx="88">
                  <c:v>7.7812439831283014E-5</c:v>
                </c:pt>
                <c:pt idx="89">
                  <c:v>6.4427379507872148E-5</c:v>
                </c:pt>
                <c:pt idx="90">
                  <c:v>5.3344399650812155E-5</c:v>
                </c:pt>
                <c:pt idx="91">
                  <c:v>4.4167686831493886E-5</c:v>
                </c:pt>
                <c:pt idx="92">
                  <c:v>3.6569445374101417E-5</c:v>
                </c:pt>
                <c:pt idx="93">
                  <c:v>3.0278220732636498E-5</c:v>
                </c:pt>
                <c:pt idx="94">
                  <c:v>2.5069223695921043E-5</c:v>
                </c:pt>
                <c:pt idx="95">
                  <c:v>2.0756313738867658E-5</c:v>
                </c:pt>
                <c:pt idx="96">
                  <c:v>1.7185357818734233E-5</c:v>
                </c:pt>
                <c:pt idx="97">
                  <c:v>1.4228729173598294E-5</c:v>
                </c:pt>
                <c:pt idx="98">
                  <c:v>1.1780750809730108E-5</c:v>
                </c:pt>
                <c:pt idx="99">
                  <c:v>9.7539217088214994E-6</c:v>
                </c:pt>
                <c:pt idx="100">
                  <c:v>8.075791475046621E-6</c:v>
                </c:pt>
                <c:pt idx="101">
                  <c:v>6.6863721229937826E-6</c:v>
                </c:pt>
                <c:pt idx="102">
                  <c:v>5.5359947730154114E-6</c:v>
                </c:pt>
                <c:pt idx="103">
                  <c:v>4.5835348321042413E-6</c:v>
                </c:pt>
                <c:pt idx="104">
                  <c:v>3.794942347591901E-6</c:v>
                </c:pt>
                <c:pt idx="105">
                  <c:v>3.1420250870582757E-6</c:v>
                </c:pt>
                <c:pt idx="106">
                  <c:v>2.6014409028777384E-6</c:v>
                </c:pt>
                <c:pt idx="107">
                  <c:v>2.1538634013444226E-6</c:v>
                </c:pt>
                <c:pt idx="108">
                  <c:v>1.7832911180521329E-6</c:v>
                </c:pt>
                <c:pt idx="109">
                  <c:v>1.4764755220916874E-6</c:v>
                </c:pt>
                <c:pt idx="110">
                  <c:v>1.2224474133314354E-6</c:v>
                </c:pt>
                <c:pt idx="111">
                  <c:v>1.0121247902418899E-6</c:v>
                </c:pt>
                <c:pt idx="112">
                  <c:v>8.3798817535034378E-7</c:v>
                </c:pt>
                <c:pt idx="113">
                  <c:v>6.9381179503457074E-7</c:v>
                </c:pt>
                <c:pt idx="114">
                  <c:v>5.7444100582265284E-7</c:v>
                </c:pt>
                <c:pt idx="115">
                  <c:v>4.7560801178636961E-7</c:v>
                </c:pt>
                <c:pt idx="116">
                  <c:v>3.9377928592937357E-7</c:v>
                </c:pt>
                <c:pt idx="117">
                  <c:v>3.2602924149839319E-7</c:v>
                </c:pt>
                <c:pt idx="118">
                  <c:v>2.6993563732545097E-7</c:v>
                </c:pt>
                <c:pt idx="119">
                  <c:v>2.2349297813655886E-7</c:v>
                </c:pt>
                <c:pt idx="120">
                  <c:v>1.8504081397872834E-7</c:v>
                </c:pt>
                <c:pt idx="121">
                  <c:v>1.5320437549685328E-7</c:v>
                </c:pt>
                <c:pt idx="122">
                  <c:v>1.2684542276101076E-7</c:v>
                </c:pt>
                <c:pt idx="123">
                  <c:v>1.0502155045835594E-7</c:v>
                </c:pt>
                <c:pt idx="124">
                  <c:v>8.6952494568719999E-8</c:v>
                </c:pt>
                <c:pt idx="125">
                  <c:v>7.1992235942573531E-8</c:v>
                </c:pt>
                <c:pt idx="126">
                  <c:v>5.9605903439732407E-8</c:v>
                </c:pt>
                <c:pt idx="127">
                  <c:v>4.9350650874147111E-8</c:v>
                </c:pt>
                <c:pt idx="128">
                  <c:v>4.0859824077464134E-8</c:v>
                </c:pt>
                <c:pt idx="129">
                  <c:v>3.3829852019999677E-8</c:v>
                </c:pt>
                <c:pt idx="130">
                  <c:v>2.8009393317039376E-8</c:v>
                </c:pt>
                <c:pt idx="131">
                  <c:v>2.3190350082403379E-8</c:v>
                </c:pt>
                <c:pt idx="132">
                  <c:v>1.92004278525398E-8</c:v>
                </c:pt>
                <c:pt idx="133">
                  <c:v>1.5896975579698214E-8</c:v>
                </c:pt>
                <c:pt idx="134">
                  <c:v>1.3161885458072538E-8</c:v>
                </c:pt>
                <c:pt idx="135">
                  <c:v>1.0897370238317577E-8</c:v>
                </c:pt>
                <c:pt idx="136">
                  <c:v>9.0224670581881058E-9</c:v>
                </c:pt>
                <c:pt idx="137">
                  <c:v>7.4701427918210011E-9</c:v>
                </c:pt>
                <c:pt idx="138">
                  <c:v>6.1848974260155003E-9</c:v>
                </c:pt>
                <c:pt idx="139">
                  <c:v>5.1207797776341994E-9</c:v>
                </c:pt>
                <c:pt idx="140">
                  <c:v>4.2397446085375494E-9</c:v>
                </c:pt>
                <c:pt idx="141">
                  <c:v>3.5102924003447766E-9</c:v>
                </c:pt>
                <c:pt idx="142">
                  <c:v>2.9063431571711835E-9</c:v>
                </c:pt>
                <c:pt idx="143">
                  <c:v>2.4063039716335005E-9</c:v>
                </c:pt>
                <c:pt idx="144">
                  <c:v>1.9922970169866553E-9</c:v>
                </c:pt>
                <c:pt idx="145">
                  <c:v>1.6495203639349543E-9</c:v>
                </c:pt>
                <c:pt idx="146">
                  <c:v>1.365718769513325E-9</c:v>
                </c:pt>
                <c:pt idx="147">
                  <c:v>1.1307455172437568E-9</c:v>
                </c:pt>
                <c:pt idx="148">
                  <c:v>9.3619964311099339E-10</c:v>
                </c:pt>
                <c:pt idx="149">
                  <c:v>7.7512557715694771E-10</c:v>
                </c:pt>
                <c:pt idx="150">
                  <c:v>6.4176446202789891E-10</c:v>
                </c:pt>
                <c:pt idx="151">
                  <c:v>5.313482574057657E-10</c:v>
                </c:pt>
                <c:pt idx="152">
                  <c:v>4.3992926897130801E-10</c:v>
                </c:pt>
                <c:pt idx="153">
                  <c:v>3.6423900707460112E-10</c:v>
                </c:pt>
                <c:pt idx="154">
                  <c:v>3.015713289084353E-10</c:v>
                </c:pt>
                <c:pt idx="155">
                  <c:v>2.4968568618452833E-10</c:v>
                </c:pt>
                <c:pt idx="156">
                  <c:v>2.0672701914133623E-10</c:v>
                </c:pt>
                <c:pt idx="157">
                  <c:v>1.7115943286596782E-10</c:v>
                </c:pt>
                <c:pt idx="158">
                  <c:v>1.4171128466966925E-10</c:v>
                </c:pt>
                <c:pt idx="159">
                  <c:v>1.173297192340081E-10</c:v>
                </c:pt>
                <c:pt idx="160">
                  <c:v>9.7143026029602586E-11</c:v>
                </c:pt>
                <c:pt idx="161">
                  <c:v>8.0429473177775201E-11</c:v>
                </c:pt>
                <c:pt idx="162">
                  <c:v>6.6591503476802784E-11</c:v>
                </c:pt>
                <c:pt idx="163">
                  <c:v>5.5134370027106131E-11</c:v>
                </c:pt>
                <c:pt idx="164">
                  <c:v>4.5648447618041883E-11</c:v>
                </c:pt>
                <c:pt idx="165">
                  <c:v>3.7794587457918189E-11</c:v>
                </c:pt>
                <c:pt idx="166">
                  <c:v>3.1291991637054979E-11</c:v>
                </c:pt>
                <c:pt idx="167">
                  <c:v>2.5908173801352444E-11</c:v>
                </c:pt>
                <c:pt idx="168">
                  <c:v>2.1450647101807522E-11</c:v>
                </c:pt>
                <c:pt idx="169">
                  <c:v>1.7760042240460115E-11</c:v>
                </c:pt>
                <c:pt idx="170">
                  <c:v>1.4704409563277692E-11</c:v>
                </c:pt>
                <c:pt idx="171">
                  <c:v>1.2174501483542767E-11</c:v>
                </c:pt>
                <c:pt idx="172">
                  <c:v>1.0079866568919788E-11</c:v>
                </c:pt>
                <c:pt idx="173">
                  <c:v>8.3456156446701518E-12</c:v>
                </c:pt>
                <c:pt idx="174">
                  <c:v>6.9097442919786063E-12</c:v>
                </c:pt>
                <c:pt idx="175">
                  <c:v>5.7209160130668586E-12</c:v>
                </c:pt>
                <c:pt idx="176">
                  <c:v>4.7366268049222343E-12</c:v>
                </c:pt>
                <c:pt idx="177">
                  <c:v>3.9216855199153521E-12</c:v>
                </c:pt>
                <c:pt idx="178">
                  <c:v>3.2469556818630623E-12</c:v>
                </c:pt>
                <c:pt idx="179">
                  <c:v>2.6883137738710451E-12</c:v>
                </c:pt>
                <c:pt idx="180">
                  <c:v>2.225786753774191E-12</c:v>
                </c:pt>
                <c:pt idx="181">
                  <c:v>1.8428379608909026E-12</c:v>
                </c:pt>
                <c:pt idx="182">
                  <c:v>1.5257758832202966E-12</c:v>
                </c:pt>
                <c:pt idx="183">
                  <c:v>1.2632646468226871E-12</c:v>
                </c:pt>
                <c:pt idx="184">
                  <c:v>1.045918725981996E-12</c:v>
                </c:pt>
                <c:pt idx="185">
                  <c:v>8.6596738388201187E-13</c:v>
                </c:pt>
                <c:pt idx="186">
                  <c:v>7.1697684659323427E-13</c:v>
                </c:pt>
                <c:pt idx="187">
                  <c:v>5.9362027729762391E-13</c:v>
                </c:pt>
                <c:pt idx="188">
                  <c:v>4.9148732667347224E-13</c:v>
                </c:pt>
                <c:pt idx="189">
                  <c:v>4.0692645032324661E-13</c:v>
                </c:pt>
                <c:pt idx="190">
                  <c:v>3.3691435564254577E-13</c:v>
                </c:pt>
                <c:pt idx="191">
                  <c:v>2.7894791048323021E-13</c:v>
                </c:pt>
                <c:pt idx="192">
                  <c:v>2.309546490370198E-13</c:v>
                </c:pt>
                <c:pt idx="193">
                  <c:v>1.9121867526954765E-13</c:v>
                </c:pt>
                <c:pt idx="194">
                  <c:v>1.5831931474122005E-13</c:v>
                </c:pt>
                <c:pt idx="195">
                  <c:v>1.3108032144243583E-13</c:v>
                </c:pt>
                <c:pt idx="196">
                  <c:v>1.0852782364259773E-13</c:v>
                </c:pt>
                <c:pt idx="197">
                  <c:v>8.985550519702618E-14</c:v>
                </c:pt>
                <c:pt idx="198">
                  <c:v>7.4395777444150538E-14</c:v>
                </c:pt>
                <c:pt idx="199">
                  <c:v>6.1595911006048274E-14</c:v>
                </c:pt>
                <c:pt idx="200">
                  <c:v>5.0998274136098914E-14</c:v>
                </c:pt>
              </c:numCache>
            </c:numRef>
          </c:val>
          <c:smooth val="0"/>
          <c:extLst>
            <c:ext xmlns:c16="http://schemas.microsoft.com/office/drawing/2014/chart" uri="{C3380CC4-5D6E-409C-BE32-E72D297353CC}">
              <c16:uniqueId val="{00000000-2FCD-384A-94B1-5F2D1E339BDC}"/>
            </c:ext>
          </c:extLst>
        </c:ser>
        <c:ser>
          <c:idx val="2"/>
          <c:order val="1"/>
          <c:tx>
            <c:strRef>
              <c:f>Sheet2!$O$1</c:f>
              <c:strCache>
                <c:ptCount val="1"/>
                <c:pt idx="0">
                  <c:v>Exposed</c:v>
                </c:pt>
              </c:strCache>
            </c:strRef>
          </c:tx>
          <c:spPr>
            <a:ln w="28575" cap="rnd">
              <a:solidFill>
                <a:srgbClr val="FF0000"/>
              </a:solidFill>
              <a:round/>
            </a:ln>
            <a:effectLst/>
          </c:spPr>
          <c:marker>
            <c:symbol val="none"/>
          </c:marker>
          <c:cat>
            <c:numRef>
              <c:f>Sheet2!$M$2:$M$202</c:f>
              <c:numCache>
                <c:formatCode>General</c:formatCode>
                <c:ptCount val="2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numCache>
            </c:numRef>
          </c:cat>
          <c:val>
            <c:numRef>
              <c:f>Sheet2!$O$2:$O$202</c:f>
              <c:numCache>
                <c:formatCode>General</c:formatCode>
                <c:ptCount val="201"/>
                <c:pt idx="0">
                  <c:v>9.9999999999988987E-5</c:v>
                </c:pt>
                <c:pt idx="1">
                  <c:v>7.9999999999991184E-5</c:v>
                </c:pt>
                <c:pt idx="2">
                  <c:v>9.8996499999989097E-5</c:v>
                </c:pt>
                <c:pt idx="3">
                  <c:v>1.2469105765923626E-4</c:v>
                </c:pt>
                <c:pt idx="4">
                  <c:v>1.5714126120195372E-4</c:v>
                </c:pt>
                <c:pt idx="5">
                  <c:v>1.9803705819269738E-4</c:v>
                </c:pt>
                <c:pt idx="6">
                  <c:v>2.4957143560213273E-4</c:v>
                </c:pt>
                <c:pt idx="7">
                  <c:v>3.1450904028435179E-4</c:v>
                </c:pt>
                <c:pt idx="8">
                  <c:v>3.9633149269711161E-4</c:v>
                </c:pt>
                <c:pt idx="9">
                  <c:v>4.9942225758331689E-4</c:v>
                </c:pt>
                <c:pt idx="10">
                  <c:v>6.2929874603179941E-4</c:v>
                </c:pt>
                <c:pt idx="11">
                  <c:v>7.9290327483510007E-4</c:v>
                </c:pt>
                <c:pt idx="12">
                  <c:v>9.9896728268678101E-4</c:v>
                </c:pt>
                <c:pt idx="13">
                  <c:v>1.2584664188036135E-3</c:v>
                </c:pt>
                <c:pt idx="14">
                  <c:v>1.5851878591678198E-3</c:v>
                </c:pt>
                <c:pt idx="15">
                  <c:v>1.9964354306080123E-3</c:v>
                </c:pt>
                <c:pt idx="16">
                  <c:v>2.5139026827512398E-3</c:v>
                </c:pt>
                <c:pt idx="17">
                  <c:v>3.1647485993847426E-3</c:v>
                </c:pt>
                <c:pt idx="18">
                  <c:v>3.9829145180124764E-3</c:v>
                </c:pt>
                <c:pt idx="19">
                  <c:v>5.0107228382509639E-3</c:v>
                </c:pt>
                <c:pt idx="20">
                  <c:v>6.300796223638991E-3</c:v>
                </c:pt>
                <c:pt idx="21">
                  <c:v>7.9183269332759546E-3</c:v>
                </c:pt>
                <c:pt idx="22">
                  <c:v>9.9437044367871007E-3</c:v>
                </c:pt>
                <c:pt idx="23">
                  <c:v>1.2475467574968363E-2</c:v>
                </c:pt>
                <c:pt idx="24">
                  <c:v>1.5633473422837212E-2</c:v>
                </c:pt>
                <c:pt idx="25">
                  <c:v>1.9562052007340229E-2</c:v>
                </c:pt>
                <c:pt idx="26">
                  <c:v>2.4432721951125995E-2</c:v>
                </c:pt>
                <c:pt idx="27">
                  <c:v>3.0445750196496549E-2</c:v>
                </c:pt>
                <c:pt idx="28">
                  <c:v>3.7829422442092434E-2</c:v>
                </c:pt>
                <c:pt idx="29">
                  <c:v>4.6835335059228163E-2</c:v>
                </c:pt>
                <c:pt idx="30">
                  <c:v>5.7727346727106291E-2</c:v>
                </c:pt>
                <c:pt idx="31">
                  <c:v>7.0761145074989304E-2</c:v>
                </c:pt>
                <c:pt idx="32">
                  <c:v>8.6150951979015983E-2</c:v>
                </c:pt>
                <c:pt idx="33">
                  <c:v>0.10402021766134999</c:v>
                </c:pt>
                <c:pt idx="34">
                  <c:v>0.12433505350933191</c:v>
                </c:pt>
                <c:pt idx="35">
                  <c:v>0.14682367279805036</c:v>
                </c:pt>
                <c:pt idx="36">
                  <c:v>0.17089310045802844</c:v>
                </c:pt>
                <c:pt idx="37">
                  <c:v>0.19556553089050838</c:v>
                </c:pt>
                <c:pt idx="38">
                  <c:v>0.2194678378546856</c:v>
                </c:pt>
                <c:pt idx="39">
                  <c:v>0.24091169556088693</c:v>
                </c:pt>
                <c:pt idx="40">
                  <c:v>0.25808850180817022</c:v>
                </c:pt>
                <c:pt idx="41">
                  <c:v>0.26936615612535963</c:v>
                </c:pt>
                <c:pt idx="42">
                  <c:v>0.27362118859388251</c:v>
                </c:pt>
                <c:pt idx="43">
                  <c:v>0.27049756888311061</c:v>
                </c:pt>
                <c:pt idx="44">
                  <c:v>0.26048881326449952</c:v>
                </c:pt>
                <c:pt idx="45">
                  <c:v>0.24480561631317843</c:v>
                </c:pt>
                <c:pt idx="46">
                  <c:v>0.22508398583915473</c:v>
                </c:pt>
                <c:pt idx="47">
                  <c:v>0.20304928818351053</c:v>
                </c:pt>
                <c:pt idx="48">
                  <c:v>0.18024527191984763</c:v>
                </c:pt>
                <c:pt idx="49">
                  <c:v>0.15788183480808574</c:v>
                </c:pt>
                <c:pt idx="50">
                  <c:v>0.13679612264745966</c:v>
                </c:pt>
                <c:pt idx="51">
                  <c:v>0.11748926073285837</c:v>
                </c:pt>
                <c:pt idx="52">
                  <c:v>0.10019758802706433</c:v>
                </c:pt>
                <c:pt idx="53">
                  <c:v>8.4969036350847654E-2</c:v>
                </c:pt>
                <c:pt idx="54">
                  <c:v>7.172933436273253E-2</c:v>
                </c:pt>
                <c:pt idx="55">
                  <c:v>6.0332922772079273E-2</c:v>
                </c:pt>
                <c:pt idx="56">
                  <c:v>5.0599030821135718E-2</c:v>
                </c:pt>
                <c:pt idx="57">
                  <c:v>4.2335599838347879E-2</c:v>
                </c:pt>
                <c:pt idx="58">
                  <c:v>3.5354148630145889E-2</c:v>
                </c:pt>
                <c:pt idx="59">
                  <c:v>2.9478295236928079E-2</c:v>
                </c:pt>
                <c:pt idx="60">
                  <c:v>2.4548043686658132E-2</c:v>
                </c:pt>
                <c:pt idx="61">
                  <c:v>2.0421364022379557E-2</c:v>
                </c:pt>
                <c:pt idx="62">
                  <c:v>1.6974123779549086E-2</c:v>
                </c:pt>
                <c:pt idx="63">
                  <c:v>1.4099078824904927E-2</c:v>
                </c:pt>
                <c:pt idx="64">
                  <c:v>1.1704383080314211E-2</c:v>
                </c:pt>
                <c:pt idx="65">
                  <c:v>9.7119062081710613E-3</c:v>
                </c:pt>
                <c:pt idx="66">
                  <c:v>8.0555342130633166E-3</c:v>
                </c:pt>
                <c:pt idx="67">
                  <c:v>6.6795531032471664E-3</c:v>
                </c:pt>
                <c:pt idx="68">
                  <c:v>5.5371677454865015E-3</c:v>
                </c:pt>
                <c:pt idx="69">
                  <c:v>4.5891779925662148E-3</c:v>
                </c:pt>
                <c:pt idx="70">
                  <c:v>3.8028159603672876E-3</c:v>
                </c:pt>
                <c:pt idx="71">
                  <c:v>3.150737837745418E-3</c:v>
                </c:pt>
                <c:pt idx="72">
                  <c:v>2.6101580499507562E-3</c:v>
                </c:pt>
                <c:pt idx="73">
                  <c:v>2.1621111221130857E-3</c:v>
                </c:pt>
                <c:pt idx="74">
                  <c:v>1.7908259931768309E-3</c:v>
                </c:pt>
                <c:pt idx="75">
                  <c:v>1.4831980268759175E-3</c:v>
                </c:pt>
                <c:pt idx="76">
                  <c:v>1.2283450519327526E-3</c:v>
                </c:pt>
                <c:pt idx="77">
                  <c:v>1.0172351227255229E-3</c:v>
                </c:pt>
                <c:pt idx="78">
                  <c:v>8.4237513100665379E-4</c:v>
                </c:pt>
                <c:pt idx="79">
                  <c:v>6.9755080544976473E-4</c:v>
                </c:pt>
                <c:pt idx="80">
                  <c:v>5.7760994661354426E-4</c:v>
                </c:pt>
                <c:pt idx="81">
                  <c:v>4.7828193037802668E-4</c:v>
                </c:pt>
                <c:pt idx="82">
                  <c:v>3.960275629284124E-4</c:v>
                </c:pt>
                <c:pt idx="83">
                  <c:v>3.2791428659753976E-4</c:v>
                </c:pt>
                <c:pt idx="84">
                  <c:v>2.7151252655340912E-4</c:v>
                </c:pt>
                <c:pt idx="85">
                  <c:v>2.2480964491670868E-4</c:v>
                </c:pt>
                <c:pt idx="86">
                  <c:v>1.8613854411861824E-4</c:v>
                </c:pt>
                <c:pt idx="87">
                  <c:v>1.5411844786399997E-4</c:v>
                </c:pt>
                <c:pt idx="88">
                  <c:v>1.2760579796115322E-4</c:v>
                </c:pt>
                <c:pt idx="89">
                  <c:v>1.056535494843804E-4</c:v>
                </c:pt>
                <c:pt idx="90">
                  <c:v>8.7477435030439016E-5</c:v>
                </c:pt>
                <c:pt idx="91">
                  <c:v>7.2428009791772351E-5</c:v>
                </c:pt>
                <c:pt idx="92">
                  <c:v>5.9967490227928947E-5</c:v>
                </c:pt>
                <c:pt idx="93">
                  <c:v>4.9650566648013966E-5</c:v>
                </c:pt>
                <c:pt idx="94">
                  <c:v>4.1108509454535673E-5</c:v>
                </c:pt>
                <c:pt idx="95">
                  <c:v>3.4036004746502017E-5</c:v>
                </c:pt>
                <c:pt idx="96">
                  <c:v>2.8180251321155884E-5</c:v>
                </c:pt>
                <c:pt idx="97">
                  <c:v>2.3331931114654801E-5</c:v>
                </c:pt>
                <c:pt idx="98">
                  <c:v>1.931773151978222E-5</c:v>
                </c:pt>
                <c:pt idx="99">
                  <c:v>1.5994153103179355E-5</c:v>
                </c:pt>
                <c:pt idx="100">
                  <c:v>1.324238192735236E-5</c:v>
                </c:pt>
                <c:pt idx="101">
                  <c:v>1.0964043557592599E-5</c:v>
                </c:pt>
                <c:pt idx="102">
                  <c:v>9.0776872279826792E-6</c:v>
                </c:pt>
                <c:pt idx="103">
                  <c:v>7.5158746576989015E-6</c:v>
                </c:pt>
                <c:pt idx="104">
                  <c:v>6.2227695663116267E-6</c:v>
                </c:pt>
                <c:pt idx="105">
                  <c:v>5.1521417967430018E-6</c:v>
                </c:pt>
                <c:pt idx="106">
                  <c:v>4.2657147495277664E-6</c:v>
                </c:pt>
                <c:pt idx="107">
                  <c:v>3.531797086899607E-6</c:v>
                </c:pt>
                <c:pt idx="108">
                  <c:v>2.9241498153281046E-6</c:v>
                </c:pt>
                <c:pt idx="109">
                  <c:v>2.421048261427959E-6</c:v>
                </c:pt>
                <c:pt idx="110">
                  <c:v>2.0045054178808606E-6</c:v>
                </c:pt>
                <c:pt idx="111">
                  <c:v>1.659628901146994E-6</c:v>
                </c:pt>
                <c:pt idx="112">
                  <c:v>1.3740885367969941E-6</c:v>
                </c:pt>
                <c:pt idx="113">
                  <c:v>1.1376755415268372E-6</c:v>
                </c:pt>
                <c:pt idx="114">
                  <c:v>9.4193754437521597E-7</c:v>
                </c:pt>
                <c:pt idx="115">
                  <c:v>7.798764001809438E-7</c:v>
                </c:pt>
                <c:pt idx="116">
                  <c:v>6.4569799266853202E-7</c:v>
                </c:pt>
                <c:pt idx="117">
                  <c:v>5.3460508288127165E-7</c:v>
                </c:pt>
                <c:pt idx="118">
                  <c:v>4.4262579736916691E-7</c:v>
                </c:pt>
                <c:pt idx="119">
                  <c:v>3.664716245522445E-7</c:v>
                </c:pt>
                <c:pt idx="120">
                  <c:v>3.0341984253744554E-7</c:v>
                </c:pt>
                <c:pt idx="121">
                  <c:v>2.5121617506292056E-7</c:v>
                </c:pt>
                <c:pt idx="122">
                  <c:v>2.079941953892528E-7</c:v>
                </c:pt>
                <c:pt idx="123">
                  <c:v>1.7220859669771014E-7</c:v>
                </c:pt>
                <c:pt idx="124">
                  <c:v>1.4257994329106768E-7</c:v>
                </c:pt>
                <c:pt idx="125">
                  <c:v>1.1804892734222818E-7</c:v>
                </c:pt>
                <c:pt idx="126">
                  <c:v>9.7738495771404532E-8</c:v>
                </c:pt>
                <c:pt idx="127">
                  <c:v>8.0922493201952894E-8</c:v>
                </c:pt>
                <c:pt idx="128">
                  <c:v>6.6999699906338036E-8</c:v>
                </c:pt>
                <c:pt idx="129">
                  <c:v>5.5472336535197678E-8</c:v>
                </c:pt>
                <c:pt idx="130">
                  <c:v>4.5928267119418446E-8</c:v>
                </c:pt>
                <c:pt idx="131">
                  <c:v>3.8026264056690543E-8</c:v>
                </c:pt>
                <c:pt idx="132">
                  <c:v>3.1483808267141576E-8</c:v>
                </c:pt>
                <c:pt idx="133">
                  <c:v>2.6066988341117159E-8</c:v>
                </c:pt>
                <c:pt idx="134">
                  <c:v>2.1582137546406536E-8</c:v>
                </c:pt>
                <c:pt idx="135">
                  <c:v>1.7868909695146589E-8</c:v>
                </c:pt>
                <c:pt idx="136">
                  <c:v>1.4794546313634741E-8</c:v>
                </c:pt>
                <c:pt idx="137">
                  <c:v>1.2249130150524999E-8</c:v>
                </c:pt>
                <c:pt idx="138">
                  <c:v>1.0141655323132245E-8</c:v>
                </c:pt>
                <c:pt idx="139">
                  <c:v>8.3967735986022497E-9</c:v>
                </c:pt>
                <c:pt idx="140">
                  <c:v>6.9521004803800085E-9</c:v>
                </c:pt>
                <c:pt idx="141">
                  <c:v>5.7559847849939747E-9</c:v>
                </c:pt>
                <c:pt idx="142">
                  <c:v>4.7656619652395439E-9</c:v>
                </c:pt>
                <c:pt idx="143">
                  <c:v>3.9457251558495246E-9</c:v>
                </c:pt>
                <c:pt idx="144">
                  <c:v>3.2668592772081324E-9</c:v>
                </c:pt>
                <c:pt idx="145">
                  <c:v>2.7047929377292391E-9</c:v>
                </c:pt>
                <c:pt idx="146">
                  <c:v>2.2394306624354712E-9</c:v>
                </c:pt>
                <c:pt idx="147">
                  <c:v>1.8541344224455747E-9</c:v>
                </c:pt>
                <c:pt idx="148">
                  <c:v>1.5351287780072549E-9</c:v>
                </c:pt>
                <c:pt idx="149">
                  <c:v>1.2710083672471253E-9</c:v>
                </c:pt>
                <c:pt idx="150">
                  <c:v>1.0523301319590813E-9</c:v>
                </c:pt>
                <c:pt idx="151">
                  <c:v>8.7127570134212576E-10</c:v>
                </c:pt>
                <c:pt idx="152">
                  <c:v>7.2137186294473545E-10</c:v>
                </c:pt>
                <c:pt idx="153">
                  <c:v>5.9725912685567372E-10</c:v>
                </c:pt>
                <c:pt idx="154">
                  <c:v>4.9450010865155319E-10</c:v>
                </c:pt>
                <c:pt idx="155">
                  <c:v>4.0942088024536029E-10</c:v>
                </c:pt>
                <c:pt idx="156">
                  <c:v>3.3897961647649862E-10</c:v>
                </c:pt>
                <c:pt idx="157">
                  <c:v>2.8065784118342676E-10</c:v>
                </c:pt>
                <c:pt idx="158">
                  <c:v>2.3237038449586728E-10</c:v>
                </c:pt>
                <c:pt idx="159">
                  <c:v>1.9239083206299266E-10</c:v>
                </c:pt>
                <c:pt idx="160">
                  <c:v>1.5928980081486954E-10</c:v>
                </c:pt>
                <c:pt idx="161">
                  <c:v>1.3188383443957592E-10</c:v>
                </c:pt>
                <c:pt idx="162">
                  <c:v>1.0919309144352369E-10</c:v>
                </c:pt>
                <c:pt idx="163">
                  <c:v>9.0406313022444097E-11</c:v>
                </c:pt>
                <c:pt idx="164">
                  <c:v>7.4851818244486253E-11</c:v>
                </c:pt>
                <c:pt idx="165">
                  <c:v>6.197348954047941E-11</c:v>
                </c:pt>
                <c:pt idx="166">
                  <c:v>5.1310889914124763E-11</c:v>
                </c:pt>
                <c:pt idx="167">
                  <c:v>4.2482801005656506E-11</c:v>
                </c:pt>
                <c:pt idx="168">
                  <c:v>3.5173593447781765E-11</c:v>
                </c:pt>
                <c:pt idx="169">
                  <c:v>2.9121942215238168E-11</c:v>
                </c:pt>
                <c:pt idx="170">
                  <c:v>2.4111483509519606E-11</c:v>
                </c:pt>
                <c:pt idx="171">
                  <c:v>1.996307913574202E-11</c:v>
                </c:pt>
                <c:pt idx="172">
                  <c:v>1.6528411801051293E-11</c:v>
                </c:pt>
                <c:pt idx="173">
                  <c:v>1.368468234821765E-11</c:v>
                </c:pt>
                <c:pt idx="174">
                  <c:v>1.1330219335387776E-11</c:v>
                </c:pt>
                <c:pt idx="175">
                  <c:v>9.3808439919440251E-12</c:v>
                </c:pt>
                <c:pt idx="176">
                  <c:v>7.7668605872711733E-12</c:v>
                </c:pt>
                <c:pt idx="177">
                  <c:v>6.4305646095269318E-12</c:v>
                </c:pt>
                <c:pt idx="178">
                  <c:v>5.3241796646975695E-12</c:v>
                </c:pt>
                <c:pt idx="179">
                  <c:v>4.4081493341933431E-12</c:v>
                </c:pt>
                <c:pt idx="180">
                  <c:v>3.6497229200190342E-12</c:v>
                </c:pt>
                <c:pt idx="181">
                  <c:v>3.0217845138742263E-12</c:v>
                </c:pt>
                <c:pt idx="182">
                  <c:v>2.5018835260626935E-12</c:v>
                </c:pt>
                <c:pt idx="183">
                  <c:v>2.0714320128532616E-12</c:v>
                </c:pt>
                <c:pt idx="184">
                  <c:v>1.7150401044550694E-12</c:v>
                </c:pt>
                <c:pt idx="185">
                  <c:v>1.4199657732611416E-12</c:v>
                </c:pt>
                <c:pt idx="186">
                  <c:v>1.1756592700050338E-12</c:v>
                </c:pt>
                <c:pt idx="187">
                  <c:v>9.7338594012330156E-13</c:v>
                </c:pt>
                <c:pt idx="188">
                  <c:v>8.0591393493255234E-13</c:v>
                </c:pt>
                <c:pt idx="189">
                  <c:v>6.6725565240461226E-13</c:v>
                </c:pt>
                <c:pt idx="190">
                  <c:v>5.5245366330978662E-13</c:v>
                </c:pt>
                <c:pt idx="191">
                  <c:v>4.5740346897702355E-13</c:v>
                </c:pt>
                <c:pt idx="192">
                  <c:v>3.7870675375518879E-13</c:v>
                </c:pt>
                <c:pt idx="193">
                  <c:v>3.1354988553223107E-13</c:v>
                </c:pt>
                <c:pt idx="194">
                  <c:v>2.5960332035912895E-13</c:v>
                </c:pt>
                <c:pt idx="195">
                  <c:v>2.1493831460689907E-13</c:v>
                </c:pt>
                <c:pt idx="196">
                  <c:v>1.7795796687863656E-13</c:v>
                </c:pt>
                <c:pt idx="197">
                  <c:v>1.4734012422818723E-13</c:v>
                </c:pt>
                <c:pt idx="198">
                  <c:v>1.2199011141986502E-13</c:v>
                </c:pt>
                <c:pt idx="199">
                  <c:v>1.0100159316537388E-13</c:v>
                </c:pt>
                <c:pt idx="200">
                  <c:v>8.3624170051233065E-14</c:v>
                </c:pt>
              </c:numCache>
            </c:numRef>
          </c:val>
          <c:smooth val="0"/>
          <c:extLst>
            <c:ext xmlns:c16="http://schemas.microsoft.com/office/drawing/2014/chart" uri="{C3380CC4-5D6E-409C-BE32-E72D297353CC}">
              <c16:uniqueId val="{00000001-2FCD-384A-94B1-5F2D1E339BDC}"/>
            </c:ext>
          </c:extLst>
        </c:ser>
        <c:ser>
          <c:idx val="3"/>
          <c:order val="2"/>
          <c:tx>
            <c:strRef>
              <c:f>Sheet2!$P$1</c:f>
              <c:strCache>
                <c:ptCount val="1"/>
                <c:pt idx="0">
                  <c:v>M_Infrected</c:v>
                </c:pt>
              </c:strCache>
            </c:strRef>
          </c:tx>
          <c:spPr>
            <a:ln w="28575" cap="rnd">
              <a:solidFill>
                <a:srgbClr val="008F00"/>
              </a:solidFill>
              <a:prstDash val="sysDot"/>
              <a:round/>
            </a:ln>
            <a:effectLst/>
          </c:spPr>
          <c:marker>
            <c:symbol val="none"/>
          </c:marker>
          <c:cat>
            <c:numRef>
              <c:f>Sheet2!$M$2:$M$202</c:f>
              <c:numCache>
                <c:formatCode>General</c:formatCode>
                <c:ptCount val="2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numCache>
            </c:numRef>
          </c:cat>
          <c:val>
            <c:numRef>
              <c:f>Sheet2!$P$2:$P$202</c:f>
              <c:numCache>
                <c:formatCode>General</c:formatCode>
                <c:ptCount val="201"/>
                <c:pt idx="0">
                  <c:v>0</c:v>
                </c:pt>
                <c:pt idx="1">
                  <c:v>1.9999999999997799E-5</c:v>
                </c:pt>
                <c:pt idx="2">
                  <c:v>2.5999999999997135E-5</c:v>
                </c:pt>
                <c:pt idx="3">
                  <c:v>3.1049474999996578E-5</c:v>
                </c:pt>
                <c:pt idx="4">
                  <c:v>3.6788455861661571E-5</c:v>
                </c:pt>
                <c:pt idx="5">
                  <c:v>4.3554382729786709E-5</c:v>
                </c:pt>
                <c:pt idx="6">
                  <c:v>5.1560342716262549E-5</c:v>
                </c:pt>
                <c:pt idx="7">
                  <c:v>6.1036866633808041E-5</c:v>
                </c:pt>
                <c:pt idx="8">
                  <c:v>7.2254230607583407E-5</c:v>
                </c:pt>
                <c:pt idx="9">
                  <c:v>8.5531935254166082E-5</c:v>
                </c:pt>
                <c:pt idx="10">
                  <c:v>1.0124794304428001E-4</c:v>
                </c:pt>
                <c:pt idx="11">
                  <c:v>1.1984935720914038E-4</c:v>
                </c:pt>
                <c:pt idx="12">
                  <c:v>1.4186499743722289E-4</c:v>
                </c:pt>
                <c:pt idx="13">
                  <c:v>1.6792022847516886E-4</c:v>
                </c:pt>
                <c:pt idx="14">
                  <c:v>1.9875443610406737E-4</c:v>
                </c:pt>
                <c:pt idx="15">
                  <c:v>2.352416061315729E-4</c:v>
                </c:pt>
                <c:pt idx="16">
                  <c:v>2.7841453303683277E-4</c:v>
                </c:pt>
                <c:pt idx="17">
                  <c:v>3.2949326426479493E-4</c:v>
                </c:pt>
                <c:pt idx="18">
                  <c:v>3.8991847327926479E-4</c:v>
                </c:pt>
                <c:pt idx="19">
                  <c:v>4.6139054808143191E-4</c:v>
                </c:pt>
                <c:pt idx="20">
                  <c:v>5.4591527948905138E-4</c:v>
                </c:pt>
                <c:pt idx="21">
                  <c:v>6.4585713071797215E-4</c:v>
                </c:pt>
                <c:pt idx="22">
                  <c:v>7.6400115970455713E-4</c:v>
                </c:pt>
                <c:pt idx="23">
                  <c:v>9.0362473732647321E-4</c:v>
                </c:pt>
                <c:pt idx="24">
                  <c:v>1.0685802420159489E-3</c:v>
                </c:pt>
                <c:pt idx="25">
                  <c:v>1.2633898905521697E-3</c:v>
                </c:pt>
                <c:pt idx="26">
                  <c:v>1.493353752212222E-3</c:v>
                </c:pt>
                <c:pt idx="27">
                  <c:v>1.7646717413808322E-3</c:v>
                </c:pt>
                <c:pt idx="28">
                  <c:v>2.0845799264719734E-3</c:v>
                </c:pt>
                <c:pt idx="29">
                  <c:v>2.4615007414740741E-3</c:v>
                </c:pt>
                <c:pt idx="30">
                  <c:v>2.9052055220107507E-3</c:v>
                </c:pt>
                <c:pt idx="31">
                  <c:v>3.4269860562551216E-3</c:v>
                </c:pt>
                <c:pt idx="32">
                  <c:v>4.0398293471942855E-3</c:v>
                </c:pt>
                <c:pt idx="33">
                  <c:v>4.7585862885430891E-3</c:v>
                </c:pt>
                <c:pt idx="34">
                  <c:v>5.6001201861396932E-3</c:v>
                </c:pt>
                <c:pt idx="35">
                  <c:v>6.5834147146444956E-3</c:v>
                </c:pt>
                <c:pt idx="36">
                  <c:v>7.729612712786744E-3</c:v>
                </c:pt>
                <c:pt idx="37">
                  <c:v>9.0619470172090023E-3</c:v>
                </c:pt>
                <c:pt idx="38">
                  <c:v>1.0605512378350283E-2</c:v>
                </c:pt>
                <c:pt idx="39">
                  <c:v>1.2386813901524813E-2</c:v>
                </c:pt>
                <c:pt idx="40">
                  <c:v>1.4433013676166364E-2</c:v>
                </c:pt>
                <c:pt idx="41">
                  <c:v>1.6770785722536548E-2</c:v>
                </c:pt>
                <c:pt idx="42">
                  <c:v>1.9424684164691477E-2</c:v>
                </c:pt>
                <c:pt idx="43">
                  <c:v>2.2414936778366295E-2</c:v>
                </c:pt>
                <c:pt idx="44">
                  <c:v>2.5754604163022891E-2</c:v>
                </c:pt>
                <c:pt idx="45">
                  <c:v>2.944610390262551E-2</c:v>
                </c:pt>
                <c:pt idx="46">
                  <c:v>3.3477199356760204E-2</c:v>
                </c:pt>
                <c:pt idx="47">
                  <c:v>3.7816700610818862E-2</c:v>
                </c:pt>
                <c:pt idx="48">
                  <c:v>4.2410317316838406E-2</c:v>
                </c:pt>
                <c:pt idx="49">
                  <c:v>4.7177318718545247E-2</c:v>
                </c:pt>
                <c:pt idx="50">
                  <c:v>5.2008848945437482E-2</c:v>
                </c:pt>
                <c:pt idx="51">
                  <c:v>5.676884210307357E-2</c:v>
                </c:pt>
                <c:pt idx="52">
                  <c:v>6.1298390630538949E-2</c:v>
                </c:pt>
                <c:pt idx="53">
                  <c:v>6.5424061185179794E-2</c:v>
                </c:pt>
                <c:pt idx="54">
                  <c:v>6.8970000161795164E-2</c:v>
                </c:pt>
                <c:pt idx="55">
                  <c:v>7.1772805046415505E-2</c:v>
                </c:pt>
                <c:pt idx="56">
                  <c:v>7.3697262698196875E-2</c:v>
                </c:pt>
                <c:pt idx="57">
                  <c:v>7.4650463742164969E-2</c:v>
                </c:pt>
                <c:pt idx="58">
                  <c:v>7.45917679600233E-2</c:v>
                </c:pt>
                <c:pt idx="59">
                  <c:v>7.3536737865500038E-2</c:v>
                </c:pt>
                <c:pt idx="60">
                  <c:v>7.1554347788981454E-2</c:v>
                </c:pt>
                <c:pt idx="61">
                  <c:v>6.8758160688705466E-2</c:v>
                </c:pt>
                <c:pt idx="62">
                  <c:v>6.5293311682280822E-2</c:v>
                </c:pt>
                <c:pt idx="63">
                  <c:v>6.1321722277163919E-2</c:v>
                </c:pt>
                <c:pt idx="64">
                  <c:v>5.7007902841224339E-2</c:v>
                </c:pt>
                <c:pt idx="65">
                  <c:v>5.2507126144235833E-2</c:v>
                </c:pt>
                <c:pt idx="66">
                  <c:v>4.7956942780584544E-2</c:v>
                </c:pt>
                <c:pt idx="67">
                  <c:v>4.3472226760867275E-2</c:v>
                </c:pt>
                <c:pt idx="68">
                  <c:v>3.9143359945788575E-2</c:v>
                </c:pt>
                <c:pt idx="69">
                  <c:v>3.5036845160954566E-2</c:v>
                </c:pt>
                <c:pt idx="70">
                  <c:v>3.1197549817507636E-2</c:v>
                </c:pt>
                <c:pt idx="71">
                  <c:v>2.7651852142728545E-2</c:v>
                </c:pt>
                <c:pt idx="72">
                  <c:v>2.4411113709202681E-2</c:v>
                </c:pt>
                <c:pt idx="73">
                  <c:v>2.1475074715478416E-2</c:v>
                </c:pt>
                <c:pt idx="74">
                  <c:v>1.8834925304471208E-2</c:v>
                </c:pt>
                <c:pt idx="75">
                  <c:v>1.6475930059625651E-2</c:v>
                </c:pt>
                <c:pt idx="76">
                  <c:v>1.4379570363655225E-2</c:v>
                </c:pt>
                <c:pt idx="77">
                  <c:v>1.2525224742341638E-2</c:v>
                </c:pt>
                <c:pt idx="78">
                  <c:v>1.0891437822623739E-2</c:v>
                </c:pt>
                <c:pt idx="79">
                  <c:v>9.4568415134839469E-3</c:v>
                </c:pt>
                <c:pt idx="80">
                  <c:v>8.200793770814039E-3</c:v>
                </c:pt>
                <c:pt idx="81">
                  <c:v>7.1037956102244348E-3</c:v>
                </c:pt>
                <c:pt idx="82">
                  <c:v>6.1477392020143802E-3</c:v>
                </c:pt>
                <c:pt idx="83">
                  <c:v>5.3160310468437361E-3</c:v>
                </c:pt>
                <c:pt idx="84">
                  <c:v>4.5936256362880609E-3</c:v>
                </c:pt>
                <c:pt idx="85">
                  <c:v>3.966997294991159E-3</c:v>
                </c:pt>
                <c:pt idx="86">
                  <c:v>3.4240713419642355E-3</c:v>
                </c:pt>
                <c:pt idx="87">
                  <c:v>2.9541303315287954E-3</c:v>
                </c:pt>
                <c:pt idx="88">
                  <c:v>2.5477068511754004E-3</c:v>
                </c:pt>
                <c:pt idx="89">
                  <c:v>2.1964710207895192E-3</c:v>
                </c:pt>
                <c:pt idx="90">
                  <c:v>1.893118296580345E-3</c:v>
                </c:pt>
                <c:pt idx="91">
                  <c:v>1.6312612815256677E-3</c:v>
                </c:pt>
                <c:pt idx="92">
                  <c:v>1.4053278472004956E-3</c:v>
                </c:pt>
                <c:pt idx="93">
                  <c:v>1.210466865313935E-3</c:v>
                </c:pt>
                <c:pt idx="94">
                  <c:v>1.0424621377768549E-3</c:v>
                </c:pt>
                <c:pt idx="95">
                  <c:v>8.9765462720305892E-4</c:v>
                </c:pt>
                <c:pt idx="96">
                  <c:v>7.7287276717568016E-4</c:v>
                </c:pt>
                <c:pt idx="97">
                  <c:v>6.6537042857177104E-4</c:v>
                </c:pt>
                <c:pt idx="98">
                  <c:v>5.7277200071595652E-4</c:v>
                </c:pt>
                <c:pt idx="99">
                  <c:v>4.9302398863289906E-4</c:v>
                </c:pt>
                <c:pt idx="100">
                  <c:v>4.243525113059221E-4</c:v>
                </c:pt>
                <c:pt idx="101">
                  <c:v>3.6522609680848068E-4</c:v>
                </c:pt>
                <c:pt idx="102">
                  <c:v>3.1432319847441326E-4</c:v>
                </c:pt>
                <c:pt idx="103">
                  <c:v>2.7050389480392313E-4</c:v>
                </c:pt>
                <c:pt idx="104">
                  <c:v>2.3278527958901614E-4</c:v>
                </c:pt>
                <c:pt idx="105">
                  <c:v>2.0032009437532026E-4</c:v>
                </c:pt>
                <c:pt idx="106">
                  <c:v>1.7237820058684634E-4</c:v>
                </c:pt>
                <c:pt idx="107">
                  <c:v>1.4833053197582972E-4</c:v>
                </c:pt>
                <c:pt idx="108">
                  <c:v>1.2763520865263461E-4</c:v>
                </c:pt>
                <c:pt idx="109">
                  <c:v>1.0982553133886256E-4</c:v>
                </c:pt>
                <c:pt idx="110">
                  <c:v>9.4499608487082231E-5</c:v>
                </c:pt>
                <c:pt idx="111">
                  <c:v>8.1311399525876705E-5</c:v>
                </c:pt>
                <c:pt idx="112">
                  <c:v>6.9962984841669606E-5</c:v>
                </c:pt>
                <c:pt idx="113">
                  <c:v>6.0197897394035133E-5</c:v>
                </c:pt>
                <c:pt idx="114">
                  <c:v>5.1795372313500696E-5</c:v>
                </c:pt>
                <c:pt idx="115">
                  <c:v>4.4565389701815459E-5</c:v>
                </c:pt>
                <c:pt idx="116">
                  <c:v>3.834440239779824E-5</c:v>
                </c:pt>
                <c:pt idx="117">
                  <c:v>3.2991654932856967E-5</c:v>
                </c:pt>
                <c:pt idx="118">
                  <c:v>2.8386012510925038E-5</c:v>
                </c:pt>
                <c:pt idx="119">
                  <c:v>2.4423229822556971E-5</c:v>
                </c:pt>
                <c:pt idx="120">
                  <c:v>2.1013599038253643E-5</c:v>
                </c:pt>
                <c:pt idx="121">
                  <c:v>1.8079924598743191E-5</c:v>
                </c:pt>
                <c:pt idx="122">
                  <c:v>1.5555779588427704E-5</c:v>
                </c:pt>
                <c:pt idx="123">
                  <c:v>1.3384004683495388E-5</c:v>
                </c:pt>
                <c:pt idx="124">
                  <c:v>1.1515416033003531E-5</c:v>
                </c:pt>
                <c:pt idx="125">
                  <c:v>9.9076930693903646E-6</c:v>
                </c:pt>
                <c:pt idx="126">
                  <c:v>8.5244212507464824E-6</c:v>
                </c:pt>
                <c:pt idx="127">
                  <c:v>7.3342681950767896E-6</c:v>
                </c:pt>
                <c:pt idx="128">
                  <c:v>6.3102746502787989E-6</c:v>
                </c:pt>
                <c:pt idx="129">
                  <c:v>5.4292443167112661E-6</c:v>
                </c:pt>
                <c:pt idx="130">
                  <c:v>4.6712187577085071E-6</c:v>
                </c:pt>
                <c:pt idx="131">
                  <c:v>4.0190255455349384E-6</c:v>
                </c:pt>
                <c:pt idx="132">
                  <c:v>3.457889437958871E-6</c:v>
                </c:pt>
                <c:pt idx="133">
                  <c:v>2.9750978001231342E-6</c:v>
                </c:pt>
                <c:pt idx="134">
                  <c:v>2.5597127090775328E-6</c:v>
                </c:pt>
                <c:pt idx="135">
                  <c:v>2.2023232313346282E-6</c:v>
                </c:pt>
                <c:pt idx="136">
                  <c:v>1.8948322705426733E-6</c:v>
                </c:pt>
                <c:pt idx="137">
                  <c:v>1.6302731630626703E-6</c:v>
                </c:pt>
                <c:pt idx="138">
                  <c:v>1.402651871342633E-6</c:v>
                </c:pt>
                <c:pt idx="139">
                  <c:v>1.2068112035545577E-6</c:v>
                </c:pt>
                <c:pt idx="140">
                  <c:v>1.0383139859778785E-6</c:v>
                </c:pt>
                <c:pt idx="141">
                  <c:v>8.933425432653526E-7</c:v>
                </c:pt>
                <c:pt idx="142">
                  <c:v>7.6861221065470318E-7</c:v>
                </c:pt>
                <c:pt idx="143">
                  <c:v>6.6129691969847032E-7</c:v>
                </c:pt>
                <c:pt idx="144">
                  <c:v>5.6896517233053666E-7</c:v>
                </c:pt>
                <c:pt idx="145">
                  <c:v>4.8952495323309545E-7</c:v>
                </c:pt>
                <c:pt idx="146">
                  <c:v>4.2117633281897847E-7</c:v>
                </c:pt>
                <c:pt idx="147">
                  <c:v>3.6237068727033982E-7</c:v>
                </c:pt>
                <c:pt idx="148">
                  <c:v>3.1177561190935532E-7</c:v>
                </c:pt>
                <c:pt idx="149">
                  <c:v>2.6824473310614232E-7</c:v>
                </c:pt>
                <c:pt idx="150">
                  <c:v>2.3079173486841408E-7</c:v>
                </c:pt>
                <c:pt idx="151">
                  <c:v>1.9856801171537888E-7</c:v>
                </c:pt>
                <c:pt idx="152">
                  <c:v>1.7084344157445319E-7</c:v>
                </c:pt>
                <c:pt idx="153">
                  <c:v>1.4698984311192676E-7</c:v>
                </c:pt>
                <c:pt idx="154">
                  <c:v>1.2646674271717071E-7</c:v>
                </c:pt>
                <c:pt idx="155">
                  <c:v>1.088091286806955E-7</c:v>
                </c:pt>
                <c:pt idx="156">
                  <c:v>9.3616915123774046E-8</c:v>
                </c:pt>
                <c:pt idx="157">
                  <c:v>8.0545876970673988E-8</c:v>
                </c:pt>
                <c:pt idx="158">
                  <c:v>6.9299850580834146E-8</c:v>
                </c:pt>
                <c:pt idx="159">
                  <c:v>5.9624023332257762E-8</c:v>
                </c:pt>
                <c:pt idx="160">
                  <c:v>5.1299160118355596E-8</c:v>
                </c:pt>
                <c:pt idx="161">
                  <c:v>4.4136635947219097E-8</c:v>
                </c:pt>
                <c:pt idx="162">
                  <c:v>3.7974162095619973E-8</c:v>
                </c:pt>
                <c:pt idx="163">
                  <c:v>3.2672108983601668E-8</c:v>
                </c:pt>
                <c:pt idx="164">
                  <c:v>2.8110342455293012E-8</c:v>
                </c:pt>
                <c:pt idx="165">
                  <c:v>2.4185501783797655E-8</c:v>
                </c:pt>
                <c:pt idx="166">
                  <c:v>2.0808657726205022E-8</c:v>
                </c:pt>
                <c:pt idx="167">
                  <c:v>1.7903297565658175E-8</c:v>
                </c:pt>
                <c:pt idx="168">
                  <c:v>1.5403591486078028E-8</c:v>
                </c:pt>
                <c:pt idx="169">
                  <c:v>1.3252900999427288E-8</c:v>
                </c:pt>
                <c:pt idx="170">
                  <c:v>1.1402495629714023E-8</c:v>
                </c:pt>
                <c:pt idx="171">
                  <c:v>9.8104487765369779E-9</c:v>
                </c:pt>
                <c:pt idx="172">
                  <c:v>8.4406877407678999E-9</c:v>
                </c:pt>
                <c:pt idx="173">
                  <c:v>7.2621763879314323E-9</c:v>
                </c:pt>
                <c:pt idx="174">
                  <c:v>6.2482119301193994E-9</c:v>
                </c:pt>
                <c:pt idx="175">
                  <c:v>5.3758198929540393E-9</c:v>
                </c:pt>
                <c:pt idx="176">
                  <c:v>4.6252335587776916E-9</c:v>
                </c:pt>
                <c:pt idx="177">
                  <c:v>3.9794460912994185E-9</c:v>
                </c:pt>
                <c:pt idx="178">
                  <c:v>3.4238251937392059E-9</c:v>
                </c:pt>
                <c:pt idx="179">
                  <c:v>2.9457815693904476E-9</c:v>
                </c:pt>
                <c:pt idx="180">
                  <c:v>2.5344836725741506E-9</c:v>
                </c:pt>
                <c:pt idx="181">
                  <c:v>2.1806122868047155E-9</c:v>
                </c:pt>
                <c:pt idx="182">
                  <c:v>1.8761493693915018E-9</c:v>
                </c:pt>
                <c:pt idx="183">
                  <c:v>1.6141963781092279E-9</c:v>
                </c:pt>
                <c:pt idx="184">
                  <c:v>1.3888179635751976E-9</c:v>
                </c:pt>
                <c:pt idx="185">
                  <c:v>1.194907485707961E-9</c:v>
                </c:pt>
                <c:pt idx="186">
                  <c:v>1.0280713071325929E-9</c:v>
                </c:pt>
                <c:pt idx="187">
                  <c:v>8.8452924184642075E-10</c:v>
                </c:pt>
                <c:pt idx="188">
                  <c:v>7.6102890350551024E-10</c:v>
                </c:pt>
                <c:pt idx="189">
                  <c:v>6.547720126304158E-10</c:v>
                </c:pt>
                <c:pt idx="190">
                  <c:v>5.6335099299544122E-10</c:v>
                </c:pt>
                <c:pt idx="191">
                  <c:v>4.8469442059848911E-10</c:v>
                </c:pt>
                <c:pt idx="192">
                  <c:v>4.1702008919081383E-10</c:v>
                </c:pt>
                <c:pt idx="193">
                  <c:v>3.58794628922431E-10</c:v>
                </c:pt>
                <c:pt idx="194">
                  <c:v>3.0869876313981024E-10</c:v>
                </c:pt>
                <c:pt idx="195">
                  <c:v>2.655974161220671E-10</c:v>
                </c:pt>
                <c:pt idx="196">
                  <c:v>2.2851399445473488E-10</c:v>
                </c:pt>
                <c:pt idx="197">
                  <c:v>1.9660825930673924E-10</c:v>
                </c:pt>
                <c:pt idx="198">
                  <c:v>1.6915728823911331E-10</c:v>
                </c:pt>
                <c:pt idx="199">
                  <c:v>1.4553909517680417E-10</c:v>
                </c:pt>
                <c:pt idx="200">
                  <c:v>1.2521853740375545E-10</c:v>
                </c:pt>
              </c:numCache>
            </c:numRef>
          </c:val>
          <c:smooth val="0"/>
          <c:extLst>
            <c:ext xmlns:c16="http://schemas.microsoft.com/office/drawing/2014/chart" uri="{C3380CC4-5D6E-409C-BE32-E72D297353CC}">
              <c16:uniqueId val="{00000002-2FCD-384A-94B1-5F2D1E339BDC}"/>
            </c:ext>
          </c:extLst>
        </c:ser>
        <c:ser>
          <c:idx val="4"/>
          <c:order val="3"/>
          <c:tx>
            <c:strRef>
              <c:f>Sheet2!$Q$1</c:f>
              <c:strCache>
                <c:ptCount val="1"/>
                <c:pt idx="0">
                  <c:v>M_Exposed</c:v>
                </c:pt>
              </c:strCache>
            </c:strRef>
          </c:tx>
          <c:spPr>
            <a:ln w="28575" cap="rnd">
              <a:solidFill>
                <a:srgbClr val="008F00"/>
              </a:solidFill>
              <a:round/>
            </a:ln>
            <a:effectLst/>
          </c:spPr>
          <c:marker>
            <c:symbol val="none"/>
          </c:marker>
          <c:cat>
            <c:numRef>
              <c:f>Sheet2!$M$2:$M$202</c:f>
              <c:numCache>
                <c:formatCode>General</c:formatCode>
                <c:ptCount val="2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numCache>
            </c:numRef>
          </c:cat>
          <c:val>
            <c:numRef>
              <c:f>Sheet2!$Q$2:$Q$202</c:f>
              <c:numCache>
                <c:formatCode>General</c:formatCode>
                <c:ptCount val="201"/>
                <c:pt idx="0">
                  <c:v>9.9999999999988987E-5</c:v>
                </c:pt>
                <c:pt idx="1">
                  <c:v>7.9999999999991184E-5</c:v>
                </c:pt>
                <c:pt idx="2">
                  <c:v>9.0247374999990064E-5</c:v>
                </c:pt>
                <c:pt idx="3">
                  <c:v>1.0631859180831642E-4</c:v>
                </c:pt>
                <c:pt idx="4">
                  <c:v>1.2580077399477961E-4</c:v>
                </c:pt>
                <c:pt idx="5">
                  <c:v>1.4891575675684597E-4</c:v>
                </c:pt>
                <c:pt idx="6">
                  <c:v>1.7628347637838379E-4</c:v>
                </c:pt>
                <c:pt idx="7">
                  <c:v>2.0867898645339687E-4</c:v>
                </c:pt>
                <c:pt idx="8">
                  <c:v>2.470240997518719E-4</c:v>
                </c:pt>
                <c:pt idx="9">
                  <c:v>2.9240987708598483E-4</c:v>
                </c:pt>
                <c:pt idx="10">
                  <c:v>3.4612692843500188E-4</c:v>
                </c:pt>
                <c:pt idx="11">
                  <c:v>4.0970159416326335E-4</c:v>
                </c:pt>
                <c:pt idx="12">
                  <c:v>4.8493864878278696E-4</c:v>
                </c:pt>
                <c:pt idx="13">
                  <c:v>5.7397160933241465E-4</c:v>
                </c:pt>
                <c:pt idx="14">
                  <c:v>6.79321940397696E-4</c:v>
                </c:pt>
                <c:pt idx="15">
                  <c:v>8.0396864985523154E-4</c:v>
                </c:pt>
                <c:pt idx="16">
                  <c:v>9.5142998873189264E-4</c:v>
                </c:pt>
                <c:pt idx="17">
                  <c:v>1.1258592057343368E-3</c:v>
                </c:pt>
                <c:pt idx="18">
                  <c:v>1.3321565572089976E-3</c:v>
                </c:pt>
                <c:pt idx="19">
                  <c:v>1.576100027241677E-3</c:v>
                </c:pt>
                <c:pt idx="20">
                  <c:v>1.8644974548672325E-3</c:v>
                </c:pt>
                <c:pt idx="21">
                  <c:v>2.2053629717278551E-3</c:v>
                </c:pt>
                <c:pt idx="22">
                  <c:v>2.6081207873709729E-3</c:v>
                </c:pt>
                <c:pt idx="23">
                  <c:v>3.0838393667635615E-3</c:v>
                </c:pt>
                <c:pt idx="24">
                  <c:v>3.6454988477209759E-3</c:v>
                </c:pt>
                <c:pt idx="25">
                  <c:v>4.3082940346806861E-3</c:v>
                </c:pt>
                <c:pt idx="26">
                  <c:v>5.0899743263736058E-3</c:v>
                </c:pt>
                <c:pt idx="27">
                  <c:v>6.0112202789077852E-3</c:v>
                </c:pt>
                <c:pt idx="28">
                  <c:v>7.096053891190438E-3</c:v>
                </c:pt>
                <c:pt idx="29">
                  <c:v>8.3722757563685687E-3</c:v>
                </c:pt>
                <c:pt idx="30">
                  <c:v>9.8719164762487311E-3</c:v>
                </c:pt>
                <c:pt idx="31">
                  <c:v>1.1631681595333624E-2</c:v>
                </c:pt>
                <c:pt idx="32">
                  <c:v>1.3693358074729732E-2</c:v>
                </c:pt>
                <c:pt idx="33">
                  <c:v>1.6104135209340741E-2</c:v>
                </c:pt>
                <c:pt idx="34">
                  <c:v>1.8916773107873243E-2</c:v>
                </c:pt>
                <c:pt idx="35">
                  <c:v>2.2189526777322478E-2</c:v>
                </c:pt>
                <c:pt idx="36">
                  <c:v>2.5985703304078154E-2</c:v>
                </c:pt>
                <c:pt idx="37">
                  <c:v>3.0372694348728909E-2</c:v>
                </c:pt>
                <c:pt idx="38">
                  <c:v>3.5420288561748357E-2</c:v>
                </c:pt>
                <c:pt idx="39">
                  <c:v>4.1198033627019785E-2</c:v>
                </c:pt>
                <c:pt idx="40">
                  <c:v>4.7771394422266814E-2</c:v>
                </c:pt>
                <c:pt idx="41">
                  <c:v>5.5196456517116008E-2</c:v>
                </c:pt>
                <c:pt idx="42">
                  <c:v>6.3512973480102777E-2</c:v>
                </c:pt>
                <c:pt idx="43">
                  <c:v>7.2735678869198711E-2</c:v>
                </c:pt>
                <c:pt idx="44">
                  <c:v>8.2844009105570326E-2</c:v>
                </c:pt>
                <c:pt idx="45">
                  <c:v>9.3770737027237219E-2</c:v>
                </c:pt>
                <c:pt idx="46">
                  <c:v>0.10539050466219381</c:v>
                </c:pt>
                <c:pt idx="47">
                  <c:v>0.11750983505714485</c:v>
                </c:pt>
                <c:pt idx="48">
                  <c:v>0.12986080030063021</c:v>
                </c:pt>
                <c:pt idx="49">
                  <c:v>0.14210094793082428</c:v>
                </c:pt>
                <c:pt idx="50">
                  <c:v>0.15382208815177414</c:v>
                </c:pt>
                <c:pt idx="51">
                  <c:v>0.16456984789501078</c:v>
                </c:pt>
                <c:pt idx="52">
                  <c:v>0.17387432934955155</c:v>
                </c:pt>
                <c:pt idx="53">
                  <c:v>0.18128984784602636</c:v>
                </c:pt>
                <c:pt idx="54">
                  <c:v>0.18643902482758956</c:v>
                </c:pt>
                <c:pt idx="55">
                  <c:v>0.18905430087494562</c:v>
                </c:pt>
                <c:pt idx="56">
                  <c:v>0.1890091619653326</c:v>
                </c:pt>
                <c:pt idx="57">
                  <c:v>0.18633268044470408</c:v>
                </c:pt>
                <c:pt idx="58">
                  <c:v>0.18120426942744194</c:v>
                </c:pt>
                <c:pt idx="59">
                  <c:v>0.17392989428115713</c:v>
                </c:pt>
                <c:pt idx="60">
                  <c:v>0.16490493397107364</c:v>
                </c:pt>
                <c:pt idx="61">
                  <c:v>0.15457115668964044</c:v>
                </c:pt>
                <c:pt idx="62">
                  <c:v>0.14337533218011753</c:v>
                </c:pt>
                <c:pt idx="63">
                  <c:v>0.13173520851321188</c:v>
                </c:pt>
                <c:pt idx="64">
                  <c:v>0.12001587361811833</c:v>
                </c:pt>
                <c:pt idx="65">
                  <c:v>0.10851689854233311</c:v>
                </c:pt>
                <c:pt idx="66">
                  <c:v>9.7468776852875014E-2</c:v>
                </c:pt>
                <c:pt idx="67">
                  <c:v>8.7036232826774709E-2</c:v>
                </c:pt>
                <c:pt idx="68">
                  <c:v>7.7325825940301407E-2</c:v>
                </c:pt>
                <c:pt idx="69">
                  <c:v>6.8395636185151765E-2</c:v>
                </c:pt>
                <c:pt idx="70">
                  <c:v>6.0265386169873633E-2</c:v>
                </c:pt>
                <c:pt idx="71">
                  <c:v>5.2925938189192029E-2</c:v>
                </c:pt>
                <c:pt idx="72">
                  <c:v>4.6347589304385373E-2</c:v>
                </c:pt>
                <c:pt idx="73">
                  <c:v>4.048693973366E-2</c:v>
                </c:pt>
                <c:pt idx="74">
                  <c:v>3.5292337036950228E-2</c:v>
                </c:pt>
                <c:pt idx="75">
                  <c:v>3.0708026669211994E-2</c:v>
                </c:pt>
                <c:pt idx="76">
                  <c:v>2.6677197802570125E-2</c:v>
                </c:pt>
                <c:pt idx="77">
                  <c:v>2.3144127257264599E-2</c:v>
                </c:pt>
                <c:pt idx="78">
                  <c:v>2.0055613010860389E-2</c:v>
                </c:pt>
                <c:pt idx="79">
                  <c:v>1.7361865070360322E-2</c:v>
                </c:pt>
                <c:pt idx="80">
                  <c:v>1.5016993624087076E-2</c:v>
                </c:pt>
                <c:pt idx="81">
                  <c:v>1.2979206984510815E-2</c:v>
                </c:pt>
                <c:pt idx="82">
                  <c:v>1.1210807229182726E-2</c:v>
                </c:pt>
                <c:pt idx="83">
                  <c:v>9.6780505643309627E-3</c:v>
                </c:pt>
                <c:pt idx="84">
                  <c:v>8.3509223842356418E-3</c:v>
                </c:pt>
                <c:pt idx="85">
                  <c:v>7.2028634723432794E-3</c:v>
                </c:pt>
                <c:pt idx="86">
                  <c:v>6.210473302733388E-3</c:v>
                </c:pt>
                <c:pt idx="87">
                  <c:v>5.3532084270550145E-3</c:v>
                </c:pt>
                <c:pt idx="88">
                  <c:v>4.6130879760090948E-3</c:v>
                </c:pt>
                <c:pt idx="89">
                  <c:v>3.9744139309279272E-3</c:v>
                </c:pt>
                <c:pt idx="90">
                  <c:v>3.4235106661774759E-3</c:v>
                </c:pt>
                <c:pt idx="91">
                  <c:v>2.9484860321883082E-3</c:v>
                </c:pt>
                <c:pt idx="92">
                  <c:v>2.5390147085684366E-3</c:v>
                </c:pt>
                <c:pt idx="93">
                  <c:v>2.186143525599437E-3</c:v>
                </c:pt>
                <c:pt idx="94">
                  <c:v>1.8821177915731573E-3</c:v>
                </c:pt>
                <c:pt idx="95">
                  <c:v>1.6202272678707533E-3</c:v>
                </c:pt>
                <c:pt idx="96">
                  <c:v>1.3946702249196547E-3</c:v>
                </c:pt>
                <c:pt idx="97">
                  <c:v>1.2004339321503551E-3</c:v>
                </c:pt>
                <c:pt idx="98">
                  <c:v>1.0331899413746036E-3</c:v>
                </c:pt>
                <c:pt idx="99">
                  <c:v>8.8920258494736297E-4</c:v>
                </c:pt>
                <c:pt idx="100">
                  <c:v>7.6524920577759794E-4</c:v>
                </c:pt>
                <c:pt idx="101">
                  <c:v>6.585507503508646E-4</c:v>
                </c:pt>
                <c:pt idx="102">
                  <c:v>5.667114778335824E-4</c:v>
                </c:pt>
                <c:pt idx="103">
                  <c:v>4.8766666093527286E-4</c:v>
                </c:pt>
                <c:pt idx="104">
                  <c:v>4.1963727290406089E-4</c:v>
                </c:pt>
                <c:pt idx="105">
                  <c:v>3.6109076699593107E-4</c:v>
                </c:pt>
                <c:pt idx="106">
                  <c:v>3.1070715841203264E-4</c:v>
                </c:pt>
                <c:pt idx="107">
                  <c:v>2.6734971332359871E-4</c:v>
                </c:pt>
                <c:pt idx="108">
                  <c:v>2.3003963506272623E-4</c:v>
                </c:pt>
                <c:pt idx="109">
                  <c:v>1.9793421408825473E-4</c:v>
                </c:pt>
                <c:pt idx="110">
                  <c:v>1.7030797641167793E-4</c:v>
                </c:pt>
                <c:pt idx="111">
                  <c:v>1.4653642539365626E-4</c:v>
                </c:pt>
                <c:pt idx="112">
                  <c:v>1.2608202486600166E-4</c:v>
                </c:pt>
                <c:pt idx="113">
                  <c:v>1.0848211808241564E-4</c:v>
                </c:pt>
                <c:pt idx="114">
                  <c:v>9.3338517725325549E-5</c:v>
                </c:pt>
                <c:pt idx="115">
                  <c:v>8.0308537734452524E-5</c:v>
                </c:pt>
                <c:pt idx="116">
                  <c:v>6.9097268669789249E-5</c:v>
                </c:pt>
                <c:pt idx="117">
                  <c:v>5.9450925222482777E-5</c:v>
                </c:pt>
                <c:pt idx="118">
                  <c:v>5.1151117835472254E-5</c:v>
                </c:pt>
                <c:pt idx="119">
                  <c:v>4.400992063487578E-5</c:v>
                </c:pt>
                <c:pt idx="120">
                  <c:v>3.7865625398081837E-5</c:v>
                </c:pt>
                <c:pt idx="121">
                  <c:v>3.2579086445280534E-5</c:v>
                </c:pt>
                <c:pt idx="122">
                  <c:v>2.8030574446407676E-5</c:v>
                </c:pt>
                <c:pt idx="123">
                  <c:v>2.4117068456279185E-5</c:v>
                </c:pt>
                <c:pt idx="124">
                  <c:v>2.0749925264442993E-5</c:v>
                </c:pt>
                <c:pt idx="125">
                  <c:v>1.7852873580256501E-5</c:v>
                </c:pt>
                <c:pt idx="126">
                  <c:v>1.5360287848517742E-5</c:v>
                </c:pt>
                <c:pt idx="127">
                  <c:v>1.321570276370202E-5</c:v>
                </c:pt>
                <c:pt idx="128">
                  <c:v>1.1370534957859331E-5</c:v>
                </c:pt>
                <c:pt idx="129">
                  <c:v>9.7829829967643692E-6</c:v>
                </c:pt>
                <c:pt idx="130">
                  <c:v>8.4170808334034228E-6</c:v>
                </c:pt>
                <c:pt idx="131">
                  <c:v>7.2418833259570079E-6</c:v>
                </c:pt>
                <c:pt idx="132">
                  <c:v>6.2307654057184935E-6</c:v>
                </c:pt>
                <c:pt idx="133">
                  <c:v>5.3608190450798294E-6</c:v>
                </c:pt>
                <c:pt idx="134">
                  <c:v>4.6123343839793088E-6</c:v>
                </c:pt>
                <c:pt idx="135">
                  <c:v>3.9683532743767955E-6</c:v>
                </c:pt>
                <c:pt idx="136">
                  <c:v>3.4142851389566684E-6</c:v>
                </c:pt>
                <c:pt idx="137">
                  <c:v>2.9375764490564891E-6</c:v>
                </c:pt>
                <c:pt idx="138">
                  <c:v>2.5274263394162058E-6</c:v>
                </c:pt>
                <c:pt idx="139">
                  <c:v>2.1745419210029985E-6</c:v>
                </c:pt>
                <c:pt idx="140">
                  <c:v>1.8709277513820664E-6</c:v>
                </c:pt>
                <c:pt idx="141">
                  <c:v>1.6097046951101342E-6</c:v>
                </c:pt>
                <c:pt idx="142">
                  <c:v>1.3849540718555937E-6</c:v>
                </c:pt>
                <c:pt idx="143">
                  <c:v>1.1915835624065077E-6</c:v>
                </c:pt>
                <c:pt idx="144">
                  <c:v>1.0252118353391357E-6</c:v>
                </c:pt>
                <c:pt idx="145">
                  <c:v>8.820692810121537E-7</c:v>
                </c:pt>
                <c:pt idx="146">
                  <c:v>7.5891260430425279E-7</c:v>
                </c:pt>
                <c:pt idx="147">
                  <c:v>6.5295134137092708E-7</c:v>
                </c:pt>
                <c:pt idx="148">
                  <c:v>5.6178463575732329E-7</c:v>
                </c:pt>
                <c:pt idx="149">
                  <c:v>4.8334684157671453E-7</c:v>
                </c:pt>
                <c:pt idx="150">
                  <c:v>4.1586072140585916E-7</c:v>
                </c:pt>
                <c:pt idx="151">
                  <c:v>3.5779717858381875E-7</c:v>
                </c:pt>
                <c:pt idx="152">
                  <c:v>3.0784061162350082E-7</c:v>
                </c:pt>
                <c:pt idx="153">
                  <c:v>2.6485910580603665E-7</c:v>
                </c:pt>
                <c:pt idx="154">
                  <c:v>2.2787878661055066E-7</c:v>
                </c:pt>
                <c:pt idx="155">
                  <c:v>1.9606175391713149E-7</c:v>
                </c:pt>
                <c:pt idx="156">
                  <c:v>1.6868709704393485E-7</c:v>
                </c:pt>
                <c:pt idx="157">
                  <c:v>1.4513456047748576E-7</c:v>
                </c:pt>
                <c:pt idx="158">
                  <c:v>1.2487049020920341E-7</c:v>
                </c:pt>
                <c:pt idx="159">
                  <c:v>1.0743574226113359E-7</c:v>
                </c:pt>
                <c:pt idx="160">
                  <c:v>9.243527944020649E-8</c:v>
                </c:pt>
                <c:pt idx="161">
                  <c:v>7.9529220610052135E-8</c:v>
                </c:pt>
                <c:pt idx="162">
                  <c:v>6.8425139678958403E-8</c:v>
                </c:pt>
                <c:pt idx="163">
                  <c:v>5.8871439817460886E-8</c:v>
                </c:pt>
                <c:pt idx="164">
                  <c:v>5.0651652780755733E-8</c:v>
                </c:pt>
                <c:pt idx="165">
                  <c:v>4.3579534171530969E-8</c:v>
                </c:pt>
                <c:pt idx="166">
                  <c:v>3.7494843512778307E-8</c:v>
                </c:pt>
                <c:pt idx="167">
                  <c:v>3.2259713516244701E-8</c:v>
                </c:pt>
                <c:pt idx="168">
                  <c:v>2.7755526281941364E-8</c:v>
                </c:pt>
                <c:pt idx="169">
                  <c:v>2.3880225650001895E-8</c:v>
                </c:pt>
                <c:pt idx="170">
                  <c:v>2.0546004808399833E-8</c:v>
                </c:pt>
                <c:pt idx="171">
                  <c:v>1.7677316762497056E-8</c:v>
                </c:pt>
                <c:pt idx="172">
                  <c:v>1.5209162587737411E-8</c:v>
                </c:pt>
                <c:pt idx="173">
                  <c:v>1.3085618680768416E-8</c:v>
                </c:pt>
                <c:pt idx="174">
                  <c:v>1.1258569639471694E-8</c:v>
                </c:pt>
                <c:pt idx="175">
                  <c:v>9.6866180615033601E-9</c:v>
                </c:pt>
                <c:pt idx="176">
                  <c:v>8.3341465595528623E-9</c:v>
                </c:pt>
                <c:pt idx="177">
                  <c:v>7.1705107404474839E-9</c:v>
                </c:pt>
                <c:pt idx="178">
                  <c:v>6.1693448626042229E-9</c:v>
                </c:pt>
                <c:pt idx="179">
                  <c:v>5.3079644393946344E-9</c:v>
                </c:pt>
                <c:pt idx="180">
                  <c:v>4.5668522525882007E-9</c:v>
                </c:pt>
                <c:pt idx="181">
                  <c:v>3.9292161299457193E-9</c:v>
                </c:pt>
                <c:pt idx="182">
                  <c:v>3.380608467067385E-9</c:v>
                </c:pt>
                <c:pt idx="183">
                  <c:v>2.9085988726029188E-9</c:v>
                </c:pt>
                <c:pt idx="184">
                  <c:v>2.5024925196018099E-9</c:v>
                </c:pt>
                <c:pt idx="185">
                  <c:v>2.1530878213930613E-9</c:v>
                </c:pt>
                <c:pt idx="186">
                  <c:v>1.8524679414006211E-9</c:v>
                </c:pt>
                <c:pt idx="187">
                  <c:v>1.5938214129114992E-9</c:v>
                </c:pt>
                <c:pt idx="188">
                  <c:v>1.371287804388303E-9</c:v>
                </c:pt>
                <c:pt idx="189">
                  <c:v>1.1798249334011665E-9</c:v>
                </c:pt>
                <c:pt idx="190">
                  <c:v>1.0150946205038427E-9</c:v>
                </c:pt>
                <c:pt idx="191">
                  <c:v>8.7336439445784629E-10</c:v>
                </c:pt>
                <c:pt idx="192">
                  <c:v>7.5142292163512044E-10</c:v>
                </c:pt>
                <c:pt idx="193">
                  <c:v>6.4650724339297367E-10</c:v>
                </c:pt>
                <c:pt idx="194">
                  <c:v>5.5624017276080977E-10</c:v>
                </c:pt>
                <c:pt idx="195">
                  <c:v>4.7857643196850667E-10</c:v>
                </c:pt>
                <c:pt idx="196">
                  <c:v>4.1175631039685896E-10</c:v>
                </c:pt>
                <c:pt idx="197">
                  <c:v>3.5426579292871849E-10</c:v>
                </c:pt>
                <c:pt idx="198">
                  <c:v>3.0480225528623751E-10</c:v>
                </c:pt>
                <c:pt idx="199">
                  <c:v>2.6224494907676686E-10</c:v>
                </c:pt>
                <c:pt idx="200">
                  <c:v>2.256296077955069E-10</c:v>
                </c:pt>
              </c:numCache>
            </c:numRef>
          </c:val>
          <c:smooth val="0"/>
          <c:extLst>
            <c:ext xmlns:c16="http://schemas.microsoft.com/office/drawing/2014/chart" uri="{C3380CC4-5D6E-409C-BE32-E72D297353CC}">
              <c16:uniqueId val="{00000003-2FCD-384A-94B1-5F2D1E339BDC}"/>
            </c:ext>
          </c:extLst>
        </c:ser>
        <c:ser>
          <c:idx val="5"/>
          <c:order val="4"/>
          <c:tx>
            <c:strRef>
              <c:f>Sheet2!$R$1</c:f>
              <c:strCache>
                <c:ptCount val="1"/>
                <c:pt idx="0">
                  <c:v>S_Infrected</c:v>
                </c:pt>
              </c:strCache>
            </c:strRef>
          </c:tx>
          <c:spPr>
            <a:ln w="28575" cap="rnd">
              <a:solidFill>
                <a:srgbClr val="0432FF"/>
              </a:solidFill>
              <a:prstDash val="sysDot"/>
              <a:round/>
            </a:ln>
            <a:effectLst/>
          </c:spPr>
          <c:marker>
            <c:symbol val="none"/>
          </c:marker>
          <c:cat>
            <c:numRef>
              <c:f>Sheet2!$M$2:$M$202</c:f>
              <c:numCache>
                <c:formatCode>General</c:formatCode>
                <c:ptCount val="2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numCache>
            </c:numRef>
          </c:cat>
          <c:val>
            <c:numRef>
              <c:f>Sheet2!$R$2:$R$202</c:f>
              <c:numCache>
                <c:formatCode>General</c:formatCode>
                <c:ptCount val="201"/>
                <c:pt idx="0">
                  <c:v>0</c:v>
                </c:pt>
                <c:pt idx="1">
                  <c:v>1.9999999999997799E-5</c:v>
                </c:pt>
                <c:pt idx="2">
                  <c:v>2.5999999999997135E-5</c:v>
                </c:pt>
                <c:pt idx="3">
                  <c:v>2.9299649999996771E-5</c:v>
                </c:pt>
                <c:pt idx="4">
                  <c:v>3.2239010382958952E-5</c:v>
                </c:pt>
                <c:pt idx="5">
                  <c:v>3.5317573147241772E-5</c:v>
                </c:pt>
                <c:pt idx="6">
                  <c:v>3.8658131893669727E-5</c:v>
                </c:pt>
                <c:pt idx="7">
                  <c:v>4.2307917955151765E-5</c:v>
                </c:pt>
                <c:pt idx="8">
                  <c:v>4.630069163354031E-5</c:v>
                </c:pt>
                <c:pt idx="9">
                  <c:v>5.0669701467240663E-5</c:v>
                </c:pt>
                <c:pt idx="10">
                  <c:v>5.5450559464787553E-5</c:v>
                </c:pt>
                <c:pt idx="11">
                  <c:v>6.0682062349187919E-5</c:v>
                </c:pt>
                <c:pt idx="12">
                  <c:v>6.6406611590870735E-5</c:v>
                </c:pt>
                <c:pt idx="13">
                  <c:v>7.2670573936412793E-5</c:v>
                </c:pt>
                <c:pt idx="14">
                  <c:v>7.9524654722376378E-5</c:v>
                </c:pt>
                <c:pt idx="15">
                  <c:v>8.7024301030473713E-5</c:v>
                </c:pt>
                <c:pt idx="16">
                  <c:v>9.5230140556705321E-5</c:v>
                </c:pt>
                <c:pt idx="17">
                  <c:v>1.0420845995088246E-4</c:v>
                </c:pt>
                <c:pt idx="18">
                  <c:v>1.1403172614072812E-4</c:v>
                </c:pt>
                <c:pt idx="19">
                  <c:v>1.2477915430685152E-4</c:v>
                </c:pt>
                <c:pt idx="20">
                  <c:v>1.3653732641610958E-4</c:v>
                </c:pt>
                <c:pt idx="21">
                  <c:v>1.494008644870934E-4</c:v>
                </c:pt>
                <c:pt idx="22">
                  <c:v>1.6347316303765274E-4</c:v>
                </c:pt>
                <c:pt idx="23">
                  <c:v>1.788671854448852E-4</c:v>
                </c:pt>
                <c:pt idx="24">
                  <c:v>1.9570632922841197E-4</c:v>
                </c:pt>
                <c:pt idx="25">
                  <c:v>2.1412536554286547E-4</c:v>
                </c:pt>
                <c:pt idx="26">
                  <c:v>2.3427145842884077E-4</c:v>
                </c:pt>
                <c:pt idx="27">
                  <c:v>2.5630526961495999E-4</c:v>
                </c:pt>
                <c:pt idx="28">
                  <c:v>2.8040215487698999E-4</c:v>
                </c:pt>
                <c:pt idx="29">
                  <c:v>3.0675345813053285E-4</c:v>
                </c:pt>
                <c:pt idx="30">
                  <c:v>3.3556790954616792E-4</c:v>
                </c:pt>
                <c:pt idx="31">
                  <c:v>3.6707313401112277E-4</c:v>
                </c:pt>
                <c:pt idx="32">
                  <c:v>4.0151727619656475E-4</c:v>
                </c:pt>
                <c:pt idx="33">
                  <c:v>4.3917074829662097E-4</c:v>
                </c:pt>
                <c:pt idx="34">
                  <c:v>4.8032810615082037E-4</c:v>
                </c:pt>
                <c:pt idx="35">
                  <c:v>5.2531005890580197E-4</c:v>
                </c:pt>
                <c:pt idx="36">
                  <c:v>5.744656165672516E-4</c:v>
                </c:pt>
                <c:pt idx="37">
                  <c:v>6.2817437868272169E-4</c:v>
                </c:pt>
                <c:pt idx="38">
                  <c:v>6.8684896591381605E-4</c:v>
                </c:pt>
                <c:pt idx="39">
                  <c:v>7.5093759432430171E-4</c:v>
                </c:pt>
                <c:pt idx="40">
                  <c:v>8.2092678973827329E-4</c:v>
                </c:pt>
                <c:pt idx="41">
                  <c:v>8.9734423640439097E-4</c:v>
                </c:pt>
                <c:pt idx="42">
                  <c:v>9.8076175031745435E-4</c:v>
                </c:pt>
                <c:pt idx="43">
                  <c:v>1.0717983627589955E-3</c:v>
                </c:pt>
                <c:pt idx="44">
                  <c:v>1.1711234937677143E-3</c:v>
                </c:pt>
                <c:pt idx="45">
                  <c:v>1.2794601881630614E-3</c:v>
                </c:pt>
                <c:pt idx="46">
                  <c:v>1.3975883782266938E-3</c:v>
                </c:pt>
                <c:pt idx="47">
                  <c:v>1.5263481269845391E-3</c:v>
                </c:pt>
                <c:pt idx="48">
                  <c:v>1.6666427939986982E-3</c:v>
                </c:pt>
                <c:pt idx="49">
                  <c:v>1.8194420514339171E-3</c:v>
                </c:pt>
                <c:pt idx="50">
                  <c:v>1.9857846616635937E-3</c:v>
                </c:pt>
                <c:pt idx="51">
                  <c:v>2.1667809085865316E-3</c:v>
                </c:pt>
                <c:pt idx="52">
                  <c:v>2.3636145529188661E-3</c:v>
                </c:pt>
                <c:pt idx="53">
                  <c:v>2.577544156826496E-3</c:v>
                </c:pt>
                <c:pt idx="54">
                  <c:v>2.8099035952588317E-3</c:v>
                </c:pt>
                <c:pt idx="55">
                  <c:v>3.062101540222498E-3</c:v>
                </c:pt>
                <c:pt idx="56">
                  <c:v>3.335619670126919E-3</c:v>
                </c:pt>
                <c:pt idx="57">
                  <c:v>3.6320093195762351E-3</c:v>
                </c:pt>
                <c:pt idx="58">
                  <c:v>3.9528862461761516E-3</c:v>
                </c:pt>
                <c:pt idx="59">
                  <c:v>4.2999231510219161E-3</c:v>
                </c:pt>
                <c:pt idx="60">
                  <c:v>4.6748395499300087E-3</c:v>
                </c:pt>
                <c:pt idx="61">
                  <c:v>5.0793885551154959E-3</c:v>
                </c:pt>
                <c:pt idx="62">
                  <c:v>5.5153400945060251E-3</c:v>
                </c:pt>
                <c:pt idx="63">
                  <c:v>5.9844600716063533E-3</c:v>
                </c:pt>
                <c:pt idx="64">
                  <c:v>6.4884849570523411E-3</c:v>
                </c:pt>
                <c:pt idx="65">
                  <c:v>7.0290913089552367E-3</c:v>
                </c:pt>
                <c:pt idx="66">
                  <c:v>7.6078597490746389E-3</c:v>
                </c:pt>
                <c:pt idx="67">
                  <c:v>8.2262329829786273E-3</c:v>
                </c:pt>
                <c:pt idx="68">
                  <c:v>8.8854675526827895E-3</c:v>
                </c:pt>
                <c:pt idx="69">
                  <c:v>9.5865791583656899E-3</c:v>
                </c:pt>
                <c:pt idx="70">
                  <c:v>1.033028159023301E-2</c:v>
                </c:pt>
                <c:pt idx="71">
                  <c:v>1.1116919580343939E-2</c:v>
                </c:pt>
                <c:pt idx="72">
                  <c:v>1.1946396223401779E-2</c:v>
                </c:pt>
                <c:pt idx="73">
                  <c:v>1.2818096028285972E-2</c:v>
                </c:pt>
                <c:pt idx="74">
                  <c:v>1.3730805146944526E-2</c:v>
                </c:pt>
                <c:pt idx="75">
                  <c:v>1.4682630876142418E-2</c:v>
                </c:pt>
                <c:pt idx="76">
                  <c:v>1.567092312397066E-2</c:v>
                </c:pt>
                <c:pt idx="77">
                  <c:v>1.6692201150146996E-2</c:v>
                </c:pt>
                <c:pt idx="78">
                  <c:v>1.7742089488436703E-2</c:v>
                </c:pt>
                <c:pt idx="79">
                  <c:v>1.881526749014216E-2</c:v>
                </c:pt>
                <c:pt idx="80">
                  <c:v>1.9905437327150884E-2</c:v>
                </c:pt>
                <c:pt idx="81">
                  <c:v>2.1005315490115015E-2</c:v>
                </c:pt>
                <c:pt idx="82">
                  <c:v>2.2106652736430029E-2</c:v>
                </c:pt>
                <c:pt idx="83">
                  <c:v>2.3200287011398521E-2</c:v>
                </c:pt>
                <c:pt idx="84">
                  <c:v>2.427623302470263E-2</c:v>
                </c:pt>
                <c:pt idx="85">
                  <c:v>2.5323810877613491E-2</c:v>
                </c:pt>
                <c:pt idx="86">
                  <c:v>2.6331814404821085E-2</c:v>
                </c:pt>
                <c:pt idx="87">
                  <c:v>2.7288717765597971E-2</c:v>
                </c:pt>
                <c:pt idx="88">
                  <c:v>2.8182916393162474E-2</c:v>
                </c:pt>
                <c:pt idx="89">
                  <c:v>2.9002995844447901E-2</c:v>
                </c:pt>
                <c:pt idx="90">
                  <c:v>2.9738019589107371E-2</c:v>
                </c:pt>
                <c:pt idx="91">
                  <c:v>3.0377824573174915E-2</c:v>
                </c:pt>
                <c:pt idx="92">
                  <c:v>3.0913311734497271E-2</c:v>
                </c:pt>
                <c:pt idx="93">
                  <c:v>3.1336717757045648E-2</c:v>
                </c:pt>
                <c:pt idx="94">
                  <c:v>3.1641854398212862E-2</c:v>
                </c:pt>
                <c:pt idx="95">
                  <c:v>3.1824302792021281E-2</c:v>
                </c:pt>
                <c:pt idx="96">
                  <c:v>3.1881552202243126E-2</c:v>
                </c:pt>
                <c:pt idx="97">
                  <c:v>3.1813075641935626E-2</c:v>
                </c:pt>
                <c:pt idx="98">
                  <c:v>3.1620338357114461E-2</c:v>
                </c:pt>
                <c:pt idx="99">
                  <c:v>3.1306739082940044E-2</c:v>
                </c:pt>
                <c:pt idx="100">
                  <c:v>3.08774878726472E-2</c:v>
                </c:pt>
                <c:pt idx="101">
                  <c:v>3.0339427829239318E-2</c:v>
                </c:pt>
                <c:pt idx="102">
                  <c:v>2.9700810942096124E-2</c:v>
                </c:pt>
                <c:pt idx="103">
                  <c:v>2.8971040231632092E-2</c:v>
                </c:pt>
                <c:pt idx="104">
                  <c:v>2.8160391424515166E-2</c:v>
                </c:pt>
                <c:pt idx="105">
                  <c:v>2.7279727417143365E-2</c:v>
                </c:pt>
                <c:pt idx="106">
                  <c:v>2.6340217931021565E-2</c:v>
                </c:pt>
                <c:pt idx="107">
                  <c:v>2.5353075190509593E-2</c:v>
                </c:pt>
                <c:pt idx="108">
                  <c:v>2.4329314377183796E-2</c:v>
                </c:pt>
                <c:pt idx="109">
                  <c:v>2.3279545267022757E-2</c:v>
                </c:pt>
                <c:pt idx="110">
                  <c:v>2.221379905577537E-2</c:v>
                </c:pt>
                <c:pt idx="111">
                  <c:v>2.1141392110019915E-2</c:v>
                </c:pt>
                <c:pt idx="112">
                  <c:v>2.0070826386509921E-2</c:v>
                </c:pt>
                <c:pt idx="113">
                  <c:v>1.9009724629837747E-2</c:v>
                </c:pt>
                <c:pt idx="114">
                  <c:v>1.796479722931598E-2</c:v>
                </c:pt>
                <c:pt idx="115">
                  <c:v>1.6941836790103235E-2</c:v>
                </c:pt>
                <c:pt idx="116">
                  <c:v>1.5945736019334099E-2</c:v>
                </c:pt>
                <c:pt idx="117">
                  <c:v>1.4980524392816523E-2</c:v>
                </c:pt>
                <c:pt idx="118">
                  <c:v>1.4049419188218493E-2</c:v>
                </c:pt>
                <c:pt idx="119">
                  <c:v>1.315488678036362E-2</c:v>
                </c:pt>
                <c:pt idx="120">
                  <c:v>1.229871053057939E-2</c:v>
                </c:pt>
                <c:pt idx="121">
                  <c:v>1.1482062109864811E-2</c:v>
                </c:pt>
                <c:pt idx="122">
                  <c:v>1.0705573629608774E-2</c:v>
                </c:pt>
                <c:pt idx="123">
                  <c:v>9.969408478773676E-3</c:v>
                </c:pt>
                <c:pt idx="124">
                  <c:v>9.2733292579347051E-3</c:v>
                </c:pt>
                <c:pt idx="125">
                  <c:v>8.6167616422677673E-3</c:v>
                </c:pt>
                <c:pt idx="126">
                  <c:v>7.998853388802964E-3</c:v>
                </c:pt>
                <c:pt idx="127">
                  <c:v>7.4185280250548147E-3</c:v>
                </c:pt>
                <c:pt idx="128">
                  <c:v>6.8745330177750518E-3</c:v>
                </c:pt>
                <c:pt idx="129">
                  <c:v>6.3654824261844285E-3</c:v>
                </c:pt>
                <c:pt idx="130">
                  <c:v>5.8898941995029798E-3</c:v>
                </c:pt>
                <c:pt idx="131">
                  <c:v>5.4462223906493598E-3</c:v>
                </c:pt>
                <c:pt idx="132">
                  <c:v>5.0328846335601389E-3</c:v>
                </c:pt>
                <c:pt idx="133">
                  <c:v>4.6482852773812953E-3</c:v>
                </c:pt>
                <c:pt idx="134">
                  <c:v>4.2908345929595793E-3</c:v>
                </c:pt>
                <c:pt idx="135">
                  <c:v>3.9589644710627831E-3</c:v>
                </c:pt>
                <c:pt idx="136">
                  <c:v>3.6511410222694538E-3</c:v>
                </c:pt>
                <c:pt idx="137">
                  <c:v>3.3658744694067284E-3</c:v>
                </c:pt>
                <c:pt idx="138">
                  <c:v>3.1017266979723279E-3</c:v>
                </c:pt>
                <c:pt idx="139">
                  <c:v>2.8573168006917988E-3</c:v>
                </c:pt>
                <c:pt idx="140">
                  <c:v>2.6313249212012281E-3</c:v>
                </c:pt>
                <c:pt idx="141">
                  <c:v>2.4224946702889752E-3</c:v>
                </c:pt>
                <c:pt idx="142">
                  <c:v>2.2296343572538635E-3</c:v>
                </c:pt>
                <c:pt idx="143">
                  <c:v>2.0516172494906885E-3</c:v>
                </c:pt>
                <c:pt idx="144">
                  <c:v>1.8873810458856419E-3</c:v>
                </c:pt>
                <c:pt idx="145">
                  <c:v>1.7359267242813966E-3</c:v>
                </c:pt>
                <c:pt idx="146">
                  <c:v>1.5963169002882029E-3</c:v>
                </c:pt>
                <c:pt idx="147">
                  <c:v>1.4676738140948253E-3</c:v>
                </c:pt>
                <c:pt idx="148">
                  <c:v>1.3491770436126357E-3</c:v>
                </c:pt>
                <c:pt idx="149">
                  <c:v>1.2400610261543146E-3</c:v>
                </c:pt>
                <c:pt idx="150">
                  <c:v>1.1396124567573619E-3</c:v>
                </c:pt>
                <c:pt idx="151">
                  <c:v>1.0471676190445217E-3</c:v>
                </c:pt>
                <c:pt idx="152">
                  <c:v>9.6210969399256096E-4</c:v>
                </c:pt>
                <c:pt idx="153">
                  <c:v>8.8386608298177626E-4</c:v>
                </c:pt>
                <c:pt idx="154">
                  <c:v>8.1190577385083413E-4</c:v>
                </c:pt>
                <c:pt idx="155">
                  <c:v>7.4573677222404544E-4</c:v>
                </c:pt>
                <c:pt idx="156">
                  <c:v>6.8490361496144109E-4</c:v>
                </c:pt>
                <c:pt idx="157">
                  <c:v>6.2898497806934033E-4</c:v>
                </c:pt>
                <c:pt idx="158">
                  <c:v>5.7759138767692108E-4</c:v>
                </c:pt>
                <c:pt idx="159">
                  <c:v>5.3036303962209353E-4</c:v>
                </c:pt>
                <c:pt idx="160">
                  <c:v>4.8696773069974278E-4</c:v>
                </c:pt>
                <c:pt idx="161">
                  <c:v>4.4709890262086102E-4</c:v>
                </c:pt>
                <c:pt idx="162">
                  <c:v>4.1047379813685203E-4</c:v>
                </c:pt>
                <c:pt idx="163">
                  <c:v>3.7683172753378999E-4</c:v>
                </c:pt>
                <c:pt idx="164">
                  <c:v>3.4593244274003807E-4</c:v>
                </c:pt>
                <c:pt idx="165">
                  <c:v>3.1755461556864689E-4</c:v>
                </c:pt>
                <c:pt idx="166">
                  <c:v>2.9149441609168996E-4</c:v>
                </c:pt>
                <c:pt idx="167">
                  <c:v>2.6756418678161711E-4</c:v>
                </c:pt>
                <c:pt idx="168">
                  <c:v>2.4559120782470094E-4</c:v>
                </c:pt>
                <c:pt idx="169">
                  <c:v>2.2541654888825959E-4</c:v>
                </c:pt>
                <c:pt idx="170">
                  <c:v>2.0689400258516014E-4</c:v>
                </c:pt>
                <c:pt idx="171">
                  <c:v>1.8988909490822684E-4</c:v>
                </c:pt>
                <c:pt idx="172">
                  <c:v>1.7427816798865466E-4</c:v>
                </c:pt>
                <c:pt idx="173">
                  <c:v>1.5994753065398082E-4</c:v>
                </c:pt>
                <c:pt idx="174">
                  <c:v>1.4679267241237011E-4</c:v>
                </c:pt>
                <c:pt idx="175">
                  <c:v>1.3471753666254E-4</c:v>
                </c:pt>
                <c:pt idx="176">
                  <c:v>1.2363384911575519E-4</c:v>
                </c:pt>
                <c:pt idx="177">
                  <c:v>1.1346049761242514E-4</c:v>
                </c:pt>
                <c:pt idx="178">
                  <c:v>1.041229597165061E-4</c:v>
                </c:pt>
                <c:pt idx="179">
                  <c:v>9.555277467261609E-5</c:v>
                </c:pt>
                <c:pt idx="180">
                  <c:v>8.7687056510751647E-5</c:v>
                </c:pt>
                <c:pt idx="181">
                  <c:v>8.0468045279612649E-5</c:v>
                </c:pt>
                <c:pt idx="182">
                  <c:v>7.3842693580180053E-5</c:v>
                </c:pt>
                <c:pt idx="183">
                  <c:v>6.7762285755158542E-5</c:v>
                </c:pt>
                <c:pt idx="184">
                  <c:v>6.2182087266348209E-5</c:v>
                </c:pt>
                <c:pt idx="185">
                  <c:v>5.7061021960385463E-5</c:v>
                </c:pt>
                <c:pt idx="186">
                  <c:v>5.2361375083256815E-5</c:v>
                </c:pt>
                <c:pt idx="187">
                  <c:v>4.8048520055386909E-5</c:v>
                </c:pt>
                <c:pt idx="188">
                  <c:v>4.4090667161922312E-5</c:v>
                </c:pt>
                <c:pt idx="189">
                  <c:v>4.0458632447175547E-5</c:v>
                </c:pt>
                <c:pt idx="190">
                  <c:v>3.7125625228245581E-5</c:v>
                </c:pt>
                <c:pt idx="191">
                  <c:v>3.4067052760840135E-5</c:v>
                </c:pt>
                <c:pt idx="192">
                  <c:v>3.1260340700589257E-5</c:v>
                </c:pt>
                <c:pt idx="193">
                  <c:v>2.8684768105986806E-5</c:v>
                </c:pt>
                <c:pt idx="194">
                  <c:v>2.6321315824876326E-5</c:v>
                </c:pt>
                <c:pt idx="195">
                  <c:v>2.4152527195472799E-5</c:v>
                </c:pt>
                <c:pt idx="196">
                  <c:v>2.2162380075647508E-5</c:v>
                </c:pt>
                <c:pt idx="197">
                  <c:v>2.0336169290965398E-5</c:v>
                </c:pt>
                <c:pt idx="198">
                  <c:v>1.8660398663112153E-5</c:v>
                </c:pt>
                <c:pt idx="199">
                  <c:v>1.712268184623311E-5</c:v>
                </c:pt>
                <c:pt idx="200">
                  <c:v>1.5711651259666732E-5</c:v>
                </c:pt>
              </c:numCache>
            </c:numRef>
          </c:val>
          <c:smooth val="0"/>
          <c:extLst>
            <c:ext xmlns:c16="http://schemas.microsoft.com/office/drawing/2014/chart" uri="{C3380CC4-5D6E-409C-BE32-E72D297353CC}">
              <c16:uniqueId val="{00000004-2FCD-384A-94B1-5F2D1E339BDC}"/>
            </c:ext>
          </c:extLst>
        </c:ser>
        <c:ser>
          <c:idx val="6"/>
          <c:order val="5"/>
          <c:tx>
            <c:strRef>
              <c:f>Sheet2!$S$1</c:f>
              <c:strCache>
                <c:ptCount val="1"/>
                <c:pt idx="0">
                  <c:v>S_Exposed</c:v>
                </c:pt>
              </c:strCache>
            </c:strRef>
          </c:tx>
          <c:spPr>
            <a:ln w="28575" cap="rnd">
              <a:solidFill>
                <a:srgbClr val="0432FF"/>
              </a:solidFill>
              <a:round/>
            </a:ln>
            <a:effectLst/>
          </c:spPr>
          <c:marker>
            <c:symbol val="none"/>
          </c:marker>
          <c:cat>
            <c:numRef>
              <c:f>Sheet2!$M$2:$M$202</c:f>
              <c:numCache>
                <c:formatCode>General</c:formatCode>
                <c:ptCount val="2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numCache>
            </c:numRef>
          </c:cat>
          <c:val>
            <c:numRef>
              <c:f>Sheet2!$S$2:$S$202</c:f>
              <c:numCache>
                <c:formatCode>General</c:formatCode>
                <c:ptCount val="201"/>
                <c:pt idx="0">
                  <c:v>9.9999999999988987E-5</c:v>
                </c:pt>
                <c:pt idx="1">
                  <c:v>7.9999999999991184E-5</c:v>
                </c:pt>
                <c:pt idx="2">
                  <c:v>8.1498249999991017E-5</c:v>
                </c:pt>
                <c:pt idx="3">
                  <c:v>8.7945926914802805E-5</c:v>
                </c:pt>
                <c:pt idx="4">
                  <c:v>9.5990339778811472E-5</c:v>
                </c:pt>
                <c:pt idx="5">
                  <c:v>1.049967266002442E-4</c:v>
                </c:pt>
                <c:pt idx="6">
                  <c:v>1.148942600415845E-4</c:v>
                </c:pt>
                <c:pt idx="7">
                  <c:v>1.2573366327982212E-4</c:v>
                </c:pt>
                <c:pt idx="8">
                  <c:v>1.3759677825235254E-4</c:v>
                </c:pt>
                <c:pt idx="9">
                  <c:v>1.505785436558361E-4</c:v>
                </c:pt>
                <c:pt idx="10">
                  <c:v>1.6478391308397071E-4</c:v>
                </c:pt>
                <c:pt idx="11">
                  <c:v>1.8032790208138389E-4</c:v>
                </c:pt>
                <c:pt idx="12">
                  <c:v>1.973363407048871E-4</c:v>
                </c:pt>
                <c:pt idx="13">
                  <c:v>2.1594683877084988E-4</c:v>
                </c:pt>
                <c:pt idx="14">
                  <c:v>2.3630986834642764E-4</c:v>
                </c:pt>
                <c:pt idx="15">
                  <c:v>2.5858995020734232E-4</c:v>
                </c:pt>
                <c:pt idx="16">
                  <c:v>2.8296694836264899E-4</c:v>
                </c:pt>
                <c:pt idx="17">
                  <c:v>3.0963748082643442E-4</c:v>
                </c:pt>
                <c:pt idx="18">
                  <c:v>3.3881645618243729E-4</c:v>
                </c:pt>
                <c:pt idx="19">
                  <c:v>3.7073874631341912E-4</c:v>
                </c:pt>
                <c:pt idx="20">
                  <c:v>4.05661006395193E-4</c:v>
                </c:pt>
                <c:pt idx="21">
                  <c:v>4.438636539705302E-4</c:v>
                </c:pt>
                <c:pt idx="22">
                  <c:v>4.8565301963029414E-4</c:v>
                </c:pt>
                <c:pt idx="23">
                  <c:v>5.3136368252984674E-4</c:v>
                </c:pt>
                <c:pt idx="24">
                  <c:v>5.8136100464329732E-4</c:v>
                </c:pt>
                <c:pt idx="25">
                  <c:v>6.3604387828704008E-4</c:v>
                </c:pt>
                <c:pt idx="26">
                  <c:v>6.9584770200269781E-4</c:v>
                </c:pt>
                <c:pt idx="27">
                  <c:v>7.6124760034754994E-4</c:v>
                </c:pt>
                <c:pt idx="28">
                  <c:v>8.3276190346018937E-4</c:v>
                </c:pt>
                <c:pt idx="29">
                  <c:v>9.1095590240450742E-4</c:v>
                </c:pt>
                <c:pt idx="30">
                  <c:v>9.9644589619019399E-4</c:v>
                </c:pt>
                <c:pt idx="31">
                  <c:v>1.0899035459550166E-3</c:v>
                </c:pt>
                <c:pt idx="32">
                  <c:v>1.1920605509916928E-3</c:v>
                </c:pt>
                <c:pt idx="33">
                  <c:v>1.3037136600125494E-3</c:v>
                </c:pt>
                <c:pt idx="34">
                  <c:v>1.4257300291519589E-3</c:v>
                </c:pt>
                <c:pt idx="35">
                  <c:v>1.5590529355717531E-3</c:v>
                </c:pt>
                <c:pt idx="36">
                  <c:v>1.7047078519954796E-3</c:v>
                </c:pt>
                <c:pt idx="37">
                  <c:v>1.8638088828622759E-3</c:v>
                </c:pt>
                <c:pt idx="38">
                  <c:v>2.0375655568369683E-3</c:v>
                </c:pt>
                <c:pt idx="39">
                  <c:v>2.2272899628806124E-3</c:v>
                </c:pt>
                <c:pt idx="40">
                  <c:v>2.4344042076762714E-3</c:v>
                </c:pt>
                <c:pt idx="41">
                  <c:v>2.6604481605762946E-3</c:v>
                </c:pt>
                <c:pt idx="42">
                  <c:v>2.9070874380013414E-3</c:v>
                </c:pt>
                <c:pt idx="43">
                  <c:v>3.1761215619410827E-3</c:v>
                </c:pt>
                <c:pt idx="44">
                  <c:v>3.4694922063960207E-3</c:v>
                </c:pt>
                <c:pt idx="45">
                  <c:v>3.7892914207258155E-3</c:v>
                </c:pt>
                <c:pt idx="46">
                  <c:v>4.1377696893559598E-3</c:v>
                </c:pt>
                <c:pt idx="47">
                  <c:v>4.517343652532143E-3</c:v>
                </c:pt>
                <c:pt idx="48">
                  <c:v>4.9306032721728394E-3</c:v>
                </c:pt>
                <c:pt idx="49">
                  <c:v>5.3803181797331748E-3</c:v>
                </c:pt>
                <c:pt idx="50">
                  <c:v>5.8694428887736735E-3</c:v>
                </c:pt>
                <c:pt idx="51">
                  <c:v>6.401120493128E-3</c:v>
                </c:pt>
                <c:pt idx="52">
                  <c:v>6.9786844018353139E-3</c:v>
                </c:pt>
                <c:pt idx="53">
                  <c:v>7.6056575842279178E-3</c:v>
                </c:pt>
                <c:pt idx="54">
                  <c:v>8.2857487129654114E-3</c:v>
                </c:pt>
                <c:pt idx="55">
                  <c:v>9.0228445000783489E-3</c:v>
                </c:pt>
                <c:pt idx="56">
                  <c:v>9.8209974225638777E-3</c:v>
                </c:pt>
                <c:pt idx="57">
                  <c:v>1.0684407931940169E-2</c:v>
                </c:pt>
                <c:pt idx="58">
                  <c:v>1.1617400139669198E-2</c:v>
                </c:pt>
                <c:pt idx="59">
                  <c:v>1.2624389872095252E-2</c:v>
                </c:pt>
                <c:pt idx="60">
                  <c:v>1.3709843900752458E-2</c:v>
                </c:pt>
                <c:pt idx="61">
                  <c:v>1.4878229084741384E-2</c:v>
                </c:pt>
                <c:pt idx="62">
                  <c:v>1.6133950121766702E-2</c:v>
                </c:pt>
                <c:pt idx="63">
                  <c:v>1.7481274606245822E-2</c:v>
                </c:pt>
                <c:pt idx="64">
                  <c:v>1.8924244152145331E-2</c:v>
                </c:pt>
                <c:pt idx="65">
                  <c:v>2.0466570472985102E-2</c:v>
                </c:pt>
                <c:pt idx="66">
                  <c:v>2.2111515542206538E-2</c:v>
                </c:pt>
                <c:pt idx="67">
                  <c:v>2.3861755305967378E-2</c:v>
                </c:pt>
                <c:pt idx="68">
                  <c:v>2.5719226910121469E-2</c:v>
                </c:pt>
                <c:pt idx="69">
                  <c:v>2.7684960055250826E-2</c:v>
                </c:pt>
                <c:pt idx="70">
                  <c:v>2.9758893926137165E-2</c:v>
                </c:pt>
                <c:pt idx="71">
                  <c:v>3.193968216614905E-2</c:v>
                </c:pt>
                <c:pt idx="72">
                  <c:v>3.4224489582925406E-2</c:v>
                </c:pt>
                <c:pt idx="73">
                  <c:v>3.6608785664007701E-2</c:v>
                </c:pt>
                <c:pt idx="74">
                  <c:v>3.9086141513350769E-2</c:v>
                </c:pt>
                <c:pt idx="75">
                  <c:v>4.1648038429497256E-2</c:v>
                </c:pt>
                <c:pt idx="76">
                  <c:v>4.4283697940808331E-2</c:v>
                </c:pt>
                <c:pt idx="77">
                  <c:v>4.6979944566816013E-2</c:v>
                </c:pt>
                <c:pt idx="78">
                  <c:v>4.9721113729619043E-2</c:v>
                </c:pt>
                <c:pt idx="79">
                  <c:v>5.2489017910399019E-2</c:v>
                </c:pt>
                <c:pt idx="80">
                  <c:v>5.5262984132697861E-2</c:v>
                </c:pt>
                <c:pt idx="81">
                  <c:v>5.8019974956862605E-2</c:v>
                </c:pt>
                <c:pt idx="82">
                  <c:v>6.0734803215917517E-2</c:v>
                </c:pt>
                <c:pt idx="83">
                  <c:v>6.3380447595016848E-2</c:v>
                </c:pt>
                <c:pt idx="84">
                  <c:v>6.5928471826310869E-2</c:v>
                </c:pt>
                <c:pt idx="85">
                  <c:v>6.834954483007169E-2</c:v>
                </c:pt>
                <c:pt idx="86">
                  <c:v>7.0614052815937134E-2</c:v>
                </c:pt>
                <c:pt idx="87">
                  <c:v>7.2692787551817434E-2</c:v>
                </c:pt>
                <c:pt idx="88">
                  <c:v>7.4557688239333314E-2</c:v>
                </c:pt>
                <c:pt idx="89">
                  <c:v>7.618260833441709E-2</c:v>
                </c:pt>
                <c:pt idx="90">
                  <c:v>7.7544073893106136E-2</c:v>
                </c:pt>
                <c:pt idx="91">
                  <c:v>7.862199723954906E-2</c:v>
                </c:pt>
                <c:pt idx="92">
                  <c:v>7.9400309448985046E-2</c:v>
                </c:pt>
                <c:pt idx="93">
                  <c:v>7.9867477598450171E-2</c:v>
                </c:pt>
                <c:pt idx="94">
                  <c:v>8.0016877964574268E-2</c:v>
                </c:pt>
                <c:pt idx="95">
                  <c:v>7.9847004031162419E-2</c:v>
                </c:pt>
                <c:pt idx="96">
                  <c:v>7.9361497704070291E-2</c:v>
                </c:pt>
                <c:pt idx="97">
                  <c:v>7.856900268073326E-2</c:v>
                </c:pt>
                <c:pt idx="98">
                  <c:v>7.748284952191406E-2</c:v>
                </c:pt>
                <c:pt idx="99">
                  <c:v>7.6120591655885875E-2</c:v>
                </c:pt>
                <c:pt idx="100">
                  <c:v>7.4503419464578585E-2</c:v>
                </c:pt>
                <c:pt idx="101">
                  <c:v>7.2655485137382333E-2</c:v>
                </c:pt>
                <c:pt idx="102">
                  <c:v>7.0603173802920138E-2</c:v>
                </c:pt>
                <c:pt idx="103">
                  <c:v>6.8374356543495607E-2</c:v>
                </c:pt>
                <c:pt idx="104">
                  <c:v>6.5997658524428904E-2</c:v>
                </c:pt>
                <c:pt idx="105">
                  <c:v>6.3501771112249417E-2</c:v>
                </c:pt>
                <c:pt idx="106">
                  <c:v>6.0914831124994052E-2</c:v>
                </c:pt>
                <c:pt idx="107">
                  <c:v>5.826388390964498E-2</c:v>
                </c:pt>
                <c:pt idx="108">
                  <c:v>5.5574440392154291E-2</c:v>
                </c:pt>
                <c:pt idx="109">
                  <c:v>5.287013211131996E-2</c:v>
                </c:pt>
                <c:pt idx="110">
                  <c:v>5.0172462910661145E-2</c:v>
                </c:pt>
                <c:pt idx="111">
                  <c:v>4.7500651657499809E-2</c:v>
                </c:pt>
                <c:pt idx="112">
                  <c:v>4.4871557182913926E-2</c:v>
                </c:pt>
                <c:pt idx="113">
                  <c:v>4.2299674571985524E-2</c:v>
                </c:pt>
                <c:pt idx="114">
                  <c:v>3.9797190877226218E-2</c:v>
                </c:pt>
                <c:pt idx="115">
                  <c:v>3.7374088121412408E-2</c:v>
                </c:pt>
                <c:pt idx="116">
                  <c:v>3.5038281915747364E-2</c:v>
                </c:pt>
                <c:pt idx="117">
                  <c:v>3.2795784959051159E-2</c:v>
                </c:pt>
                <c:pt idx="118">
                  <c:v>3.0650885931271868E-2</c:v>
                </c:pt>
                <c:pt idx="119">
                  <c:v>2.8606335701987902E-2</c:v>
                </c:pt>
                <c:pt idx="120">
                  <c:v>2.6663534222875578E-2</c:v>
                </c:pt>
                <c:pt idx="121">
                  <c:v>2.4822712873381836E-2</c:v>
                </c:pt>
                <c:pt idx="122">
                  <c:v>2.3083108319846446E-2</c:v>
                </c:pt>
                <c:pt idx="123">
                  <c:v>2.1443125092739337E-2</c:v>
                </c:pt>
                <c:pt idx="124">
                  <c:v>1.990048506650207E-2</c:v>
                </c:pt>
                <c:pt idx="125">
                  <c:v>1.8452362838345403E-2</c:v>
                </c:pt>
                <c:pt idx="126">
                  <c:v>1.7095506653266663E-2</c:v>
                </c:pt>
                <c:pt idx="127">
                  <c:v>1.5826345026238222E-2</c:v>
                </c:pt>
                <c:pt idx="128">
                  <c:v>1.4641079586484513E-2</c:v>
                </c:pt>
                <c:pt idx="129">
                  <c:v>1.3535764932053825E-2</c:v>
                </c:pt>
                <c:pt idx="130">
                  <c:v>1.2506376454489349E-2</c:v>
                </c:pt>
                <c:pt idx="131">
                  <c:v>1.1548867191177294E-2</c:v>
                </c:pt>
                <c:pt idx="132">
                  <c:v>1.0659214803006131E-2</c:v>
                </c:pt>
                <c:pt idx="133">
                  <c:v>9.833459771344661E-3</c:v>
                </c:pt>
                <c:pt idx="134">
                  <c:v>9.0677358729149664E-3</c:v>
                </c:pt>
                <c:pt idx="135">
                  <c:v>8.3582939336903101E-3</c:v>
                </c:pt>
                <c:pt idx="136">
                  <c:v>7.7015197913600075E-3</c:v>
                </c:pt>
                <c:pt idx="137">
                  <c:v>7.0939473163448181E-3</c:v>
                </c:pt>
                <c:pt idx="138">
                  <c:v>6.5322672585281724E-3</c:v>
                </c:pt>
                <c:pt idx="139">
                  <c:v>6.0133326042766441E-3</c:v>
                </c:pt>
                <c:pt idx="140">
                  <c:v>5.5341610484418062E-3</c:v>
                </c:pt>
                <c:pt idx="141">
                  <c:v>5.0919351105468795E-3</c:v>
                </c:pt>
                <c:pt idx="142">
                  <c:v>4.6840003543187833E-3</c:v>
                </c:pt>
                <c:pt idx="143">
                  <c:v>4.3078621057014883E-3</c:v>
                </c:pt>
                <c:pt idx="144">
                  <c:v>3.9611810066928783E-3</c:v>
                </c:pt>
                <c:pt idx="145">
                  <c:v>3.6417676907375233E-3</c:v>
                </c:pt>
                <c:pt idx="146">
                  <c:v>3.3475768197536188E-3</c:v>
                </c:pt>
                <c:pt idx="147">
                  <c:v>3.0767006828261146E-3</c:v>
                </c:pt>
                <c:pt idx="148">
                  <c:v>2.8273625217399836E-3</c:v>
                </c:pt>
                <c:pt idx="149">
                  <c:v>2.5979097184010229E-3</c:v>
                </c:pt>
                <c:pt idx="150">
                  <c:v>2.3868069533292038E-3</c:v>
                </c:pt>
                <c:pt idx="151">
                  <c:v>2.1926294223515008E-3</c:v>
                </c:pt>
                <c:pt idx="152">
                  <c:v>2.0140561799274785E-3</c:v>
                </c:pt>
                <c:pt idx="153">
                  <c:v>1.8498636617997298E-3</c:v>
                </c:pt>
                <c:pt idx="154">
                  <c:v>1.6989194264931419E-3</c:v>
                </c:pt>
                <c:pt idx="155">
                  <c:v>1.5601761442470918E-3</c:v>
                </c:pt>
                <c:pt idx="156">
                  <c:v>1.4326658529430992E-3</c:v>
                </c:pt>
                <c:pt idx="157">
                  <c:v>1.3154944932112541E-3</c:v>
                </c:pt>
                <c:pt idx="158">
                  <c:v>1.2078367289181651E-3</c:v>
                </c:pt>
                <c:pt idx="159">
                  <c:v>1.10893105444348E-3</c:v>
                </c:pt>
                <c:pt idx="160">
                  <c:v>1.0180751863549482E-3</c:v>
                </c:pt>
                <c:pt idx="161">
                  <c:v>9.3462173413210738E-4</c:v>
                </c:pt>
                <c:pt idx="162">
                  <c:v>8.5797414232681988E-4</c:v>
                </c:pt>
                <c:pt idx="163">
                  <c:v>7.8758289486571516E-4</c:v>
                </c:pt>
                <c:pt idx="164">
                  <c:v>7.2294197099313925E-4</c:v>
                </c:pt>
                <c:pt idx="165">
                  <c:v>6.6358554153683269E-4</c:v>
                </c:pt>
                <c:pt idx="166">
                  <c:v>6.0908489367886059E-4</c:v>
                </c:pt>
                <c:pt idx="167">
                  <c:v>5.5904557216946197E-4</c:v>
                </c:pt>
                <c:pt idx="168">
                  <c:v>5.1310472487954551E-4</c:v>
                </c:pt>
                <c:pt idx="169">
                  <c:v>4.7092864070515171E-4</c:v>
                </c:pt>
                <c:pt idx="170">
                  <c:v>4.3221046807823387E-4</c:v>
                </c:pt>
                <c:pt idx="171">
                  <c:v>3.9666810267270614E-4</c:v>
                </c:pt>
                <c:pt idx="172">
                  <c:v>3.6404223329826745E-4</c:v>
                </c:pt>
                <c:pt idx="173">
                  <c:v>3.3409453542689846E-4</c:v>
                </c:pt>
                <c:pt idx="174">
                  <c:v>3.0660600228177466E-4</c:v>
                </c:pt>
                <c:pt idx="175">
                  <c:v>2.8137540392242594E-4</c:v>
                </c:pt>
                <c:pt idx="176">
                  <c:v>2.5821786527273772E-4</c:v>
                </c:pt>
                <c:pt idx="177">
                  <c:v>2.3696355455146763E-4</c:v>
                </c:pt>
                <c:pt idx="178">
                  <c:v>2.1745647407181524E-4</c:v>
                </c:pt>
                <c:pt idx="179">
                  <c:v>1.9955334587221804E-4</c:v>
                </c:pt>
                <c:pt idx="180">
                  <c:v>1.8312258512118409E-4</c:v>
                </c:pt>
                <c:pt idx="181">
                  <c:v>1.6804335470186864E-4</c:v>
                </c:pt>
                <c:pt idx="182">
                  <c:v>1.542046948253426E-4</c:v>
                </c:pt>
                <c:pt idx="183">
                  <c:v>1.4150472194384472E-4</c:v>
                </c:pt>
                <c:pt idx="184">
                  <c:v>1.2984989163605679E-4</c:v>
                </c:pt>
                <c:pt idx="185">
                  <c:v>1.1915432051532041E-4</c:v>
                </c:pt>
                <c:pt idx="186">
                  <c:v>1.0933916256879253E-4</c:v>
                </c:pt>
                <c:pt idx="187">
                  <c:v>1.0033203567114426E-4</c:v>
                </c:pt>
                <c:pt idx="188">
                  <c:v>9.2066494331071935E-5</c:v>
                </c:pt>
                <c:pt idx="189">
                  <c:v>8.4481545023289053E-5</c:v>
                </c:pt>
                <c:pt idx="190">
                  <c:v>7.7521200733586713E-5</c:v>
                </c:pt>
                <c:pt idx="191">
                  <c:v>7.1134071600845953E-5</c:v>
                </c:pt>
                <c:pt idx="192">
                  <c:v>6.5272988778460891E-5</c:v>
                </c:pt>
                <c:pt idx="193">
                  <c:v>5.9894658859414617E-5</c:v>
                </c:pt>
                <c:pt idx="194">
                  <c:v>5.4959346415173165E-5</c:v>
                </c:pt>
                <c:pt idx="195">
                  <c:v>5.0430582389555543E-5</c:v>
                </c:pt>
                <c:pt idx="196">
                  <c:v>4.6274896265708214E-5</c:v>
                </c:pt>
                <c:pt idx="197">
                  <c:v>4.2461570088147275E-5</c:v>
                </c:pt>
                <c:pt idx="198">
                  <c:v>3.8962412573385175E-5</c:v>
                </c:pt>
                <c:pt idx="199">
                  <c:v>3.5751551682750884E-5</c:v>
                </c:pt>
                <c:pt idx="200">
                  <c:v>3.2805244160426003E-5</c:v>
                </c:pt>
              </c:numCache>
            </c:numRef>
          </c:val>
          <c:smooth val="0"/>
          <c:extLst>
            <c:ext xmlns:c16="http://schemas.microsoft.com/office/drawing/2014/chart" uri="{C3380CC4-5D6E-409C-BE32-E72D297353CC}">
              <c16:uniqueId val="{00000005-2FCD-384A-94B1-5F2D1E339BDC}"/>
            </c:ext>
          </c:extLst>
        </c:ser>
        <c:dLbls>
          <c:showLegendKey val="0"/>
          <c:showVal val="0"/>
          <c:showCatName val="0"/>
          <c:showSerName val="0"/>
          <c:showPercent val="0"/>
          <c:showBubbleSize val="0"/>
        </c:dLbls>
        <c:smooth val="0"/>
        <c:axId val="812321936"/>
        <c:axId val="832826944"/>
      </c:lineChart>
      <c:catAx>
        <c:axId val="812321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32826944"/>
        <c:crosses val="autoZero"/>
        <c:auto val="1"/>
        <c:lblAlgn val="ctr"/>
        <c:lblOffset val="100"/>
        <c:noMultiLvlLbl val="0"/>
      </c:catAx>
      <c:valAx>
        <c:axId val="8328269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123219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strRef>
              <c:f>Sheet2!$AA$1</c:f>
              <c:strCache>
                <c:ptCount val="1"/>
                <c:pt idx="0">
                  <c:v>Infected </c:v>
                </c:pt>
              </c:strCache>
            </c:strRef>
          </c:tx>
          <c:spPr>
            <a:ln w="25400" cap="rnd">
              <a:solidFill>
                <a:srgbClr val="FF0000"/>
              </a:solidFill>
              <a:prstDash val="sysDot"/>
              <a:round/>
            </a:ln>
            <a:effectLst/>
          </c:spPr>
          <c:marker>
            <c:symbol val="none"/>
          </c:marker>
          <c:cat>
            <c:numRef>
              <c:f>Sheet2!$Z$2:$Z$202</c:f>
              <c:numCache>
                <c:formatCode>General</c:formatCode>
                <c:ptCount val="2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numCache>
            </c:numRef>
          </c:cat>
          <c:val>
            <c:numRef>
              <c:f>Sheet2!$AA$2:$AA$202</c:f>
              <c:numCache>
                <c:formatCode>General</c:formatCode>
                <c:ptCount val="201"/>
                <c:pt idx="0">
                  <c:v>0</c:v>
                </c:pt>
                <c:pt idx="1">
                  <c:v>1.9999999999997799E-5</c:v>
                </c:pt>
                <c:pt idx="2">
                  <c:v>2.5999999999997135E-5</c:v>
                </c:pt>
                <c:pt idx="3">
                  <c:v>3.2799299999996384E-5</c:v>
                </c:pt>
                <c:pt idx="4">
                  <c:v>4.1337861531845444E-5</c:v>
                </c:pt>
                <c:pt idx="5">
                  <c:v>5.2097183006313465E-5</c:v>
                </c:pt>
                <c:pt idx="6">
                  <c:v>6.5656003141696209E-5</c:v>
                </c:pt>
                <c:pt idx="7">
                  <c:v>8.274228869127465E-5</c:v>
                </c:pt>
                <c:pt idx="8">
                  <c:v>1.0427295240250768E-4</c:v>
                </c:pt>
                <c:pt idx="9">
                  <c:v>1.3140277474067618E-4</c:v>
                </c:pt>
                <c:pt idx="10">
                  <c:v>1.6558583888700147E-4</c:v>
                </c:pt>
                <c:pt idx="11">
                  <c:v>2.0865266864986061E-4</c:v>
                </c:pt>
                <c:pt idx="12">
                  <c:v>2.6290698929195037E-4</c:v>
                </c:pt>
                <c:pt idx="13">
                  <c:v>3.3124695118333142E-4</c:v>
                </c:pt>
                <c:pt idx="14">
                  <c:v>4.1731675935238841E-4</c:v>
                </c:pt>
                <c:pt idx="15">
                  <c:v>5.2569595150975821E-4</c:v>
                </c:pt>
                <c:pt idx="16">
                  <c:v>6.6213506187648159E-4</c:v>
                </c:pt>
                <c:pt idx="17">
                  <c:v>8.3384806748848885E-4</c:v>
                </c:pt>
                <c:pt idx="18">
                  <c:v>1.049873753621193E-3</c:v>
                </c:pt>
                <c:pt idx="19">
                  <c:v>1.321519780413092E-3</c:v>
                </c:pt>
                <c:pt idx="20">
                  <c:v>1.6629044578567388E-3</c:v>
                </c:pt>
                <c:pt idx="21">
                  <c:v>2.0916114736561674E-3</c:v>
                </c:pt>
                <c:pt idx="22">
                  <c:v>2.6294711234832748E-3</c:v>
                </c:pt>
                <c:pt idx="23">
                  <c:v>3.3034764490990579E-3</c:v>
                </c:pt>
                <c:pt idx="24">
                  <c:v>4.146831739543202E-3</c:v>
                </c:pt>
                <c:pt idx="25">
                  <c:v>5.2001105543390434E-3</c:v>
                </c:pt>
                <c:pt idx="26">
                  <c:v>6.5124656786375683E-3</c:v>
                </c:pt>
                <c:pt idx="27">
                  <c:v>8.1427772295439831E-3</c:v>
                </c:pt>
                <c:pt idx="28">
                  <c:v>1.0160538654071301E-2</c:v>
                </c:pt>
                <c:pt idx="29">
                  <c:v>1.2646153815454138E-2</c:v>
                </c:pt>
                <c:pt idx="30">
                  <c:v>1.5690143919572703E-2</c:v>
                </c:pt>
                <c:pt idx="31">
                  <c:v>1.939054130520761E-2</c:v>
                </c:pt>
                <c:pt idx="32">
                  <c:v>2.3847499667601666E-2</c:v>
                </c:pt>
                <c:pt idx="33">
                  <c:v>2.9153940229604033E-2</c:v>
                </c:pt>
                <c:pt idx="34">
                  <c:v>3.5381013647072017E-2</c:v>
                </c:pt>
                <c:pt idx="35">
                  <c:v>4.2557517525402391E-2</c:v>
                </c:pt>
                <c:pt idx="36">
                  <c:v>5.0643493322311273E-2</c:v>
                </c:pt>
                <c:pt idx="37">
                  <c:v>5.9500366752761324E-2</c:v>
                </c:pt>
                <c:pt idx="38">
                  <c:v>6.8863289554482343E-2</c:v>
                </c:pt>
                <c:pt idx="39">
                  <c:v>7.8325212348178297E-2</c:v>
                </c:pt>
                <c:pt idx="40">
                  <c:v>8.7344945286266545E-2</c:v>
                </c:pt>
                <c:pt idx="41">
                  <c:v>9.5290173004767317E-2</c:v>
                </c:pt>
                <c:pt idx="42">
                  <c:v>0.10151831772745559</c:v>
                </c:pt>
                <c:pt idx="43">
                  <c:v>0.1054833965825043</c:v>
                </c:pt>
                <c:pt idx="44">
                  <c:v>0.10684121206787428</c:v>
                </c:pt>
                <c:pt idx="45">
                  <c:v>0.10551836868683705</c:v>
                </c:pt>
                <c:pt idx="46">
                  <c:v>0.10172030760605422</c:v>
                </c:pt>
                <c:pt idx="47">
                  <c:v>9.5876950970858049E-2</c:v>
                </c:pt>
                <c:pt idx="48">
                  <c:v>8.8548333122131132E-2</c:v>
                </c:pt>
                <c:pt idx="49">
                  <c:v>8.0323220945035093E-2</c:v>
                </c:pt>
                <c:pt idx="50">
                  <c:v>7.1737977434134695E-2</c:v>
                </c:pt>
                <c:pt idx="51">
                  <c:v>6.3228213246559278E-2</c:v>
                </c:pt>
                <c:pt idx="52">
                  <c:v>5.511195876985131E-2</c:v>
                </c:pt>
                <c:pt idx="53">
                  <c:v>4.7595496990338521E-2</c:v>
                </c:pt>
                <c:pt idx="54">
                  <c:v>4.0791555765338793E-2</c:v>
                </c:pt>
                <c:pt idx="55">
                  <c:v>3.4741644755215906E-2</c:v>
                </c:pt>
                <c:pt idx="56">
                  <c:v>2.9437406932023808E-2</c:v>
                </c:pt>
                <c:pt idx="57">
                  <c:v>2.483850963023905E-2</c:v>
                </c:pt>
                <c:pt idx="58">
                  <c:v>2.0886374782789104E-2</c:v>
                </c:pt>
                <c:pt idx="59">
                  <c:v>1.751401711742373E-2</c:v>
                </c:pt>
                <c:pt idx="60">
                  <c:v>1.4652667606097482E-2</c:v>
                </c:pt>
                <c:pt idx="61">
                  <c:v>1.2235942540380369E-2</c:v>
                </c:pt>
                <c:pt idx="62">
                  <c:v>1.0202244074666095E-2</c:v>
                </c:pt>
                <c:pt idx="63">
                  <c:v>8.4959467932428645E-3</c:v>
                </c:pt>
                <c:pt idx="64">
                  <c:v>7.0677891616024177E-3</c:v>
                </c:pt>
                <c:pt idx="65">
                  <c:v>5.8747711968640511E-3</c:v>
                </c:pt>
                <c:pt idx="66">
                  <c:v>4.8797668400662377E-3</c:v>
                </c:pt>
                <c:pt idx="67">
                  <c:v>4.0509902626457827E-3</c:v>
                </c:pt>
                <c:pt idx="68">
                  <c:v>3.3614057519723247E-3</c:v>
                </c:pt>
                <c:pt idx="69">
                  <c:v>2.7881364250834624E-3</c:v>
                </c:pt>
                <c:pt idx="70">
                  <c:v>2.3119038110549742E-3</c:v>
                </c:pt>
                <c:pt idx="71">
                  <c:v>1.9165150976009446E-3</c:v>
                </c:pt>
                <c:pt idx="72">
                  <c:v>1.5884051163495561E-3</c:v>
                </c:pt>
                <c:pt idx="73">
                  <c:v>1.3162341681649294E-3</c:v>
                </c:pt>
                <c:pt idx="74">
                  <c:v>1.0905393085050819E-3</c:v>
                </c:pt>
                <c:pt idx="75">
                  <c:v>9.0343485288790716E-4</c:v>
                </c:pt>
                <c:pt idx="76">
                  <c:v>7.4835703181913712E-4</c:v>
                </c:pt>
                <c:pt idx="77">
                  <c:v>6.1984752629611907E-4</c:v>
                </c:pt>
                <c:pt idx="78">
                  <c:v>5.1337078769316414E-4</c:v>
                </c:pt>
                <c:pt idx="79">
                  <c:v>4.2516042004791285E-4</c:v>
                </c:pt>
                <c:pt idx="80">
                  <c:v>3.5209037111390935E-4</c:v>
                </c:pt>
                <c:pt idx="81">
                  <c:v>2.9156717487966355E-4</c:v>
                </c:pt>
                <c:pt idx="82">
                  <c:v>2.4143997351543713E-4</c:v>
                </c:pt>
                <c:pt idx="83">
                  <c:v>1.9992549934340104E-4</c:v>
                </c:pt>
                <c:pt idx="84">
                  <c:v>1.6554560699120848E-4</c:v>
                </c:pt>
                <c:pt idx="85">
                  <c:v>1.3707530880628606E-4</c:v>
                </c:pt>
                <c:pt idx="86">
                  <c:v>1.1349958338648477E-4</c:v>
                </c:pt>
                <c:pt idx="87">
                  <c:v>9.3977500516966033E-5</c:v>
                </c:pt>
                <c:pt idx="88">
                  <c:v>7.7812439831283014E-5</c:v>
                </c:pt>
                <c:pt idx="89">
                  <c:v>6.4427379507872148E-5</c:v>
                </c:pt>
                <c:pt idx="90">
                  <c:v>5.3344399650812155E-5</c:v>
                </c:pt>
                <c:pt idx="91">
                  <c:v>4.4167686831493886E-5</c:v>
                </c:pt>
                <c:pt idx="92">
                  <c:v>3.6569445374101417E-5</c:v>
                </c:pt>
                <c:pt idx="93">
                  <c:v>3.0278220732636498E-5</c:v>
                </c:pt>
                <c:pt idx="94">
                  <c:v>2.5069223695921043E-5</c:v>
                </c:pt>
                <c:pt idx="95">
                  <c:v>2.0756313738867658E-5</c:v>
                </c:pt>
                <c:pt idx="96">
                  <c:v>1.7185357818734233E-5</c:v>
                </c:pt>
                <c:pt idx="97">
                  <c:v>1.4228729173598294E-5</c:v>
                </c:pt>
                <c:pt idx="98">
                  <c:v>1.1780750809730108E-5</c:v>
                </c:pt>
                <c:pt idx="99">
                  <c:v>9.7539217088214994E-6</c:v>
                </c:pt>
                <c:pt idx="100">
                  <c:v>8.075791475046621E-6</c:v>
                </c:pt>
                <c:pt idx="101">
                  <c:v>6.6863721229937826E-6</c:v>
                </c:pt>
                <c:pt idx="102">
                  <c:v>5.5359947730154114E-6</c:v>
                </c:pt>
                <c:pt idx="103">
                  <c:v>4.5835348321042413E-6</c:v>
                </c:pt>
                <c:pt idx="104">
                  <c:v>3.794942347591901E-6</c:v>
                </c:pt>
                <c:pt idx="105">
                  <c:v>3.1420250870582757E-6</c:v>
                </c:pt>
                <c:pt idx="106">
                  <c:v>2.6014409028777384E-6</c:v>
                </c:pt>
                <c:pt idx="107">
                  <c:v>2.1538634013444226E-6</c:v>
                </c:pt>
                <c:pt idx="108">
                  <c:v>1.7832911180521329E-6</c:v>
                </c:pt>
                <c:pt idx="109">
                  <c:v>1.4764755220916874E-6</c:v>
                </c:pt>
                <c:pt idx="110">
                  <c:v>1.2224474133314354E-6</c:v>
                </c:pt>
                <c:pt idx="111">
                  <c:v>1.0121247902418899E-6</c:v>
                </c:pt>
                <c:pt idx="112">
                  <c:v>8.3798817535034378E-7</c:v>
                </c:pt>
                <c:pt idx="113">
                  <c:v>6.9381179503457074E-7</c:v>
                </c:pt>
                <c:pt idx="114">
                  <c:v>5.7444100582265284E-7</c:v>
                </c:pt>
                <c:pt idx="115">
                  <c:v>4.7560801178636961E-7</c:v>
                </c:pt>
                <c:pt idx="116">
                  <c:v>3.9377928592937357E-7</c:v>
                </c:pt>
                <c:pt idx="117">
                  <c:v>3.2602924149839319E-7</c:v>
                </c:pt>
                <c:pt idx="118">
                  <c:v>2.6993563732545097E-7</c:v>
                </c:pt>
                <c:pt idx="119">
                  <c:v>2.2349297813655886E-7</c:v>
                </c:pt>
                <c:pt idx="120">
                  <c:v>1.8504081397872834E-7</c:v>
                </c:pt>
                <c:pt idx="121">
                  <c:v>1.5320437549685328E-7</c:v>
                </c:pt>
                <c:pt idx="122">
                  <c:v>1.2684542276101076E-7</c:v>
                </c:pt>
                <c:pt idx="123">
                  <c:v>1.0502155045835594E-7</c:v>
                </c:pt>
                <c:pt idx="124">
                  <c:v>8.6952494568719999E-8</c:v>
                </c:pt>
                <c:pt idx="125">
                  <c:v>7.1992235942573531E-8</c:v>
                </c:pt>
                <c:pt idx="126">
                  <c:v>5.9605903439732407E-8</c:v>
                </c:pt>
                <c:pt idx="127">
                  <c:v>4.9350650874147111E-8</c:v>
                </c:pt>
                <c:pt idx="128">
                  <c:v>4.0859824077464134E-8</c:v>
                </c:pt>
                <c:pt idx="129">
                  <c:v>3.3829852019999677E-8</c:v>
                </c:pt>
                <c:pt idx="130">
                  <c:v>2.8009393317039376E-8</c:v>
                </c:pt>
                <c:pt idx="131">
                  <c:v>2.3190350082403379E-8</c:v>
                </c:pt>
                <c:pt idx="132">
                  <c:v>1.92004278525398E-8</c:v>
                </c:pt>
                <c:pt idx="133">
                  <c:v>1.5896975579698214E-8</c:v>
                </c:pt>
                <c:pt idx="134">
                  <c:v>1.3161885458072538E-8</c:v>
                </c:pt>
                <c:pt idx="135">
                  <c:v>1.0897370238317577E-8</c:v>
                </c:pt>
                <c:pt idx="136">
                  <c:v>9.0224670581881058E-9</c:v>
                </c:pt>
                <c:pt idx="137">
                  <c:v>7.4701427918210011E-9</c:v>
                </c:pt>
                <c:pt idx="138">
                  <c:v>6.1848974260155003E-9</c:v>
                </c:pt>
                <c:pt idx="139">
                  <c:v>5.1207797776341994E-9</c:v>
                </c:pt>
                <c:pt idx="140">
                  <c:v>4.2397446085375494E-9</c:v>
                </c:pt>
                <c:pt idx="141">
                  <c:v>3.5102924003447766E-9</c:v>
                </c:pt>
                <c:pt idx="142">
                  <c:v>2.9063431571711835E-9</c:v>
                </c:pt>
                <c:pt idx="143">
                  <c:v>2.4063039716335005E-9</c:v>
                </c:pt>
                <c:pt idx="144">
                  <c:v>1.9922970169866553E-9</c:v>
                </c:pt>
                <c:pt idx="145">
                  <c:v>1.6495203639349543E-9</c:v>
                </c:pt>
                <c:pt idx="146">
                  <c:v>1.365718769513325E-9</c:v>
                </c:pt>
                <c:pt idx="147">
                  <c:v>1.1307455172437568E-9</c:v>
                </c:pt>
                <c:pt idx="148">
                  <c:v>9.3619964311099339E-10</c:v>
                </c:pt>
                <c:pt idx="149">
                  <c:v>7.7512557715694771E-10</c:v>
                </c:pt>
                <c:pt idx="150">
                  <c:v>6.4176446202789891E-10</c:v>
                </c:pt>
                <c:pt idx="151">
                  <c:v>5.313482574057657E-10</c:v>
                </c:pt>
                <c:pt idx="152">
                  <c:v>4.3992926897130801E-10</c:v>
                </c:pt>
                <c:pt idx="153">
                  <c:v>3.6423900707460112E-10</c:v>
                </c:pt>
                <c:pt idx="154">
                  <c:v>3.015713289084353E-10</c:v>
                </c:pt>
                <c:pt idx="155">
                  <c:v>2.4968568618452833E-10</c:v>
                </c:pt>
                <c:pt idx="156">
                  <c:v>2.0672701914133623E-10</c:v>
                </c:pt>
                <c:pt idx="157">
                  <c:v>1.7115943286596782E-10</c:v>
                </c:pt>
                <c:pt idx="158">
                  <c:v>1.4171128466966925E-10</c:v>
                </c:pt>
                <c:pt idx="159">
                  <c:v>1.173297192340081E-10</c:v>
                </c:pt>
                <c:pt idx="160">
                  <c:v>9.7143026029602586E-11</c:v>
                </c:pt>
                <c:pt idx="161">
                  <c:v>8.0429473177775201E-11</c:v>
                </c:pt>
                <c:pt idx="162">
                  <c:v>6.6591503476802784E-11</c:v>
                </c:pt>
                <c:pt idx="163">
                  <c:v>5.5134370027106131E-11</c:v>
                </c:pt>
                <c:pt idx="164">
                  <c:v>4.5648447618041883E-11</c:v>
                </c:pt>
                <c:pt idx="165">
                  <c:v>3.7794587457918189E-11</c:v>
                </c:pt>
                <c:pt idx="166">
                  <c:v>3.1291991637054979E-11</c:v>
                </c:pt>
                <c:pt idx="167">
                  <c:v>2.5908173801352444E-11</c:v>
                </c:pt>
                <c:pt idx="168">
                  <c:v>2.1450647101807522E-11</c:v>
                </c:pt>
                <c:pt idx="169">
                  <c:v>1.7760042240460115E-11</c:v>
                </c:pt>
                <c:pt idx="170">
                  <c:v>1.4704409563277692E-11</c:v>
                </c:pt>
                <c:pt idx="171">
                  <c:v>1.2174501483542767E-11</c:v>
                </c:pt>
                <c:pt idx="172">
                  <c:v>1.0079866568919788E-11</c:v>
                </c:pt>
                <c:pt idx="173">
                  <c:v>8.3456156446701518E-12</c:v>
                </c:pt>
                <c:pt idx="174">
                  <c:v>6.9097442919786063E-12</c:v>
                </c:pt>
                <c:pt idx="175">
                  <c:v>5.7209160130668586E-12</c:v>
                </c:pt>
                <c:pt idx="176">
                  <c:v>4.7366268049222343E-12</c:v>
                </c:pt>
                <c:pt idx="177">
                  <c:v>3.9216855199153521E-12</c:v>
                </c:pt>
                <c:pt idx="178">
                  <c:v>3.2469556818630623E-12</c:v>
                </c:pt>
                <c:pt idx="179">
                  <c:v>2.6883137738710451E-12</c:v>
                </c:pt>
                <c:pt idx="180">
                  <c:v>2.225786753774191E-12</c:v>
                </c:pt>
                <c:pt idx="181">
                  <c:v>1.8428379608909026E-12</c:v>
                </c:pt>
                <c:pt idx="182">
                  <c:v>1.5257758832202966E-12</c:v>
                </c:pt>
                <c:pt idx="183">
                  <c:v>1.2632646468226871E-12</c:v>
                </c:pt>
                <c:pt idx="184">
                  <c:v>1.045918725981996E-12</c:v>
                </c:pt>
                <c:pt idx="185">
                  <c:v>8.6596738388201187E-13</c:v>
                </c:pt>
                <c:pt idx="186">
                  <c:v>7.1697684659323427E-13</c:v>
                </c:pt>
                <c:pt idx="187">
                  <c:v>5.9362027729762391E-13</c:v>
                </c:pt>
                <c:pt idx="188">
                  <c:v>4.9148732667347224E-13</c:v>
                </c:pt>
                <c:pt idx="189">
                  <c:v>4.0692645032324661E-13</c:v>
                </c:pt>
                <c:pt idx="190">
                  <c:v>3.3691435564254577E-13</c:v>
                </c:pt>
                <c:pt idx="191">
                  <c:v>2.7894791048323021E-13</c:v>
                </c:pt>
                <c:pt idx="192">
                  <c:v>2.309546490370198E-13</c:v>
                </c:pt>
                <c:pt idx="193">
                  <c:v>1.9121867526954765E-13</c:v>
                </c:pt>
                <c:pt idx="194">
                  <c:v>1.5831931474122005E-13</c:v>
                </c:pt>
                <c:pt idx="195">
                  <c:v>1.3108032144243583E-13</c:v>
                </c:pt>
                <c:pt idx="196">
                  <c:v>1.0852782364259773E-13</c:v>
                </c:pt>
                <c:pt idx="197">
                  <c:v>8.985550519702618E-14</c:v>
                </c:pt>
                <c:pt idx="198">
                  <c:v>7.4395777444150538E-14</c:v>
                </c:pt>
                <c:pt idx="199">
                  <c:v>6.1595911006048274E-14</c:v>
                </c:pt>
                <c:pt idx="200">
                  <c:v>5.0998274136098914E-14</c:v>
                </c:pt>
              </c:numCache>
            </c:numRef>
          </c:val>
          <c:smooth val="0"/>
          <c:extLst>
            <c:ext xmlns:c16="http://schemas.microsoft.com/office/drawing/2014/chart" uri="{C3380CC4-5D6E-409C-BE32-E72D297353CC}">
              <c16:uniqueId val="{00000000-183B-3C42-A86C-213D1A65B449}"/>
            </c:ext>
          </c:extLst>
        </c:ser>
        <c:ser>
          <c:idx val="2"/>
          <c:order val="1"/>
          <c:tx>
            <c:strRef>
              <c:f>Sheet2!$AB$1</c:f>
              <c:strCache>
                <c:ptCount val="1"/>
                <c:pt idx="0">
                  <c:v>M_Infrected</c:v>
                </c:pt>
              </c:strCache>
            </c:strRef>
          </c:tx>
          <c:spPr>
            <a:ln w="25400" cap="rnd">
              <a:solidFill>
                <a:srgbClr val="00B050"/>
              </a:solidFill>
              <a:prstDash val="sysDot"/>
              <a:round/>
            </a:ln>
            <a:effectLst/>
          </c:spPr>
          <c:marker>
            <c:symbol val="none"/>
          </c:marker>
          <c:cat>
            <c:numRef>
              <c:f>Sheet2!$Z$2:$Z$202</c:f>
              <c:numCache>
                <c:formatCode>General</c:formatCode>
                <c:ptCount val="2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numCache>
            </c:numRef>
          </c:cat>
          <c:val>
            <c:numRef>
              <c:f>Sheet2!$AB$2:$AB$202</c:f>
              <c:numCache>
                <c:formatCode>General</c:formatCode>
                <c:ptCount val="201"/>
                <c:pt idx="0">
                  <c:v>0</c:v>
                </c:pt>
                <c:pt idx="1">
                  <c:v>1.9999999999997799E-5</c:v>
                </c:pt>
                <c:pt idx="2">
                  <c:v>2.5999999999997135E-5</c:v>
                </c:pt>
                <c:pt idx="3">
                  <c:v>3.1049474999996578E-5</c:v>
                </c:pt>
                <c:pt idx="4">
                  <c:v>3.6788455861661571E-5</c:v>
                </c:pt>
                <c:pt idx="5">
                  <c:v>4.3554382729786709E-5</c:v>
                </c:pt>
                <c:pt idx="6">
                  <c:v>5.1560342716262549E-5</c:v>
                </c:pt>
                <c:pt idx="7">
                  <c:v>6.1036866633808041E-5</c:v>
                </c:pt>
                <c:pt idx="8">
                  <c:v>7.2254230607583407E-5</c:v>
                </c:pt>
                <c:pt idx="9">
                  <c:v>8.5531935254166082E-5</c:v>
                </c:pt>
                <c:pt idx="10">
                  <c:v>1.0124794304428001E-4</c:v>
                </c:pt>
                <c:pt idx="11">
                  <c:v>1.1984935720914038E-4</c:v>
                </c:pt>
                <c:pt idx="12">
                  <c:v>1.4186499743722289E-4</c:v>
                </c:pt>
                <c:pt idx="13">
                  <c:v>1.6792022847516886E-4</c:v>
                </c:pt>
                <c:pt idx="14">
                  <c:v>1.9875443610406737E-4</c:v>
                </c:pt>
                <c:pt idx="15">
                  <c:v>2.352416061315729E-4</c:v>
                </c:pt>
                <c:pt idx="16">
                  <c:v>2.7841453303683277E-4</c:v>
                </c:pt>
                <c:pt idx="17">
                  <c:v>3.2949326426479493E-4</c:v>
                </c:pt>
                <c:pt idx="18">
                  <c:v>3.8991847327926479E-4</c:v>
                </c:pt>
                <c:pt idx="19">
                  <c:v>4.6139054808143191E-4</c:v>
                </c:pt>
                <c:pt idx="20">
                  <c:v>5.4591527948905138E-4</c:v>
                </c:pt>
                <c:pt idx="21">
                  <c:v>6.4585713071797215E-4</c:v>
                </c:pt>
                <c:pt idx="22">
                  <c:v>7.6400115970455713E-4</c:v>
                </c:pt>
                <c:pt idx="23">
                  <c:v>9.0362473732647321E-4</c:v>
                </c:pt>
                <c:pt idx="24">
                  <c:v>1.0685802420159489E-3</c:v>
                </c:pt>
                <c:pt idx="25">
                  <c:v>1.2633898905521697E-3</c:v>
                </c:pt>
                <c:pt idx="26">
                  <c:v>1.493353752212222E-3</c:v>
                </c:pt>
                <c:pt idx="27">
                  <c:v>1.7646717413808322E-3</c:v>
                </c:pt>
                <c:pt idx="28">
                  <c:v>2.0845799264719734E-3</c:v>
                </c:pt>
                <c:pt idx="29">
                  <c:v>2.4615007414740741E-3</c:v>
                </c:pt>
                <c:pt idx="30">
                  <c:v>2.9052055220107507E-3</c:v>
                </c:pt>
                <c:pt idx="31">
                  <c:v>3.4269860562551216E-3</c:v>
                </c:pt>
                <c:pt idx="32">
                  <c:v>4.0398293471942855E-3</c:v>
                </c:pt>
                <c:pt idx="33">
                  <c:v>4.7585862885430891E-3</c:v>
                </c:pt>
                <c:pt idx="34">
                  <c:v>5.6001201861396932E-3</c:v>
                </c:pt>
                <c:pt idx="35">
                  <c:v>6.5834147146444956E-3</c:v>
                </c:pt>
                <c:pt idx="36">
                  <c:v>7.729612712786744E-3</c:v>
                </c:pt>
                <c:pt idx="37">
                  <c:v>9.0619470172090023E-3</c:v>
                </c:pt>
                <c:pt idx="38">
                  <c:v>1.0605512378350283E-2</c:v>
                </c:pt>
                <c:pt idx="39">
                  <c:v>1.2386813901524813E-2</c:v>
                </c:pt>
                <c:pt idx="40">
                  <c:v>1.4433013676166364E-2</c:v>
                </c:pt>
                <c:pt idx="41">
                  <c:v>1.6770785722536548E-2</c:v>
                </c:pt>
                <c:pt idx="42">
                  <c:v>1.9424684164691477E-2</c:v>
                </c:pt>
                <c:pt idx="43">
                  <c:v>2.2414936778366295E-2</c:v>
                </c:pt>
                <c:pt idx="44">
                  <c:v>2.5754604163022891E-2</c:v>
                </c:pt>
                <c:pt idx="45">
                  <c:v>2.944610390262551E-2</c:v>
                </c:pt>
                <c:pt idx="46">
                  <c:v>3.3477199356760204E-2</c:v>
                </c:pt>
                <c:pt idx="47">
                  <c:v>3.7816700610818862E-2</c:v>
                </c:pt>
                <c:pt idx="48">
                  <c:v>4.2410317316838406E-2</c:v>
                </c:pt>
                <c:pt idx="49">
                  <c:v>4.7177318718545247E-2</c:v>
                </c:pt>
                <c:pt idx="50">
                  <c:v>5.2008848945437482E-2</c:v>
                </c:pt>
                <c:pt idx="51">
                  <c:v>5.676884210307357E-2</c:v>
                </c:pt>
                <c:pt idx="52">
                  <c:v>6.1298390630538949E-2</c:v>
                </c:pt>
                <c:pt idx="53">
                  <c:v>6.5424061185179794E-2</c:v>
                </c:pt>
                <c:pt idx="54">
                  <c:v>6.8970000161795164E-2</c:v>
                </c:pt>
                <c:pt idx="55">
                  <c:v>7.1772805046415505E-2</c:v>
                </c:pt>
                <c:pt idx="56">
                  <c:v>7.3697262698196875E-2</c:v>
                </c:pt>
                <c:pt idx="57">
                  <c:v>7.4650463742164969E-2</c:v>
                </c:pt>
                <c:pt idx="58">
                  <c:v>7.45917679600233E-2</c:v>
                </c:pt>
                <c:pt idx="59">
                  <c:v>7.3536737865500038E-2</c:v>
                </c:pt>
                <c:pt idx="60">
                  <c:v>7.1554347788981454E-2</c:v>
                </c:pt>
                <c:pt idx="61">
                  <c:v>6.8758160688705466E-2</c:v>
                </c:pt>
                <c:pt idx="62">
                  <c:v>6.5293311682280822E-2</c:v>
                </c:pt>
                <c:pt idx="63">
                  <c:v>6.1321722277163919E-2</c:v>
                </c:pt>
                <c:pt idx="64">
                  <c:v>5.7007902841224339E-2</c:v>
                </c:pt>
                <c:pt idx="65">
                  <c:v>5.2507126144235833E-2</c:v>
                </c:pt>
                <c:pt idx="66">
                  <c:v>4.7956942780584544E-2</c:v>
                </c:pt>
                <c:pt idx="67">
                  <c:v>4.3472226760867275E-2</c:v>
                </c:pt>
                <c:pt idx="68">
                  <c:v>3.9143359945788575E-2</c:v>
                </c:pt>
                <c:pt idx="69">
                  <c:v>3.5036845160954566E-2</c:v>
                </c:pt>
                <c:pt idx="70">
                  <c:v>3.1197549817507636E-2</c:v>
                </c:pt>
                <c:pt idx="71">
                  <c:v>2.7651852142728545E-2</c:v>
                </c:pt>
                <c:pt idx="72">
                  <c:v>2.4411113709202681E-2</c:v>
                </c:pt>
                <c:pt idx="73">
                  <c:v>2.1475074715478416E-2</c:v>
                </c:pt>
                <c:pt idx="74">
                  <c:v>1.8834925304471208E-2</c:v>
                </c:pt>
                <c:pt idx="75">
                  <c:v>1.6475930059625651E-2</c:v>
                </c:pt>
                <c:pt idx="76">
                  <c:v>1.4379570363655225E-2</c:v>
                </c:pt>
                <c:pt idx="77">
                  <c:v>1.2525224742341638E-2</c:v>
                </c:pt>
                <c:pt idx="78">
                  <c:v>1.0891437822623739E-2</c:v>
                </c:pt>
                <c:pt idx="79">
                  <c:v>9.4568415134839469E-3</c:v>
                </c:pt>
                <c:pt idx="80">
                  <c:v>8.200793770814039E-3</c:v>
                </c:pt>
                <c:pt idx="81">
                  <c:v>7.1037956102244348E-3</c:v>
                </c:pt>
                <c:pt idx="82">
                  <c:v>6.1477392020143802E-3</c:v>
                </c:pt>
                <c:pt idx="83">
                  <c:v>5.3160310468437361E-3</c:v>
                </c:pt>
                <c:pt idx="84">
                  <c:v>4.5936256362880609E-3</c:v>
                </c:pt>
                <c:pt idx="85">
                  <c:v>3.966997294991159E-3</c:v>
                </c:pt>
                <c:pt idx="86">
                  <c:v>3.4240713419642355E-3</c:v>
                </c:pt>
                <c:pt idx="87">
                  <c:v>2.9541303315287954E-3</c:v>
                </c:pt>
                <c:pt idx="88">
                  <c:v>2.5477068511754004E-3</c:v>
                </c:pt>
                <c:pt idx="89">
                  <c:v>2.1964710207895192E-3</c:v>
                </c:pt>
                <c:pt idx="90">
                  <c:v>1.893118296580345E-3</c:v>
                </c:pt>
                <c:pt idx="91">
                  <c:v>1.6312612815256677E-3</c:v>
                </c:pt>
                <c:pt idx="92">
                  <c:v>1.4053278472004956E-3</c:v>
                </c:pt>
                <c:pt idx="93">
                  <c:v>1.210466865313935E-3</c:v>
                </c:pt>
                <c:pt idx="94">
                  <c:v>1.0424621377768549E-3</c:v>
                </c:pt>
                <c:pt idx="95">
                  <c:v>8.9765462720305892E-4</c:v>
                </c:pt>
                <c:pt idx="96">
                  <c:v>7.7287276717568016E-4</c:v>
                </c:pt>
                <c:pt idx="97">
                  <c:v>6.6537042857177104E-4</c:v>
                </c:pt>
                <c:pt idx="98">
                  <c:v>5.7277200071595652E-4</c:v>
                </c:pt>
                <c:pt idx="99">
                  <c:v>4.9302398863289906E-4</c:v>
                </c:pt>
                <c:pt idx="100">
                  <c:v>4.243525113059221E-4</c:v>
                </c:pt>
                <c:pt idx="101">
                  <c:v>3.6522609680848068E-4</c:v>
                </c:pt>
                <c:pt idx="102">
                  <c:v>3.1432319847441326E-4</c:v>
                </c:pt>
                <c:pt idx="103">
                  <c:v>2.7050389480392313E-4</c:v>
                </c:pt>
                <c:pt idx="104">
                  <c:v>2.3278527958901614E-4</c:v>
                </c:pt>
                <c:pt idx="105">
                  <c:v>2.0032009437532026E-4</c:v>
                </c:pt>
                <c:pt idx="106">
                  <c:v>1.7237820058684634E-4</c:v>
                </c:pt>
                <c:pt idx="107">
                  <c:v>1.4833053197582972E-4</c:v>
                </c:pt>
                <c:pt idx="108">
                  <c:v>1.2763520865263461E-4</c:v>
                </c:pt>
                <c:pt idx="109">
                  <c:v>1.0982553133886256E-4</c:v>
                </c:pt>
                <c:pt idx="110">
                  <c:v>9.4499608487082231E-5</c:v>
                </c:pt>
                <c:pt idx="111">
                  <c:v>8.1311399525876705E-5</c:v>
                </c:pt>
                <c:pt idx="112">
                  <c:v>6.9962984841669606E-5</c:v>
                </c:pt>
                <c:pt idx="113">
                  <c:v>6.0197897394035133E-5</c:v>
                </c:pt>
                <c:pt idx="114">
                  <c:v>5.1795372313500696E-5</c:v>
                </c:pt>
                <c:pt idx="115">
                  <c:v>4.4565389701815459E-5</c:v>
                </c:pt>
                <c:pt idx="116">
                  <c:v>3.834440239779824E-5</c:v>
                </c:pt>
                <c:pt idx="117">
                  <c:v>3.2991654932856967E-5</c:v>
                </c:pt>
                <c:pt idx="118">
                  <c:v>2.8386012510925038E-5</c:v>
                </c:pt>
                <c:pt idx="119">
                  <c:v>2.4423229822556971E-5</c:v>
                </c:pt>
                <c:pt idx="120">
                  <c:v>2.1013599038253643E-5</c:v>
                </c:pt>
                <c:pt idx="121">
                  <c:v>1.8079924598743191E-5</c:v>
                </c:pt>
                <c:pt idx="122">
                  <c:v>1.5555779588427704E-5</c:v>
                </c:pt>
                <c:pt idx="123">
                  <c:v>1.3384004683495388E-5</c:v>
                </c:pt>
                <c:pt idx="124">
                  <c:v>1.1515416033003531E-5</c:v>
                </c:pt>
                <c:pt idx="125">
                  <c:v>9.9076930693903646E-6</c:v>
                </c:pt>
                <c:pt idx="126">
                  <c:v>8.5244212507464824E-6</c:v>
                </c:pt>
                <c:pt idx="127">
                  <c:v>7.3342681950767896E-6</c:v>
                </c:pt>
                <c:pt idx="128">
                  <c:v>6.3102746502787989E-6</c:v>
                </c:pt>
                <c:pt idx="129">
                  <c:v>5.4292443167112661E-6</c:v>
                </c:pt>
                <c:pt idx="130">
                  <c:v>4.6712187577085071E-6</c:v>
                </c:pt>
                <c:pt idx="131">
                  <c:v>4.0190255455349384E-6</c:v>
                </c:pt>
                <c:pt idx="132">
                  <c:v>3.457889437958871E-6</c:v>
                </c:pt>
                <c:pt idx="133">
                  <c:v>2.9750978001231342E-6</c:v>
                </c:pt>
                <c:pt idx="134">
                  <c:v>2.5597127090775328E-6</c:v>
                </c:pt>
                <c:pt idx="135">
                  <c:v>2.2023232313346282E-6</c:v>
                </c:pt>
                <c:pt idx="136">
                  <c:v>1.8948322705426733E-6</c:v>
                </c:pt>
                <c:pt idx="137">
                  <c:v>1.6302731630626703E-6</c:v>
                </c:pt>
                <c:pt idx="138">
                  <c:v>1.402651871342633E-6</c:v>
                </c:pt>
                <c:pt idx="139">
                  <c:v>1.2068112035545577E-6</c:v>
                </c:pt>
                <c:pt idx="140">
                  <c:v>1.0383139859778785E-6</c:v>
                </c:pt>
                <c:pt idx="141">
                  <c:v>8.933425432653526E-7</c:v>
                </c:pt>
                <c:pt idx="142">
                  <c:v>7.6861221065470318E-7</c:v>
                </c:pt>
                <c:pt idx="143">
                  <c:v>6.6129691969847032E-7</c:v>
                </c:pt>
                <c:pt idx="144">
                  <c:v>5.6896517233053666E-7</c:v>
                </c:pt>
                <c:pt idx="145">
                  <c:v>4.8952495323309545E-7</c:v>
                </c:pt>
                <c:pt idx="146">
                  <c:v>4.2117633281897847E-7</c:v>
                </c:pt>
                <c:pt idx="147">
                  <c:v>3.6237068727033982E-7</c:v>
                </c:pt>
                <c:pt idx="148">
                  <c:v>3.1177561190935532E-7</c:v>
                </c:pt>
                <c:pt idx="149">
                  <c:v>2.6824473310614232E-7</c:v>
                </c:pt>
                <c:pt idx="150">
                  <c:v>2.3079173486841408E-7</c:v>
                </c:pt>
                <c:pt idx="151">
                  <c:v>1.9856801171537888E-7</c:v>
                </c:pt>
                <c:pt idx="152">
                  <c:v>1.7084344157445319E-7</c:v>
                </c:pt>
                <c:pt idx="153">
                  <c:v>1.4698984311192676E-7</c:v>
                </c:pt>
                <c:pt idx="154">
                  <c:v>1.2646674271717071E-7</c:v>
                </c:pt>
                <c:pt idx="155">
                  <c:v>1.088091286806955E-7</c:v>
                </c:pt>
                <c:pt idx="156">
                  <c:v>9.3616915123774046E-8</c:v>
                </c:pt>
                <c:pt idx="157">
                  <c:v>8.0545876970673988E-8</c:v>
                </c:pt>
                <c:pt idx="158">
                  <c:v>6.9299850580834146E-8</c:v>
                </c:pt>
                <c:pt idx="159">
                  <c:v>5.9624023332257762E-8</c:v>
                </c:pt>
                <c:pt idx="160">
                  <c:v>5.1299160118355596E-8</c:v>
                </c:pt>
                <c:pt idx="161">
                  <c:v>4.4136635947219097E-8</c:v>
                </c:pt>
                <c:pt idx="162">
                  <c:v>3.7974162095619973E-8</c:v>
                </c:pt>
                <c:pt idx="163">
                  <c:v>3.2672108983601668E-8</c:v>
                </c:pt>
                <c:pt idx="164">
                  <c:v>2.8110342455293012E-8</c:v>
                </c:pt>
                <c:pt idx="165">
                  <c:v>2.4185501783797655E-8</c:v>
                </c:pt>
                <c:pt idx="166">
                  <c:v>2.0808657726205022E-8</c:v>
                </c:pt>
                <c:pt idx="167">
                  <c:v>1.7903297565658175E-8</c:v>
                </c:pt>
                <c:pt idx="168">
                  <c:v>1.5403591486078028E-8</c:v>
                </c:pt>
                <c:pt idx="169">
                  <c:v>1.3252900999427288E-8</c:v>
                </c:pt>
                <c:pt idx="170">
                  <c:v>1.1402495629714023E-8</c:v>
                </c:pt>
                <c:pt idx="171">
                  <c:v>9.8104487765369779E-9</c:v>
                </c:pt>
                <c:pt idx="172">
                  <c:v>8.4406877407678999E-9</c:v>
                </c:pt>
                <c:pt idx="173">
                  <c:v>7.2621763879314323E-9</c:v>
                </c:pt>
                <c:pt idx="174">
                  <c:v>6.2482119301193994E-9</c:v>
                </c:pt>
                <c:pt idx="175">
                  <c:v>5.3758198929540393E-9</c:v>
                </c:pt>
                <c:pt idx="176">
                  <c:v>4.6252335587776916E-9</c:v>
                </c:pt>
                <c:pt idx="177">
                  <c:v>3.9794460912994185E-9</c:v>
                </c:pt>
                <c:pt idx="178">
                  <c:v>3.4238251937392059E-9</c:v>
                </c:pt>
                <c:pt idx="179">
                  <c:v>2.9457815693904476E-9</c:v>
                </c:pt>
                <c:pt idx="180">
                  <c:v>2.5344836725741506E-9</c:v>
                </c:pt>
                <c:pt idx="181">
                  <c:v>2.1806122868047155E-9</c:v>
                </c:pt>
                <c:pt idx="182">
                  <c:v>1.8761493693915018E-9</c:v>
                </c:pt>
                <c:pt idx="183">
                  <c:v>1.6141963781092279E-9</c:v>
                </c:pt>
                <c:pt idx="184">
                  <c:v>1.3888179635751976E-9</c:v>
                </c:pt>
                <c:pt idx="185">
                  <c:v>1.194907485707961E-9</c:v>
                </c:pt>
                <c:pt idx="186">
                  <c:v>1.0280713071325929E-9</c:v>
                </c:pt>
                <c:pt idx="187">
                  <c:v>8.8452924184642075E-10</c:v>
                </c:pt>
                <c:pt idx="188">
                  <c:v>7.6102890350551024E-10</c:v>
                </c:pt>
                <c:pt idx="189">
                  <c:v>6.547720126304158E-10</c:v>
                </c:pt>
                <c:pt idx="190">
                  <c:v>5.6335099299544122E-10</c:v>
                </c:pt>
                <c:pt idx="191">
                  <c:v>4.8469442059848911E-10</c:v>
                </c:pt>
                <c:pt idx="192">
                  <c:v>4.1702008919081383E-10</c:v>
                </c:pt>
                <c:pt idx="193">
                  <c:v>3.58794628922431E-10</c:v>
                </c:pt>
                <c:pt idx="194">
                  <c:v>3.0869876313981024E-10</c:v>
                </c:pt>
                <c:pt idx="195">
                  <c:v>2.655974161220671E-10</c:v>
                </c:pt>
                <c:pt idx="196">
                  <c:v>2.2851399445473488E-10</c:v>
                </c:pt>
                <c:pt idx="197">
                  <c:v>1.9660825930673924E-10</c:v>
                </c:pt>
                <c:pt idx="198">
                  <c:v>1.6915728823911331E-10</c:v>
                </c:pt>
                <c:pt idx="199">
                  <c:v>1.4553909517680417E-10</c:v>
                </c:pt>
                <c:pt idx="200">
                  <c:v>1.2521853740375545E-10</c:v>
                </c:pt>
              </c:numCache>
            </c:numRef>
          </c:val>
          <c:smooth val="0"/>
          <c:extLst>
            <c:ext xmlns:c16="http://schemas.microsoft.com/office/drawing/2014/chart" uri="{C3380CC4-5D6E-409C-BE32-E72D297353CC}">
              <c16:uniqueId val="{00000001-183B-3C42-A86C-213D1A65B449}"/>
            </c:ext>
          </c:extLst>
        </c:ser>
        <c:ser>
          <c:idx val="3"/>
          <c:order val="2"/>
          <c:tx>
            <c:strRef>
              <c:f>Sheet2!$AC$1</c:f>
              <c:strCache>
                <c:ptCount val="1"/>
                <c:pt idx="0">
                  <c:v>S_Infrected</c:v>
                </c:pt>
              </c:strCache>
            </c:strRef>
          </c:tx>
          <c:spPr>
            <a:ln w="25400" cap="rnd">
              <a:solidFill>
                <a:srgbClr val="0432FF"/>
              </a:solidFill>
              <a:prstDash val="sysDot"/>
              <a:round/>
            </a:ln>
            <a:effectLst/>
          </c:spPr>
          <c:marker>
            <c:symbol val="none"/>
          </c:marker>
          <c:cat>
            <c:numRef>
              <c:f>Sheet2!$Z$2:$Z$202</c:f>
              <c:numCache>
                <c:formatCode>General</c:formatCode>
                <c:ptCount val="2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numCache>
            </c:numRef>
          </c:cat>
          <c:val>
            <c:numRef>
              <c:f>Sheet2!$AC$2:$AC$202</c:f>
              <c:numCache>
                <c:formatCode>General</c:formatCode>
                <c:ptCount val="201"/>
                <c:pt idx="0">
                  <c:v>0</c:v>
                </c:pt>
                <c:pt idx="1">
                  <c:v>1.9999999999997799E-5</c:v>
                </c:pt>
                <c:pt idx="2">
                  <c:v>2.5999999999997135E-5</c:v>
                </c:pt>
                <c:pt idx="3">
                  <c:v>2.9299649999996771E-5</c:v>
                </c:pt>
                <c:pt idx="4">
                  <c:v>3.2239010382958952E-5</c:v>
                </c:pt>
                <c:pt idx="5">
                  <c:v>3.5317573147241772E-5</c:v>
                </c:pt>
                <c:pt idx="6">
                  <c:v>3.8658131893669727E-5</c:v>
                </c:pt>
                <c:pt idx="7">
                  <c:v>4.2307917955151765E-5</c:v>
                </c:pt>
                <c:pt idx="8">
                  <c:v>4.630069163354031E-5</c:v>
                </c:pt>
                <c:pt idx="9">
                  <c:v>5.0669701467240663E-5</c:v>
                </c:pt>
                <c:pt idx="10">
                  <c:v>5.5450559464787553E-5</c:v>
                </c:pt>
                <c:pt idx="11">
                  <c:v>6.0682062349187919E-5</c:v>
                </c:pt>
                <c:pt idx="12">
                  <c:v>6.6406611590870735E-5</c:v>
                </c:pt>
                <c:pt idx="13">
                  <c:v>7.2670573936412793E-5</c:v>
                </c:pt>
                <c:pt idx="14">
                  <c:v>7.9524654722376378E-5</c:v>
                </c:pt>
                <c:pt idx="15">
                  <c:v>8.7024301030473713E-5</c:v>
                </c:pt>
                <c:pt idx="16">
                  <c:v>9.5230140556705321E-5</c:v>
                </c:pt>
                <c:pt idx="17">
                  <c:v>1.0420845995088246E-4</c:v>
                </c:pt>
                <c:pt idx="18">
                  <c:v>1.1403172614072812E-4</c:v>
                </c:pt>
                <c:pt idx="19">
                  <c:v>1.2477915430685152E-4</c:v>
                </c:pt>
                <c:pt idx="20">
                  <c:v>1.3653732641610958E-4</c:v>
                </c:pt>
                <c:pt idx="21">
                  <c:v>1.494008644870934E-4</c:v>
                </c:pt>
                <c:pt idx="22">
                  <c:v>1.6347316303765274E-4</c:v>
                </c:pt>
                <c:pt idx="23">
                  <c:v>1.788671854448852E-4</c:v>
                </c:pt>
                <c:pt idx="24">
                  <c:v>1.9570632922841197E-4</c:v>
                </c:pt>
                <c:pt idx="25">
                  <c:v>2.1412536554286547E-4</c:v>
                </c:pt>
                <c:pt idx="26">
                  <c:v>2.3427145842884077E-4</c:v>
                </c:pt>
                <c:pt idx="27">
                  <c:v>2.5630526961495999E-4</c:v>
                </c:pt>
                <c:pt idx="28">
                  <c:v>2.8040215487698999E-4</c:v>
                </c:pt>
                <c:pt idx="29">
                  <c:v>3.0675345813053285E-4</c:v>
                </c:pt>
                <c:pt idx="30">
                  <c:v>3.3556790954616792E-4</c:v>
                </c:pt>
                <c:pt idx="31">
                  <c:v>3.6707313401112277E-4</c:v>
                </c:pt>
                <c:pt idx="32">
                  <c:v>4.0151727619656475E-4</c:v>
                </c:pt>
                <c:pt idx="33">
                  <c:v>4.3917074829662097E-4</c:v>
                </c:pt>
                <c:pt idx="34">
                  <c:v>4.8032810615082037E-4</c:v>
                </c:pt>
                <c:pt idx="35">
                  <c:v>5.2531005890580197E-4</c:v>
                </c:pt>
                <c:pt idx="36">
                  <c:v>5.744656165672516E-4</c:v>
                </c:pt>
                <c:pt idx="37">
                  <c:v>6.2817437868272169E-4</c:v>
                </c:pt>
                <c:pt idx="38">
                  <c:v>6.8684896591381605E-4</c:v>
                </c:pt>
                <c:pt idx="39">
                  <c:v>7.5093759432430171E-4</c:v>
                </c:pt>
                <c:pt idx="40">
                  <c:v>8.2092678973827329E-4</c:v>
                </c:pt>
                <c:pt idx="41">
                  <c:v>8.9734423640439097E-4</c:v>
                </c:pt>
                <c:pt idx="42">
                  <c:v>9.8076175031745435E-4</c:v>
                </c:pt>
                <c:pt idx="43">
                  <c:v>1.0717983627589955E-3</c:v>
                </c:pt>
                <c:pt idx="44">
                  <c:v>1.1711234937677143E-3</c:v>
                </c:pt>
                <c:pt idx="45">
                  <c:v>1.2794601881630614E-3</c:v>
                </c:pt>
                <c:pt idx="46">
                  <c:v>1.3975883782266938E-3</c:v>
                </c:pt>
                <c:pt idx="47">
                  <c:v>1.5263481269845391E-3</c:v>
                </c:pt>
                <c:pt idx="48">
                  <c:v>1.6666427939986982E-3</c:v>
                </c:pt>
                <c:pt idx="49">
                  <c:v>1.8194420514339171E-3</c:v>
                </c:pt>
                <c:pt idx="50">
                  <c:v>1.9857846616635937E-3</c:v>
                </c:pt>
                <c:pt idx="51">
                  <c:v>2.1667809085865316E-3</c:v>
                </c:pt>
                <c:pt idx="52">
                  <c:v>2.3636145529188661E-3</c:v>
                </c:pt>
                <c:pt idx="53">
                  <c:v>2.577544156826496E-3</c:v>
                </c:pt>
                <c:pt idx="54">
                  <c:v>2.8099035952588317E-3</c:v>
                </c:pt>
                <c:pt idx="55">
                  <c:v>3.062101540222498E-3</c:v>
                </c:pt>
                <c:pt idx="56">
                  <c:v>3.335619670126919E-3</c:v>
                </c:pt>
                <c:pt idx="57">
                  <c:v>3.6320093195762351E-3</c:v>
                </c:pt>
                <c:pt idx="58">
                  <c:v>3.9528862461761516E-3</c:v>
                </c:pt>
                <c:pt idx="59">
                  <c:v>4.2999231510219161E-3</c:v>
                </c:pt>
                <c:pt idx="60">
                  <c:v>4.6748395499300087E-3</c:v>
                </c:pt>
                <c:pt idx="61">
                  <c:v>5.0793885551154959E-3</c:v>
                </c:pt>
                <c:pt idx="62">
                  <c:v>5.5153400945060251E-3</c:v>
                </c:pt>
                <c:pt idx="63">
                  <c:v>5.9844600716063533E-3</c:v>
                </c:pt>
                <c:pt idx="64">
                  <c:v>6.4884849570523411E-3</c:v>
                </c:pt>
                <c:pt idx="65">
                  <c:v>7.0290913089552367E-3</c:v>
                </c:pt>
                <c:pt idx="66">
                  <c:v>7.6078597490746389E-3</c:v>
                </c:pt>
                <c:pt idx="67">
                  <c:v>8.2262329829786273E-3</c:v>
                </c:pt>
                <c:pt idx="68">
                  <c:v>8.8854675526827895E-3</c:v>
                </c:pt>
                <c:pt idx="69">
                  <c:v>9.5865791583656899E-3</c:v>
                </c:pt>
                <c:pt idx="70">
                  <c:v>1.033028159023301E-2</c:v>
                </c:pt>
                <c:pt idx="71">
                  <c:v>1.1116919580343939E-2</c:v>
                </c:pt>
                <c:pt idx="72">
                  <c:v>1.1946396223401779E-2</c:v>
                </c:pt>
                <c:pt idx="73">
                  <c:v>1.2818096028285972E-2</c:v>
                </c:pt>
                <c:pt idx="74">
                  <c:v>1.3730805146944526E-2</c:v>
                </c:pt>
                <c:pt idx="75">
                  <c:v>1.4682630876142418E-2</c:v>
                </c:pt>
                <c:pt idx="76">
                  <c:v>1.567092312397066E-2</c:v>
                </c:pt>
                <c:pt idx="77">
                  <c:v>1.6692201150146996E-2</c:v>
                </c:pt>
                <c:pt idx="78">
                  <c:v>1.7742089488436703E-2</c:v>
                </c:pt>
                <c:pt idx="79">
                  <c:v>1.881526749014216E-2</c:v>
                </c:pt>
                <c:pt idx="80">
                  <c:v>1.9905437327150884E-2</c:v>
                </c:pt>
                <c:pt idx="81">
                  <c:v>2.1005315490115015E-2</c:v>
                </c:pt>
                <c:pt idx="82">
                  <c:v>2.2106652736430029E-2</c:v>
                </c:pt>
                <c:pt idx="83">
                  <c:v>2.3200287011398521E-2</c:v>
                </c:pt>
                <c:pt idx="84">
                  <c:v>2.427623302470263E-2</c:v>
                </c:pt>
                <c:pt idx="85">
                  <c:v>2.5323810877613491E-2</c:v>
                </c:pt>
                <c:pt idx="86">
                  <c:v>2.6331814404821085E-2</c:v>
                </c:pt>
                <c:pt idx="87">
                  <c:v>2.7288717765597971E-2</c:v>
                </c:pt>
                <c:pt idx="88">
                  <c:v>2.8182916393162474E-2</c:v>
                </c:pt>
                <c:pt idx="89">
                  <c:v>2.9002995844447901E-2</c:v>
                </c:pt>
                <c:pt idx="90">
                  <c:v>2.9738019589107371E-2</c:v>
                </c:pt>
                <c:pt idx="91">
                  <c:v>3.0377824573174915E-2</c:v>
                </c:pt>
                <c:pt idx="92">
                  <c:v>3.0913311734497271E-2</c:v>
                </c:pt>
                <c:pt idx="93">
                  <c:v>3.1336717757045648E-2</c:v>
                </c:pt>
                <c:pt idx="94">
                  <c:v>3.1641854398212862E-2</c:v>
                </c:pt>
                <c:pt idx="95">
                  <c:v>3.1824302792021281E-2</c:v>
                </c:pt>
                <c:pt idx="96">
                  <c:v>3.1881552202243126E-2</c:v>
                </c:pt>
                <c:pt idx="97">
                  <c:v>3.1813075641935626E-2</c:v>
                </c:pt>
                <c:pt idx="98">
                  <c:v>3.1620338357114461E-2</c:v>
                </c:pt>
                <c:pt idx="99">
                  <c:v>3.1306739082940044E-2</c:v>
                </c:pt>
                <c:pt idx="100">
                  <c:v>3.08774878726472E-2</c:v>
                </c:pt>
                <c:pt idx="101">
                  <c:v>3.0339427829239318E-2</c:v>
                </c:pt>
                <c:pt idx="102">
                  <c:v>2.9700810942096124E-2</c:v>
                </c:pt>
                <c:pt idx="103">
                  <c:v>2.8971040231632092E-2</c:v>
                </c:pt>
                <c:pt idx="104">
                  <c:v>2.8160391424515166E-2</c:v>
                </c:pt>
                <c:pt idx="105">
                  <c:v>2.7279727417143365E-2</c:v>
                </c:pt>
                <c:pt idx="106">
                  <c:v>2.6340217931021565E-2</c:v>
                </c:pt>
                <c:pt idx="107">
                  <c:v>2.5353075190509593E-2</c:v>
                </c:pt>
                <c:pt idx="108">
                  <c:v>2.4329314377183796E-2</c:v>
                </c:pt>
                <c:pt idx="109">
                  <c:v>2.3279545267022757E-2</c:v>
                </c:pt>
                <c:pt idx="110">
                  <c:v>2.221379905577537E-2</c:v>
                </c:pt>
                <c:pt idx="111">
                  <c:v>2.1141392110019915E-2</c:v>
                </c:pt>
                <c:pt idx="112">
                  <c:v>2.0070826386509921E-2</c:v>
                </c:pt>
                <c:pt idx="113">
                  <c:v>1.9009724629837747E-2</c:v>
                </c:pt>
                <c:pt idx="114">
                  <c:v>1.796479722931598E-2</c:v>
                </c:pt>
                <c:pt idx="115">
                  <c:v>1.6941836790103235E-2</c:v>
                </c:pt>
                <c:pt idx="116">
                  <c:v>1.5945736019334099E-2</c:v>
                </c:pt>
                <c:pt idx="117">
                  <c:v>1.4980524392816523E-2</c:v>
                </c:pt>
                <c:pt idx="118">
                  <c:v>1.4049419188218493E-2</c:v>
                </c:pt>
                <c:pt idx="119">
                  <c:v>1.315488678036362E-2</c:v>
                </c:pt>
                <c:pt idx="120">
                  <c:v>1.229871053057939E-2</c:v>
                </c:pt>
                <c:pt idx="121">
                  <c:v>1.1482062109864811E-2</c:v>
                </c:pt>
                <c:pt idx="122">
                  <c:v>1.0705573629608774E-2</c:v>
                </c:pt>
                <c:pt idx="123">
                  <c:v>9.969408478773676E-3</c:v>
                </c:pt>
                <c:pt idx="124">
                  <c:v>9.2733292579347051E-3</c:v>
                </c:pt>
                <c:pt idx="125">
                  <c:v>8.6167616422677673E-3</c:v>
                </c:pt>
                <c:pt idx="126">
                  <c:v>7.998853388802964E-3</c:v>
                </c:pt>
                <c:pt idx="127">
                  <c:v>7.4185280250548147E-3</c:v>
                </c:pt>
                <c:pt idx="128">
                  <c:v>6.8745330177750518E-3</c:v>
                </c:pt>
                <c:pt idx="129">
                  <c:v>6.3654824261844285E-3</c:v>
                </c:pt>
                <c:pt idx="130">
                  <c:v>5.8898941995029798E-3</c:v>
                </c:pt>
                <c:pt idx="131">
                  <c:v>5.4462223906493598E-3</c:v>
                </c:pt>
                <c:pt idx="132">
                  <c:v>5.0328846335601389E-3</c:v>
                </c:pt>
                <c:pt idx="133">
                  <c:v>4.6482852773812953E-3</c:v>
                </c:pt>
                <c:pt idx="134">
                  <c:v>4.2908345929595793E-3</c:v>
                </c:pt>
                <c:pt idx="135">
                  <c:v>3.9589644710627831E-3</c:v>
                </c:pt>
                <c:pt idx="136">
                  <c:v>3.6511410222694538E-3</c:v>
                </c:pt>
                <c:pt idx="137">
                  <c:v>3.3658744694067284E-3</c:v>
                </c:pt>
                <c:pt idx="138">
                  <c:v>3.1017266979723279E-3</c:v>
                </c:pt>
                <c:pt idx="139">
                  <c:v>2.8573168006917988E-3</c:v>
                </c:pt>
                <c:pt idx="140">
                  <c:v>2.6313249212012281E-3</c:v>
                </c:pt>
                <c:pt idx="141">
                  <c:v>2.4224946702889752E-3</c:v>
                </c:pt>
                <c:pt idx="142">
                  <c:v>2.2296343572538635E-3</c:v>
                </c:pt>
                <c:pt idx="143">
                  <c:v>2.0516172494906885E-3</c:v>
                </c:pt>
                <c:pt idx="144">
                  <c:v>1.8873810458856419E-3</c:v>
                </c:pt>
                <c:pt idx="145">
                  <c:v>1.7359267242813966E-3</c:v>
                </c:pt>
                <c:pt idx="146">
                  <c:v>1.5963169002882029E-3</c:v>
                </c:pt>
                <c:pt idx="147">
                  <c:v>1.4676738140948253E-3</c:v>
                </c:pt>
                <c:pt idx="148">
                  <c:v>1.3491770436126357E-3</c:v>
                </c:pt>
                <c:pt idx="149">
                  <c:v>1.2400610261543146E-3</c:v>
                </c:pt>
                <c:pt idx="150">
                  <c:v>1.1396124567573619E-3</c:v>
                </c:pt>
                <c:pt idx="151">
                  <c:v>1.0471676190445217E-3</c:v>
                </c:pt>
                <c:pt idx="152">
                  <c:v>9.6210969399256096E-4</c:v>
                </c:pt>
                <c:pt idx="153">
                  <c:v>8.8386608298177626E-4</c:v>
                </c:pt>
                <c:pt idx="154">
                  <c:v>8.1190577385083413E-4</c:v>
                </c:pt>
                <c:pt idx="155">
                  <c:v>7.4573677222404544E-4</c:v>
                </c:pt>
                <c:pt idx="156">
                  <c:v>6.8490361496144109E-4</c:v>
                </c:pt>
                <c:pt idx="157">
                  <c:v>6.2898497806934033E-4</c:v>
                </c:pt>
                <c:pt idx="158">
                  <c:v>5.7759138767692108E-4</c:v>
                </c:pt>
                <c:pt idx="159">
                  <c:v>5.3036303962209353E-4</c:v>
                </c:pt>
                <c:pt idx="160">
                  <c:v>4.8696773069974278E-4</c:v>
                </c:pt>
                <c:pt idx="161">
                  <c:v>4.4709890262086102E-4</c:v>
                </c:pt>
                <c:pt idx="162">
                  <c:v>4.1047379813685203E-4</c:v>
                </c:pt>
                <c:pt idx="163">
                  <c:v>3.7683172753378999E-4</c:v>
                </c:pt>
                <c:pt idx="164">
                  <c:v>3.4593244274003807E-4</c:v>
                </c:pt>
                <c:pt idx="165">
                  <c:v>3.1755461556864689E-4</c:v>
                </c:pt>
                <c:pt idx="166">
                  <c:v>2.9149441609168996E-4</c:v>
                </c:pt>
                <c:pt idx="167">
                  <c:v>2.6756418678161711E-4</c:v>
                </c:pt>
                <c:pt idx="168">
                  <c:v>2.4559120782470094E-4</c:v>
                </c:pt>
                <c:pt idx="169">
                  <c:v>2.2541654888825959E-4</c:v>
                </c:pt>
                <c:pt idx="170">
                  <c:v>2.0689400258516014E-4</c:v>
                </c:pt>
                <c:pt idx="171">
                  <c:v>1.8988909490822684E-4</c:v>
                </c:pt>
                <c:pt idx="172">
                  <c:v>1.7427816798865466E-4</c:v>
                </c:pt>
                <c:pt idx="173">
                  <c:v>1.5994753065398082E-4</c:v>
                </c:pt>
                <c:pt idx="174">
                  <c:v>1.4679267241237011E-4</c:v>
                </c:pt>
                <c:pt idx="175">
                  <c:v>1.3471753666254E-4</c:v>
                </c:pt>
                <c:pt idx="176">
                  <c:v>1.2363384911575519E-4</c:v>
                </c:pt>
                <c:pt idx="177">
                  <c:v>1.1346049761242514E-4</c:v>
                </c:pt>
                <c:pt idx="178">
                  <c:v>1.041229597165061E-4</c:v>
                </c:pt>
                <c:pt idx="179">
                  <c:v>9.555277467261609E-5</c:v>
                </c:pt>
                <c:pt idx="180">
                  <c:v>8.7687056510751647E-5</c:v>
                </c:pt>
                <c:pt idx="181">
                  <c:v>8.0468045279612649E-5</c:v>
                </c:pt>
                <c:pt idx="182">
                  <c:v>7.3842693580180053E-5</c:v>
                </c:pt>
                <c:pt idx="183">
                  <c:v>6.7762285755158542E-5</c:v>
                </c:pt>
                <c:pt idx="184">
                  <c:v>6.2182087266348209E-5</c:v>
                </c:pt>
                <c:pt idx="185">
                  <c:v>5.7061021960385463E-5</c:v>
                </c:pt>
                <c:pt idx="186">
                  <c:v>5.2361375083256815E-5</c:v>
                </c:pt>
                <c:pt idx="187">
                  <c:v>4.8048520055386909E-5</c:v>
                </c:pt>
                <c:pt idx="188">
                  <c:v>4.4090667161922312E-5</c:v>
                </c:pt>
                <c:pt idx="189">
                  <c:v>4.0458632447175547E-5</c:v>
                </c:pt>
                <c:pt idx="190">
                  <c:v>3.7125625228245581E-5</c:v>
                </c:pt>
                <c:pt idx="191">
                  <c:v>3.4067052760840135E-5</c:v>
                </c:pt>
                <c:pt idx="192">
                  <c:v>3.1260340700589257E-5</c:v>
                </c:pt>
                <c:pt idx="193">
                  <c:v>2.8684768105986806E-5</c:v>
                </c:pt>
                <c:pt idx="194">
                  <c:v>2.6321315824876326E-5</c:v>
                </c:pt>
                <c:pt idx="195">
                  <c:v>2.4152527195472799E-5</c:v>
                </c:pt>
                <c:pt idx="196">
                  <c:v>2.2162380075647508E-5</c:v>
                </c:pt>
                <c:pt idx="197">
                  <c:v>2.0336169290965398E-5</c:v>
                </c:pt>
                <c:pt idx="198">
                  <c:v>1.8660398663112153E-5</c:v>
                </c:pt>
                <c:pt idx="199">
                  <c:v>1.712268184623311E-5</c:v>
                </c:pt>
                <c:pt idx="200">
                  <c:v>1.5711651259666732E-5</c:v>
                </c:pt>
              </c:numCache>
            </c:numRef>
          </c:val>
          <c:smooth val="0"/>
          <c:extLst>
            <c:ext xmlns:c16="http://schemas.microsoft.com/office/drawing/2014/chart" uri="{C3380CC4-5D6E-409C-BE32-E72D297353CC}">
              <c16:uniqueId val="{00000002-183B-3C42-A86C-213D1A65B449}"/>
            </c:ext>
          </c:extLst>
        </c:ser>
        <c:dLbls>
          <c:showLegendKey val="0"/>
          <c:showVal val="0"/>
          <c:showCatName val="0"/>
          <c:showSerName val="0"/>
          <c:showPercent val="0"/>
          <c:showBubbleSize val="0"/>
        </c:dLbls>
        <c:smooth val="0"/>
        <c:axId val="811354880"/>
        <c:axId val="835978208"/>
      </c:lineChart>
      <c:catAx>
        <c:axId val="811354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35978208"/>
        <c:crosses val="autoZero"/>
        <c:auto val="1"/>
        <c:lblAlgn val="ctr"/>
        <c:lblOffset val="100"/>
        <c:noMultiLvlLbl val="0"/>
      </c:catAx>
      <c:valAx>
        <c:axId val="8359782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113548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Sheet1!$D$1</c:f>
              <c:strCache>
                <c:ptCount val="1"/>
                <c:pt idx="0">
                  <c:v>Paid Sick Lleave</c:v>
                </c:pt>
              </c:strCache>
            </c:strRef>
          </c:tx>
          <c:spPr>
            <a:solidFill>
              <a:srgbClr val="0432FF"/>
            </a:solidFill>
            <a:ln>
              <a:noFill/>
            </a:ln>
            <a:effectLst/>
          </c:spPr>
          <c:invertIfNegative val="0"/>
          <c:cat>
            <c:strRef>
              <c:f>Sheet1!$C$2:$C$8</c:f>
              <c:strCache>
                <c:ptCount val="7"/>
                <c:pt idx="0">
                  <c:v>All Workers</c:v>
                </c:pt>
                <c:pt idx="1">
                  <c:v>Lowest 10%</c:v>
                </c:pt>
                <c:pt idx="2">
                  <c:v>Lowest 25%</c:v>
                </c:pt>
                <c:pt idx="3">
                  <c:v>Second 25%</c:v>
                </c:pt>
                <c:pt idx="4">
                  <c:v>Third 25%</c:v>
                </c:pt>
                <c:pt idx="5">
                  <c:v>Highest 25%</c:v>
                </c:pt>
                <c:pt idx="6">
                  <c:v>Highest 10%</c:v>
                </c:pt>
              </c:strCache>
            </c:strRef>
          </c:cat>
          <c:val>
            <c:numRef>
              <c:f>Sheet1!$D$2:$D$8</c:f>
              <c:numCache>
                <c:formatCode>General</c:formatCode>
                <c:ptCount val="7"/>
                <c:pt idx="0">
                  <c:v>71</c:v>
                </c:pt>
                <c:pt idx="1">
                  <c:v>31</c:v>
                </c:pt>
                <c:pt idx="2">
                  <c:v>45</c:v>
                </c:pt>
                <c:pt idx="3">
                  <c:v>73</c:v>
                </c:pt>
                <c:pt idx="4">
                  <c:v>83</c:v>
                </c:pt>
                <c:pt idx="5">
                  <c:v>90</c:v>
                </c:pt>
                <c:pt idx="6">
                  <c:v>92</c:v>
                </c:pt>
              </c:numCache>
            </c:numRef>
          </c:val>
          <c:extLst>
            <c:ext xmlns:c16="http://schemas.microsoft.com/office/drawing/2014/chart" uri="{C3380CC4-5D6E-409C-BE32-E72D297353CC}">
              <c16:uniqueId val="{00000000-E60C-9840-92B2-D2C5E6988D59}"/>
            </c:ext>
          </c:extLst>
        </c:ser>
        <c:ser>
          <c:idx val="1"/>
          <c:order val="1"/>
          <c:tx>
            <c:strRef>
              <c:f>Sheet1!$E$1</c:f>
              <c:strCache>
                <c:ptCount val="1"/>
                <c:pt idx="0">
                  <c:v>Paid Vacation</c:v>
                </c:pt>
              </c:strCache>
            </c:strRef>
          </c:tx>
          <c:spPr>
            <a:solidFill>
              <a:srgbClr val="92D050"/>
            </a:solidFill>
            <a:ln>
              <a:noFill/>
            </a:ln>
            <a:effectLst/>
          </c:spPr>
          <c:invertIfNegative val="0"/>
          <c:cat>
            <c:strRef>
              <c:f>Sheet1!$C$2:$C$8</c:f>
              <c:strCache>
                <c:ptCount val="7"/>
                <c:pt idx="0">
                  <c:v>All Workers</c:v>
                </c:pt>
                <c:pt idx="1">
                  <c:v>Lowest 10%</c:v>
                </c:pt>
                <c:pt idx="2">
                  <c:v>Lowest 25%</c:v>
                </c:pt>
                <c:pt idx="3">
                  <c:v>Second 25%</c:v>
                </c:pt>
                <c:pt idx="4">
                  <c:v>Third 25%</c:v>
                </c:pt>
                <c:pt idx="5">
                  <c:v>Highest 25%</c:v>
                </c:pt>
                <c:pt idx="6">
                  <c:v>Highest 10%</c:v>
                </c:pt>
              </c:strCache>
            </c:strRef>
          </c:cat>
          <c:val>
            <c:numRef>
              <c:f>Sheet1!$E$2:$E$8</c:f>
              <c:numCache>
                <c:formatCode>General</c:formatCode>
                <c:ptCount val="7"/>
                <c:pt idx="0">
                  <c:v>77</c:v>
                </c:pt>
                <c:pt idx="1">
                  <c:v>41</c:v>
                </c:pt>
                <c:pt idx="2">
                  <c:v>52</c:v>
                </c:pt>
                <c:pt idx="3">
                  <c:v>83</c:v>
                </c:pt>
                <c:pt idx="4">
                  <c:v>90</c:v>
                </c:pt>
                <c:pt idx="5">
                  <c:v>91</c:v>
                </c:pt>
                <c:pt idx="6">
                  <c:v>93</c:v>
                </c:pt>
              </c:numCache>
            </c:numRef>
          </c:val>
          <c:extLst>
            <c:ext xmlns:c16="http://schemas.microsoft.com/office/drawing/2014/chart" uri="{C3380CC4-5D6E-409C-BE32-E72D297353CC}">
              <c16:uniqueId val="{00000001-E60C-9840-92B2-D2C5E6988D59}"/>
            </c:ext>
          </c:extLst>
        </c:ser>
        <c:ser>
          <c:idx val="2"/>
          <c:order val="2"/>
          <c:tx>
            <c:strRef>
              <c:f>Sheet1!$F$1</c:f>
              <c:strCache>
                <c:ptCount val="1"/>
                <c:pt idx="0">
                  <c:v>Paid Holidays</c:v>
                </c:pt>
              </c:strCache>
            </c:strRef>
          </c:tx>
          <c:spPr>
            <a:solidFill>
              <a:srgbClr val="FF7E79"/>
            </a:solidFill>
            <a:ln>
              <a:noFill/>
            </a:ln>
            <a:effectLst/>
          </c:spPr>
          <c:invertIfNegative val="0"/>
          <c:cat>
            <c:strRef>
              <c:f>Sheet1!$C$2:$C$8</c:f>
              <c:strCache>
                <c:ptCount val="7"/>
                <c:pt idx="0">
                  <c:v>All Workers</c:v>
                </c:pt>
                <c:pt idx="1">
                  <c:v>Lowest 10%</c:v>
                </c:pt>
                <c:pt idx="2">
                  <c:v>Lowest 25%</c:v>
                </c:pt>
                <c:pt idx="3">
                  <c:v>Second 25%</c:v>
                </c:pt>
                <c:pt idx="4">
                  <c:v>Third 25%</c:v>
                </c:pt>
                <c:pt idx="5">
                  <c:v>Highest 25%</c:v>
                </c:pt>
                <c:pt idx="6">
                  <c:v>Highest 10%</c:v>
                </c:pt>
              </c:strCache>
            </c:strRef>
          </c:cat>
          <c:val>
            <c:numRef>
              <c:f>Sheet1!$F$2:$F$8</c:f>
              <c:numCache>
                <c:formatCode>General</c:formatCode>
                <c:ptCount val="7"/>
                <c:pt idx="0">
                  <c:v>78</c:v>
                </c:pt>
                <c:pt idx="1">
                  <c:v>40</c:v>
                </c:pt>
                <c:pt idx="2">
                  <c:v>54</c:v>
                </c:pt>
                <c:pt idx="3">
                  <c:v>82</c:v>
                </c:pt>
                <c:pt idx="4">
                  <c:v>91</c:v>
                </c:pt>
                <c:pt idx="5">
                  <c:v>93</c:v>
                </c:pt>
                <c:pt idx="6">
                  <c:v>93</c:v>
                </c:pt>
              </c:numCache>
            </c:numRef>
          </c:val>
          <c:extLst>
            <c:ext xmlns:c16="http://schemas.microsoft.com/office/drawing/2014/chart" uri="{C3380CC4-5D6E-409C-BE32-E72D297353CC}">
              <c16:uniqueId val="{00000002-E60C-9840-92B2-D2C5E6988D59}"/>
            </c:ext>
          </c:extLst>
        </c:ser>
        <c:dLbls>
          <c:showLegendKey val="0"/>
          <c:showVal val="0"/>
          <c:showCatName val="0"/>
          <c:showSerName val="0"/>
          <c:showPercent val="0"/>
          <c:showBubbleSize val="0"/>
        </c:dLbls>
        <c:gapWidth val="219"/>
        <c:overlap val="-27"/>
        <c:axId val="667983984"/>
        <c:axId val="808153504"/>
      </c:barChart>
      <c:catAx>
        <c:axId val="667983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08153504"/>
        <c:crosses val="autoZero"/>
        <c:auto val="1"/>
        <c:lblAlgn val="ctr"/>
        <c:lblOffset val="100"/>
        <c:noMultiLvlLbl val="0"/>
      </c:catAx>
      <c:valAx>
        <c:axId val="8081535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679839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EC6A77-897B-A94D-8179-085D1B4EE98D}" type="datetimeFigureOut">
              <a:rPr lang="en-US" smtClean="0"/>
              <a:t>11/7/20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F294D8-753E-E842-8CF8-893A8D4FD7E5}" type="slidenum">
              <a:rPr lang="en-US" smtClean="0"/>
              <a:t>‹#›</a:t>
            </a:fld>
            <a:endParaRPr lang="en-US" dirty="0"/>
          </a:p>
        </p:txBody>
      </p:sp>
    </p:spTree>
    <p:extLst>
      <p:ext uri="{BB962C8B-B14F-4D97-AF65-F5344CB8AC3E}">
        <p14:creationId xmlns:p14="http://schemas.microsoft.com/office/powerpoint/2010/main" val="162078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baseline="0" dirty="0"/>
              <a:t>Unemployment rises during recessions and falls during economic expansions.</a:t>
            </a:r>
          </a:p>
          <a:p>
            <a:pPr marL="228600" indent="-228600">
              <a:buAutoNum type="arabicParenBoth"/>
            </a:pPr>
            <a:r>
              <a:rPr lang="en-US" baseline="0" dirty="0"/>
              <a:t>Unemployment peaked at the end of the 2009 recession.</a:t>
            </a:r>
          </a:p>
          <a:p>
            <a:pPr marL="228600" indent="-228600">
              <a:buAutoNum type="arabicParenBoth"/>
            </a:pPr>
            <a:r>
              <a:rPr lang="en-US" baseline="0" dirty="0"/>
              <a:t>The Fed worked to reduce the effects of the recession. Near the end of 2008, the FOMC reduced the federal funds rate to nearly zero and worked to reduce longer-term interest rates via large-scale asset purchase programs (late 2008 – 10/2014).</a:t>
            </a:r>
          </a:p>
          <a:p>
            <a:pPr marL="228600" indent="-228600">
              <a:buAutoNum type="arabicParenBoth"/>
            </a:pPr>
            <a:r>
              <a:rPr lang="en-US" baseline="0" dirty="0"/>
              <a:t>Unemployment is currently below the natural rate of unemployment. This is traditionally accompanied by economic growth and rising price levels. It’s also a major reason for FOMC’s decision to increase the federal funds rate.</a:t>
            </a:r>
          </a:p>
        </p:txBody>
      </p:sp>
      <p:sp>
        <p:nvSpPr>
          <p:cNvPr id="4" name="Slide Number Placeholder 3"/>
          <p:cNvSpPr>
            <a:spLocks noGrp="1"/>
          </p:cNvSpPr>
          <p:nvPr>
            <p:ph type="sldNum" sz="quarter" idx="10"/>
          </p:nvPr>
        </p:nvSpPr>
        <p:spPr/>
        <p:txBody>
          <a:bodyPr/>
          <a:lstStyle/>
          <a:p>
            <a:fld id="{39F294D8-753E-E842-8CF8-893A8D4FD7E5}" type="slidenum">
              <a:rPr lang="en-US" smtClean="0"/>
              <a:t>38</a:t>
            </a:fld>
            <a:endParaRPr lang="en-US"/>
          </a:p>
        </p:txBody>
      </p:sp>
    </p:spTree>
    <p:extLst>
      <p:ext uri="{BB962C8B-B14F-4D97-AF65-F5344CB8AC3E}">
        <p14:creationId xmlns:p14="http://schemas.microsoft.com/office/powerpoint/2010/main" val="2814401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PAYEMS_recent.png</a:t>
            </a:r>
            <a:endParaRPr lang="en-US" dirty="0"/>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39</a:t>
            </a:fld>
            <a:endParaRPr lang="en-US"/>
          </a:p>
        </p:txBody>
      </p:sp>
    </p:spTree>
    <p:extLst>
      <p:ext uri="{BB962C8B-B14F-4D97-AF65-F5344CB8AC3E}">
        <p14:creationId xmlns:p14="http://schemas.microsoft.com/office/powerpoint/2010/main" val="2772374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PAYEMS.png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40</a:t>
            </a:fld>
            <a:endParaRPr lang="en-US"/>
          </a:p>
        </p:txBody>
      </p:sp>
    </p:spTree>
    <p:extLst>
      <p:ext uri="{BB962C8B-B14F-4D97-AF65-F5344CB8AC3E}">
        <p14:creationId xmlns:p14="http://schemas.microsoft.com/office/powerpoint/2010/main" val="1322278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PAYEMS.png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41</a:t>
            </a:fld>
            <a:endParaRPr lang="en-US"/>
          </a:p>
        </p:txBody>
      </p:sp>
    </p:spTree>
    <p:extLst>
      <p:ext uri="{BB962C8B-B14F-4D97-AF65-F5344CB8AC3E}">
        <p14:creationId xmlns:p14="http://schemas.microsoft.com/office/powerpoint/2010/main" val="1443003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Cpi_recent.png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47</a:t>
            </a:fld>
            <a:endParaRPr lang="en-US"/>
          </a:p>
        </p:txBody>
      </p:sp>
    </p:spTree>
    <p:extLst>
      <p:ext uri="{BB962C8B-B14F-4D97-AF65-F5344CB8AC3E}">
        <p14:creationId xmlns:p14="http://schemas.microsoft.com/office/powerpoint/2010/main" val="817366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51</a:t>
            </a:fld>
            <a:endParaRPr lang="en-US"/>
          </a:p>
        </p:txBody>
      </p:sp>
    </p:spTree>
    <p:extLst>
      <p:ext uri="{BB962C8B-B14F-4D97-AF65-F5344CB8AC3E}">
        <p14:creationId xmlns:p14="http://schemas.microsoft.com/office/powerpoint/2010/main" val="9931346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https://research.stlouisfed.org/publications/economic-synopses/2020/03/17/possible-fiscal-policies-for-rare-unanticipated-and-severe-viral-outbreaks</a:t>
            </a:r>
          </a:p>
        </p:txBody>
      </p:sp>
      <p:sp>
        <p:nvSpPr>
          <p:cNvPr id="4" name="Slide Number Placeholder 3"/>
          <p:cNvSpPr>
            <a:spLocks noGrp="1"/>
          </p:cNvSpPr>
          <p:nvPr>
            <p:ph type="sldNum" sz="quarter" idx="10"/>
          </p:nvPr>
        </p:nvSpPr>
        <p:spPr/>
        <p:txBody>
          <a:bodyPr/>
          <a:lstStyle/>
          <a:p>
            <a:fld id="{39F294D8-753E-E842-8CF8-893A8D4FD7E5}" type="slidenum">
              <a:rPr lang="en-US" smtClean="0"/>
              <a:t>75</a:t>
            </a:fld>
            <a:endParaRPr lang="en-US"/>
          </a:p>
        </p:txBody>
      </p:sp>
    </p:spTree>
    <p:extLst>
      <p:ext uri="{BB962C8B-B14F-4D97-AF65-F5344CB8AC3E}">
        <p14:creationId xmlns:p14="http://schemas.microsoft.com/office/powerpoint/2010/main" val="778305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Recall:</a:t>
            </a:r>
            <a:r>
              <a:rPr lang="en-US" dirty="0"/>
              <a:t> GDP is measures production of an economy;</a:t>
            </a:r>
            <a:r>
              <a:rPr lang="en-US" baseline="0" dirty="0"/>
              <a:t> we often measure GDP as the sum of spending on final goods/services produced within an economy. The first three categories (C,I,G) contain spending on both domestically and foreign produced goods. To accurately measure domestic production, we subtract domestic consumption of foreign goods (imports).</a:t>
            </a:r>
          </a:p>
          <a:p>
            <a:pPr marL="0" indent="0">
              <a:buNone/>
            </a:pPr>
            <a:endParaRPr lang="en-US" dirty="0"/>
          </a:p>
          <a:p>
            <a:pPr marL="0" indent="0">
              <a:buNone/>
            </a:pPr>
            <a:r>
              <a:rPr lang="en-US" b="1" dirty="0"/>
              <a:t>The Point:</a:t>
            </a:r>
            <a:r>
              <a:rPr lang="en-US" b="1" baseline="0" dirty="0"/>
              <a:t> </a:t>
            </a:r>
            <a:r>
              <a:rPr lang="en-US" dirty="0"/>
              <a:t>Analysis</a:t>
            </a:r>
            <a:r>
              <a:rPr lang="en-US" baseline="0" dirty="0"/>
              <a:t> of components of GDP as well as the production side of the economy should provide a comprehensive picture of the US economic landscape</a:t>
            </a:r>
          </a:p>
          <a:p>
            <a:pPr marL="228600" indent="-228600">
              <a:buAutoNum type="arabicParenBoth"/>
            </a:pP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78</a:t>
            </a:fld>
            <a:endParaRPr lang="en-US" dirty="0"/>
          </a:p>
        </p:txBody>
      </p:sp>
    </p:spTree>
    <p:extLst>
      <p:ext uri="{BB962C8B-B14F-4D97-AF65-F5344CB8AC3E}">
        <p14:creationId xmlns:p14="http://schemas.microsoft.com/office/powerpoint/2010/main" val="1122986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dirty="0"/>
              <a:t>Components</a:t>
            </a:r>
            <a:r>
              <a:rPr lang="en-US" baseline="0" dirty="0"/>
              <a:t> sum to GDP</a:t>
            </a:r>
          </a:p>
          <a:p>
            <a:pPr marL="228600" indent="-228600">
              <a:buAutoNum type="arabicParenBoth"/>
            </a:pPr>
            <a:r>
              <a:rPr lang="en-US" dirty="0"/>
              <a:t>Average</a:t>
            </a:r>
            <a:r>
              <a:rPr lang="en-US" baseline="0" dirty="0"/>
              <a:t> % of GDP for each component from 1960-Present: C = 64%, I=15%, G=24%, NX = 2% (X = 7%, M=9%)</a:t>
            </a:r>
          </a:p>
          <a:p>
            <a:pPr marL="228600" indent="-228600">
              <a:buAutoNum type="arabicParenBoth"/>
            </a:pPr>
            <a:r>
              <a:rPr lang="en-US" baseline="0" dirty="0"/>
              <a:t>Net Exports as a % of GDP has increased over the sample period, but it’s contribution to GDP is relatively small</a:t>
            </a:r>
          </a:p>
          <a:p>
            <a:pPr marL="0" indent="0">
              <a:buNone/>
            </a:pPr>
            <a:endParaRPr lang="en-US" baseline="0" dirty="0"/>
          </a:p>
        </p:txBody>
      </p:sp>
      <p:sp>
        <p:nvSpPr>
          <p:cNvPr id="4" name="Slide Number Placeholder 3"/>
          <p:cNvSpPr>
            <a:spLocks noGrp="1"/>
          </p:cNvSpPr>
          <p:nvPr>
            <p:ph type="sldNum" sz="quarter" idx="10"/>
          </p:nvPr>
        </p:nvSpPr>
        <p:spPr/>
        <p:txBody>
          <a:bodyPr/>
          <a:lstStyle/>
          <a:p>
            <a:fld id="{39F294D8-753E-E842-8CF8-893A8D4FD7E5}" type="slidenum">
              <a:rPr lang="en-US" smtClean="0"/>
              <a:t>79</a:t>
            </a:fld>
            <a:endParaRPr lang="en-US" dirty="0"/>
          </a:p>
        </p:txBody>
      </p:sp>
    </p:spTree>
    <p:extLst>
      <p:ext uri="{BB962C8B-B14F-4D97-AF65-F5344CB8AC3E}">
        <p14:creationId xmlns:p14="http://schemas.microsoft.com/office/powerpoint/2010/main" val="3146958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1A4D-4FAD-45A6-A3C5-59711005E0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6B803A-233C-48A3-A920-5820C83A0E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a:extLst>
              <a:ext uri="{FF2B5EF4-FFF2-40B4-BE49-F238E27FC236}">
                <a16:creationId xmlns:a16="http://schemas.microsoft.com/office/drawing/2014/main" id="{DC2737BC-96A1-42A3-AD8D-9E8CD7FB7C95}"/>
              </a:ext>
            </a:extLst>
          </p:cNvPr>
          <p:cNvSpPr>
            <a:spLocks noGrp="1"/>
          </p:cNvSpPr>
          <p:nvPr>
            <p:ph type="sldNum" sz="quarter" idx="12"/>
          </p:nvPr>
        </p:nvSpPr>
        <p:spPr/>
        <p:txBody>
          <a:bodyPr/>
          <a:lstStyle/>
          <a:p>
            <a:fld id="{D9F085D5-EC86-4F6A-B501-C1359CB39116}" type="slidenum">
              <a:rPr lang="en-GB" smtClean="0"/>
              <a:t>‹#›</a:t>
            </a:fld>
            <a:endParaRPr lang="en-GB" dirty="0"/>
          </a:p>
        </p:txBody>
      </p:sp>
    </p:spTree>
    <p:extLst>
      <p:ext uri="{BB962C8B-B14F-4D97-AF65-F5344CB8AC3E}">
        <p14:creationId xmlns:p14="http://schemas.microsoft.com/office/powerpoint/2010/main" val="2470958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y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dirty="0"/>
          </a:p>
        </p:txBody>
      </p:sp>
      <p:sp>
        <p:nvSpPr>
          <p:cNvPr id="3" name="Rectangle 2">
            <a:extLst>
              <a:ext uri="{FF2B5EF4-FFF2-40B4-BE49-F238E27FC236}">
                <a16:creationId xmlns:a16="http://schemas.microsoft.com/office/drawing/2014/main" id="{AAA7E2CB-D8A4-4CA5-AD0E-4339221B42DB}"/>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97709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72FA1ED-8B45-44AC-98C5-BB37CF911EB0}"/>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dirty="0"/>
          </a:p>
        </p:txBody>
      </p:sp>
    </p:spTree>
    <p:extLst>
      <p:ext uri="{BB962C8B-B14F-4D97-AF65-F5344CB8AC3E}">
        <p14:creationId xmlns:p14="http://schemas.microsoft.com/office/powerpoint/2010/main" val="848032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Title 2 lin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72FA1ED-8B45-44AC-98C5-BB37CF911EB0}"/>
              </a:ext>
            </a:extLst>
          </p:cNvPr>
          <p:cNvSpPr>
            <a:spLocks noGrp="1"/>
          </p:cNvSpPr>
          <p:nvPr>
            <p:ph type="title" hasCustomPrompt="1"/>
          </p:nvPr>
        </p:nvSpPr>
        <p:spPr>
          <a:xfrm>
            <a:off x="838200" y="216007"/>
            <a:ext cx="10515600" cy="1325563"/>
          </a:xfrm>
        </p:spPr>
        <p:txBody>
          <a:bodyPr anchor="t" anchorCtr="0">
            <a:normAutofit/>
          </a:bodyPr>
          <a:lstStyle>
            <a:lvl1pPr>
              <a:lnSpc>
                <a:spcPct val="100000"/>
              </a:lnSpc>
              <a:defRPr sz="4000">
                <a:solidFill>
                  <a:srgbClr val="0C4C88"/>
                </a:solidFill>
              </a:defRPr>
            </a:lvl1pPr>
          </a:lstStyle>
          <a:p>
            <a:r>
              <a:rPr lang="en-US" dirty="0"/>
              <a:t>Click to edit Master title style</a:t>
            </a:r>
            <a:br>
              <a:rPr lang="en-US" dirty="0"/>
            </a:b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3pPr>
              <a:defRPr sz="24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dirty="0"/>
          </a:p>
        </p:txBody>
      </p:sp>
    </p:spTree>
    <p:extLst>
      <p:ext uri="{BB962C8B-B14F-4D97-AF65-F5344CB8AC3E}">
        <p14:creationId xmlns:p14="http://schemas.microsoft.com/office/powerpoint/2010/main" val="20614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7E71-46AC-4513-9A95-F26DF30D7956}"/>
              </a:ext>
            </a:extLst>
          </p:cNvPr>
          <p:cNvSpPr>
            <a:spLocks noGrp="1"/>
          </p:cNvSpPr>
          <p:nvPr>
            <p:ph type="title"/>
          </p:nvPr>
        </p:nvSpPr>
        <p:spPr/>
        <p:txBody>
          <a:bodyPr/>
          <a:lstStyle>
            <a:lvl1pPr>
              <a:defRPr>
                <a:solidFill>
                  <a:srgbClr val="0C4C88"/>
                </a:solidFill>
              </a:defRPr>
            </a:lvl1pPr>
          </a:lstStyle>
          <a:p>
            <a:r>
              <a:rPr lang="en-US" dirty="0"/>
              <a:t>Click to edit Master title style</a:t>
            </a:r>
            <a:endParaRPr lang="en-GB" dirty="0"/>
          </a:p>
        </p:txBody>
      </p:sp>
      <p:sp>
        <p:nvSpPr>
          <p:cNvPr id="8" name="Oval 7">
            <a:extLst>
              <a:ext uri="{FF2B5EF4-FFF2-40B4-BE49-F238E27FC236}">
                <a16:creationId xmlns:a16="http://schemas.microsoft.com/office/drawing/2014/main" id="{6C1AA319-333D-412C-9DD7-9A6C0D760DBE}"/>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dirty="0"/>
          </a:p>
        </p:txBody>
      </p:sp>
    </p:spTree>
    <p:extLst>
      <p:ext uri="{BB962C8B-B14F-4D97-AF65-F5344CB8AC3E}">
        <p14:creationId xmlns:p14="http://schemas.microsoft.com/office/powerpoint/2010/main" val="3715790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Title 2 lin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dirty="0"/>
          </a:p>
        </p:txBody>
      </p:sp>
      <p:sp>
        <p:nvSpPr>
          <p:cNvPr id="9" name="Oval 8">
            <a:extLst>
              <a:ext uri="{FF2B5EF4-FFF2-40B4-BE49-F238E27FC236}">
                <a16:creationId xmlns:a16="http://schemas.microsoft.com/office/drawing/2014/main" id="{EEAB0322-A9EB-43EB-8A82-07D57F72DE4A}"/>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8E67E71-46AC-4513-9A95-F26DF30D7956}"/>
              </a:ext>
            </a:extLst>
          </p:cNvPr>
          <p:cNvSpPr>
            <a:spLocks noGrp="1"/>
          </p:cNvSpPr>
          <p:nvPr>
            <p:ph type="title" hasCustomPrompt="1"/>
          </p:nvPr>
        </p:nvSpPr>
        <p:spPr>
          <a:xfrm>
            <a:off x="838200" y="216007"/>
            <a:ext cx="10515600" cy="1325563"/>
          </a:xfrm>
        </p:spPr>
        <p:txBody>
          <a:bodyPr anchor="t" anchorCtr="0"/>
          <a:lstStyle>
            <a:lvl1pPr>
              <a:lnSpc>
                <a:spcPct val="100000"/>
              </a:lnSpc>
              <a:defRPr>
                <a:solidFill>
                  <a:srgbClr val="0C4C88"/>
                </a:solidFill>
              </a:defRPr>
            </a:lvl1pPr>
          </a:lstStyle>
          <a:p>
            <a:r>
              <a:rPr lang="en-US" dirty="0"/>
              <a:t>Click to edit Master title style</a:t>
            </a:r>
            <a:br>
              <a:rPr lang="en-US" dirty="0"/>
            </a:br>
            <a:endParaRPr lang="en-GB" dirty="0"/>
          </a:p>
        </p:txBody>
      </p:sp>
    </p:spTree>
    <p:extLst>
      <p:ext uri="{BB962C8B-B14F-4D97-AF65-F5344CB8AC3E}">
        <p14:creationId xmlns:p14="http://schemas.microsoft.com/office/powerpoint/2010/main" val="267815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90B-032D-47E4-AA87-462359C7B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8E3E4E5-6537-4C35-A50E-A91EDDFC5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Slide Number Placeholder 6">
            <a:extLst>
              <a:ext uri="{FF2B5EF4-FFF2-40B4-BE49-F238E27FC236}">
                <a16:creationId xmlns:a16="http://schemas.microsoft.com/office/drawing/2014/main" id="{DD0AEE99-5F0F-4100-9685-AAB2EBB6DFF0}"/>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a:t>
            </a:fld>
            <a:endParaRPr lang="en-GB" dirty="0"/>
          </a:p>
        </p:txBody>
      </p:sp>
    </p:spTree>
    <p:extLst>
      <p:ext uri="{BB962C8B-B14F-4D97-AF65-F5344CB8AC3E}">
        <p14:creationId xmlns:p14="http://schemas.microsoft.com/office/powerpoint/2010/main" val="204433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2545-EFE2-4330-B6AE-68DD7018D3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965C42-8E4E-4995-8882-EDA624357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0386CD-7692-45A5-96E1-56EF3B35FB7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E968283-0879-4456-B3EF-65A7B363EF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D478B5-F754-4D16-A4E6-C28D49165B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C9312041-9D94-4A1D-B742-6CF6728A9A54}"/>
              </a:ext>
            </a:extLst>
          </p:cNvPr>
          <p:cNvSpPr>
            <a:spLocks noGrp="1"/>
          </p:cNvSpPr>
          <p:nvPr>
            <p:ph type="sldNum" sz="quarter" idx="12"/>
          </p:nvPr>
        </p:nvSpPr>
        <p:spPr/>
        <p:txBody>
          <a:bodyPr/>
          <a:lstStyle/>
          <a:p>
            <a:fld id="{D9F085D5-EC86-4F6A-B501-C1359CB39116}" type="slidenum">
              <a:rPr lang="en-GB" smtClean="0"/>
              <a:t>‹#›</a:t>
            </a:fld>
            <a:endParaRPr lang="en-GB" dirty="0"/>
          </a:p>
        </p:txBody>
      </p:sp>
    </p:spTree>
    <p:extLst>
      <p:ext uri="{BB962C8B-B14F-4D97-AF65-F5344CB8AC3E}">
        <p14:creationId xmlns:p14="http://schemas.microsoft.com/office/powerpoint/2010/main" val="2160454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E3BC-6A56-4810-AE88-730E1D2608C9}"/>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dirty="0"/>
          </a:p>
        </p:txBody>
      </p:sp>
    </p:spTree>
    <p:extLst>
      <p:ext uri="{BB962C8B-B14F-4D97-AF65-F5344CB8AC3E}">
        <p14:creationId xmlns:p14="http://schemas.microsoft.com/office/powerpoint/2010/main" val="67706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0C0B4B-CECB-4D80-B0B3-10BA52D49BD5}"/>
              </a:ext>
            </a:extLst>
          </p:cNvPr>
          <p:cNvSpPr>
            <a:spLocks noGrp="1"/>
          </p:cNvSpPr>
          <p:nvPr>
            <p:ph type="sldNum" sz="quarter" idx="12"/>
          </p:nvPr>
        </p:nvSpPr>
        <p:spPr/>
        <p:txBody>
          <a:bodyPr/>
          <a:lstStyle/>
          <a:p>
            <a:fld id="{D9F085D5-EC86-4F6A-B501-C1359CB39116}" type="slidenum">
              <a:rPr lang="en-GB" smtClean="0"/>
              <a:t>‹#›</a:t>
            </a:fld>
            <a:endParaRPr lang="en-GB" dirty="0"/>
          </a:p>
        </p:txBody>
      </p:sp>
    </p:spTree>
    <p:extLst>
      <p:ext uri="{BB962C8B-B14F-4D97-AF65-F5344CB8AC3E}">
        <p14:creationId xmlns:p14="http://schemas.microsoft.com/office/powerpoint/2010/main" val="3603757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9E97E-8590-4661-B926-74D82175F17E}"/>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B2EFE9F-E4C2-4E94-B15C-7561DD632706}"/>
              </a:ext>
            </a:extLst>
          </p:cNvPr>
          <p:cNvSpPr>
            <a:spLocks noGrp="1"/>
          </p:cNvSpPr>
          <p:nvPr>
            <p:ph type="body" idx="1"/>
          </p:nvPr>
        </p:nvSpPr>
        <p:spPr>
          <a:xfrm>
            <a:off x="838200" y="173037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36C72820-9D3E-44DA-B4D3-E0A65C8E5BDA}"/>
              </a:ext>
            </a:extLst>
          </p:cNvPr>
          <p:cNvSpPr>
            <a:spLocks noGrp="1"/>
          </p:cNvSpPr>
          <p:nvPr>
            <p:ph type="sldNum" sz="quarter" idx="4"/>
          </p:nvPr>
        </p:nvSpPr>
        <p:spPr>
          <a:xfrm>
            <a:off x="9272751" y="6230226"/>
            <a:ext cx="2743200" cy="365125"/>
          </a:xfrm>
          <a:prstGeom prst="rect">
            <a:avLst/>
          </a:prstGeom>
        </p:spPr>
        <p:txBody>
          <a:bodyPr vert="horz" lIns="91440" tIns="45720" rIns="91440" bIns="45720" rtlCol="0" anchor="ctr"/>
          <a:lstStyle>
            <a:lvl1pPr algn="r">
              <a:defRPr sz="1100">
                <a:solidFill>
                  <a:srgbClr val="0C4C88"/>
                </a:solidFill>
              </a:defRPr>
            </a:lvl1pPr>
          </a:lstStyle>
          <a:p>
            <a:fld id="{D9F085D5-EC86-4F6A-B501-C1359CB39116}" type="slidenum">
              <a:rPr lang="en-GB" smtClean="0"/>
              <a:pPr/>
              <a:t>‹#›</a:t>
            </a:fld>
            <a:endParaRPr lang="en-GB" dirty="0"/>
          </a:p>
        </p:txBody>
      </p:sp>
      <p:sp>
        <p:nvSpPr>
          <p:cNvPr id="7" name="Workspace [Presentation]" hidden="1">
            <a:extLst>
              <a:ext uri="{FF2B5EF4-FFF2-40B4-BE49-F238E27FC236}">
                <a16:creationId xmlns:a16="http://schemas.microsoft.com/office/drawing/2014/main" id="{07CF207E-F6E3-4338-83CD-7F26AF8EFD5E}"/>
              </a:ext>
            </a:extLst>
          </p:cNvPr>
          <p:cNvSpPr/>
          <p:nvPr userDrawn="1"/>
        </p:nvSpPr>
        <p:spPr>
          <a:xfrm>
            <a:off x="838200" y="1825625"/>
            <a:ext cx="5181600" cy="4351338"/>
          </a:xfrm>
          <a:prstGeom prst="rect">
            <a:avLst/>
          </a:prstGeom>
          <a:noFill/>
          <a:ln w="12700" cap="flat" cmpd="sng" algn="ctr">
            <a:solidFill>
              <a:srgbClr val="D24726"/>
            </a:solidFill>
            <a:prstDash val="lgDash"/>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5" name="Straight Connector 14">
            <a:extLst>
              <a:ext uri="{FF2B5EF4-FFF2-40B4-BE49-F238E27FC236}">
                <a16:creationId xmlns:a16="http://schemas.microsoft.com/office/drawing/2014/main" id="{2FCAFF6B-AEE7-4DF3-9AA6-FC371F384119}"/>
              </a:ext>
            </a:extLst>
          </p:cNvPr>
          <p:cNvCxnSpPr>
            <a:cxnSpLocks/>
          </p:cNvCxnSpPr>
          <p:nvPr userDrawn="1"/>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5C10A0A-8A4B-47E1-9F98-875C5F817B91}"/>
              </a:ext>
            </a:extLst>
          </p:cNvPr>
          <p:cNvPicPr>
            <a:picLocks noChangeAspect="1"/>
          </p:cNvPicPr>
          <p:nvPr userDrawn="1"/>
        </p:nvPicPr>
        <p:blipFill>
          <a:blip r:embed="rId12"/>
          <a:stretch>
            <a:fillRect/>
          </a:stretch>
        </p:blipFill>
        <p:spPr>
          <a:xfrm>
            <a:off x="10174279" y="0"/>
            <a:ext cx="2017721" cy="1898705"/>
          </a:xfrm>
          <a:prstGeom prst="rect">
            <a:avLst/>
          </a:prstGeom>
        </p:spPr>
      </p:pic>
      <p:pic>
        <p:nvPicPr>
          <p:cNvPr id="17" name="Picture 16">
            <a:extLst>
              <a:ext uri="{FF2B5EF4-FFF2-40B4-BE49-F238E27FC236}">
                <a16:creationId xmlns:a16="http://schemas.microsoft.com/office/drawing/2014/main" id="{57F4E8CB-31CF-4E8D-A3AC-73D8C76CAD0B}"/>
              </a:ext>
            </a:extLst>
          </p:cNvPr>
          <p:cNvPicPr>
            <a:picLocks noChangeAspect="1"/>
          </p:cNvPicPr>
          <p:nvPr userDrawn="1"/>
        </p:nvPicPr>
        <p:blipFill>
          <a:blip r:embed="rId13"/>
          <a:stretch>
            <a:fillRect/>
          </a:stretch>
        </p:blipFill>
        <p:spPr>
          <a:xfrm>
            <a:off x="335378" y="6176568"/>
            <a:ext cx="2834640" cy="472441"/>
          </a:xfrm>
          <a:prstGeom prst="rect">
            <a:avLst/>
          </a:prstGeom>
        </p:spPr>
      </p:pic>
    </p:spTree>
    <p:extLst>
      <p:ext uri="{BB962C8B-B14F-4D97-AF65-F5344CB8AC3E}">
        <p14:creationId xmlns:p14="http://schemas.microsoft.com/office/powerpoint/2010/main" val="9566925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34" r:id="rId3"/>
    <p:sldLayoutId id="2147483724" r:id="rId4"/>
    <p:sldLayoutId id="2147483733" r:id="rId5"/>
    <p:sldLayoutId id="2147483723" r:id="rId6"/>
    <p:sldLayoutId id="2147483725" r:id="rId7"/>
    <p:sldLayoutId id="2147483726" r:id="rId8"/>
    <p:sldLayoutId id="2147483727" r:id="rId9"/>
    <p:sldLayoutId id="2147483732" r:id="rId10"/>
  </p:sldLayoutIdLst>
  <p:hf hdr="0" ftr="0" dt="0"/>
  <p:txStyles>
    <p:title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file:////Volumes/Promise%20Pegasus/FileShare/Presentations/Base_New/Charts/treas_recent1mo.png" TargetMode="External"/><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file:////Volumes/Promise%20Pegasus/FileShare/Presentations/Base_New/Charts/FEDFUNDS_recent.png" TargetMode="External"/><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2.xml"/><Relationship Id="rId4" Type="http://schemas.openxmlformats.org/officeDocument/2006/relationships/image" Target="../media/image70.tiff"/></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hyperlink" Target="mailto:info@needelegation.org" TargetMode="External"/><Relationship Id="rId2" Type="http://schemas.openxmlformats.org/officeDocument/2006/relationships/hyperlink" Target="http://www.needelegation.org/" TargetMode="External"/><Relationship Id="rId1" Type="http://schemas.openxmlformats.org/officeDocument/2006/relationships/slideLayout" Target="../slideLayouts/slideLayout2.xml"/><Relationship Id="rId4" Type="http://schemas.openxmlformats.org/officeDocument/2006/relationships/hyperlink" Target="http://www.needelegation.org/testimonials.php"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file:////Volumes/Promise%20Pegasus/FileShare/Presentations/Base_New/Charts/contrib_Gross_domestic_product.png"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file:////Users/Jon/NEED%20Dropbox/Presentations/Coronavirus/Charts/spend.png"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file:////Volumes/Promise%20Pegasus/FileShare/Presentations/Base_New/Charts/CV_DJSP.png"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file:////Volumes/Promise%20Pegasus/FileShare/Presentations/Base_New/Charts/NASDAQ_Comp.png"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file:////Users/Jon/NEED%20Dropbox/Presentations/Coronavirus/Charts/HTimeSeries_industry.png"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file:////Users/Jon/NEED%20Dropbox/Presentations/Coronavirus/Charts/HB_H_industry.png"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file:////Users/Jon/NEED%20Dropbox/Presentations/Coronavirus/Charts/HTimeSeries_states.png" TargetMode="External"/><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file:////Users/Jon/NEED%20Dropbox/Presentations/Coronavirus/Charts/HTimeSeries_states_insert.png" TargetMode="Externa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file:////Users/Jon/NEED%20Dropbox/Presentations/Coronavirus/Charts/HTimeSeries_MSAs.png" TargetMode="External"/><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file:////Users/Jon/NEED%20Dropbox/Presentations/Coronavirus/Charts/HTimeSeries_MSAs_insert.png" TargetMode="External"/><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file:////Users/Jon/NEED%20Dropbox/Presentations/Coronavirus/Charts/size_empBoth.png" TargetMode="External"/><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file:////Volumes/Promise%20Pegasus/FileShare/Presentations/Base_New/Charts/ICSA.png" TargetMode="External"/><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file:////Volumes/Promise%20Pegasus/FileShare/Presentations/Base_New/Charts/ICSA_mini.png" TargetMode="Externa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file:////Volumes/Promise%20Pegasus/FileShare/Presentations/Base_New/Charts/ICSA_recent.png" TargetMode="External"/><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file:////Volumes/Promise%20Pegasus/FileShare/Presentations/Base_New/Charts/ICSA_history.png"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file:////Volumes/Promise%20Pegasus/FileShare/Presentations/Base_New/Charts/CCSA_recent.png"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file:////Volumes/Promise%20Pegasus/FileShare/Presentations/Base_New/Charts/CCSA.png"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file:////Volumes/Promise%20Pegasus/FileShare/Presentations/Base_New/Charts/CCSA_history.png" TargetMode="Externa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file:////Volumes/Promise%20Pegasus/FileShare/Presentations/Base_New/Charts/UNRATE_alone_history.png" TargetMode="External"/><Relationship Id="rId5" Type="http://schemas.openxmlformats.org/officeDocument/2006/relationships/image" Target="../media/image32.png"/><Relationship Id="rId4" Type="http://schemas.openxmlformats.org/officeDocument/2006/relationships/image" Target="file:////Volumes/Promise%20Pegasus/FileShare/Presentations/Base_New/Charts/UNRATE_alone.png"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PAYEMS_recent.pn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file:////Users/Jon/NEED%20Dropbox/Presentations/0Documents/Template/Delegate_Map.png" TargetMode="External"/><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file:////Users/Jon/NEED%20Dropbox/Presentations/0Documents/Template/legend.png" TargetMode="Externa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PAYEMS.png"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PAYEMS_history.png"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file:////Volumes/Promise%20Pegasus/FileShare/Presentations/Base_New/Charts/PAYEMS_Annual.png" TargetMode="External"/><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file:////Volumes/Promise%20Pegasus/FileShare/Presentations/Base_New/Charts/PartTime_Recent.png" TargetMode="Externa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file:////Volumes/Promise%20Pegasus/FileShare/Presentations/Base_New/Charts/housing.png" TargetMode="External"/><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file:////Volumes/Promise%20Pegasus/FileShare/Presentations/Base_New/Charts/RSAFS_recentIndex.png" TargetMode="Externa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file:////Volumes/Promise%20Pegasus/FileShare/Presentations/Base_New/Charts/ALTSALES.png" TargetMode="External"/><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cpi_veryrecent.png"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file:////Volumes/Promise%20Pegasus/FileShare/Presentations/Base_New/Charts/nasdaq_recession.png" TargetMode="External"/><Relationship Id="rId5" Type="http://schemas.openxmlformats.org/officeDocument/2006/relationships/image" Target="../media/image45.png"/><Relationship Id="rId4" Type="http://schemas.openxmlformats.org/officeDocument/2006/relationships/image" Target="file:////Volumes/Promise%20Pegasus/FileShare/Presentations/Base_New/Charts/DJIA_recession.png"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file:////Volumes/Promise%20Pegasus/FileShare/Presentations/Base_New/Charts/CV_DJSP.png"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file:////Volumes/Promise%20Pegasus/FileShare/Presentations/Base_New/Charts/CV_CBOEVIX.png" TargetMode="External"/><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file:////Volumes/Promise%20Pegasus/FileShare/Presentations/Base_New/Charts/ExRate_history.png" TargetMode="External"/><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file:////Volumes/Promise%20Pegasus/FileShare/Presentations/Base_New/Charts/ExRate_recent.png" TargetMode="External"/><Relationship Id="rId4" Type="http://schemas.openxmlformats.org/officeDocument/2006/relationships/image" Target="../media/image4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2.tiff"/><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hyperlink" Target="https://twitter.com/BetseyStevenson/status/1242180499566669828"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hyperlink" Target="https://twitter.com/BetseyStevenson/status/1242180499566669828"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file:////Users/Jon/NEED%20Dropbox/Presentations/Coronavirus/Images/CVPolicy.png" TargetMode="External"/><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file:////Volumes/Promise%20Pegasus/FileShare/Presentations/Base_New/Charts/gdp_pot_grow.png" TargetMode="External"/><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file://localhost/FileShare/Presentations/Base_New/Charts/gdp_comp_real.png"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file:////Volumes/Promise%20Pegasus/FileShare/Presentations/Base_New/Charts/ism.png" TargetMode="External"/><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file:////Volumes/Promise%20Pegasus/FileShare/Presentations/Base_New/Charts/ism_gdp.png" TargetMode="External"/><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file:////Volumes/Promise%20Pegasus/FileShare/Presentations/Base_New/Charts/UNRATE_alone_history.png"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file:////Volumes/Promise%20Pegasus/FileShare/Presentations/Base_New/Charts/jolts_SepHire.png" TargetMode="External"/><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2" Type="http://schemas.openxmlformats.org/officeDocument/2006/relationships/image" Target="../media/image60.tif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1.tif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file:////Volumes/Promise%20Pegasus/FileShare/Presentations/Base_New/Charts/consumer_confidence.png" TargetMode="External"/><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file:////Volumes/Promise%20Pegasus/FileShare/Presentations/Base_New/Charts/EPU.png" TargetMode="External"/><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file:////Volumes/Promise%20Pegasus/FileShare/Presentations/Base_New/Charts/EPU_recent.png" TargetMode="External"/><Relationship Id="rId4" Type="http://schemas.openxmlformats.org/officeDocument/2006/relationships/image" Target="../media/image66.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file:////Users/Jon/NEED%20Dropbox/Presentations/Coronavirus/Images/EconomicPolicy.png" TargetMode="External"/><Relationship Id="rId2" Type="http://schemas.openxmlformats.org/officeDocument/2006/relationships/image" Target="../media/image67.png"/><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86246" y="2811709"/>
            <a:ext cx="10219508" cy="874970"/>
          </a:xfrm>
        </p:spPr>
        <p:txBody>
          <a:bodyPr anchor="ctr" anchorCtr="0">
            <a:noAutofit/>
          </a:bodyPr>
          <a:lstStyle/>
          <a:p>
            <a:pPr>
              <a:lnSpc>
                <a:spcPct val="100000"/>
              </a:lnSpc>
              <a:spcBef>
                <a:spcPts val="0"/>
              </a:spcBef>
            </a:pPr>
            <a:r>
              <a:rPr lang="en-US" sz="4800" dirty="0"/>
              <a:t>COVID-19: Economic Implications and Policy Response</a:t>
            </a:r>
            <a:endParaRPr lang="en-US" sz="4800" b="1" dirty="0"/>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fld id="{D9F085D5-EC86-4F6A-B501-C1359CB39116}" type="slidenum">
              <a:rPr lang="en-US" smtClean="0"/>
              <a:t>1</a:t>
            </a:fld>
            <a:endParaRPr lang="en-US" dirty="0"/>
          </a:p>
        </p:txBody>
      </p:sp>
      <p:sp>
        <p:nvSpPr>
          <p:cNvPr id="5" name="Subtitle 2">
            <a:extLst>
              <a:ext uri="{FF2B5EF4-FFF2-40B4-BE49-F238E27FC236}">
                <a16:creationId xmlns:a16="http://schemas.microsoft.com/office/drawing/2014/main" id="{0AE01C54-87B5-E047-A90C-F1A958BEF150}"/>
              </a:ext>
            </a:extLst>
          </p:cNvPr>
          <p:cNvSpPr txBox="1">
            <a:spLocks/>
          </p:cNvSpPr>
          <p:nvPr/>
        </p:nvSpPr>
        <p:spPr>
          <a:xfrm>
            <a:off x="1500351" y="4611211"/>
            <a:ext cx="9144000" cy="874970"/>
          </a:xfrm>
          <a:prstGeom prst="rect">
            <a:avLst/>
          </a:prstGeom>
        </p:spPr>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0C4C88"/>
                </a:solidFill>
                <a:latin typeface="+mn-lt"/>
                <a:ea typeface="+mn-ea"/>
                <a:cs typeface="+mn-cs"/>
              </a:defRPr>
            </a:lvl1pPr>
            <a:lvl2pPr marL="457200" indent="0" algn="ctr" defTabSz="914400" rtl="0" eaLnBrk="1" latinLnBrk="0" hangingPunct="1">
              <a:lnSpc>
                <a:spcPct val="90000"/>
              </a:lnSpc>
              <a:spcBef>
                <a:spcPts val="500"/>
              </a:spcBef>
              <a:buFont typeface="Calibri" panose="020F0502020204030204" pitchFamily="34" charset="0"/>
              <a:buNone/>
              <a:defRPr sz="2000" kern="1200">
                <a:solidFill>
                  <a:srgbClr val="2B414D"/>
                </a:solidFill>
                <a:latin typeface="+mn-lt"/>
                <a:ea typeface="+mn-ea"/>
                <a:cs typeface="+mn-cs"/>
              </a:defRPr>
            </a:lvl2pPr>
            <a:lvl3pPr marL="914400" indent="0" algn="ctr" defTabSz="914400" rtl="0" eaLnBrk="1" latinLnBrk="0" hangingPunct="1">
              <a:lnSpc>
                <a:spcPct val="90000"/>
              </a:lnSpc>
              <a:spcBef>
                <a:spcPts val="500"/>
              </a:spcBef>
              <a:buSzPct val="80000"/>
              <a:buFont typeface="Courier New" panose="02070309020205020404" pitchFamily="49" charset="0"/>
              <a:buNone/>
              <a:defRPr sz="1800" kern="1200">
                <a:solidFill>
                  <a:srgbClr val="2B414D"/>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3200" dirty="0">
                <a:solidFill>
                  <a:schemeClr val="tx2"/>
                </a:solidFill>
              </a:rPr>
              <a:t>&lt;Audience&gt;</a:t>
            </a:r>
          </a:p>
          <a:p>
            <a:pPr>
              <a:lnSpc>
                <a:spcPct val="100000"/>
              </a:lnSpc>
              <a:spcBef>
                <a:spcPts val="0"/>
              </a:spcBef>
            </a:pPr>
            <a:r>
              <a:rPr lang="en-US" sz="1800">
                <a:solidFill>
                  <a:schemeClr val="tx2"/>
                </a:solidFill>
              </a:rPr>
              <a:t>Month #, </a:t>
            </a:r>
            <a:r>
              <a:rPr lang="en-US" sz="1800" dirty="0">
                <a:solidFill>
                  <a:schemeClr val="tx2"/>
                </a:solidFill>
              </a:rPr>
              <a:t>2019</a:t>
            </a:r>
          </a:p>
          <a:p>
            <a:pPr>
              <a:lnSpc>
                <a:spcPct val="100000"/>
              </a:lnSpc>
              <a:spcBef>
                <a:spcPts val="0"/>
              </a:spcBef>
            </a:pPr>
            <a:endParaRPr lang="en-US" sz="1800" dirty="0">
              <a:solidFill>
                <a:schemeClr val="tx2"/>
              </a:solidFill>
            </a:endParaRPr>
          </a:p>
          <a:p>
            <a:pPr>
              <a:lnSpc>
                <a:spcPct val="100000"/>
              </a:lnSpc>
              <a:spcBef>
                <a:spcPts val="0"/>
              </a:spcBef>
            </a:pPr>
            <a:r>
              <a:rPr lang="en-US" sz="3400" dirty="0">
                <a:solidFill>
                  <a:schemeClr val="tx2"/>
                </a:solidFill>
              </a:rPr>
              <a:t>&lt;Your name, Ph.D.&gt;</a:t>
            </a:r>
          </a:p>
        </p:txBody>
      </p:sp>
    </p:spTree>
    <p:extLst>
      <p:ext uri="{BB962C8B-B14F-4D97-AF65-F5344CB8AC3E}">
        <p14:creationId xmlns:p14="http://schemas.microsoft.com/office/powerpoint/2010/main" val="2644206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2DF50-DC48-E044-9337-7067DD8A983F}"/>
              </a:ext>
            </a:extLst>
          </p:cNvPr>
          <p:cNvSpPr>
            <a:spLocks noGrp="1"/>
          </p:cNvSpPr>
          <p:nvPr>
            <p:ph type="title"/>
          </p:nvPr>
        </p:nvSpPr>
        <p:spPr/>
        <p:txBody>
          <a:bodyPr/>
          <a:lstStyle/>
          <a:p>
            <a:r>
              <a:rPr lang="en-US" dirty="0">
                <a:solidFill>
                  <a:schemeClr val="bg1"/>
                </a:solidFill>
              </a:rPr>
              <a:t>GD</a:t>
            </a:r>
            <a:r>
              <a:rPr lang="en-US" dirty="0"/>
              <a:t>P Shares</a:t>
            </a:r>
            <a:endParaRPr lang="en-US" dirty="0">
              <a:solidFill>
                <a:schemeClr val="bg1"/>
              </a:solidFill>
            </a:endParaRPr>
          </a:p>
        </p:txBody>
      </p:sp>
      <p:sp>
        <p:nvSpPr>
          <p:cNvPr id="4" name="Slide Number Placeholder 3">
            <a:extLst>
              <a:ext uri="{FF2B5EF4-FFF2-40B4-BE49-F238E27FC236}">
                <a16:creationId xmlns:a16="http://schemas.microsoft.com/office/drawing/2014/main" id="{29BB6C14-86BB-4F40-A1AF-6300E9CE9059}"/>
              </a:ext>
            </a:extLst>
          </p:cNvPr>
          <p:cNvSpPr>
            <a:spLocks noGrp="1"/>
          </p:cNvSpPr>
          <p:nvPr>
            <p:ph type="sldNum" sz="quarter" idx="12"/>
          </p:nvPr>
        </p:nvSpPr>
        <p:spPr/>
        <p:txBody>
          <a:bodyPr/>
          <a:lstStyle/>
          <a:p>
            <a:fld id="{D9F085D5-EC86-4F6A-B501-C1359CB39116}" type="slidenum">
              <a:rPr lang="en-GB" smtClean="0"/>
              <a:t>10</a:t>
            </a:fld>
            <a:endParaRPr lang="en-GB" dirty="0"/>
          </a:p>
        </p:txBody>
      </p:sp>
      <p:graphicFrame>
        <p:nvGraphicFramePr>
          <p:cNvPr id="5" name="Table 4">
            <a:extLst>
              <a:ext uri="{FF2B5EF4-FFF2-40B4-BE49-F238E27FC236}">
                <a16:creationId xmlns:a16="http://schemas.microsoft.com/office/drawing/2014/main" id="{70FFEA6B-A59E-A04B-9334-3FFFD7D768CE}"/>
              </a:ext>
            </a:extLst>
          </p:cNvPr>
          <p:cNvGraphicFramePr>
            <a:graphicFrameLocks noGrp="1"/>
          </p:cNvGraphicFramePr>
          <p:nvPr/>
        </p:nvGraphicFramePr>
        <p:xfrm>
          <a:off x="172278" y="1499514"/>
          <a:ext cx="8080513" cy="4251960"/>
        </p:xfrm>
        <a:graphic>
          <a:graphicData uri="http://schemas.openxmlformats.org/drawingml/2006/table">
            <a:tbl>
              <a:tblPr firstRow="1" bandRow="1">
                <a:tableStyleId>{5C22544A-7EE6-4342-B048-85BDC9FD1C3A}</a:tableStyleId>
              </a:tblPr>
              <a:tblGrid>
                <a:gridCol w="2014978">
                  <a:extLst>
                    <a:ext uri="{9D8B030D-6E8A-4147-A177-3AD203B41FA5}">
                      <a16:colId xmlns:a16="http://schemas.microsoft.com/office/drawing/2014/main" val="2971719357"/>
                    </a:ext>
                  </a:extLst>
                </a:gridCol>
                <a:gridCol w="1743017">
                  <a:extLst>
                    <a:ext uri="{9D8B030D-6E8A-4147-A177-3AD203B41FA5}">
                      <a16:colId xmlns:a16="http://schemas.microsoft.com/office/drawing/2014/main" val="1224622974"/>
                    </a:ext>
                  </a:extLst>
                </a:gridCol>
                <a:gridCol w="2299299">
                  <a:extLst>
                    <a:ext uri="{9D8B030D-6E8A-4147-A177-3AD203B41FA5}">
                      <a16:colId xmlns:a16="http://schemas.microsoft.com/office/drawing/2014/main" val="664990318"/>
                    </a:ext>
                  </a:extLst>
                </a:gridCol>
                <a:gridCol w="2023219">
                  <a:extLst>
                    <a:ext uri="{9D8B030D-6E8A-4147-A177-3AD203B41FA5}">
                      <a16:colId xmlns:a16="http://schemas.microsoft.com/office/drawing/2014/main" val="2206071577"/>
                    </a:ext>
                  </a:extLst>
                </a:gridCol>
              </a:tblGrid>
              <a:tr h="370840">
                <a:tc>
                  <a:txBody>
                    <a:bodyPr/>
                    <a:lstStyle/>
                    <a:p>
                      <a:r>
                        <a:rPr lang="en-US" dirty="0"/>
                        <a:t>Countries</a:t>
                      </a:r>
                    </a:p>
                  </a:txBody>
                  <a:tcPr/>
                </a:tc>
                <a:tc>
                  <a:txBody>
                    <a:bodyPr/>
                    <a:lstStyle/>
                    <a:p>
                      <a:r>
                        <a:rPr lang="en-US" dirty="0"/>
                        <a:t>Share of World GDP</a:t>
                      </a:r>
                    </a:p>
                  </a:txBody>
                  <a:tcPr/>
                </a:tc>
                <a:tc>
                  <a:txBody>
                    <a:bodyPr/>
                    <a:lstStyle/>
                    <a:p>
                      <a:r>
                        <a:rPr lang="en-US" dirty="0"/>
                        <a:t>Manufacturing as a Share of GDP</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Services as a Share of GDP</a:t>
                      </a:r>
                    </a:p>
                    <a:p>
                      <a:endParaRPr lang="en-US" dirty="0"/>
                    </a:p>
                  </a:txBody>
                  <a:tcPr/>
                </a:tc>
                <a:extLst>
                  <a:ext uri="{0D108BD9-81ED-4DB2-BD59-A6C34878D82A}">
                    <a16:rowId xmlns:a16="http://schemas.microsoft.com/office/drawing/2014/main" val="905001205"/>
                  </a:ext>
                </a:extLst>
              </a:tr>
              <a:tr h="370840">
                <a:tc>
                  <a:txBody>
                    <a:bodyPr/>
                    <a:lstStyle/>
                    <a:p>
                      <a:r>
                        <a:rPr lang="en-US" dirty="0"/>
                        <a:t>United States</a:t>
                      </a:r>
                    </a:p>
                  </a:txBody>
                  <a:tcPr/>
                </a:tc>
                <a:tc>
                  <a:txBody>
                    <a:bodyPr/>
                    <a:lstStyle/>
                    <a:p>
                      <a:pPr algn="r"/>
                      <a:r>
                        <a:rPr lang="en-US" dirty="0"/>
                        <a:t>24%</a:t>
                      </a:r>
                    </a:p>
                  </a:txBody>
                  <a:tcPr/>
                </a:tc>
                <a:tc>
                  <a:txBody>
                    <a:bodyPr/>
                    <a:lstStyle/>
                    <a:p>
                      <a:pPr algn="r"/>
                      <a:r>
                        <a:rPr lang="en-US" dirty="0"/>
                        <a:t>11%</a:t>
                      </a:r>
                    </a:p>
                  </a:txBody>
                  <a:tcPr/>
                </a:tc>
                <a:tc>
                  <a:txBody>
                    <a:bodyPr/>
                    <a:lstStyle/>
                    <a:p>
                      <a:pPr algn="r"/>
                      <a:r>
                        <a:rPr lang="en-US" dirty="0"/>
                        <a:t>77.4%</a:t>
                      </a:r>
                    </a:p>
                  </a:txBody>
                  <a:tcPr/>
                </a:tc>
                <a:extLst>
                  <a:ext uri="{0D108BD9-81ED-4DB2-BD59-A6C34878D82A}">
                    <a16:rowId xmlns:a16="http://schemas.microsoft.com/office/drawing/2014/main" val="371687749"/>
                  </a:ext>
                </a:extLst>
              </a:tr>
              <a:tr h="370840">
                <a:tc>
                  <a:txBody>
                    <a:bodyPr/>
                    <a:lstStyle/>
                    <a:p>
                      <a:r>
                        <a:rPr lang="en-US" dirty="0"/>
                        <a:t>Canada</a:t>
                      </a:r>
                    </a:p>
                  </a:txBody>
                  <a:tcPr/>
                </a:tc>
                <a:tc>
                  <a:txBody>
                    <a:bodyPr/>
                    <a:lstStyle/>
                    <a:p>
                      <a:pPr algn="r"/>
                      <a:r>
                        <a:rPr lang="en-US" dirty="0"/>
                        <a:t>2%</a:t>
                      </a:r>
                    </a:p>
                  </a:txBody>
                  <a:tcPr/>
                </a:tc>
                <a:tc>
                  <a:txBody>
                    <a:bodyPr/>
                    <a:lstStyle/>
                    <a:p>
                      <a:pPr algn="r"/>
                      <a:r>
                        <a:rPr lang="en-US" dirty="0"/>
                        <a:t>10%</a:t>
                      </a:r>
                    </a:p>
                  </a:txBody>
                  <a:tcPr/>
                </a:tc>
                <a:tc>
                  <a:txBody>
                    <a:bodyPr/>
                    <a:lstStyle/>
                    <a:p>
                      <a:pPr algn="r"/>
                      <a:r>
                        <a:rPr lang="en-US" dirty="0"/>
                        <a:t>66.7%</a:t>
                      </a:r>
                    </a:p>
                  </a:txBody>
                  <a:tcPr/>
                </a:tc>
                <a:extLst>
                  <a:ext uri="{0D108BD9-81ED-4DB2-BD59-A6C34878D82A}">
                    <a16:rowId xmlns:a16="http://schemas.microsoft.com/office/drawing/2014/main" val="2860510019"/>
                  </a:ext>
                </a:extLst>
              </a:tr>
              <a:tr h="370840">
                <a:tc>
                  <a:txBody>
                    <a:bodyPr/>
                    <a:lstStyle/>
                    <a:p>
                      <a:r>
                        <a:rPr lang="en-US" dirty="0"/>
                        <a:t>UK</a:t>
                      </a:r>
                    </a:p>
                  </a:txBody>
                  <a:tcPr/>
                </a:tc>
                <a:tc>
                  <a:txBody>
                    <a:bodyPr/>
                    <a:lstStyle/>
                    <a:p>
                      <a:pPr algn="r"/>
                      <a:r>
                        <a:rPr lang="en-US" dirty="0"/>
                        <a:t>3%</a:t>
                      </a:r>
                    </a:p>
                  </a:txBody>
                  <a:tcPr/>
                </a:tc>
                <a:tc>
                  <a:txBody>
                    <a:bodyPr/>
                    <a:lstStyle/>
                    <a:p>
                      <a:pPr algn="r"/>
                      <a:r>
                        <a:rPr lang="en-US" dirty="0"/>
                        <a:t>9%</a:t>
                      </a:r>
                    </a:p>
                  </a:txBody>
                  <a:tcPr/>
                </a:tc>
                <a:tc>
                  <a:txBody>
                    <a:bodyPr/>
                    <a:lstStyle/>
                    <a:p>
                      <a:pPr algn="r"/>
                      <a:r>
                        <a:rPr lang="en-US" dirty="0"/>
                        <a:t>71.0%</a:t>
                      </a:r>
                    </a:p>
                  </a:txBody>
                  <a:tcPr/>
                </a:tc>
                <a:extLst>
                  <a:ext uri="{0D108BD9-81ED-4DB2-BD59-A6C34878D82A}">
                    <a16:rowId xmlns:a16="http://schemas.microsoft.com/office/drawing/2014/main" val="2048561144"/>
                  </a:ext>
                </a:extLst>
              </a:tr>
              <a:tr h="370840">
                <a:tc>
                  <a:txBody>
                    <a:bodyPr/>
                    <a:lstStyle/>
                    <a:p>
                      <a:r>
                        <a:rPr lang="en-US" dirty="0"/>
                        <a:t>Germany</a:t>
                      </a:r>
                    </a:p>
                  </a:txBody>
                  <a:tcPr/>
                </a:tc>
                <a:tc>
                  <a:txBody>
                    <a:bodyPr/>
                    <a:lstStyle/>
                    <a:p>
                      <a:pPr algn="r"/>
                      <a:r>
                        <a:rPr lang="en-US" dirty="0"/>
                        <a:t>5%</a:t>
                      </a:r>
                    </a:p>
                  </a:txBody>
                  <a:tcPr/>
                </a:tc>
                <a:tc>
                  <a:txBody>
                    <a:bodyPr/>
                    <a:lstStyle/>
                    <a:p>
                      <a:pPr algn="r"/>
                      <a:r>
                        <a:rPr lang="en-US" dirty="0"/>
                        <a:t>20%</a:t>
                      </a:r>
                    </a:p>
                  </a:txBody>
                  <a:tcPr/>
                </a:tc>
                <a:tc>
                  <a:txBody>
                    <a:bodyPr/>
                    <a:lstStyle/>
                    <a:p>
                      <a:pPr algn="r"/>
                      <a:r>
                        <a:rPr lang="en-US" dirty="0"/>
                        <a:t>61.8%</a:t>
                      </a:r>
                    </a:p>
                  </a:txBody>
                  <a:tcPr/>
                </a:tc>
                <a:extLst>
                  <a:ext uri="{0D108BD9-81ED-4DB2-BD59-A6C34878D82A}">
                    <a16:rowId xmlns:a16="http://schemas.microsoft.com/office/drawing/2014/main" val="4179247728"/>
                  </a:ext>
                </a:extLst>
              </a:tr>
              <a:tr h="370840">
                <a:tc>
                  <a:txBody>
                    <a:bodyPr/>
                    <a:lstStyle/>
                    <a:p>
                      <a:r>
                        <a:rPr lang="en-US" dirty="0"/>
                        <a:t>France</a:t>
                      </a:r>
                    </a:p>
                  </a:txBody>
                  <a:tcPr/>
                </a:tc>
                <a:tc>
                  <a:txBody>
                    <a:bodyPr/>
                    <a:lstStyle/>
                    <a:p>
                      <a:pPr algn="r"/>
                      <a:r>
                        <a:rPr lang="en-US" dirty="0"/>
                        <a:t>3%</a:t>
                      </a:r>
                    </a:p>
                  </a:txBody>
                  <a:tcPr/>
                </a:tc>
                <a:tc>
                  <a:txBody>
                    <a:bodyPr/>
                    <a:lstStyle/>
                    <a:p>
                      <a:pPr algn="r"/>
                      <a:r>
                        <a:rPr lang="en-US" dirty="0"/>
                        <a:t>10%</a:t>
                      </a:r>
                    </a:p>
                  </a:txBody>
                  <a:tcPr/>
                </a:tc>
                <a:tc>
                  <a:txBody>
                    <a:bodyPr/>
                    <a:lstStyle/>
                    <a:p>
                      <a:pPr algn="r"/>
                      <a:r>
                        <a:rPr lang="en-US" dirty="0"/>
                        <a:t>70.3%</a:t>
                      </a:r>
                    </a:p>
                  </a:txBody>
                  <a:tcPr/>
                </a:tc>
                <a:extLst>
                  <a:ext uri="{0D108BD9-81ED-4DB2-BD59-A6C34878D82A}">
                    <a16:rowId xmlns:a16="http://schemas.microsoft.com/office/drawing/2014/main" val="268972797"/>
                  </a:ext>
                </a:extLst>
              </a:tr>
              <a:tr h="370840">
                <a:tc>
                  <a:txBody>
                    <a:bodyPr/>
                    <a:lstStyle/>
                    <a:p>
                      <a:r>
                        <a:rPr lang="en-US" dirty="0"/>
                        <a:t>Italy</a:t>
                      </a:r>
                    </a:p>
                  </a:txBody>
                  <a:tcPr/>
                </a:tc>
                <a:tc>
                  <a:txBody>
                    <a:bodyPr/>
                    <a:lstStyle/>
                    <a:p>
                      <a:pPr algn="r"/>
                      <a:r>
                        <a:rPr lang="en-US" dirty="0"/>
                        <a:t>2%</a:t>
                      </a:r>
                    </a:p>
                  </a:txBody>
                  <a:tcPr/>
                </a:tc>
                <a:tc>
                  <a:txBody>
                    <a:bodyPr/>
                    <a:lstStyle/>
                    <a:p>
                      <a:pPr algn="r"/>
                      <a:r>
                        <a:rPr lang="en-US" dirty="0"/>
                        <a:t>15%</a:t>
                      </a:r>
                    </a:p>
                  </a:txBody>
                  <a:tcPr/>
                </a:tc>
                <a:tc>
                  <a:txBody>
                    <a:bodyPr/>
                    <a:lstStyle/>
                    <a:p>
                      <a:pPr algn="r"/>
                      <a:r>
                        <a:rPr lang="en-US" dirty="0"/>
                        <a:t>66.3%</a:t>
                      </a:r>
                    </a:p>
                  </a:txBody>
                  <a:tcPr/>
                </a:tc>
                <a:extLst>
                  <a:ext uri="{0D108BD9-81ED-4DB2-BD59-A6C34878D82A}">
                    <a16:rowId xmlns:a16="http://schemas.microsoft.com/office/drawing/2014/main" val="2629037930"/>
                  </a:ext>
                </a:extLst>
              </a:tr>
              <a:tr h="370840">
                <a:tc>
                  <a:txBody>
                    <a:bodyPr/>
                    <a:lstStyle/>
                    <a:p>
                      <a:r>
                        <a:rPr lang="en-US" dirty="0"/>
                        <a:t>Spain </a:t>
                      </a:r>
                    </a:p>
                  </a:txBody>
                  <a:tcPr/>
                </a:tc>
                <a:tc>
                  <a:txBody>
                    <a:bodyPr/>
                    <a:lstStyle/>
                    <a:p>
                      <a:pPr algn="r"/>
                      <a:r>
                        <a:rPr lang="en-US" dirty="0"/>
                        <a:t>2%</a:t>
                      </a:r>
                    </a:p>
                  </a:txBody>
                  <a:tcPr/>
                </a:tc>
                <a:tc>
                  <a:txBody>
                    <a:bodyPr/>
                    <a:lstStyle/>
                    <a:p>
                      <a:pPr algn="r"/>
                      <a:r>
                        <a:rPr lang="en-US" dirty="0"/>
                        <a:t>11%</a:t>
                      </a:r>
                    </a:p>
                  </a:txBody>
                  <a:tcPr/>
                </a:tc>
                <a:tc>
                  <a:txBody>
                    <a:bodyPr/>
                    <a:lstStyle/>
                    <a:p>
                      <a:pPr algn="r"/>
                      <a:r>
                        <a:rPr lang="en-US" dirty="0"/>
                        <a:t>67.7%</a:t>
                      </a:r>
                    </a:p>
                  </a:txBody>
                  <a:tcPr/>
                </a:tc>
                <a:extLst>
                  <a:ext uri="{0D108BD9-81ED-4DB2-BD59-A6C34878D82A}">
                    <a16:rowId xmlns:a16="http://schemas.microsoft.com/office/drawing/2014/main" val="62665096"/>
                  </a:ext>
                </a:extLst>
              </a:tr>
              <a:tr h="370840">
                <a:tc>
                  <a:txBody>
                    <a:bodyPr/>
                    <a:lstStyle/>
                    <a:p>
                      <a:r>
                        <a:rPr lang="en-US" dirty="0"/>
                        <a:t>Japan</a:t>
                      </a:r>
                    </a:p>
                  </a:txBody>
                  <a:tcPr/>
                </a:tc>
                <a:tc>
                  <a:txBody>
                    <a:bodyPr/>
                    <a:lstStyle/>
                    <a:p>
                      <a:pPr algn="r"/>
                      <a:r>
                        <a:rPr lang="en-US" dirty="0"/>
                        <a:t>6%</a:t>
                      </a:r>
                    </a:p>
                  </a:txBody>
                  <a:tcPr/>
                </a:tc>
                <a:tc>
                  <a:txBody>
                    <a:bodyPr/>
                    <a:lstStyle/>
                    <a:p>
                      <a:pPr algn="r"/>
                      <a:r>
                        <a:rPr lang="en-US" dirty="0"/>
                        <a:t>21%</a:t>
                      </a:r>
                    </a:p>
                  </a:txBody>
                  <a:tcPr/>
                </a:tc>
                <a:tc>
                  <a:txBody>
                    <a:bodyPr/>
                    <a:lstStyle/>
                    <a:p>
                      <a:pPr algn="r"/>
                      <a:r>
                        <a:rPr lang="en-US" dirty="0"/>
                        <a:t>69.1%</a:t>
                      </a:r>
                    </a:p>
                  </a:txBody>
                  <a:tcPr/>
                </a:tc>
                <a:extLst>
                  <a:ext uri="{0D108BD9-81ED-4DB2-BD59-A6C34878D82A}">
                    <a16:rowId xmlns:a16="http://schemas.microsoft.com/office/drawing/2014/main" val="384801853"/>
                  </a:ext>
                </a:extLst>
              </a:tr>
              <a:tr h="370840">
                <a:tc>
                  <a:txBody>
                    <a:bodyPr/>
                    <a:lstStyle/>
                    <a:p>
                      <a:r>
                        <a:rPr lang="en-US" dirty="0"/>
                        <a:t>China</a:t>
                      </a:r>
                    </a:p>
                  </a:txBody>
                  <a:tcPr/>
                </a:tc>
                <a:tc>
                  <a:txBody>
                    <a:bodyPr/>
                    <a:lstStyle/>
                    <a:p>
                      <a:pPr algn="r"/>
                      <a:r>
                        <a:rPr lang="en-US" dirty="0"/>
                        <a:t>16%</a:t>
                      </a:r>
                    </a:p>
                  </a:txBody>
                  <a:tcPr/>
                </a:tc>
                <a:tc>
                  <a:txBody>
                    <a:bodyPr/>
                    <a:lstStyle/>
                    <a:p>
                      <a:pPr algn="r"/>
                      <a:r>
                        <a:rPr lang="en-US" dirty="0"/>
                        <a:t>29%</a:t>
                      </a:r>
                    </a:p>
                  </a:txBody>
                  <a:tcPr/>
                </a:tc>
                <a:tc>
                  <a:txBody>
                    <a:bodyPr/>
                    <a:lstStyle/>
                    <a:p>
                      <a:pPr algn="r"/>
                      <a:r>
                        <a:rPr lang="en-US" dirty="0"/>
                        <a:t>52.2%</a:t>
                      </a:r>
                    </a:p>
                  </a:txBody>
                  <a:tcPr/>
                </a:tc>
                <a:extLst>
                  <a:ext uri="{0D108BD9-81ED-4DB2-BD59-A6C34878D82A}">
                    <a16:rowId xmlns:a16="http://schemas.microsoft.com/office/drawing/2014/main" val="251564093"/>
                  </a:ext>
                </a:extLst>
              </a:tr>
            </a:tbl>
          </a:graphicData>
        </a:graphic>
      </p:graphicFrame>
      <p:sp>
        <p:nvSpPr>
          <p:cNvPr id="6" name="Oval 5">
            <a:extLst>
              <a:ext uri="{FF2B5EF4-FFF2-40B4-BE49-F238E27FC236}">
                <a16:creationId xmlns:a16="http://schemas.microsoft.com/office/drawing/2014/main" id="{166AB3D4-63E0-E54E-8691-7CA5E53E283A}"/>
              </a:ext>
            </a:extLst>
          </p:cNvPr>
          <p:cNvSpPr/>
          <p:nvPr/>
        </p:nvSpPr>
        <p:spPr>
          <a:xfrm>
            <a:off x="2946442" y="2138289"/>
            <a:ext cx="1266092" cy="3937192"/>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6503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007E-9E33-D84B-B196-138D4871F10D}"/>
              </a:ext>
            </a:extLst>
          </p:cNvPr>
          <p:cNvSpPr>
            <a:spLocks noGrp="1"/>
          </p:cNvSpPr>
          <p:nvPr>
            <p:ph type="title"/>
          </p:nvPr>
        </p:nvSpPr>
        <p:spPr/>
        <p:txBody>
          <a:bodyPr/>
          <a:lstStyle/>
          <a:p>
            <a:r>
              <a:rPr lang="en-US" dirty="0">
                <a:solidFill>
                  <a:schemeClr val="bg1"/>
                </a:solidFill>
              </a:rPr>
              <a:t>Fis</a:t>
            </a:r>
            <a:r>
              <a:rPr lang="en-US" dirty="0"/>
              <a:t>cal Response: CARES Act (Phase 3) </a:t>
            </a:r>
            <a:endParaRPr lang="en-US" dirty="0">
              <a:solidFill>
                <a:schemeClr val="bg1"/>
              </a:solidFill>
            </a:endParaRPr>
          </a:p>
        </p:txBody>
      </p:sp>
      <p:sp>
        <p:nvSpPr>
          <p:cNvPr id="3" name="Content Placeholder 2">
            <a:extLst>
              <a:ext uri="{FF2B5EF4-FFF2-40B4-BE49-F238E27FC236}">
                <a16:creationId xmlns:a16="http://schemas.microsoft.com/office/drawing/2014/main" id="{9B7A68B1-76FA-2C4D-973C-8D87B319F2DF}"/>
              </a:ext>
            </a:extLst>
          </p:cNvPr>
          <p:cNvSpPr>
            <a:spLocks noGrp="1"/>
          </p:cNvSpPr>
          <p:nvPr>
            <p:ph idx="1"/>
          </p:nvPr>
        </p:nvSpPr>
        <p:spPr/>
        <p:txBody>
          <a:bodyPr/>
          <a:lstStyle/>
          <a:p>
            <a:r>
              <a:rPr lang="en-US" dirty="0"/>
              <a:t>Direct payment to households $1,200 for every adult and $500 for every child – similar to  the 2008 rebate but purpose is different.</a:t>
            </a:r>
          </a:p>
          <a:p>
            <a:r>
              <a:rPr lang="en-US" dirty="0"/>
              <a:t>Small business loans -- $300 billion</a:t>
            </a:r>
          </a:p>
          <a:p>
            <a:pPr lvl="1"/>
            <a:r>
              <a:rPr lang="en-US" dirty="0"/>
              <a:t>&lt;500 employees and designed to cover six (6) weeks of payroll.</a:t>
            </a:r>
          </a:p>
          <a:p>
            <a:r>
              <a:rPr lang="en-US" dirty="0"/>
              <a:t>Assistance for airlines and other industries where revenues have been impacted -- $50 billion.</a:t>
            </a:r>
          </a:p>
          <a:p>
            <a:r>
              <a:rPr lang="en-US" dirty="0"/>
              <a:t>Additional support for distressed industries -- $150 billion</a:t>
            </a:r>
          </a:p>
          <a:p>
            <a:r>
              <a:rPr lang="en-US" dirty="0"/>
              <a:t>Payroll tax cut (not in any recent proposal). </a:t>
            </a:r>
          </a:p>
        </p:txBody>
      </p:sp>
      <p:sp>
        <p:nvSpPr>
          <p:cNvPr id="4" name="Slide Number Placeholder 3">
            <a:extLst>
              <a:ext uri="{FF2B5EF4-FFF2-40B4-BE49-F238E27FC236}">
                <a16:creationId xmlns:a16="http://schemas.microsoft.com/office/drawing/2014/main" id="{CEC1BD3B-D3F8-FB44-92AB-19334C939DDD}"/>
              </a:ext>
            </a:extLst>
          </p:cNvPr>
          <p:cNvSpPr>
            <a:spLocks noGrp="1"/>
          </p:cNvSpPr>
          <p:nvPr>
            <p:ph type="sldNum" sz="quarter" idx="12"/>
          </p:nvPr>
        </p:nvSpPr>
        <p:spPr/>
        <p:txBody>
          <a:bodyPr/>
          <a:lstStyle/>
          <a:p>
            <a:fld id="{D9F085D5-EC86-4F6A-B501-C1359CB39116}" type="slidenum">
              <a:rPr lang="en-GB" smtClean="0"/>
              <a:t>100</a:t>
            </a:fld>
            <a:endParaRPr lang="en-GB" dirty="0"/>
          </a:p>
        </p:txBody>
      </p:sp>
    </p:spTree>
    <p:extLst>
      <p:ext uri="{BB962C8B-B14F-4D97-AF65-F5344CB8AC3E}">
        <p14:creationId xmlns:p14="http://schemas.microsoft.com/office/powerpoint/2010/main" val="3175296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dissolv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dissolv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dissolve">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CF098-4A9E-B049-A911-CB7FFAB7AA95}"/>
              </a:ext>
            </a:extLst>
          </p:cNvPr>
          <p:cNvSpPr>
            <a:spLocks noGrp="1"/>
          </p:cNvSpPr>
          <p:nvPr>
            <p:ph type="title"/>
          </p:nvPr>
        </p:nvSpPr>
        <p:spPr/>
        <p:txBody>
          <a:bodyPr/>
          <a:lstStyle/>
          <a:p>
            <a:r>
              <a:rPr lang="en-US" dirty="0">
                <a:solidFill>
                  <a:schemeClr val="bg1"/>
                </a:solidFill>
              </a:rPr>
              <a:t> Fis</a:t>
            </a:r>
            <a:r>
              <a:rPr lang="en-US" dirty="0"/>
              <a:t>cal Policy Timeline</a:t>
            </a:r>
          </a:p>
        </p:txBody>
      </p:sp>
      <p:graphicFrame>
        <p:nvGraphicFramePr>
          <p:cNvPr id="5" name="Content Placeholder 4">
            <a:extLst>
              <a:ext uri="{FF2B5EF4-FFF2-40B4-BE49-F238E27FC236}">
                <a16:creationId xmlns:a16="http://schemas.microsoft.com/office/drawing/2014/main" id="{6326556B-3A83-2B41-BE8A-4FDA71649FA5}"/>
              </a:ext>
            </a:extLst>
          </p:cNvPr>
          <p:cNvGraphicFramePr>
            <a:graphicFrameLocks noGrp="1"/>
          </p:cNvGraphicFramePr>
          <p:nvPr>
            <p:ph idx="1"/>
            <p:extLst>
              <p:ext uri="{D42A27DB-BD31-4B8C-83A1-F6EECF244321}">
                <p14:modId xmlns:p14="http://schemas.microsoft.com/office/powerpoint/2010/main" val="3426166345"/>
              </p:ext>
            </p:extLst>
          </p:nvPr>
        </p:nvGraphicFramePr>
        <p:xfrm>
          <a:off x="941719" y="1131943"/>
          <a:ext cx="10412081" cy="4846320"/>
        </p:xfrm>
        <a:graphic>
          <a:graphicData uri="http://schemas.openxmlformats.org/drawingml/2006/table">
            <a:tbl>
              <a:tblPr firstRow="1" bandRow="1">
                <a:tableStyleId>{5C22544A-7EE6-4342-B048-85BDC9FD1C3A}</a:tableStyleId>
              </a:tblPr>
              <a:tblGrid>
                <a:gridCol w="1117727">
                  <a:extLst>
                    <a:ext uri="{9D8B030D-6E8A-4147-A177-3AD203B41FA5}">
                      <a16:colId xmlns:a16="http://schemas.microsoft.com/office/drawing/2014/main" val="1753516515"/>
                    </a:ext>
                  </a:extLst>
                </a:gridCol>
                <a:gridCol w="991104">
                  <a:extLst>
                    <a:ext uri="{9D8B030D-6E8A-4147-A177-3AD203B41FA5}">
                      <a16:colId xmlns:a16="http://schemas.microsoft.com/office/drawing/2014/main" val="2727252999"/>
                    </a:ext>
                  </a:extLst>
                </a:gridCol>
                <a:gridCol w="8303250">
                  <a:extLst>
                    <a:ext uri="{9D8B030D-6E8A-4147-A177-3AD203B41FA5}">
                      <a16:colId xmlns:a16="http://schemas.microsoft.com/office/drawing/2014/main" val="3942198601"/>
                    </a:ext>
                  </a:extLst>
                </a:gridCol>
              </a:tblGrid>
              <a:tr h="370840">
                <a:tc>
                  <a:txBody>
                    <a:bodyPr/>
                    <a:lstStyle/>
                    <a:p>
                      <a:r>
                        <a:rPr lang="en-US" dirty="0"/>
                        <a:t>Phase</a:t>
                      </a:r>
                    </a:p>
                  </a:txBody>
                  <a:tcPr/>
                </a:tc>
                <a:tc>
                  <a:txBody>
                    <a:bodyPr/>
                    <a:lstStyle/>
                    <a:p>
                      <a:r>
                        <a:rPr lang="en-US" dirty="0"/>
                        <a:t>Amount ($ bn)</a:t>
                      </a:r>
                    </a:p>
                  </a:txBody>
                  <a:tcPr/>
                </a:tc>
                <a:tc>
                  <a:txBody>
                    <a:bodyPr/>
                    <a:lstStyle/>
                    <a:p>
                      <a:r>
                        <a:rPr lang="en-US" dirty="0"/>
                        <a:t>Action</a:t>
                      </a:r>
                    </a:p>
                  </a:txBody>
                  <a:tcPr/>
                </a:tc>
                <a:extLst>
                  <a:ext uri="{0D108BD9-81ED-4DB2-BD59-A6C34878D82A}">
                    <a16:rowId xmlns:a16="http://schemas.microsoft.com/office/drawing/2014/main" val="3938253125"/>
                  </a:ext>
                </a:extLst>
              </a:tr>
              <a:tr h="370840">
                <a:tc>
                  <a:txBody>
                    <a:bodyPr/>
                    <a:lstStyle/>
                    <a:p>
                      <a:r>
                        <a:rPr lang="en-US" dirty="0"/>
                        <a:t>Phase 1</a:t>
                      </a:r>
                    </a:p>
                    <a:p>
                      <a:r>
                        <a:rPr lang="en-US" dirty="0"/>
                        <a:t>March 6</a:t>
                      </a:r>
                    </a:p>
                  </a:txBody>
                  <a:tcPr anchor="ctr"/>
                </a:tc>
                <a:tc>
                  <a:txBody>
                    <a:bodyPr/>
                    <a:lstStyle/>
                    <a:p>
                      <a:pPr algn="ctr"/>
                      <a:r>
                        <a:rPr lang="en-US" dirty="0"/>
                        <a:t>$8</a:t>
                      </a:r>
                    </a:p>
                  </a:txBody>
                  <a:tcPr anchor="ctr"/>
                </a:tc>
                <a:tc>
                  <a:txBody>
                    <a:bodyPr/>
                    <a:lstStyle/>
                    <a:p>
                      <a:r>
                        <a:rPr lang="en-US" dirty="0"/>
                        <a:t>Emergency response, health care, vaccine development, prevention</a:t>
                      </a:r>
                    </a:p>
                  </a:txBody>
                  <a:tcPr anchor="ctr"/>
                </a:tc>
                <a:extLst>
                  <a:ext uri="{0D108BD9-81ED-4DB2-BD59-A6C34878D82A}">
                    <a16:rowId xmlns:a16="http://schemas.microsoft.com/office/drawing/2014/main" val="2246968461"/>
                  </a:ext>
                </a:extLst>
              </a:tr>
              <a:tr h="370840">
                <a:tc>
                  <a:txBody>
                    <a:bodyPr/>
                    <a:lstStyle/>
                    <a:p>
                      <a:r>
                        <a:rPr lang="en-US" dirty="0"/>
                        <a:t>Phase 2</a:t>
                      </a:r>
                    </a:p>
                    <a:p>
                      <a:r>
                        <a:rPr lang="en-US" dirty="0"/>
                        <a:t>March 18</a:t>
                      </a:r>
                    </a:p>
                  </a:txBody>
                  <a:tcPr anchor="ctr"/>
                </a:tc>
                <a:tc>
                  <a:txBody>
                    <a:bodyPr/>
                    <a:lstStyle/>
                    <a:p>
                      <a:pPr algn="ctr"/>
                      <a:r>
                        <a:rPr lang="en-US" dirty="0"/>
                        <a:t>$100</a:t>
                      </a:r>
                    </a:p>
                  </a:txBody>
                  <a:tcPr anchor="ctr"/>
                </a:tc>
                <a:tc>
                  <a:txBody>
                    <a:bodyPr/>
                    <a:lstStyle/>
                    <a:p>
                      <a:r>
                        <a:rPr lang="en-US" dirty="0"/>
                        <a:t>Paid sick leave, unemployment insurance, free virus testing</a:t>
                      </a:r>
                    </a:p>
                  </a:txBody>
                  <a:tcPr anchor="ctr"/>
                </a:tc>
                <a:extLst>
                  <a:ext uri="{0D108BD9-81ED-4DB2-BD59-A6C34878D82A}">
                    <a16:rowId xmlns:a16="http://schemas.microsoft.com/office/drawing/2014/main" val="2054003500"/>
                  </a:ext>
                </a:extLst>
              </a:tr>
              <a:tr h="370840">
                <a:tc>
                  <a:txBody>
                    <a:bodyPr/>
                    <a:lstStyle/>
                    <a:p>
                      <a:r>
                        <a:rPr lang="en-US" dirty="0"/>
                        <a:t>Phase 3</a:t>
                      </a:r>
                    </a:p>
                    <a:p>
                      <a:r>
                        <a:rPr lang="en-US" dirty="0"/>
                        <a:t>Pending</a:t>
                      </a:r>
                    </a:p>
                  </a:txBody>
                  <a:tcPr anchor="ctr"/>
                </a:tc>
                <a:tc>
                  <a:txBody>
                    <a:bodyPr/>
                    <a:lstStyle/>
                    <a:p>
                      <a:pPr algn="ctr"/>
                      <a:r>
                        <a:rPr lang="en-US" dirty="0"/>
                        <a:t>$250</a:t>
                      </a:r>
                    </a:p>
                    <a:p>
                      <a:pPr algn="ctr"/>
                      <a:r>
                        <a:rPr lang="en-US" dirty="0"/>
                        <a:t>$250</a:t>
                      </a:r>
                    </a:p>
                    <a:p>
                      <a:pPr algn="ctr"/>
                      <a:r>
                        <a:rPr lang="en-US" dirty="0"/>
                        <a:t>$350</a:t>
                      </a:r>
                    </a:p>
                    <a:p>
                      <a:pPr algn="ctr"/>
                      <a:r>
                        <a:rPr lang="en-US" dirty="0"/>
                        <a:t>$100</a:t>
                      </a:r>
                    </a:p>
                    <a:p>
                      <a:pPr algn="ctr"/>
                      <a:r>
                        <a:rPr lang="en-US" dirty="0"/>
                        <a:t>$17</a:t>
                      </a:r>
                    </a:p>
                    <a:p>
                      <a:pPr algn="ctr"/>
                      <a:r>
                        <a:rPr lang="en-US" dirty="0"/>
                        <a:t>$500</a:t>
                      </a:r>
                    </a:p>
                    <a:p>
                      <a:pPr algn="ctr"/>
                      <a:r>
                        <a:rPr lang="en-US" dirty="0"/>
                        <a:t>$180</a:t>
                      </a:r>
                    </a:p>
                    <a:p>
                      <a:pPr algn="ctr"/>
                      <a:r>
                        <a:rPr lang="en-US" dirty="0"/>
                        <a:t>$100</a:t>
                      </a:r>
                    </a:p>
                  </a:txBody>
                  <a:tcPr anchor="ctr"/>
                </a:tc>
                <a:tc>
                  <a:txBody>
                    <a:bodyPr/>
                    <a:lstStyle/>
                    <a:p>
                      <a:r>
                        <a:rPr lang="en-US" dirty="0"/>
                        <a:t>Direct cash payments to families with income cap; $1,200 per adult, $500 per child</a:t>
                      </a:r>
                    </a:p>
                    <a:p>
                      <a:r>
                        <a:rPr lang="en-US" dirty="0"/>
                        <a:t>Enhanced unemployment benefits</a:t>
                      </a:r>
                    </a:p>
                    <a:p>
                      <a:r>
                        <a:rPr lang="en-US" dirty="0"/>
                        <a:t>Small business loans up to 250% of monthly payroll</a:t>
                      </a:r>
                    </a:p>
                    <a:p>
                      <a:r>
                        <a:rPr lang="en-US" dirty="0"/>
                        <a:t>Corporate tax changes</a:t>
                      </a:r>
                    </a:p>
                    <a:p>
                      <a:r>
                        <a:rPr lang="en-US" dirty="0"/>
                        <a:t>Community lending</a:t>
                      </a:r>
                    </a:p>
                    <a:p>
                      <a:r>
                        <a:rPr lang="en-US" dirty="0"/>
                        <a:t>Loans &amp; loan guarantees for businesses, incl. airlines</a:t>
                      </a:r>
                    </a:p>
                    <a:p>
                      <a:r>
                        <a:rPr lang="en-US" dirty="0"/>
                        <a:t>State and local governments &amp; Education</a:t>
                      </a:r>
                    </a:p>
                    <a:p>
                      <a:r>
                        <a:rPr lang="en-US" dirty="0"/>
                        <a:t>Hospitals</a:t>
                      </a:r>
                    </a:p>
                  </a:txBody>
                  <a:tcPr anchor="ctr"/>
                </a:tc>
                <a:extLst>
                  <a:ext uri="{0D108BD9-81ED-4DB2-BD59-A6C34878D82A}">
                    <a16:rowId xmlns:a16="http://schemas.microsoft.com/office/drawing/2014/main" val="1620064324"/>
                  </a:ext>
                </a:extLst>
              </a:tr>
              <a:tr h="370840">
                <a:tc>
                  <a:txBody>
                    <a:bodyPr/>
                    <a:lstStyle/>
                    <a:p>
                      <a:r>
                        <a:rPr lang="en-US" dirty="0"/>
                        <a:t>TOTAL</a:t>
                      </a:r>
                    </a:p>
                  </a:txBody>
                  <a:tcPr anchor="ctr"/>
                </a:tc>
                <a:tc>
                  <a:txBody>
                    <a:bodyPr/>
                    <a:lstStyle/>
                    <a:p>
                      <a:r>
                        <a:rPr lang="en-US" dirty="0"/>
                        <a:t>$1.5-2.5 Trillion</a:t>
                      </a:r>
                    </a:p>
                  </a:txBody>
                  <a:tcPr anchor="ctr"/>
                </a:tc>
                <a:tc>
                  <a:txBody>
                    <a:bodyPr/>
                    <a:lstStyle/>
                    <a:p>
                      <a:r>
                        <a:rPr lang="en-US" dirty="0"/>
                        <a:t>7-12% of GDP</a:t>
                      </a:r>
                    </a:p>
                  </a:txBody>
                  <a:tcPr anchor="ctr"/>
                </a:tc>
                <a:extLst>
                  <a:ext uri="{0D108BD9-81ED-4DB2-BD59-A6C34878D82A}">
                    <a16:rowId xmlns:a16="http://schemas.microsoft.com/office/drawing/2014/main" val="1267387051"/>
                  </a:ext>
                </a:extLst>
              </a:tr>
            </a:tbl>
          </a:graphicData>
        </a:graphic>
      </p:graphicFrame>
      <p:sp>
        <p:nvSpPr>
          <p:cNvPr id="4" name="Slide Number Placeholder 3">
            <a:extLst>
              <a:ext uri="{FF2B5EF4-FFF2-40B4-BE49-F238E27FC236}">
                <a16:creationId xmlns:a16="http://schemas.microsoft.com/office/drawing/2014/main" id="{4C65178C-FDAC-5B44-8F09-57A4A0D80D98}"/>
              </a:ext>
            </a:extLst>
          </p:cNvPr>
          <p:cNvSpPr>
            <a:spLocks noGrp="1"/>
          </p:cNvSpPr>
          <p:nvPr>
            <p:ph type="sldNum" sz="quarter" idx="12"/>
          </p:nvPr>
        </p:nvSpPr>
        <p:spPr/>
        <p:txBody>
          <a:bodyPr/>
          <a:lstStyle/>
          <a:p>
            <a:fld id="{D9F085D5-EC86-4F6A-B501-C1359CB39116}" type="slidenum">
              <a:rPr lang="en-GB" smtClean="0"/>
              <a:t>101</a:t>
            </a:fld>
            <a:endParaRPr lang="en-GB"/>
          </a:p>
        </p:txBody>
      </p:sp>
      <p:sp>
        <p:nvSpPr>
          <p:cNvPr id="3" name="TextBox 2">
            <a:extLst>
              <a:ext uri="{FF2B5EF4-FFF2-40B4-BE49-F238E27FC236}">
                <a16:creationId xmlns:a16="http://schemas.microsoft.com/office/drawing/2014/main" id="{0978DC7B-897C-AF43-8778-EA300209CC22}"/>
              </a:ext>
            </a:extLst>
          </p:cNvPr>
          <p:cNvSpPr txBox="1"/>
          <p:nvPr/>
        </p:nvSpPr>
        <p:spPr>
          <a:xfrm>
            <a:off x="7061200" y="6456851"/>
            <a:ext cx="4667432" cy="276999"/>
          </a:xfrm>
          <a:prstGeom prst="rect">
            <a:avLst/>
          </a:prstGeom>
          <a:noFill/>
        </p:spPr>
        <p:txBody>
          <a:bodyPr wrap="none" rtlCol="0">
            <a:spAutoFit/>
          </a:bodyPr>
          <a:lstStyle/>
          <a:p>
            <a:r>
              <a:rPr lang="en-US" sz="1200" dirty="0"/>
              <a:t>Source: J.P. Morgan Asset Management. Data are as of March 23, 2020. </a:t>
            </a:r>
          </a:p>
        </p:txBody>
      </p:sp>
    </p:spTree>
    <p:extLst>
      <p:ext uri="{BB962C8B-B14F-4D97-AF65-F5344CB8AC3E}">
        <p14:creationId xmlns:p14="http://schemas.microsoft.com/office/powerpoint/2010/main" val="392056159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F53B9-EFA9-D248-8EC2-EC392D62FBA2}"/>
              </a:ext>
            </a:extLst>
          </p:cNvPr>
          <p:cNvSpPr>
            <a:spLocks noGrp="1"/>
          </p:cNvSpPr>
          <p:nvPr>
            <p:ph type="title"/>
          </p:nvPr>
        </p:nvSpPr>
        <p:spPr/>
        <p:txBody>
          <a:bodyPr/>
          <a:lstStyle/>
          <a:p>
            <a:r>
              <a:rPr lang="en-US" dirty="0">
                <a:solidFill>
                  <a:schemeClr val="bg1"/>
                </a:solidFill>
              </a:rPr>
              <a:t>Tho</a:t>
            </a:r>
            <a:r>
              <a:rPr lang="en-US" dirty="0"/>
              <a:t>ughts on Policies to Date</a:t>
            </a:r>
          </a:p>
        </p:txBody>
      </p:sp>
      <p:sp>
        <p:nvSpPr>
          <p:cNvPr id="3" name="Content Placeholder 2">
            <a:extLst>
              <a:ext uri="{FF2B5EF4-FFF2-40B4-BE49-F238E27FC236}">
                <a16:creationId xmlns:a16="http://schemas.microsoft.com/office/drawing/2014/main" id="{5A74C332-66C7-864A-8E6C-636AB93044DD}"/>
              </a:ext>
            </a:extLst>
          </p:cNvPr>
          <p:cNvSpPr>
            <a:spLocks noGrp="1"/>
          </p:cNvSpPr>
          <p:nvPr>
            <p:ph idx="1"/>
          </p:nvPr>
        </p:nvSpPr>
        <p:spPr/>
        <p:txBody>
          <a:bodyPr/>
          <a:lstStyle/>
          <a:p>
            <a:r>
              <a:rPr lang="en-US" dirty="0"/>
              <a:t>Direct cash payments</a:t>
            </a:r>
          </a:p>
          <a:p>
            <a:pPr lvl="1"/>
            <a:r>
              <a:rPr lang="en-US" dirty="0"/>
              <a:t>Are they really getting into the hands of those most in need?</a:t>
            </a:r>
          </a:p>
          <a:p>
            <a:r>
              <a:rPr lang="en-US" dirty="0"/>
              <a:t>Payments to large corporations: </a:t>
            </a:r>
          </a:p>
          <a:p>
            <a:pPr lvl="1"/>
            <a:r>
              <a:rPr lang="en-US" dirty="0"/>
              <a:t>Airlines and car and airplane manuf.</a:t>
            </a:r>
          </a:p>
          <a:p>
            <a:pPr lvl="1"/>
            <a:r>
              <a:rPr lang="en-US" dirty="0"/>
              <a:t>How effective are these at maintaining the structure of the economy?</a:t>
            </a:r>
          </a:p>
          <a:p>
            <a:r>
              <a:rPr lang="en-US" dirty="0"/>
              <a:t>Enough to maintain employee-employer ties?</a:t>
            </a:r>
          </a:p>
          <a:p>
            <a:r>
              <a:rPr lang="en-US" dirty="0"/>
              <a:t>Enough for medical care?</a:t>
            </a:r>
          </a:p>
          <a:p>
            <a:pPr lvl="1"/>
            <a:r>
              <a:rPr lang="en-US" dirty="0"/>
              <a:t>The amount spent fighting the virus is relatively small.</a:t>
            </a:r>
          </a:p>
          <a:p>
            <a:pPr lvl="1"/>
            <a:r>
              <a:rPr lang="en-US" dirty="0"/>
              <a:t>Offer to pay for all coronavirus related health care expenses?</a:t>
            </a:r>
          </a:p>
        </p:txBody>
      </p:sp>
      <p:sp>
        <p:nvSpPr>
          <p:cNvPr id="4" name="Slide Number Placeholder 3">
            <a:extLst>
              <a:ext uri="{FF2B5EF4-FFF2-40B4-BE49-F238E27FC236}">
                <a16:creationId xmlns:a16="http://schemas.microsoft.com/office/drawing/2014/main" id="{AC8B69C4-0EEF-4044-B51F-A1C96CFB4186}"/>
              </a:ext>
            </a:extLst>
          </p:cNvPr>
          <p:cNvSpPr>
            <a:spLocks noGrp="1"/>
          </p:cNvSpPr>
          <p:nvPr>
            <p:ph type="sldNum" sz="quarter" idx="12"/>
          </p:nvPr>
        </p:nvSpPr>
        <p:spPr/>
        <p:txBody>
          <a:bodyPr/>
          <a:lstStyle/>
          <a:p>
            <a:fld id="{D9F085D5-EC86-4F6A-B501-C1359CB39116}" type="slidenum">
              <a:rPr lang="en-GB" smtClean="0"/>
              <a:t>102</a:t>
            </a:fld>
            <a:endParaRPr lang="en-GB" dirty="0"/>
          </a:p>
        </p:txBody>
      </p:sp>
    </p:spTree>
    <p:extLst>
      <p:ext uri="{BB962C8B-B14F-4D97-AF65-F5344CB8AC3E}">
        <p14:creationId xmlns:p14="http://schemas.microsoft.com/office/powerpoint/2010/main" val="237341693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A306E-5F78-1145-A8B3-D0554AF18E03}"/>
              </a:ext>
            </a:extLst>
          </p:cNvPr>
          <p:cNvSpPr>
            <a:spLocks noGrp="1"/>
          </p:cNvSpPr>
          <p:nvPr>
            <p:ph type="title"/>
          </p:nvPr>
        </p:nvSpPr>
        <p:spPr/>
        <p:txBody>
          <a:bodyPr/>
          <a:lstStyle/>
          <a:p>
            <a:r>
              <a:rPr lang="en-US" dirty="0">
                <a:solidFill>
                  <a:schemeClr val="bg1"/>
                </a:solidFill>
              </a:rPr>
              <a:t> Fis</a:t>
            </a:r>
            <a:r>
              <a:rPr lang="en-US" dirty="0"/>
              <a:t>cal Policy: Phase 4</a:t>
            </a:r>
          </a:p>
        </p:txBody>
      </p:sp>
      <p:sp>
        <p:nvSpPr>
          <p:cNvPr id="3" name="Content Placeholder 2">
            <a:extLst>
              <a:ext uri="{FF2B5EF4-FFF2-40B4-BE49-F238E27FC236}">
                <a16:creationId xmlns:a16="http://schemas.microsoft.com/office/drawing/2014/main" id="{D46F8C89-853D-994A-B7BF-69DB96FAEA57}"/>
              </a:ext>
            </a:extLst>
          </p:cNvPr>
          <p:cNvSpPr>
            <a:spLocks noGrp="1"/>
          </p:cNvSpPr>
          <p:nvPr>
            <p:ph idx="1"/>
          </p:nvPr>
        </p:nvSpPr>
        <p:spPr>
          <a:xfrm>
            <a:off x="838200" y="1325563"/>
            <a:ext cx="10515600" cy="4351338"/>
          </a:xfrm>
        </p:spPr>
        <p:txBody>
          <a:bodyPr>
            <a:normAutofit fontScale="92500" lnSpcReduction="20000"/>
          </a:bodyPr>
          <a:lstStyle/>
          <a:p>
            <a:r>
              <a:rPr lang="en-US" dirty="0"/>
              <a:t>Stimulate the economy or more economic support?</a:t>
            </a:r>
          </a:p>
          <a:p>
            <a:pPr lvl="1"/>
            <a:r>
              <a:rPr lang="en-US" dirty="0"/>
              <a:t>Duration of “shelter in place” will determine the answer.</a:t>
            </a:r>
          </a:p>
          <a:p>
            <a:endParaRPr lang="en-US" dirty="0"/>
          </a:p>
          <a:p>
            <a:r>
              <a:rPr lang="en-US" dirty="0"/>
              <a:t>Stimulate: Plenty of options:</a:t>
            </a:r>
          </a:p>
          <a:p>
            <a:pPr lvl="1"/>
            <a:r>
              <a:rPr lang="en-US" dirty="0"/>
              <a:t>Spending for government programs:</a:t>
            </a:r>
          </a:p>
          <a:p>
            <a:pPr lvl="2"/>
            <a:r>
              <a:rPr lang="en-US" dirty="0"/>
              <a:t>Infrastructure, worker training, social programs</a:t>
            </a:r>
          </a:p>
          <a:p>
            <a:pPr lvl="1"/>
            <a:r>
              <a:rPr lang="en-US" dirty="0"/>
              <a:t>Expanded unemployment benefits.</a:t>
            </a:r>
          </a:p>
          <a:p>
            <a:pPr lvl="1"/>
            <a:r>
              <a:rPr lang="en-US" dirty="0"/>
              <a:t>Cash payments to individuals and businesses.</a:t>
            </a:r>
          </a:p>
          <a:p>
            <a:pPr marL="457200" lvl="1" indent="0">
              <a:buNone/>
            </a:pPr>
            <a:endParaRPr lang="en-US" dirty="0"/>
          </a:p>
          <a:p>
            <a:r>
              <a:rPr lang="en-US" dirty="0"/>
              <a:t>What form should it take?</a:t>
            </a:r>
          </a:p>
          <a:p>
            <a:pPr lvl="1"/>
            <a:r>
              <a:rPr lang="en-US" dirty="0"/>
              <a:t>Depends on why the economy is slow to recover.</a:t>
            </a:r>
          </a:p>
          <a:p>
            <a:pPr lvl="2"/>
            <a:r>
              <a:rPr lang="en-US" dirty="0"/>
              <a:t>Supply side: businesses having trouble flipping the on switch?</a:t>
            </a:r>
          </a:p>
          <a:p>
            <a:pPr lvl="2"/>
            <a:r>
              <a:rPr lang="en-US" dirty="0"/>
              <a:t>Demand side: consumers reluctant to spend?</a:t>
            </a:r>
          </a:p>
        </p:txBody>
      </p:sp>
      <p:sp>
        <p:nvSpPr>
          <p:cNvPr id="4" name="Slide Number Placeholder 3">
            <a:extLst>
              <a:ext uri="{FF2B5EF4-FFF2-40B4-BE49-F238E27FC236}">
                <a16:creationId xmlns:a16="http://schemas.microsoft.com/office/drawing/2014/main" id="{0ECF5AFD-06D7-AA4C-8904-BB414D527762}"/>
              </a:ext>
            </a:extLst>
          </p:cNvPr>
          <p:cNvSpPr>
            <a:spLocks noGrp="1"/>
          </p:cNvSpPr>
          <p:nvPr>
            <p:ph type="sldNum" sz="quarter" idx="12"/>
          </p:nvPr>
        </p:nvSpPr>
        <p:spPr/>
        <p:txBody>
          <a:bodyPr/>
          <a:lstStyle/>
          <a:p>
            <a:fld id="{D9F085D5-EC86-4F6A-B501-C1359CB39116}" type="slidenum">
              <a:rPr lang="en-GB" smtClean="0"/>
              <a:t>103</a:t>
            </a:fld>
            <a:endParaRPr lang="en-GB" dirty="0"/>
          </a:p>
        </p:txBody>
      </p:sp>
    </p:spTree>
    <p:extLst>
      <p:ext uri="{BB962C8B-B14F-4D97-AF65-F5344CB8AC3E}">
        <p14:creationId xmlns:p14="http://schemas.microsoft.com/office/powerpoint/2010/main" val="53621113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0BFAC-DA47-8F43-A76A-A8E930E4F515}"/>
              </a:ext>
            </a:extLst>
          </p:cNvPr>
          <p:cNvSpPr>
            <a:spLocks noGrp="1"/>
          </p:cNvSpPr>
          <p:nvPr>
            <p:ph type="title"/>
          </p:nvPr>
        </p:nvSpPr>
        <p:spPr/>
        <p:txBody>
          <a:bodyPr/>
          <a:lstStyle/>
          <a:p>
            <a:r>
              <a:rPr lang="en-US" dirty="0">
                <a:solidFill>
                  <a:schemeClr val="bg1"/>
                </a:solidFill>
              </a:rPr>
              <a:t>OH</a:t>
            </a:r>
            <a:r>
              <a:rPr lang="en-US" dirty="0"/>
              <a:t>MIGOSH: How Do We Pay For It!</a:t>
            </a:r>
          </a:p>
        </p:txBody>
      </p:sp>
      <p:sp>
        <p:nvSpPr>
          <p:cNvPr id="3" name="Content Placeholder 2">
            <a:extLst>
              <a:ext uri="{FF2B5EF4-FFF2-40B4-BE49-F238E27FC236}">
                <a16:creationId xmlns:a16="http://schemas.microsoft.com/office/drawing/2014/main" id="{5B305751-972C-1D42-BB6A-64B1A7C72C62}"/>
              </a:ext>
            </a:extLst>
          </p:cNvPr>
          <p:cNvSpPr>
            <a:spLocks noGrp="1"/>
          </p:cNvSpPr>
          <p:nvPr>
            <p:ph idx="1"/>
          </p:nvPr>
        </p:nvSpPr>
        <p:spPr/>
        <p:txBody>
          <a:bodyPr/>
          <a:lstStyle/>
          <a:p>
            <a:r>
              <a:rPr lang="en-US" dirty="0"/>
              <a:t>Controversy:  Can we afford it?</a:t>
            </a:r>
          </a:p>
          <a:p>
            <a:pPr lvl="1"/>
            <a:r>
              <a:rPr lang="en-US" dirty="0"/>
              <a:t>Deficit is already running at $1T/year.</a:t>
            </a:r>
          </a:p>
          <a:p>
            <a:pPr lvl="1"/>
            <a:r>
              <a:rPr lang="en-US" dirty="0"/>
              <a:t>Debt forecast to increase to 180% of GDP by 2050 (80% today).</a:t>
            </a:r>
          </a:p>
          <a:p>
            <a:pPr lvl="2"/>
            <a:r>
              <a:rPr lang="en-US" dirty="0"/>
              <a:t>How much debt is too much?</a:t>
            </a:r>
          </a:p>
          <a:p>
            <a:r>
              <a:rPr lang="en-US" dirty="0"/>
              <a:t>Most economists agree:  It doesn’t matter!</a:t>
            </a:r>
          </a:p>
          <a:p>
            <a:pPr lvl="1"/>
            <a:r>
              <a:rPr lang="en-US" dirty="0"/>
              <a:t>An important government function is to protect public health.</a:t>
            </a:r>
          </a:p>
          <a:p>
            <a:pPr lvl="1"/>
            <a:r>
              <a:rPr lang="en-US" dirty="0"/>
              <a:t>This is currently priority #1.</a:t>
            </a:r>
          </a:p>
          <a:p>
            <a:pPr lvl="1"/>
            <a:r>
              <a:rPr lang="en-US" dirty="0"/>
              <a:t>The added debt will be a problem later, but it should also be dealt with later.</a:t>
            </a:r>
          </a:p>
        </p:txBody>
      </p:sp>
      <p:sp>
        <p:nvSpPr>
          <p:cNvPr id="4" name="Slide Number Placeholder 3">
            <a:extLst>
              <a:ext uri="{FF2B5EF4-FFF2-40B4-BE49-F238E27FC236}">
                <a16:creationId xmlns:a16="http://schemas.microsoft.com/office/drawing/2014/main" id="{176DEDF6-17E7-BF49-A7F5-3CC419566F58}"/>
              </a:ext>
            </a:extLst>
          </p:cNvPr>
          <p:cNvSpPr>
            <a:spLocks noGrp="1"/>
          </p:cNvSpPr>
          <p:nvPr>
            <p:ph type="sldNum" sz="quarter" idx="12"/>
          </p:nvPr>
        </p:nvSpPr>
        <p:spPr/>
        <p:txBody>
          <a:bodyPr/>
          <a:lstStyle/>
          <a:p>
            <a:fld id="{D9F085D5-EC86-4F6A-B501-C1359CB39116}" type="slidenum">
              <a:rPr lang="en-GB" smtClean="0"/>
              <a:t>104</a:t>
            </a:fld>
            <a:endParaRPr lang="en-GB" dirty="0"/>
          </a:p>
        </p:txBody>
      </p:sp>
    </p:spTree>
    <p:extLst>
      <p:ext uri="{BB962C8B-B14F-4D97-AF65-F5344CB8AC3E}">
        <p14:creationId xmlns:p14="http://schemas.microsoft.com/office/powerpoint/2010/main" val="1150910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7DA89-E9AD-D340-A7E5-7DF07B410BDB}"/>
              </a:ext>
            </a:extLst>
          </p:cNvPr>
          <p:cNvSpPr>
            <a:spLocks noGrp="1"/>
          </p:cNvSpPr>
          <p:nvPr>
            <p:ph type="title"/>
          </p:nvPr>
        </p:nvSpPr>
        <p:spPr/>
        <p:txBody>
          <a:bodyPr/>
          <a:lstStyle/>
          <a:p>
            <a:r>
              <a:rPr lang="en-US" dirty="0">
                <a:solidFill>
                  <a:schemeClr val="bg1"/>
                </a:solidFill>
              </a:rPr>
              <a:t>Eur</a:t>
            </a:r>
            <a:r>
              <a:rPr lang="en-US" dirty="0"/>
              <a:t>opean Timeline</a:t>
            </a:r>
          </a:p>
        </p:txBody>
      </p:sp>
      <p:sp>
        <p:nvSpPr>
          <p:cNvPr id="4" name="Slide Number Placeholder 3">
            <a:extLst>
              <a:ext uri="{FF2B5EF4-FFF2-40B4-BE49-F238E27FC236}">
                <a16:creationId xmlns:a16="http://schemas.microsoft.com/office/drawing/2014/main" id="{0097FB7C-F87C-7942-B72F-D9223B6B1469}"/>
              </a:ext>
            </a:extLst>
          </p:cNvPr>
          <p:cNvSpPr>
            <a:spLocks noGrp="1"/>
          </p:cNvSpPr>
          <p:nvPr>
            <p:ph type="sldNum" sz="quarter" idx="12"/>
          </p:nvPr>
        </p:nvSpPr>
        <p:spPr/>
        <p:txBody>
          <a:bodyPr/>
          <a:lstStyle/>
          <a:p>
            <a:fld id="{D9F085D5-EC86-4F6A-B501-C1359CB39116}" type="slidenum">
              <a:rPr lang="en-GB" smtClean="0"/>
              <a:t>105</a:t>
            </a:fld>
            <a:endParaRPr lang="en-GB" dirty="0"/>
          </a:p>
        </p:txBody>
      </p:sp>
      <p:graphicFrame>
        <p:nvGraphicFramePr>
          <p:cNvPr id="5" name="Table 4">
            <a:extLst>
              <a:ext uri="{FF2B5EF4-FFF2-40B4-BE49-F238E27FC236}">
                <a16:creationId xmlns:a16="http://schemas.microsoft.com/office/drawing/2014/main" id="{A04C9EC0-37E0-A740-9B26-8B31ED3F30A7}"/>
              </a:ext>
            </a:extLst>
          </p:cNvPr>
          <p:cNvGraphicFramePr>
            <a:graphicFrameLocks noGrp="1"/>
          </p:cNvGraphicFramePr>
          <p:nvPr/>
        </p:nvGraphicFramePr>
        <p:xfrm>
          <a:off x="344651" y="1325563"/>
          <a:ext cx="11113924" cy="3672840"/>
        </p:xfrm>
        <a:graphic>
          <a:graphicData uri="http://schemas.openxmlformats.org/drawingml/2006/table">
            <a:tbl>
              <a:tblPr firstRow="1" bandRow="1">
                <a:tableStyleId>{5C22544A-7EE6-4342-B048-85BDC9FD1C3A}</a:tableStyleId>
              </a:tblPr>
              <a:tblGrid>
                <a:gridCol w="926937">
                  <a:extLst>
                    <a:ext uri="{9D8B030D-6E8A-4147-A177-3AD203B41FA5}">
                      <a16:colId xmlns:a16="http://schemas.microsoft.com/office/drawing/2014/main" val="1177990707"/>
                    </a:ext>
                  </a:extLst>
                </a:gridCol>
                <a:gridCol w="4630025">
                  <a:extLst>
                    <a:ext uri="{9D8B030D-6E8A-4147-A177-3AD203B41FA5}">
                      <a16:colId xmlns:a16="http://schemas.microsoft.com/office/drawing/2014/main" val="117426261"/>
                    </a:ext>
                  </a:extLst>
                </a:gridCol>
                <a:gridCol w="1242137">
                  <a:extLst>
                    <a:ext uri="{9D8B030D-6E8A-4147-A177-3AD203B41FA5}">
                      <a16:colId xmlns:a16="http://schemas.microsoft.com/office/drawing/2014/main" val="1883329043"/>
                    </a:ext>
                  </a:extLst>
                </a:gridCol>
                <a:gridCol w="4314825">
                  <a:extLst>
                    <a:ext uri="{9D8B030D-6E8A-4147-A177-3AD203B41FA5}">
                      <a16:colId xmlns:a16="http://schemas.microsoft.com/office/drawing/2014/main" val="4146170944"/>
                    </a:ext>
                  </a:extLst>
                </a:gridCol>
              </a:tblGrid>
              <a:tr h="370840">
                <a:tc>
                  <a:txBody>
                    <a:bodyPr/>
                    <a:lstStyle/>
                    <a:p>
                      <a:r>
                        <a:rPr lang="en-US" dirty="0"/>
                        <a:t>Date</a:t>
                      </a:r>
                    </a:p>
                  </a:txBody>
                  <a:tcPr/>
                </a:tc>
                <a:tc>
                  <a:txBody>
                    <a:bodyPr/>
                    <a:lstStyle/>
                    <a:p>
                      <a:endParaRPr lang="en-US" dirty="0"/>
                    </a:p>
                  </a:txBody>
                  <a:tcPr/>
                </a:tc>
                <a:tc>
                  <a:txBody>
                    <a:bodyPr/>
                    <a:lstStyle/>
                    <a:p>
                      <a:r>
                        <a:rPr lang="en-US" dirty="0"/>
                        <a:t>Date</a:t>
                      </a:r>
                    </a:p>
                  </a:txBody>
                  <a:tcPr/>
                </a:tc>
                <a:tc>
                  <a:txBody>
                    <a:bodyPr/>
                    <a:lstStyle/>
                    <a:p>
                      <a:endParaRPr lang="en-US"/>
                    </a:p>
                  </a:txBody>
                  <a:tcPr/>
                </a:tc>
                <a:extLst>
                  <a:ext uri="{0D108BD9-81ED-4DB2-BD59-A6C34878D82A}">
                    <a16:rowId xmlns:a16="http://schemas.microsoft.com/office/drawing/2014/main" val="423545876"/>
                  </a:ext>
                </a:extLst>
              </a:tr>
              <a:tr h="370840">
                <a:tc>
                  <a:txBody>
                    <a:bodyPr/>
                    <a:lstStyle/>
                    <a:p>
                      <a:r>
                        <a:rPr lang="en-US" dirty="0"/>
                        <a:t>2/7</a:t>
                      </a:r>
                    </a:p>
                  </a:txBody>
                  <a:tcPr/>
                </a:tc>
                <a:tc>
                  <a:txBody>
                    <a:bodyPr/>
                    <a:lstStyle/>
                    <a:p>
                      <a:pPr lvl="0"/>
                      <a:r>
                        <a:rPr lang="en-US" sz="1800" dirty="0"/>
                        <a:t>EU Health Minister Video Conference</a:t>
                      </a:r>
                    </a:p>
                    <a:p>
                      <a:endParaRPr lang="en-US" dirty="0"/>
                    </a:p>
                  </a:txBody>
                  <a:tcPr/>
                </a:tc>
                <a:tc>
                  <a:txBody>
                    <a:bodyPr/>
                    <a:lstStyle/>
                    <a:p>
                      <a:r>
                        <a:rPr lang="en-US" dirty="0"/>
                        <a:t>3/16</a:t>
                      </a:r>
                    </a:p>
                  </a:txBody>
                  <a:tcPr/>
                </a:tc>
                <a:tc>
                  <a:txBody>
                    <a:bodyPr/>
                    <a:lstStyle/>
                    <a:p>
                      <a:r>
                        <a:rPr lang="en-US" dirty="0"/>
                        <a:t>G7 agreement / EU sets out coordinated policy response</a:t>
                      </a:r>
                    </a:p>
                  </a:txBody>
                  <a:tcPr/>
                </a:tc>
                <a:extLst>
                  <a:ext uri="{0D108BD9-81ED-4DB2-BD59-A6C34878D82A}">
                    <a16:rowId xmlns:a16="http://schemas.microsoft.com/office/drawing/2014/main" val="2865787063"/>
                  </a:ext>
                </a:extLst>
              </a:tr>
              <a:tr h="370840">
                <a:tc>
                  <a:txBody>
                    <a:bodyPr/>
                    <a:lstStyle/>
                    <a:p>
                      <a:r>
                        <a:rPr lang="en-US" dirty="0"/>
                        <a:t>2/13</a:t>
                      </a:r>
                    </a:p>
                  </a:txBody>
                  <a:tcPr/>
                </a:tc>
                <a:tc>
                  <a:txBody>
                    <a:bodyPr/>
                    <a:lstStyle/>
                    <a:p>
                      <a:r>
                        <a:rPr lang="en-US" dirty="0"/>
                        <a:t>Health Council Risk Assessment</a:t>
                      </a:r>
                    </a:p>
                  </a:txBody>
                  <a:tcPr/>
                </a:tc>
                <a:tc>
                  <a:txBody>
                    <a:bodyPr/>
                    <a:lstStyle/>
                    <a:p>
                      <a:r>
                        <a:rPr lang="en-US" dirty="0"/>
                        <a:t>3/17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President of Euro Council holds s2nd video conference with other members</a:t>
                      </a:r>
                    </a:p>
                  </a:txBody>
                  <a:tcPr/>
                </a:tc>
                <a:extLst>
                  <a:ext uri="{0D108BD9-81ED-4DB2-BD59-A6C34878D82A}">
                    <a16:rowId xmlns:a16="http://schemas.microsoft.com/office/drawing/2014/main" val="1450663743"/>
                  </a:ext>
                </a:extLst>
              </a:tr>
              <a:tr h="370840">
                <a:tc>
                  <a:txBody>
                    <a:bodyPr/>
                    <a:lstStyle/>
                    <a:p>
                      <a:r>
                        <a:rPr lang="en-US" dirty="0"/>
                        <a:t>2/27</a:t>
                      </a:r>
                    </a:p>
                  </a:txBody>
                  <a:tcPr/>
                </a:tc>
                <a:tc>
                  <a:txBody>
                    <a:bodyPr/>
                    <a:lstStyle/>
                    <a:p>
                      <a:r>
                        <a:rPr lang="en-US" dirty="0"/>
                        <a:t>Ministers look at impact on industries</a:t>
                      </a:r>
                    </a:p>
                  </a:txBody>
                  <a:tcPr/>
                </a:tc>
                <a:tc>
                  <a:txBody>
                    <a:bodyPr/>
                    <a:lstStyle/>
                    <a:p>
                      <a:r>
                        <a:rPr lang="en-US" dirty="0"/>
                        <a:t>3/18</a:t>
                      </a:r>
                    </a:p>
                  </a:txBody>
                  <a:tcPr/>
                </a:tc>
                <a:tc>
                  <a:txBody>
                    <a:bodyPr/>
                    <a:lstStyle/>
                    <a:p>
                      <a:r>
                        <a:rPr lang="en-US" dirty="0"/>
                        <a:t>Support EU budget</a:t>
                      </a:r>
                    </a:p>
                  </a:txBody>
                  <a:tcPr/>
                </a:tc>
                <a:extLst>
                  <a:ext uri="{0D108BD9-81ED-4DB2-BD59-A6C34878D82A}">
                    <a16:rowId xmlns:a16="http://schemas.microsoft.com/office/drawing/2014/main" val="580712396"/>
                  </a:ext>
                </a:extLst>
              </a:tr>
              <a:tr h="370840">
                <a:tc>
                  <a:txBody>
                    <a:bodyPr/>
                    <a:lstStyle/>
                    <a:p>
                      <a:r>
                        <a:rPr lang="en-US" dirty="0"/>
                        <a:t>3/2</a:t>
                      </a:r>
                    </a:p>
                  </a:txBody>
                  <a:tcPr/>
                </a:tc>
                <a:tc>
                  <a:txBody>
                    <a:bodyPr/>
                    <a:lstStyle/>
                    <a:p>
                      <a:r>
                        <a:rPr lang="en-US" dirty="0"/>
                        <a:t>IPCR to full activation mode</a:t>
                      </a:r>
                    </a:p>
                  </a:txBody>
                  <a:tcPr/>
                </a:tc>
                <a:tc>
                  <a:txBody>
                    <a:bodyPr/>
                    <a:lstStyle/>
                    <a:p>
                      <a:r>
                        <a:rPr lang="en-US" dirty="0"/>
                        <a:t>3/19</a:t>
                      </a:r>
                    </a:p>
                  </a:txBody>
                  <a:tcPr/>
                </a:tc>
                <a:tc>
                  <a:txBody>
                    <a:bodyPr/>
                    <a:lstStyle/>
                    <a:p>
                      <a:r>
                        <a:rPr lang="en-US" dirty="0"/>
                        <a:t>Discuss Social and Employment Consequences</a:t>
                      </a:r>
                    </a:p>
                  </a:txBody>
                  <a:tcPr/>
                </a:tc>
                <a:extLst>
                  <a:ext uri="{0D108BD9-81ED-4DB2-BD59-A6C34878D82A}">
                    <a16:rowId xmlns:a16="http://schemas.microsoft.com/office/drawing/2014/main" val="969295912"/>
                  </a:ext>
                </a:extLst>
              </a:tr>
              <a:tr h="370840">
                <a:tc>
                  <a:txBody>
                    <a:bodyPr/>
                    <a:lstStyle/>
                    <a:p>
                      <a:r>
                        <a:rPr lang="en-US" dirty="0"/>
                        <a:t>3/4</a:t>
                      </a:r>
                    </a:p>
                  </a:txBody>
                  <a:tcPr/>
                </a:tc>
                <a:tc>
                  <a:txBody>
                    <a:bodyPr/>
                    <a:lstStyle/>
                    <a:p>
                      <a:r>
                        <a:rPr lang="en-US" dirty="0"/>
                        <a:t>Discuss impact on Economy</a:t>
                      </a:r>
                    </a:p>
                  </a:txBody>
                  <a:tcPr/>
                </a:tc>
                <a:tc>
                  <a:txBody>
                    <a:bodyPr/>
                    <a:lstStyle/>
                    <a:p>
                      <a:r>
                        <a:rPr lang="en-US" dirty="0"/>
                        <a:t>3/20</a:t>
                      </a:r>
                    </a:p>
                  </a:txBody>
                  <a:tcPr/>
                </a:tc>
                <a:tc>
                  <a:txBody>
                    <a:bodyPr/>
                    <a:lstStyle/>
                    <a:p>
                      <a:r>
                        <a:rPr lang="en-US" dirty="0"/>
                        <a:t>Suspend Slot requirements for airlines</a:t>
                      </a:r>
                    </a:p>
                  </a:txBody>
                  <a:tcPr/>
                </a:tc>
                <a:extLst>
                  <a:ext uri="{0D108BD9-81ED-4DB2-BD59-A6C34878D82A}">
                    <a16:rowId xmlns:a16="http://schemas.microsoft.com/office/drawing/2014/main" val="1116601371"/>
                  </a:ext>
                </a:extLst>
              </a:tr>
              <a:tr h="370840">
                <a:tc>
                  <a:txBody>
                    <a:bodyPr/>
                    <a:lstStyle/>
                    <a:p>
                      <a:r>
                        <a:rPr lang="en-US" dirty="0"/>
                        <a:t>3/10</a:t>
                      </a:r>
                    </a:p>
                  </a:txBody>
                  <a:tcPr/>
                </a:tc>
                <a:tc>
                  <a:txBody>
                    <a:bodyPr/>
                    <a:lstStyle/>
                    <a:p>
                      <a:r>
                        <a:rPr lang="en-US" dirty="0"/>
                        <a:t>President of Euro Council holds video conference with other members</a:t>
                      </a:r>
                    </a:p>
                  </a:txBody>
                  <a:tcPr/>
                </a:tc>
                <a:tc>
                  <a:txBody>
                    <a:bodyPr/>
                    <a:lstStyle/>
                    <a:p>
                      <a:r>
                        <a:rPr lang="en-US" dirty="0"/>
                        <a:t>3/23</a:t>
                      </a:r>
                    </a:p>
                  </a:txBody>
                  <a:tcPr/>
                </a:tc>
                <a:tc>
                  <a:txBody>
                    <a:bodyPr/>
                    <a:lstStyle/>
                    <a:p>
                      <a:r>
                        <a:rPr lang="en-US" dirty="0"/>
                        <a:t>Ease Fiscal rules  </a:t>
                      </a:r>
                    </a:p>
                    <a:p>
                      <a:r>
                        <a:rPr lang="en-US" dirty="0"/>
                        <a:t>Discuss international repatriation</a:t>
                      </a:r>
                    </a:p>
                  </a:txBody>
                  <a:tcPr/>
                </a:tc>
                <a:extLst>
                  <a:ext uri="{0D108BD9-81ED-4DB2-BD59-A6C34878D82A}">
                    <a16:rowId xmlns:a16="http://schemas.microsoft.com/office/drawing/2014/main" val="2119735191"/>
                  </a:ext>
                </a:extLst>
              </a:tr>
            </a:tbl>
          </a:graphicData>
        </a:graphic>
      </p:graphicFrame>
    </p:spTree>
    <p:extLst>
      <p:ext uri="{BB962C8B-B14F-4D97-AF65-F5344CB8AC3E}">
        <p14:creationId xmlns:p14="http://schemas.microsoft.com/office/powerpoint/2010/main" val="12778294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FB551D9-1E22-9D46-A6DD-B011BBE1A1B4}"/>
              </a:ext>
            </a:extLst>
          </p:cNvPr>
          <p:cNvPicPr>
            <a:picLocks noChangeAspect="1"/>
          </p:cNvPicPr>
          <p:nvPr/>
        </p:nvPicPr>
        <p:blipFill>
          <a:blip r:embed="rId2" r:link="rId3"/>
          <a:srcRect/>
          <a:stretch>
            <a:fillRect/>
          </a:stretch>
        </p:blipFill>
        <p:spPr>
          <a:xfrm>
            <a:off x="1041400" y="1100877"/>
            <a:ext cx="10167445" cy="5083722"/>
          </a:xfrm>
          <a:prstGeom prst="rect">
            <a:avLst/>
          </a:prstGeom>
        </p:spPr>
      </p:pic>
      <p:sp>
        <p:nvSpPr>
          <p:cNvPr id="5" name="Title 4">
            <a:extLst>
              <a:ext uri="{FF2B5EF4-FFF2-40B4-BE49-F238E27FC236}">
                <a16:creationId xmlns:a16="http://schemas.microsoft.com/office/drawing/2014/main" id="{E7ED64CF-C4CD-D34F-851E-08CDCD235F84}"/>
              </a:ext>
            </a:extLst>
          </p:cNvPr>
          <p:cNvSpPr>
            <a:spLocks noGrp="1"/>
          </p:cNvSpPr>
          <p:nvPr>
            <p:ph type="title"/>
          </p:nvPr>
        </p:nvSpPr>
        <p:spPr/>
        <p:txBody>
          <a:bodyPr/>
          <a:lstStyle/>
          <a:p>
            <a:r>
              <a:rPr lang="en-US" dirty="0">
                <a:solidFill>
                  <a:schemeClr val="bg1"/>
                </a:solidFill>
              </a:rPr>
              <a:t>US </a:t>
            </a:r>
            <a:r>
              <a:rPr lang="en-US" dirty="0"/>
              <a:t>Treasury Rates:  A Safe Haven?</a:t>
            </a:r>
            <a:endParaRPr lang="en-US" dirty="0">
              <a:solidFill>
                <a:schemeClr val="bg1"/>
              </a:solidFill>
            </a:endParaRPr>
          </a:p>
        </p:txBody>
      </p:sp>
      <p:sp>
        <p:nvSpPr>
          <p:cNvPr id="3" name="Slide Number Placeholder 2">
            <a:extLst>
              <a:ext uri="{FF2B5EF4-FFF2-40B4-BE49-F238E27FC236}">
                <a16:creationId xmlns:a16="http://schemas.microsoft.com/office/drawing/2014/main" id="{9B07F1E5-2136-B946-AE16-7984F9C61486}"/>
              </a:ext>
            </a:extLst>
          </p:cNvPr>
          <p:cNvSpPr>
            <a:spLocks noGrp="1"/>
          </p:cNvSpPr>
          <p:nvPr>
            <p:ph type="sldNum" sz="quarter" idx="12"/>
          </p:nvPr>
        </p:nvSpPr>
        <p:spPr/>
        <p:txBody>
          <a:bodyPr/>
          <a:lstStyle/>
          <a:p>
            <a:fld id="{D9F085D5-EC86-4F6A-B501-C1359CB39116}" type="slidenum">
              <a:rPr lang="en-GB" smtClean="0"/>
              <a:t>106</a:t>
            </a:fld>
            <a:endParaRPr lang="en-GB" dirty="0"/>
          </a:p>
        </p:txBody>
      </p:sp>
      <p:grpSp>
        <p:nvGrpSpPr>
          <p:cNvPr id="13" name="Group 12">
            <a:extLst>
              <a:ext uri="{FF2B5EF4-FFF2-40B4-BE49-F238E27FC236}">
                <a16:creationId xmlns:a16="http://schemas.microsoft.com/office/drawing/2014/main" id="{EF059E08-58F9-2741-AA9E-F2410B2FBDB0}"/>
              </a:ext>
            </a:extLst>
          </p:cNvPr>
          <p:cNvGrpSpPr/>
          <p:nvPr/>
        </p:nvGrpSpPr>
        <p:grpSpPr>
          <a:xfrm rot="446331">
            <a:off x="2743854" y="1870167"/>
            <a:ext cx="1828538" cy="1100957"/>
            <a:chOff x="4219442" y="1908331"/>
            <a:chExt cx="1828538" cy="1100957"/>
          </a:xfrm>
        </p:grpSpPr>
        <p:cxnSp>
          <p:nvCxnSpPr>
            <p:cNvPr id="8" name="Straight Arrow Connector 7">
              <a:extLst>
                <a:ext uri="{FF2B5EF4-FFF2-40B4-BE49-F238E27FC236}">
                  <a16:creationId xmlns:a16="http://schemas.microsoft.com/office/drawing/2014/main" id="{D44AFBF7-7DA6-0A4C-8E4A-EFAFCA33EFC9}"/>
                </a:ext>
              </a:extLst>
            </p:cNvPr>
            <p:cNvCxnSpPr>
              <a:cxnSpLocks/>
            </p:cNvCxnSpPr>
            <p:nvPr/>
          </p:nvCxnSpPr>
          <p:spPr>
            <a:xfrm rot="21153669">
              <a:off x="4219442" y="1908331"/>
              <a:ext cx="1710418" cy="1100957"/>
            </a:xfrm>
            <a:prstGeom prst="straightConnector1">
              <a:avLst/>
            </a:prstGeom>
            <a:ln w="38100">
              <a:solidFill>
                <a:srgbClr val="0C4C88"/>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9119638-2744-0443-8A21-D1AD72247459}"/>
                </a:ext>
              </a:extLst>
            </p:cNvPr>
            <p:cNvSpPr txBox="1"/>
            <p:nvPr/>
          </p:nvSpPr>
          <p:spPr>
            <a:xfrm rot="1433119">
              <a:off x="4617139" y="2106158"/>
              <a:ext cx="1430841" cy="369332"/>
            </a:xfrm>
            <a:prstGeom prst="rect">
              <a:avLst/>
            </a:prstGeom>
            <a:noFill/>
          </p:spPr>
          <p:txBody>
            <a:bodyPr wrap="none" rtlCol="0">
              <a:spAutoFit/>
            </a:bodyPr>
            <a:lstStyle/>
            <a:p>
              <a:r>
                <a:rPr lang="en-US" dirty="0"/>
                <a:t>Run to Safety</a:t>
              </a:r>
            </a:p>
          </p:txBody>
        </p:sp>
      </p:grpSp>
      <p:grpSp>
        <p:nvGrpSpPr>
          <p:cNvPr id="14" name="Group 13">
            <a:extLst>
              <a:ext uri="{FF2B5EF4-FFF2-40B4-BE49-F238E27FC236}">
                <a16:creationId xmlns:a16="http://schemas.microsoft.com/office/drawing/2014/main" id="{A055132B-AB05-3C49-9AD4-0397D33E2532}"/>
              </a:ext>
            </a:extLst>
          </p:cNvPr>
          <p:cNvGrpSpPr/>
          <p:nvPr/>
        </p:nvGrpSpPr>
        <p:grpSpPr>
          <a:xfrm rot="21385197">
            <a:off x="4454798" y="2427971"/>
            <a:ext cx="1212786" cy="708636"/>
            <a:chOff x="6461564" y="2231210"/>
            <a:chExt cx="1846725" cy="870931"/>
          </a:xfrm>
        </p:grpSpPr>
        <p:cxnSp>
          <p:nvCxnSpPr>
            <p:cNvPr id="7" name="Straight Arrow Connector 6">
              <a:extLst>
                <a:ext uri="{FF2B5EF4-FFF2-40B4-BE49-F238E27FC236}">
                  <a16:creationId xmlns:a16="http://schemas.microsoft.com/office/drawing/2014/main" id="{018D16D1-59BC-8E40-863B-1D1D068C418A}"/>
                </a:ext>
              </a:extLst>
            </p:cNvPr>
            <p:cNvCxnSpPr>
              <a:cxnSpLocks/>
            </p:cNvCxnSpPr>
            <p:nvPr/>
          </p:nvCxnSpPr>
          <p:spPr>
            <a:xfrm rot="214803" flipV="1">
              <a:off x="6536155" y="2231210"/>
              <a:ext cx="1772134" cy="870931"/>
            </a:xfrm>
            <a:prstGeom prst="straightConnector1">
              <a:avLst/>
            </a:prstGeom>
            <a:ln w="38100">
              <a:solidFill>
                <a:srgbClr val="0C4C88"/>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1A28EF9-2605-5C49-80A5-9B8F10223B01}"/>
                </a:ext>
              </a:extLst>
            </p:cNvPr>
            <p:cNvSpPr txBox="1"/>
            <p:nvPr/>
          </p:nvSpPr>
          <p:spPr>
            <a:xfrm rot="19924268">
              <a:off x="6461564" y="2329729"/>
              <a:ext cx="1136912" cy="369332"/>
            </a:xfrm>
            <a:prstGeom prst="rect">
              <a:avLst/>
            </a:prstGeom>
            <a:noFill/>
          </p:spPr>
          <p:txBody>
            <a:bodyPr wrap="none" rtlCol="0">
              <a:spAutoFit/>
            </a:bodyPr>
            <a:lstStyle/>
            <a:p>
              <a:r>
                <a:rPr lang="en-US" dirty="0"/>
                <a:t>Cash Grab</a:t>
              </a:r>
            </a:p>
          </p:txBody>
        </p:sp>
      </p:grpSp>
      <p:grpSp>
        <p:nvGrpSpPr>
          <p:cNvPr id="15" name="Group 14">
            <a:extLst>
              <a:ext uri="{FF2B5EF4-FFF2-40B4-BE49-F238E27FC236}">
                <a16:creationId xmlns:a16="http://schemas.microsoft.com/office/drawing/2014/main" id="{000BA46A-54EE-1B43-B3FE-792DDE9276DD}"/>
              </a:ext>
            </a:extLst>
          </p:cNvPr>
          <p:cNvGrpSpPr/>
          <p:nvPr/>
        </p:nvGrpSpPr>
        <p:grpSpPr>
          <a:xfrm>
            <a:off x="6660507" y="2426440"/>
            <a:ext cx="3154917" cy="615506"/>
            <a:chOff x="8230972" y="2186713"/>
            <a:chExt cx="3154917" cy="615506"/>
          </a:xfrm>
        </p:grpSpPr>
        <p:cxnSp>
          <p:nvCxnSpPr>
            <p:cNvPr id="10" name="Straight Arrow Connector 9">
              <a:extLst>
                <a:ext uri="{FF2B5EF4-FFF2-40B4-BE49-F238E27FC236}">
                  <a16:creationId xmlns:a16="http://schemas.microsoft.com/office/drawing/2014/main" id="{78298E48-D230-1D42-A0E8-B640DD2F668D}"/>
                </a:ext>
              </a:extLst>
            </p:cNvPr>
            <p:cNvCxnSpPr>
              <a:cxnSpLocks/>
            </p:cNvCxnSpPr>
            <p:nvPr/>
          </p:nvCxnSpPr>
          <p:spPr>
            <a:xfrm>
              <a:off x="8230972" y="2324616"/>
              <a:ext cx="3154917" cy="477603"/>
            </a:xfrm>
            <a:prstGeom prst="straightConnector1">
              <a:avLst/>
            </a:prstGeom>
            <a:ln w="38100">
              <a:solidFill>
                <a:srgbClr val="0C4C88"/>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46E551E-78A6-F64A-A85E-045861F9C8A1}"/>
                </a:ext>
              </a:extLst>
            </p:cNvPr>
            <p:cNvSpPr txBox="1"/>
            <p:nvPr/>
          </p:nvSpPr>
          <p:spPr>
            <a:xfrm rot="501749">
              <a:off x="8966359" y="2186713"/>
              <a:ext cx="1826077" cy="369332"/>
            </a:xfrm>
            <a:prstGeom prst="rect">
              <a:avLst/>
            </a:prstGeom>
            <a:noFill/>
          </p:spPr>
          <p:txBody>
            <a:bodyPr wrap="none" rtlCol="0">
              <a:spAutoFit/>
            </a:bodyPr>
            <a:lstStyle/>
            <a:p>
              <a:r>
                <a:rPr lang="en-US" dirty="0"/>
                <a:t>Liquidity Working</a:t>
              </a:r>
            </a:p>
          </p:txBody>
        </p:sp>
      </p:grpSp>
    </p:spTree>
    <p:extLst>
      <p:ext uri="{BB962C8B-B14F-4D97-AF65-F5344CB8AC3E}">
        <p14:creationId xmlns:p14="http://schemas.microsoft.com/office/powerpoint/2010/main" val="3729334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2DFAE5-C38B-EA44-A079-AB3CD423F8A2}"/>
              </a:ext>
            </a:extLst>
          </p:cNvPr>
          <p:cNvSpPr>
            <a:spLocks noGrp="1"/>
          </p:cNvSpPr>
          <p:nvPr>
            <p:ph type="title"/>
          </p:nvPr>
        </p:nvSpPr>
        <p:spPr>
          <a:xfrm>
            <a:off x="709613" y="0"/>
            <a:ext cx="10515600" cy="1325563"/>
          </a:xfrm>
        </p:spPr>
        <p:txBody>
          <a:bodyPr/>
          <a:lstStyle/>
          <a:p>
            <a:r>
              <a:rPr lang="en-US" dirty="0">
                <a:solidFill>
                  <a:schemeClr val="bg1"/>
                </a:solidFill>
              </a:rPr>
              <a:t> Fed</a:t>
            </a:r>
            <a:r>
              <a:rPr lang="en-US" dirty="0"/>
              <a:t>eral Reserve Response:  Federal Funds Rate</a:t>
            </a:r>
          </a:p>
        </p:txBody>
      </p:sp>
      <p:sp>
        <p:nvSpPr>
          <p:cNvPr id="3" name="Slide Number Placeholder 2">
            <a:extLst>
              <a:ext uri="{FF2B5EF4-FFF2-40B4-BE49-F238E27FC236}">
                <a16:creationId xmlns:a16="http://schemas.microsoft.com/office/drawing/2014/main" id="{07143DE9-3290-7A45-A031-344BFFA8A0B2}"/>
              </a:ext>
            </a:extLst>
          </p:cNvPr>
          <p:cNvSpPr>
            <a:spLocks noGrp="1"/>
          </p:cNvSpPr>
          <p:nvPr>
            <p:ph type="sldNum" sz="quarter" idx="12"/>
          </p:nvPr>
        </p:nvSpPr>
        <p:spPr/>
        <p:txBody>
          <a:bodyPr/>
          <a:lstStyle/>
          <a:p>
            <a:fld id="{D9F085D5-EC86-4F6A-B501-C1359CB39116}" type="slidenum">
              <a:rPr lang="en-GB" smtClean="0"/>
              <a:t>107</a:t>
            </a:fld>
            <a:endParaRPr lang="en-GB" dirty="0"/>
          </a:p>
        </p:txBody>
      </p:sp>
      <p:pic>
        <p:nvPicPr>
          <p:cNvPr id="6" name="Picture 5" descr="A screenshot of a cell phone&#10;&#10;Description automatically generated">
            <a:extLst>
              <a:ext uri="{FF2B5EF4-FFF2-40B4-BE49-F238E27FC236}">
                <a16:creationId xmlns:a16="http://schemas.microsoft.com/office/drawing/2014/main" id="{BB20A559-9F06-1547-B85E-8CFA26A4A98A}"/>
              </a:ext>
            </a:extLst>
          </p:cNvPr>
          <p:cNvPicPr>
            <a:picLocks noChangeAspect="1"/>
          </p:cNvPicPr>
          <p:nvPr/>
        </p:nvPicPr>
        <p:blipFill>
          <a:blip r:embed="rId2" r:link="rId3"/>
          <a:stretch>
            <a:fillRect/>
          </a:stretch>
        </p:blipFill>
        <p:spPr>
          <a:xfrm>
            <a:off x="1288065" y="1325563"/>
            <a:ext cx="9615869" cy="4807935"/>
          </a:xfrm>
          <a:prstGeom prst="rect">
            <a:avLst/>
          </a:prstGeom>
        </p:spPr>
      </p:pic>
    </p:spTree>
    <p:extLst>
      <p:ext uri="{BB962C8B-B14F-4D97-AF65-F5344CB8AC3E}">
        <p14:creationId xmlns:p14="http://schemas.microsoft.com/office/powerpoint/2010/main" val="123733112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B9AAF3E-441B-364F-A019-9DDCA09E06A5}"/>
              </a:ext>
            </a:extLst>
          </p:cNvPr>
          <p:cNvSpPr>
            <a:spLocks noGrp="1"/>
          </p:cNvSpPr>
          <p:nvPr>
            <p:ph type="title"/>
          </p:nvPr>
        </p:nvSpPr>
        <p:spPr/>
        <p:txBody>
          <a:bodyPr/>
          <a:lstStyle/>
          <a:p>
            <a:r>
              <a:rPr lang="en-US" dirty="0">
                <a:solidFill>
                  <a:schemeClr val="bg1"/>
                </a:solidFill>
              </a:rPr>
              <a:t>Ru</a:t>
            </a:r>
            <a:r>
              <a:rPr lang="en-US" dirty="0"/>
              <a:t>ns Again</a:t>
            </a:r>
          </a:p>
        </p:txBody>
      </p:sp>
      <p:sp>
        <p:nvSpPr>
          <p:cNvPr id="2" name="Slide Number Placeholder 1">
            <a:extLst>
              <a:ext uri="{FF2B5EF4-FFF2-40B4-BE49-F238E27FC236}">
                <a16:creationId xmlns:a16="http://schemas.microsoft.com/office/drawing/2014/main" id="{7B60F125-E42E-D049-9112-59857563B3E5}"/>
              </a:ext>
            </a:extLst>
          </p:cNvPr>
          <p:cNvSpPr>
            <a:spLocks noGrp="1"/>
          </p:cNvSpPr>
          <p:nvPr>
            <p:ph type="sldNum" sz="quarter" idx="12"/>
          </p:nvPr>
        </p:nvSpPr>
        <p:spPr/>
        <p:txBody>
          <a:bodyPr/>
          <a:lstStyle/>
          <a:p>
            <a:fld id="{D9F085D5-EC86-4F6A-B501-C1359CB39116}" type="slidenum">
              <a:rPr lang="en-GB" smtClean="0"/>
              <a:t>108</a:t>
            </a:fld>
            <a:endParaRPr lang="en-GB" dirty="0"/>
          </a:p>
        </p:txBody>
      </p:sp>
      <p:pic>
        <p:nvPicPr>
          <p:cNvPr id="3" name="Picture 2">
            <a:extLst>
              <a:ext uri="{FF2B5EF4-FFF2-40B4-BE49-F238E27FC236}">
                <a16:creationId xmlns:a16="http://schemas.microsoft.com/office/drawing/2014/main" id="{C49A5BBF-1807-EF42-BCAA-591BBF20DD31}"/>
              </a:ext>
            </a:extLst>
          </p:cNvPr>
          <p:cNvPicPr>
            <a:picLocks noChangeAspect="1"/>
          </p:cNvPicPr>
          <p:nvPr/>
        </p:nvPicPr>
        <p:blipFill>
          <a:blip r:embed="rId2"/>
          <a:stretch>
            <a:fillRect/>
          </a:stretch>
        </p:blipFill>
        <p:spPr>
          <a:xfrm>
            <a:off x="112542" y="1876694"/>
            <a:ext cx="3595938" cy="3032932"/>
          </a:xfrm>
          <a:prstGeom prst="rect">
            <a:avLst/>
          </a:prstGeom>
        </p:spPr>
      </p:pic>
      <p:pic>
        <p:nvPicPr>
          <p:cNvPr id="4" name="Picture 3">
            <a:extLst>
              <a:ext uri="{FF2B5EF4-FFF2-40B4-BE49-F238E27FC236}">
                <a16:creationId xmlns:a16="http://schemas.microsoft.com/office/drawing/2014/main" id="{31FF460A-1544-B04D-B40F-B9A9786524B0}"/>
              </a:ext>
            </a:extLst>
          </p:cNvPr>
          <p:cNvPicPr>
            <a:picLocks noChangeAspect="1"/>
          </p:cNvPicPr>
          <p:nvPr/>
        </p:nvPicPr>
        <p:blipFill>
          <a:blip r:embed="rId3"/>
          <a:stretch>
            <a:fillRect/>
          </a:stretch>
        </p:blipFill>
        <p:spPr>
          <a:xfrm>
            <a:off x="3708480" y="1876695"/>
            <a:ext cx="4070954" cy="3061104"/>
          </a:xfrm>
          <a:prstGeom prst="rect">
            <a:avLst/>
          </a:prstGeom>
        </p:spPr>
      </p:pic>
      <p:pic>
        <p:nvPicPr>
          <p:cNvPr id="5" name="Picture 4">
            <a:extLst>
              <a:ext uri="{FF2B5EF4-FFF2-40B4-BE49-F238E27FC236}">
                <a16:creationId xmlns:a16="http://schemas.microsoft.com/office/drawing/2014/main" id="{23405A35-B8DC-674A-9625-E5399142647C}"/>
              </a:ext>
            </a:extLst>
          </p:cNvPr>
          <p:cNvPicPr>
            <a:picLocks noChangeAspect="1"/>
          </p:cNvPicPr>
          <p:nvPr/>
        </p:nvPicPr>
        <p:blipFill>
          <a:blip r:embed="rId4"/>
          <a:stretch>
            <a:fillRect/>
          </a:stretch>
        </p:blipFill>
        <p:spPr>
          <a:xfrm>
            <a:off x="7779434" y="1760709"/>
            <a:ext cx="3932042" cy="3177090"/>
          </a:xfrm>
          <a:prstGeom prst="rect">
            <a:avLst/>
          </a:prstGeom>
        </p:spPr>
      </p:pic>
    </p:spTree>
    <p:extLst>
      <p:ext uri="{BB962C8B-B14F-4D97-AF65-F5344CB8AC3E}">
        <p14:creationId xmlns:p14="http://schemas.microsoft.com/office/powerpoint/2010/main" val="1142435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C583D-6AE7-4448-AEDD-FE436474CED0}"/>
              </a:ext>
            </a:extLst>
          </p:cNvPr>
          <p:cNvSpPr>
            <a:spLocks noGrp="1"/>
          </p:cNvSpPr>
          <p:nvPr>
            <p:ph type="title"/>
          </p:nvPr>
        </p:nvSpPr>
        <p:spPr>
          <a:xfrm>
            <a:off x="683217" y="0"/>
            <a:ext cx="10515600" cy="1325563"/>
          </a:xfrm>
        </p:spPr>
        <p:txBody>
          <a:bodyPr/>
          <a:lstStyle/>
          <a:p>
            <a:pPr algn="ctr"/>
            <a:r>
              <a:rPr lang="en-US" dirty="0">
                <a:solidFill>
                  <a:schemeClr val="bg1"/>
                </a:solidFill>
              </a:rPr>
              <a:t>The</a:t>
            </a:r>
            <a:r>
              <a:rPr lang="en-US" dirty="0"/>
              <a:t> Most Important Roles of Monetary Policy </a:t>
            </a:r>
            <a:r>
              <a:rPr lang="en-US" dirty="0">
                <a:solidFill>
                  <a:schemeClr val="bg1"/>
                </a:solidFill>
              </a:rPr>
              <a:t>Na</a:t>
            </a:r>
            <a:endParaRPr lang="en-US" sz="2800" dirty="0"/>
          </a:p>
        </p:txBody>
      </p:sp>
      <p:sp>
        <p:nvSpPr>
          <p:cNvPr id="3" name="Content Placeholder 2">
            <a:extLst>
              <a:ext uri="{FF2B5EF4-FFF2-40B4-BE49-F238E27FC236}">
                <a16:creationId xmlns:a16="http://schemas.microsoft.com/office/drawing/2014/main" id="{850F53A3-25E4-514D-9477-7626E8A821B7}"/>
              </a:ext>
            </a:extLst>
          </p:cNvPr>
          <p:cNvSpPr>
            <a:spLocks noGrp="1"/>
          </p:cNvSpPr>
          <p:nvPr>
            <p:ph idx="1"/>
          </p:nvPr>
        </p:nvSpPr>
        <p:spPr>
          <a:xfrm>
            <a:off x="838200" y="1733550"/>
            <a:ext cx="10515600" cy="4351338"/>
          </a:xfrm>
        </p:spPr>
        <p:txBody>
          <a:bodyPr>
            <a:normAutofit/>
          </a:bodyPr>
          <a:lstStyle/>
          <a:p>
            <a:pPr marL="571500" indent="-571500">
              <a:buFont typeface="+mj-lt"/>
              <a:buAutoNum type="romanUcPeriod"/>
            </a:pPr>
            <a:r>
              <a:rPr lang="en-US" dirty="0"/>
              <a:t>Macroeconomic Stabilization</a:t>
            </a:r>
          </a:p>
          <a:p>
            <a:pPr lvl="1"/>
            <a:r>
              <a:rPr lang="en-US" dirty="0"/>
              <a:t>Raise aggregate demand by lowering interest rates. </a:t>
            </a:r>
          </a:p>
          <a:p>
            <a:pPr marL="1371600" lvl="2" indent="-457200">
              <a:buFont typeface="+mj-lt"/>
              <a:buAutoNum type="arabicPeriod"/>
            </a:pPr>
            <a:r>
              <a:rPr lang="en-US" dirty="0"/>
              <a:t>Federal Funds Rate</a:t>
            </a:r>
          </a:p>
          <a:p>
            <a:pPr marL="1371600" lvl="2" indent="-457200">
              <a:buFont typeface="+mj-lt"/>
              <a:buAutoNum type="arabicPeriod"/>
            </a:pPr>
            <a:r>
              <a:rPr lang="en-US" dirty="0"/>
              <a:t>Quantitative Easing (QE)</a:t>
            </a:r>
          </a:p>
          <a:p>
            <a:pPr marL="914400" lvl="2" indent="0">
              <a:buNone/>
            </a:pPr>
            <a:endParaRPr lang="en-US" dirty="0"/>
          </a:p>
          <a:p>
            <a:pPr marL="571500" indent="-571500">
              <a:buFont typeface="+mj-lt"/>
              <a:buAutoNum type="romanUcPeriod"/>
            </a:pPr>
            <a:r>
              <a:rPr lang="en-US" dirty="0"/>
              <a:t>“Lender of Last Resort” - Insuring Liquidity in Lending Markets</a:t>
            </a:r>
          </a:p>
          <a:p>
            <a:pPr lvl="1"/>
            <a:r>
              <a:rPr lang="en-US" dirty="0">
                <a:solidFill>
                  <a:schemeClr val="tx1"/>
                </a:solidFill>
                <a:latin typeface="Calibri" panose="020F0502020204030204" pitchFamily="34" charset="0"/>
                <a:cs typeface="Calibri" panose="020F0502020204030204" pitchFamily="34" charset="0"/>
              </a:rPr>
              <a:t>The Fed has unlimited access to dollars and can:</a:t>
            </a:r>
          </a:p>
          <a:p>
            <a:pPr marL="1371600" lvl="2" indent="-457200">
              <a:buFont typeface="+mj-lt"/>
              <a:buAutoNum type="arabicPeriod"/>
            </a:pPr>
            <a:r>
              <a:rPr lang="en-US" dirty="0">
                <a:solidFill>
                  <a:schemeClr val="tx1"/>
                </a:solidFill>
                <a:latin typeface="Calibri" panose="020F0502020204030204" pitchFamily="34" charset="0"/>
                <a:cs typeface="Calibri" panose="020F0502020204030204" pitchFamily="34" charset="0"/>
              </a:rPr>
              <a:t>Make loans directly or buy new debt issues (“market liquidity</a:t>
            </a:r>
            <a:r>
              <a:rPr lang="en-US" dirty="0">
                <a:solidFill>
                  <a:schemeClr val="tx1"/>
                </a:solidFill>
                <a:latin typeface="Calibri" panose="020F0502020204030204" pitchFamily="34" charset="0"/>
                <a:cs typeface="Calibri" panose="020F0502020204030204" pitchFamily="34" charset="0"/>
                <a:sym typeface="Wingdings" pitchFamily="2" charset="2"/>
              </a:rPr>
              <a:t>”)</a:t>
            </a:r>
            <a:endParaRPr lang="en-US" dirty="0">
              <a:solidFill>
                <a:schemeClr val="tx1"/>
              </a:solidFill>
              <a:latin typeface="Calibri" panose="020F0502020204030204" pitchFamily="34" charset="0"/>
              <a:cs typeface="Calibri" panose="020F0502020204030204" pitchFamily="34" charset="0"/>
            </a:endParaRPr>
          </a:p>
          <a:p>
            <a:pPr marL="1371600" lvl="2" indent="-457200">
              <a:buFont typeface="+mj-lt"/>
              <a:buAutoNum type="arabicPeriod"/>
            </a:pPr>
            <a:r>
              <a:rPr lang="en-US" dirty="0">
                <a:solidFill>
                  <a:schemeClr val="tx1"/>
                </a:solidFill>
                <a:latin typeface="Calibri" panose="020F0502020204030204" pitchFamily="34" charset="0"/>
                <a:cs typeface="Calibri" panose="020F0502020204030204" pitchFamily="34" charset="0"/>
              </a:rPr>
              <a:t>Provide loans to intermediaries  (“funding liquidity”)</a:t>
            </a:r>
          </a:p>
          <a:p>
            <a:pPr marL="1371600" lvl="2" indent="-457200">
              <a:buFont typeface="+mj-lt"/>
              <a:buAutoNum type="arabicPeriod"/>
            </a:pPr>
            <a:endParaRPr lang="en-US" dirty="0"/>
          </a:p>
        </p:txBody>
      </p:sp>
      <p:sp>
        <p:nvSpPr>
          <p:cNvPr id="4" name="Slide Number Placeholder 3">
            <a:extLst>
              <a:ext uri="{FF2B5EF4-FFF2-40B4-BE49-F238E27FC236}">
                <a16:creationId xmlns:a16="http://schemas.microsoft.com/office/drawing/2014/main" id="{B129E664-8C6A-8F44-80D0-F3209C45879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F085D5-EC86-4F6A-B501-C1359CB39116}" type="slidenum">
              <a:rPr kumimoji="0" lang="en-GB" sz="1100" b="0" i="0" u="none" strike="noStrike" kern="1200" cap="none" spc="0" normalizeH="0" baseline="0" noProof="0" smtClean="0">
                <a:ln>
                  <a:noFill/>
                </a:ln>
                <a:solidFill>
                  <a:srgbClr val="0C4C88"/>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GB" sz="1100" b="0" i="0" u="none" strike="noStrike" kern="1200" cap="none" spc="0" normalizeH="0" baseline="0" noProof="0">
              <a:ln>
                <a:noFill/>
              </a:ln>
              <a:solidFill>
                <a:srgbClr val="0C4C88"/>
              </a:solidFill>
              <a:effectLst/>
              <a:uLnTx/>
              <a:uFillTx/>
              <a:latin typeface="Calibri"/>
              <a:ea typeface="+mn-ea"/>
              <a:cs typeface="+mn-cs"/>
            </a:endParaRPr>
          </a:p>
        </p:txBody>
      </p:sp>
    </p:spTree>
    <p:extLst>
      <p:ext uri="{BB962C8B-B14F-4D97-AF65-F5344CB8AC3E}">
        <p14:creationId xmlns:p14="http://schemas.microsoft.com/office/powerpoint/2010/main" val="2298420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85827-923A-B447-9ADA-1938598EDA66}"/>
              </a:ext>
            </a:extLst>
          </p:cNvPr>
          <p:cNvSpPr>
            <a:spLocks noGrp="1"/>
          </p:cNvSpPr>
          <p:nvPr>
            <p:ph type="title"/>
          </p:nvPr>
        </p:nvSpPr>
        <p:spPr/>
        <p:txBody>
          <a:bodyPr/>
          <a:lstStyle/>
          <a:p>
            <a:r>
              <a:rPr lang="en-US" dirty="0">
                <a:solidFill>
                  <a:schemeClr val="bg1"/>
                </a:solidFill>
              </a:rPr>
              <a:t>Per</a:t>
            </a:r>
            <a:r>
              <a:rPr lang="en-US" dirty="0"/>
              <a:t>ception of Implications – Timeline</a:t>
            </a:r>
          </a:p>
        </p:txBody>
      </p:sp>
      <p:sp>
        <p:nvSpPr>
          <p:cNvPr id="3" name="Content Placeholder 2">
            <a:extLst>
              <a:ext uri="{FF2B5EF4-FFF2-40B4-BE49-F238E27FC236}">
                <a16:creationId xmlns:a16="http://schemas.microsoft.com/office/drawing/2014/main" id="{2D2059B2-48AD-AC46-B676-E19B0835425A}"/>
              </a:ext>
            </a:extLst>
          </p:cNvPr>
          <p:cNvSpPr>
            <a:spLocks noGrp="1"/>
          </p:cNvSpPr>
          <p:nvPr>
            <p:ph idx="1"/>
          </p:nvPr>
        </p:nvSpPr>
        <p:spPr/>
        <p:txBody>
          <a:bodyPr/>
          <a:lstStyle/>
          <a:p>
            <a:r>
              <a:rPr lang="en-US" dirty="0"/>
              <a:t>Initially</a:t>
            </a:r>
          </a:p>
          <a:p>
            <a:pPr lvl="1"/>
            <a:r>
              <a:rPr lang="en-US" dirty="0"/>
              <a:t>Limited geographically – hence fallout limited to Manufacturing</a:t>
            </a:r>
          </a:p>
          <a:p>
            <a:pPr lvl="2"/>
            <a:r>
              <a:rPr lang="en-US" dirty="0"/>
              <a:t>Supply and supply chains</a:t>
            </a:r>
          </a:p>
          <a:p>
            <a:r>
              <a:rPr lang="en-US" dirty="0"/>
              <a:t>Became clear not contained</a:t>
            </a:r>
          </a:p>
          <a:p>
            <a:pPr lvl="1"/>
            <a:r>
              <a:rPr lang="en-US" dirty="0"/>
              <a:t>Harder hit to supply chains</a:t>
            </a:r>
          </a:p>
          <a:p>
            <a:pPr lvl="1"/>
            <a:r>
              <a:rPr lang="en-US" dirty="0"/>
              <a:t>Demand side implications</a:t>
            </a:r>
          </a:p>
          <a:p>
            <a:r>
              <a:rPr lang="en-US" dirty="0"/>
              <a:t>Duration</a:t>
            </a:r>
          </a:p>
          <a:p>
            <a:pPr lvl="1"/>
            <a:r>
              <a:rPr lang="en-US" dirty="0"/>
              <a:t>Financial sector implications</a:t>
            </a:r>
          </a:p>
        </p:txBody>
      </p:sp>
      <p:sp>
        <p:nvSpPr>
          <p:cNvPr id="4" name="Slide Number Placeholder 3">
            <a:extLst>
              <a:ext uri="{FF2B5EF4-FFF2-40B4-BE49-F238E27FC236}">
                <a16:creationId xmlns:a16="http://schemas.microsoft.com/office/drawing/2014/main" id="{7B5FA23A-FAC8-594F-A23F-3A1C00AA3AE7}"/>
              </a:ext>
            </a:extLst>
          </p:cNvPr>
          <p:cNvSpPr>
            <a:spLocks noGrp="1"/>
          </p:cNvSpPr>
          <p:nvPr>
            <p:ph type="sldNum" sz="quarter" idx="12"/>
          </p:nvPr>
        </p:nvSpPr>
        <p:spPr/>
        <p:txBody>
          <a:bodyPr/>
          <a:lstStyle/>
          <a:p>
            <a:fld id="{D9F085D5-EC86-4F6A-B501-C1359CB39116}" type="slidenum">
              <a:rPr lang="en-GB" smtClean="0"/>
              <a:t>11</a:t>
            </a:fld>
            <a:endParaRPr lang="en-GB" dirty="0"/>
          </a:p>
        </p:txBody>
      </p:sp>
    </p:spTree>
    <p:extLst>
      <p:ext uri="{BB962C8B-B14F-4D97-AF65-F5344CB8AC3E}">
        <p14:creationId xmlns:p14="http://schemas.microsoft.com/office/powerpoint/2010/main" val="85331360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3794C-FF4F-4DB4-AFB7-5D358C851A6B}"/>
              </a:ext>
            </a:extLst>
          </p:cNvPr>
          <p:cNvSpPr>
            <a:spLocks noGrp="1"/>
          </p:cNvSpPr>
          <p:nvPr>
            <p:ph type="title"/>
          </p:nvPr>
        </p:nvSpPr>
        <p:spPr/>
        <p:txBody>
          <a:bodyPr/>
          <a:lstStyle/>
          <a:p>
            <a:r>
              <a:rPr lang="en-US" dirty="0">
                <a:solidFill>
                  <a:schemeClr val="bg1"/>
                </a:solidFill>
              </a:rPr>
              <a:t>A R</a:t>
            </a:r>
            <a:r>
              <a:rPr lang="en-US" dirty="0">
                <a:solidFill>
                  <a:schemeClr val="accent5">
                    <a:lumMod val="50000"/>
                  </a:schemeClr>
                </a:solidFill>
              </a:rPr>
              <a:t>epeat of 2008</a:t>
            </a:r>
          </a:p>
        </p:txBody>
      </p:sp>
      <p:sp>
        <p:nvSpPr>
          <p:cNvPr id="4" name="Slide Number Placeholder 3">
            <a:extLst>
              <a:ext uri="{FF2B5EF4-FFF2-40B4-BE49-F238E27FC236}">
                <a16:creationId xmlns:a16="http://schemas.microsoft.com/office/drawing/2014/main" id="{23BB2DBF-4B68-404D-A4EB-04A18A000A8C}"/>
              </a:ext>
            </a:extLst>
          </p:cNvPr>
          <p:cNvSpPr>
            <a:spLocks noGrp="1"/>
          </p:cNvSpPr>
          <p:nvPr>
            <p:ph type="sldNum" sz="quarter" idx="12"/>
          </p:nvPr>
        </p:nvSpPr>
        <p:spPr/>
        <p:txBody>
          <a:bodyPr/>
          <a:lstStyle/>
          <a:p>
            <a:fld id="{D9F085D5-EC86-4F6A-B501-C1359CB39116}" type="slidenum">
              <a:rPr lang="en-GB" smtClean="0"/>
              <a:t>110</a:t>
            </a:fld>
            <a:endParaRPr lang="en-GB"/>
          </a:p>
        </p:txBody>
      </p:sp>
      <p:sp>
        <p:nvSpPr>
          <p:cNvPr id="5" name="Content Placeholder 2">
            <a:extLst>
              <a:ext uri="{FF2B5EF4-FFF2-40B4-BE49-F238E27FC236}">
                <a16:creationId xmlns:a16="http://schemas.microsoft.com/office/drawing/2014/main" id="{6AF04C39-E665-445F-A278-9CEDDE4837D1}"/>
              </a:ext>
            </a:extLst>
          </p:cNvPr>
          <p:cNvSpPr>
            <a:spLocks noGrp="1"/>
          </p:cNvSpPr>
          <p:nvPr>
            <p:ph idx="1"/>
          </p:nvPr>
        </p:nvSpPr>
        <p:spPr>
          <a:xfrm>
            <a:off x="838200" y="1570038"/>
            <a:ext cx="10515600" cy="4351337"/>
          </a:xfrm>
        </p:spPr>
        <p:txBody>
          <a:bodyPr>
            <a:normAutofit lnSpcReduction="10000"/>
          </a:bodyPr>
          <a:lstStyle/>
          <a:p>
            <a:pPr marL="571500" indent="-571500">
              <a:buFont typeface="+mj-lt"/>
              <a:buAutoNum type="romanUcPeriod"/>
            </a:pPr>
            <a:r>
              <a:rPr lang="en-US" dirty="0"/>
              <a:t>Macroeconomic Stabilization</a:t>
            </a:r>
          </a:p>
          <a:p>
            <a:pPr marL="914400" lvl="1" indent="-457200">
              <a:buFont typeface="+mj-lt"/>
              <a:buAutoNum type="arabicPeriod"/>
            </a:pPr>
            <a:r>
              <a:rPr lang="en-US" dirty="0"/>
              <a:t>In December of 2009, the Fed lowered the federal funds rate to essentially zero. </a:t>
            </a:r>
          </a:p>
          <a:p>
            <a:pPr marL="914400" lvl="1" indent="-457200">
              <a:buFont typeface="+mj-lt"/>
              <a:buAutoNum type="arabicPeriod"/>
            </a:pPr>
            <a:r>
              <a:rPr lang="en-US" dirty="0"/>
              <a:t>In November of 2010, the Fed started the first of 3 waves of QE, which saw the Fed acquire over $2 trillion in long-term Treasuries and mortgage-backs securities</a:t>
            </a:r>
          </a:p>
          <a:p>
            <a:pPr marL="571500" indent="-571500">
              <a:buFont typeface="+mj-lt"/>
              <a:buAutoNum type="romanUcPeriod"/>
            </a:pPr>
            <a:r>
              <a:rPr lang="en-US" dirty="0"/>
              <a:t>Insuring Liquidity in Lending Markets by acting as the “Lender of Last Resort”</a:t>
            </a:r>
          </a:p>
          <a:p>
            <a:pPr marL="914400" lvl="1" indent="-457200">
              <a:buFont typeface="+mj-lt"/>
              <a:buAutoNum type="arabicPeriod"/>
            </a:pPr>
            <a:r>
              <a:rPr lang="en-US" dirty="0"/>
              <a:t>During late 2008 and into 2009, the Fed used, so-called, section 13(3) authority to make direct loans to banks and other companies.</a:t>
            </a:r>
          </a:p>
          <a:p>
            <a:pPr marL="914400" lvl="1" indent="-457200">
              <a:buFont typeface="+mj-lt"/>
              <a:buAutoNum type="arabicPeriod"/>
            </a:pPr>
            <a:r>
              <a:rPr lang="en-US" dirty="0"/>
              <a:t>Starting in March of 2008 (TALF), the Fed started a myriad of programs to help lenders finance maintain their lending activities</a:t>
            </a:r>
          </a:p>
        </p:txBody>
      </p:sp>
    </p:spTree>
    <p:extLst>
      <p:ext uri="{BB962C8B-B14F-4D97-AF65-F5344CB8AC3E}">
        <p14:creationId xmlns:p14="http://schemas.microsoft.com/office/powerpoint/2010/main" val="394381114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3794C-FF4F-4DB4-AFB7-5D358C851A6B}"/>
              </a:ext>
            </a:extLst>
          </p:cNvPr>
          <p:cNvSpPr>
            <a:spLocks noGrp="1"/>
          </p:cNvSpPr>
          <p:nvPr>
            <p:ph type="title"/>
          </p:nvPr>
        </p:nvSpPr>
        <p:spPr>
          <a:xfrm>
            <a:off x="582478" y="244475"/>
            <a:ext cx="10515600" cy="1325563"/>
          </a:xfrm>
        </p:spPr>
        <p:txBody>
          <a:bodyPr/>
          <a:lstStyle/>
          <a:p>
            <a:pPr algn="ctr"/>
            <a:r>
              <a:rPr lang="en-US" dirty="0">
                <a:solidFill>
                  <a:schemeClr val="bg1"/>
                </a:solidFill>
              </a:rPr>
              <a:t>On</a:t>
            </a:r>
            <a:r>
              <a:rPr lang="en-US" dirty="0">
                <a:solidFill>
                  <a:schemeClr val="accent5">
                    <a:lumMod val="50000"/>
                  </a:schemeClr>
                </a:solidFill>
              </a:rPr>
              <a:t>ly Much Bigger and Faster:</a:t>
            </a:r>
            <a:r>
              <a:rPr lang="en-US" dirty="0"/>
              <a:t> Macroeconomic Stabilization: </a:t>
            </a:r>
            <a:endParaRPr lang="en-US" dirty="0">
              <a:solidFill>
                <a:schemeClr val="accent5">
                  <a:lumMod val="50000"/>
                </a:schemeClr>
              </a:solidFill>
            </a:endParaRPr>
          </a:p>
        </p:txBody>
      </p:sp>
      <p:sp>
        <p:nvSpPr>
          <p:cNvPr id="4" name="Slide Number Placeholder 3">
            <a:extLst>
              <a:ext uri="{FF2B5EF4-FFF2-40B4-BE49-F238E27FC236}">
                <a16:creationId xmlns:a16="http://schemas.microsoft.com/office/drawing/2014/main" id="{23BB2DBF-4B68-404D-A4EB-04A18A000A8C}"/>
              </a:ext>
            </a:extLst>
          </p:cNvPr>
          <p:cNvSpPr>
            <a:spLocks noGrp="1"/>
          </p:cNvSpPr>
          <p:nvPr>
            <p:ph type="sldNum" sz="quarter" idx="12"/>
          </p:nvPr>
        </p:nvSpPr>
        <p:spPr/>
        <p:txBody>
          <a:bodyPr/>
          <a:lstStyle/>
          <a:p>
            <a:fld id="{D9F085D5-EC86-4F6A-B501-C1359CB39116}" type="slidenum">
              <a:rPr lang="en-GB" smtClean="0"/>
              <a:t>111</a:t>
            </a:fld>
            <a:endParaRPr lang="en-GB"/>
          </a:p>
        </p:txBody>
      </p:sp>
      <p:sp>
        <p:nvSpPr>
          <p:cNvPr id="5" name="Content Placeholder 2">
            <a:extLst>
              <a:ext uri="{FF2B5EF4-FFF2-40B4-BE49-F238E27FC236}">
                <a16:creationId xmlns:a16="http://schemas.microsoft.com/office/drawing/2014/main" id="{6AF04C39-E665-445F-A278-9CEDDE4837D1}"/>
              </a:ext>
            </a:extLst>
          </p:cNvPr>
          <p:cNvSpPr>
            <a:spLocks noGrp="1"/>
          </p:cNvSpPr>
          <p:nvPr>
            <p:ph idx="1"/>
          </p:nvPr>
        </p:nvSpPr>
        <p:spPr>
          <a:xfrm>
            <a:off x="697424" y="1570038"/>
            <a:ext cx="10656376" cy="4351337"/>
          </a:xfrm>
        </p:spPr>
        <p:txBody>
          <a:bodyPr>
            <a:normAutofit/>
          </a:bodyPr>
          <a:lstStyle/>
          <a:p>
            <a:pPr marL="571500" indent="-571500">
              <a:buFont typeface="+mj-lt"/>
              <a:buAutoNum type="romanUcPeriod"/>
            </a:pPr>
            <a:r>
              <a:rPr lang="en-US" dirty="0"/>
              <a:t>Short-term Interest Rates</a:t>
            </a:r>
          </a:p>
          <a:p>
            <a:pPr marL="914400" lvl="1" indent="-457200">
              <a:buFont typeface="+mj-lt"/>
              <a:buAutoNum type="arabicPeriod"/>
            </a:pPr>
            <a:r>
              <a:rPr lang="en-US" dirty="0"/>
              <a:t>March 3, the Fed lowers the target range for the federal funds rate from 1.75-1.5 percent to 1.25-1.0 percent.</a:t>
            </a:r>
          </a:p>
          <a:p>
            <a:pPr marL="914400" lvl="1" indent="-457200">
              <a:buFont typeface="+mj-lt"/>
              <a:buAutoNum type="arabicPeriod"/>
            </a:pPr>
            <a:r>
              <a:rPr lang="en-US" dirty="0"/>
              <a:t>March 15, the Fed lowers the  target range to 0.25-0.0 percent, essentially 0.</a:t>
            </a:r>
          </a:p>
          <a:p>
            <a:pPr marL="457200" indent="-457200">
              <a:buFont typeface="+mj-lt"/>
              <a:buAutoNum type="romanUcPeriod"/>
            </a:pPr>
            <a:r>
              <a:rPr lang="en-US" dirty="0"/>
              <a:t>QE</a:t>
            </a:r>
          </a:p>
          <a:p>
            <a:pPr marL="914400" lvl="1" indent="-457200">
              <a:buFont typeface="+mj-lt"/>
              <a:buAutoNum type="arabicPeriod"/>
            </a:pPr>
            <a:r>
              <a:rPr lang="en-US" dirty="0"/>
              <a:t>March 15, the Fed announces a QE program</a:t>
            </a:r>
          </a:p>
          <a:p>
            <a:pPr marL="1371600" lvl="2" indent="-457200">
              <a:buFont typeface="+mj-lt"/>
              <a:buAutoNum type="arabicPeriod"/>
            </a:pPr>
            <a:r>
              <a:rPr lang="en-US" dirty="0"/>
              <a:t>$500 billion in Treasuries and </a:t>
            </a:r>
          </a:p>
          <a:p>
            <a:pPr marL="1371600" lvl="2" indent="-457200">
              <a:buFont typeface="+mj-lt"/>
              <a:buAutoNum type="arabicPeriod"/>
            </a:pPr>
            <a:r>
              <a:rPr lang="en-US" dirty="0"/>
              <a:t>$200 billion in agency mortgage-backed securities.</a:t>
            </a:r>
          </a:p>
          <a:p>
            <a:pPr marL="914400" lvl="1" indent="-457200">
              <a:buFont typeface="+mj-lt"/>
              <a:buAutoNum type="arabicPeriod"/>
            </a:pPr>
            <a:r>
              <a:rPr lang="en-US" dirty="0"/>
              <a:t>March 23, QE is unlimited and should include commercial mortgage-backed securities</a:t>
            </a:r>
          </a:p>
          <a:p>
            <a:pPr marL="914400" lvl="1" indent="-457200">
              <a:buFont typeface="+mj-lt"/>
              <a:buAutoNum type="arabicPeriod"/>
            </a:pPr>
            <a:endParaRPr lang="en-US" dirty="0"/>
          </a:p>
        </p:txBody>
      </p:sp>
    </p:spTree>
    <p:extLst>
      <p:ext uri="{BB962C8B-B14F-4D97-AF65-F5344CB8AC3E}">
        <p14:creationId xmlns:p14="http://schemas.microsoft.com/office/powerpoint/2010/main" val="365800959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3794C-FF4F-4DB4-AFB7-5D358C851A6B}"/>
              </a:ext>
            </a:extLst>
          </p:cNvPr>
          <p:cNvSpPr>
            <a:spLocks noGrp="1"/>
          </p:cNvSpPr>
          <p:nvPr>
            <p:ph type="title"/>
          </p:nvPr>
        </p:nvSpPr>
        <p:spPr>
          <a:xfrm>
            <a:off x="903666" y="0"/>
            <a:ext cx="10515600" cy="1325563"/>
          </a:xfrm>
        </p:spPr>
        <p:txBody>
          <a:bodyPr/>
          <a:lstStyle/>
          <a:p>
            <a:r>
              <a:rPr lang="en-US" dirty="0">
                <a:solidFill>
                  <a:schemeClr val="bg1"/>
                </a:solidFill>
              </a:rPr>
              <a:t>Ins</a:t>
            </a:r>
            <a:r>
              <a:rPr lang="en-US" dirty="0">
                <a:solidFill>
                  <a:schemeClr val="accent5">
                    <a:lumMod val="50000"/>
                  </a:schemeClr>
                </a:solidFill>
              </a:rPr>
              <a:t>uring Market Liquidity</a:t>
            </a:r>
          </a:p>
        </p:txBody>
      </p:sp>
      <p:sp>
        <p:nvSpPr>
          <p:cNvPr id="4" name="Slide Number Placeholder 3">
            <a:extLst>
              <a:ext uri="{FF2B5EF4-FFF2-40B4-BE49-F238E27FC236}">
                <a16:creationId xmlns:a16="http://schemas.microsoft.com/office/drawing/2014/main" id="{23BB2DBF-4B68-404D-A4EB-04A18A000A8C}"/>
              </a:ext>
            </a:extLst>
          </p:cNvPr>
          <p:cNvSpPr>
            <a:spLocks noGrp="1"/>
          </p:cNvSpPr>
          <p:nvPr>
            <p:ph type="sldNum" sz="quarter" idx="12"/>
          </p:nvPr>
        </p:nvSpPr>
        <p:spPr/>
        <p:txBody>
          <a:bodyPr/>
          <a:lstStyle/>
          <a:p>
            <a:fld id="{D9F085D5-EC86-4F6A-B501-C1359CB39116}" type="slidenum">
              <a:rPr lang="en-GB" smtClean="0"/>
              <a:t>112</a:t>
            </a:fld>
            <a:endParaRPr lang="en-GB"/>
          </a:p>
        </p:txBody>
      </p:sp>
      <p:sp>
        <p:nvSpPr>
          <p:cNvPr id="5" name="Content Placeholder 2">
            <a:extLst>
              <a:ext uri="{FF2B5EF4-FFF2-40B4-BE49-F238E27FC236}">
                <a16:creationId xmlns:a16="http://schemas.microsoft.com/office/drawing/2014/main" id="{6AF04C39-E665-445F-A278-9CEDDE4837D1}"/>
              </a:ext>
            </a:extLst>
          </p:cNvPr>
          <p:cNvSpPr>
            <a:spLocks noGrp="1"/>
          </p:cNvSpPr>
          <p:nvPr>
            <p:ph idx="1"/>
          </p:nvPr>
        </p:nvSpPr>
        <p:spPr>
          <a:xfrm>
            <a:off x="697424" y="1570038"/>
            <a:ext cx="10656376" cy="4351337"/>
          </a:xfrm>
        </p:spPr>
        <p:txBody>
          <a:bodyPr>
            <a:normAutofit/>
          </a:bodyPr>
          <a:lstStyle/>
          <a:p>
            <a:pPr marL="0" indent="0">
              <a:buNone/>
            </a:pPr>
            <a:r>
              <a:rPr lang="en-US" dirty="0"/>
              <a:t>March 17-23, the Fed announced</a:t>
            </a:r>
          </a:p>
          <a:p>
            <a:pPr marL="914400" lvl="1" indent="-457200">
              <a:buFont typeface="+mj-lt"/>
              <a:buAutoNum type="arabicPeriod"/>
            </a:pPr>
            <a:r>
              <a:rPr lang="en-US" dirty="0"/>
              <a:t>The Primary and Secondary Market Credit Facilities which will allow the Fed to buy corporate bonds so that companies can continue to pay workers.</a:t>
            </a:r>
          </a:p>
          <a:p>
            <a:pPr marL="914400" lvl="1" indent="-457200">
              <a:buFont typeface="+mj-lt"/>
              <a:buAutoNum type="arabicPeriod"/>
            </a:pPr>
            <a:r>
              <a:rPr lang="en-US" dirty="0"/>
              <a:t>The Commercial Paper Funding Facility which will allow the Fed to buy  short-term debt of companies.</a:t>
            </a:r>
          </a:p>
          <a:p>
            <a:pPr marL="914400" lvl="1" indent="-457200">
              <a:buFont typeface="+mj-lt"/>
              <a:buAutoNum type="arabicPeriod"/>
            </a:pPr>
            <a:r>
              <a:rPr lang="en-US" dirty="0"/>
              <a:t>A Main Street Business Lending Program where the Fed will aid the Small Business Administration in making loans. </a:t>
            </a:r>
          </a:p>
        </p:txBody>
      </p:sp>
    </p:spTree>
    <p:extLst>
      <p:ext uri="{BB962C8B-B14F-4D97-AF65-F5344CB8AC3E}">
        <p14:creationId xmlns:p14="http://schemas.microsoft.com/office/powerpoint/2010/main" val="189518645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3794C-FF4F-4DB4-AFB7-5D358C851A6B}"/>
              </a:ext>
            </a:extLst>
          </p:cNvPr>
          <p:cNvSpPr>
            <a:spLocks noGrp="1"/>
          </p:cNvSpPr>
          <p:nvPr>
            <p:ph type="title"/>
          </p:nvPr>
        </p:nvSpPr>
        <p:spPr>
          <a:xfrm>
            <a:off x="903666" y="0"/>
            <a:ext cx="10515600" cy="1325563"/>
          </a:xfrm>
        </p:spPr>
        <p:txBody>
          <a:bodyPr/>
          <a:lstStyle/>
          <a:p>
            <a:r>
              <a:rPr lang="en-US" dirty="0">
                <a:solidFill>
                  <a:schemeClr val="bg1"/>
                </a:solidFill>
              </a:rPr>
              <a:t>Ins</a:t>
            </a:r>
            <a:r>
              <a:rPr lang="en-US" dirty="0">
                <a:solidFill>
                  <a:schemeClr val="accent5">
                    <a:lumMod val="50000"/>
                  </a:schemeClr>
                </a:solidFill>
              </a:rPr>
              <a:t>uring Funding Liquidity</a:t>
            </a:r>
          </a:p>
        </p:txBody>
      </p:sp>
      <p:sp>
        <p:nvSpPr>
          <p:cNvPr id="4" name="Slide Number Placeholder 3">
            <a:extLst>
              <a:ext uri="{FF2B5EF4-FFF2-40B4-BE49-F238E27FC236}">
                <a16:creationId xmlns:a16="http://schemas.microsoft.com/office/drawing/2014/main" id="{23BB2DBF-4B68-404D-A4EB-04A18A000A8C}"/>
              </a:ext>
            </a:extLst>
          </p:cNvPr>
          <p:cNvSpPr>
            <a:spLocks noGrp="1"/>
          </p:cNvSpPr>
          <p:nvPr>
            <p:ph type="sldNum" sz="quarter" idx="12"/>
          </p:nvPr>
        </p:nvSpPr>
        <p:spPr/>
        <p:txBody>
          <a:bodyPr/>
          <a:lstStyle/>
          <a:p>
            <a:fld id="{D9F085D5-EC86-4F6A-B501-C1359CB39116}" type="slidenum">
              <a:rPr lang="en-GB" smtClean="0"/>
              <a:t>113</a:t>
            </a:fld>
            <a:endParaRPr lang="en-GB"/>
          </a:p>
        </p:txBody>
      </p:sp>
      <p:sp>
        <p:nvSpPr>
          <p:cNvPr id="5" name="Content Placeholder 2">
            <a:extLst>
              <a:ext uri="{FF2B5EF4-FFF2-40B4-BE49-F238E27FC236}">
                <a16:creationId xmlns:a16="http://schemas.microsoft.com/office/drawing/2014/main" id="{6AF04C39-E665-445F-A278-9CEDDE4837D1}"/>
              </a:ext>
            </a:extLst>
          </p:cNvPr>
          <p:cNvSpPr>
            <a:spLocks noGrp="1"/>
          </p:cNvSpPr>
          <p:nvPr>
            <p:ph idx="1"/>
          </p:nvPr>
        </p:nvSpPr>
        <p:spPr>
          <a:xfrm>
            <a:off x="697424" y="1570038"/>
            <a:ext cx="10656376" cy="4351337"/>
          </a:xfrm>
        </p:spPr>
        <p:txBody>
          <a:bodyPr>
            <a:normAutofit/>
          </a:bodyPr>
          <a:lstStyle/>
          <a:p>
            <a:pPr marL="0" indent="0">
              <a:buNone/>
            </a:pPr>
            <a:r>
              <a:rPr lang="en-US" dirty="0"/>
              <a:t>March 17-23, Lending Facilities for</a:t>
            </a:r>
          </a:p>
          <a:p>
            <a:pPr marL="971550" lvl="1" indent="-514350">
              <a:buFont typeface="+mj-lt"/>
              <a:buAutoNum type="arabicPeriod"/>
            </a:pPr>
            <a:r>
              <a:rPr lang="en-US" dirty="0"/>
              <a:t>Money Market Mutual Funds who buy commercial paper.</a:t>
            </a:r>
          </a:p>
          <a:p>
            <a:pPr marL="971550" lvl="1" indent="-514350">
              <a:buFont typeface="+mj-lt"/>
              <a:buAutoNum type="arabicPeriod"/>
            </a:pPr>
            <a:r>
              <a:rPr lang="en-US" dirty="0"/>
              <a:t>Primary Dealers who provide short-term financing in may different asset markets, such as repurchase agreements (repos).</a:t>
            </a:r>
          </a:p>
          <a:p>
            <a:pPr marL="971550" lvl="1" indent="-514350">
              <a:buFont typeface="+mj-lt"/>
              <a:buAutoNum type="arabicPeriod"/>
            </a:pPr>
            <a:r>
              <a:rPr lang="en-US" dirty="0"/>
              <a:t>Financial Institutions that trade state and local municipal bonds.</a:t>
            </a:r>
          </a:p>
          <a:p>
            <a:pPr marL="971550" lvl="1" indent="-514350">
              <a:buFont typeface="+mj-lt"/>
              <a:buAutoNum type="arabicPeriod"/>
            </a:pPr>
            <a:r>
              <a:rPr lang="en-US" dirty="0"/>
              <a:t>Foreign central banks, so that they can be “lenders of last resort” for foreign financial institutions who want </a:t>
            </a:r>
            <a:r>
              <a:rPr lang="en-US"/>
              <a:t>dollar liquidity.</a:t>
            </a:r>
            <a:endParaRPr lang="en-US" dirty="0"/>
          </a:p>
        </p:txBody>
      </p:sp>
    </p:spTree>
    <p:extLst>
      <p:ext uri="{BB962C8B-B14F-4D97-AF65-F5344CB8AC3E}">
        <p14:creationId xmlns:p14="http://schemas.microsoft.com/office/powerpoint/2010/main" val="265501392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2EF93-42C1-E943-90C9-A47C83412EE4}"/>
              </a:ext>
            </a:extLst>
          </p:cNvPr>
          <p:cNvSpPr>
            <a:spLocks noGrp="1"/>
          </p:cNvSpPr>
          <p:nvPr>
            <p:ph type="title"/>
          </p:nvPr>
        </p:nvSpPr>
        <p:spPr/>
        <p:txBody>
          <a:bodyPr/>
          <a:lstStyle/>
          <a:p>
            <a:r>
              <a:rPr lang="en-US" dirty="0">
                <a:solidFill>
                  <a:schemeClr val="bg1"/>
                </a:solidFill>
              </a:rPr>
              <a:t>Go</a:t>
            </a:r>
            <a:r>
              <a:rPr lang="en-US" dirty="0"/>
              <a:t>vernment Response: Federal Reserve</a:t>
            </a:r>
          </a:p>
        </p:txBody>
      </p:sp>
      <p:sp>
        <p:nvSpPr>
          <p:cNvPr id="3" name="Content Placeholder 2">
            <a:extLst>
              <a:ext uri="{FF2B5EF4-FFF2-40B4-BE49-F238E27FC236}">
                <a16:creationId xmlns:a16="http://schemas.microsoft.com/office/drawing/2014/main" id="{8FA733DB-F47F-8F46-B6C0-08871BB3D4B0}"/>
              </a:ext>
            </a:extLst>
          </p:cNvPr>
          <p:cNvSpPr>
            <a:spLocks noGrp="1"/>
          </p:cNvSpPr>
          <p:nvPr>
            <p:ph idx="1"/>
          </p:nvPr>
        </p:nvSpPr>
        <p:spPr/>
        <p:txBody>
          <a:bodyPr>
            <a:normAutofit/>
          </a:bodyPr>
          <a:lstStyle/>
          <a:p>
            <a:r>
              <a:rPr lang="en-US" dirty="0"/>
              <a:t>Lower (targeted) Federal Funds Rate and “Forward Guidance”.</a:t>
            </a:r>
          </a:p>
          <a:p>
            <a:r>
              <a:rPr lang="en-US" dirty="0"/>
              <a:t>QE-2020:  Buy $500 billion of Treasuries and $200 billion of Mortgage Backed Securities.</a:t>
            </a:r>
          </a:p>
          <a:p>
            <a:r>
              <a:rPr lang="en-US" dirty="0"/>
              <a:t>Discount rate cut to 0.25%</a:t>
            </a:r>
          </a:p>
          <a:p>
            <a:r>
              <a:rPr lang="en-US" dirty="0"/>
              <a:t>Encourage banks to use intraday credit</a:t>
            </a:r>
          </a:p>
          <a:p>
            <a:r>
              <a:rPr lang="en-US" dirty="0"/>
              <a:t>Loan guidance: encourage banks to loan to firms and HHLDS</a:t>
            </a:r>
          </a:p>
          <a:p>
            <a:r>
              <a:rPr lang="en-US" dirty="0"/>
              <a:t>Eliminates reserve requirement.</a:t>
            </a:r>
          </a:p>
          <a:p>
            <a:r>
              <a:rPr lang="en-US" dirty="0"/>
              <a:t>Create the Money Market Mutual Fund Liquidity Facility designed to help meet the demands for redemption by households and firms.</a:t>
            </a:r>
          </a:p>
          <a:p>
            <a:endParaRPr lang="en-US" i="1" dirty="0"/>
          </a:p>
        </p:txBody>
      </p:sp>
      <p:sp>
        <p:nvSpPr>
          <p:cNvPr id="4" name="Slide Number Placeholder 3">
            <a:extLst>
              <a:ext uri="{FF2B5EF4-FFF2-40B4-BE49-F238E27FC236}">
                <a16:creationId xmlns:a16="http://schemas.microsoft.com/office/drawing/2014/main" id="{18815851-44F8-3D46-9BF5-397E37AF8645}"/>
              </a:ext>
            </a:extLst>
          </p:cNvPr>
          <p:cNvSpPr>
            <a:spLocks noGrp="1"/>
          </p:cNvSpPr>
          <p:nvPr>
            <p:ph type="sldNum" sz="quarter" idx="12"/>
          </p:nvPr>
        </p:nvSpPr>
        <p:spPr/>
        <p:txBody>
          <a:bodyPr/>
          <a:lstStyle/>
          <a:p>
            <a:fld id="{D9F085D5-EC86-4F6A-B501-C1359CB39116}" type="slidenum">
              <a:rPr lang="en-GB" smtClean="0"/>
              <a:t>114</a:t>
            </a:fld>
            <a:endParaRPr lang="en-GB" dirty="0"/>
          </a:p>
        </p:txBody>
      </p:sp>
    </p:spTree>
    <p:extLst>
      <p:ext uri="{BB962C8B-B14F-4D97-AF65-F5344CB8AC3E}">
        <p14:creationId xmlns:p14="http://schemas.microsoft.com/office/powerpoint/2010/main" val="2504138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ssolv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CF098-4A9E-B049-A911-CB7FFAB7AA95}"/>
              </a:ext>
            </a:extLst>
          </p:cNvPr>
          <p:cNvSpPr>
            <a:spLocks noGrp="1"/>
          </p:cNvSpPr>
          <p:nvPr>
            <p:ph type="title"/>
          </p:nvPr>
        </p:nvSpPr>
        <p:spPr/>
        <p:txBody>
          <a:bodyPr/>
          <a:lstStyle/>
          <a:p>
            <a:r>
              <a:rPr lang="en-US" dirty="0">
                <a:solidFill>
                  <a:schemeClr val="bg1"/>
                </a:solidFill>
              </a:rPr>
              <a:t>Mo</a:t>
            </a:r>
            <a:r>
              <a:rPr lang="en-US" dirty="0"/>
              <a:t>netary Policy Timeline</a:t>
            </a:r>
          </a:p>
        </p:txBody>
      </p:sp>
      <p:graphicFrame>
        <p:nvGraphicFramePr>
          <p:cNvPr id="5" name="Content Placeholder 4">
            <a:extLst>
              <a:ext uri="{FF2B5EF4-FFF2-40B4-BE49-F238E27FC236}">
                <a16:creationId xmlns:a16="http://schemas.microsoft.com/office/drawing/2014/main" id="{6326556B-3A83-2B41-BE8A-4FDA71649FA5}"/>
              </a:ext>
            </a:extLst>
          </p:cNvPr>
          <p:cNvGraphicFramePr>
            <a:graphicFrameLocks noGrp="1"/>
          </p:cNvGraphicFramePr>
          <p:nvPr>
            <p:ph idx="1"/>
          </p:nvPr>
        </p:nvGraphicFramePr>
        <p:xfrm>
          <a:off x="2471997" y="843223"/>
          <a:ext cx="7248005" cy="5387003"/>
        </p:xfrm>
        <a:graphic>
          <a:graphicData uri="http://schemas.openxmlformats.org/drawingml/2006/table">
            <a:tbl>
              <a:tblPr firstRow="1" bandRow="1">
                <a:tableStyleId>{5C22544A-7EE6-4342-B048-85BDC9FD1C3A}</a:tableStyleId>
              </a:tblPr>
              <a:tblGrid>
                <a:gridCol w="1439969">
                  <a:extLst>
                    <a:ext uri="{9D8B030D-6E8A-4147-A177-3AD203B41FA5}">
                      <a16:colId xmlns:a16="http://schemas.microsoft.com/office/drawing/2014/main" val="2727252999"/>
                    </a:ext>
                  </a:extLst>
                </a:gridCol>
                <a:gridCol w="5808036">
                  <a:extLst>
                    <a:ext uri="{9D8B030D-6E8A-4147-A177-3AD203B41FA5}">
                      <a16:colId xmlns:a16="http://schemas.microsoft.com/office/drawing/2014/main" val="3942198601"/>
                    </a:ext>
                  </a:extLst>
                </a:gridCol>
              </a:tblGrid>
              <a:tr h="449243">
                <a:tc>
                  <a:txBody>
                    <a:bodyPr/>
                    <a:lstStyle/>
                    <a:p>
                      <a:r>
                        <a:rPr lang="en-US" dirty="0"/>
                        <a:t>Date</a:t>
                      </a:r>
                    </a:p>
                  </a:txBody>
                  <a:tcPr/>
                </a:tc>
                <a:tc>
                  <a:txBody>
                    <a:bodyPr/>
                    <a:lstStyle/>
                    <a:p>
                      <a:r>
                        <a:rPr lang="en-US" dirty="0"/>
                        <a:t>Action</a:t>
                      </a:r>
                    </a:p>
                  </a:txBody>
                  <a:tcPr/>
                </a:tc>
                <a:extLst>
                  <a:ext uri="{0D108BD9-81ED-4DB2-BD59-A6C34878D82A}">
                    <a16:rowId xmlns:a16="http://schemas.microsoft.com/office/drawing/2014/main" val="3938253125"/>
                  </a:ext>
                </a:extLst>
              </a:tr>
              <a:tr h="775405">
                <a:tc>
                  <a:txBody>
                    <a:bodyPr/>
                    <a:lstStyle/>
                    <a:p>
                      <a:r>
                        <a:rPr lang="en-US" sz="2400" dirty="0"/>
                        <a:t>March 3</a:t>
                      </a:r>
                    </a:p>
                  </a:txBody>
                  <a:tcPr anchor="ctr"/>
                </a:tc>
                <a:tc>
                  <a:txBody>
                    <a:bodyPr/>
                    <a:lstStyle/>
                    <a:p>
                      <a:r>
                        <a:rPr lang="en-US" sz="2400" dirty="0"/>
                        <a:t>Fed Funds Rate Lowered</a:t>
                      </a:r>
                    </a:p>
                    <a:p>
                      <a:r>
                        <a:rPr lang="en-US" sz="2400" dirty="0"/>
                        <a:t>1.75-1.5 to 1.25-1 </a:t>
                      </a:r>
                    </a:p>
                  </a:txBody>
                  <a:tcPr/>
                </a:tc>
                <a:extLst>
                  <a:ext uri="{0D108BD9-81ED-4DB2-BD59-A6C34878D82A}">
                    <a16:rowId xmlns:a16="http://schemas.microsoft.com/office/drawing/2014/main" val="2246968461"/>
                  </a:ext>
                </a:extLst>
              </a:tr>
              <a:tr h="775405">
                <a:tc>
                  <a:txBody>
                    <a:bodyPr/>
                    <a:lstStyle/>
                    <a:p>
                      <a:r>
                        <a:rPr lang="en-US" sz="2400" dirty="0"/>
                        <a:t>March 15</a:t>
                      </a:r>
                    </a:p>
                  </a:txBody>
                  <a:tcPr anchor="ctr"/>
                </a:tc>
                <a:tc>
                  <a:txBody>
                    <a:bodyPr/>
                    <a:lstStyle/>
                    <a:p>
                      <a:r>
                        <a:rPr lang="en-US" sz="2400" dirty="0"/>
                        <a:t>Fed Funds Rate Lowered to 0.25-0</a:t>
                      </a:r>
                    </a:p>
                    <a:p>
                      <a:r>
                        <a:rPr lang="en-US" sz="2400" dirty="0"/>
                        <a:t>Announced QE of $700 billion</a:t>
                      </a:r>
                    </a:p>
                  </a:txBody>
                  <a:tcPr/>
                </a:tc>
                <a:extLst>
                  <a:ext uri="{0D108BD9-81ED-4DB2-BD59-A6C34878D82A}">
                    <a16:rowId xmlns:a16="http://schemas.microsoft.com/office/drawing/2014/main" val="2054003500"/>
                  </a:ext>
                </a:extLst>
              </a:tr>
              <a:tr h="775405">
                <a:tc>
                  <a:txBody>
                    <a:bodyPr/>
                    <a:lstStyle/>
                    <a:p>
                      <a:r>
                        <a:rPr lang="en-US" sz="2400" dirty="0"/>
                        <a:t>March 17</a:t>
                      </a:r>
                    </a:p>
                  </a:txBody>
                  <a:tcPr anchor="ctr"/>
                </a:tc>
                <a:tc>
                  <a:txBody>
                    <a:bodyPr/>
                    <a:lstStyle/>
                    <a:p>
                      <a:r>
                        <a:rPr lang="en-US" sz="2400" dirty="0"/>
                        <a:t>Commercial Paper Funding Facility</a:t>
                      </a:r>
                    </a:p>
                    <a:p>
                      <a:r>
                        <a:rPr lang="en-US" sz="2400" dirty="0"/>
                        <a:t>Primary Dealer Credit Facility</a:t>
                      </a:r>
                    </a:p>
                  </a:txBody>
                  <a:tcPr/>
                </a:tc>
                <a:extLst>
                  <a:ext uri="{0D108BD9-81ED-4DB2-BD59-A6C34878D82A}">
                    <a16:rowId xmlns:a16="http://schemas.microsoft.com/office/drawing/2014/main" val="1620064324"/>
                  </a:ext>
                </a:extLst>
              </a:tr>
              <a:tr h="449243">
                <a:tc>
                  <a:txBody>
                    <a:bodyPr/>
                    <a:lstStyle/>
                    <a:p>
                      <a:r>
                        <a:rPr lang="en-US" sz="2400" dirty="0"/>
                        <a:t>March 18</a:t>
                      </a:r>
                    </a:p>
                  </a:txBody>
                  <a:tcPr anchor="ctr"/>
                </a:tc>
                <a:tc>
                  <a:txBody>
                    <a:bodyPr/>
                    <a:lstStyle/>
                    <a:p>
                      <a:r>
                        <a:rPr lang="en-US" sz="2400" dirty="0"/>
                        <a:t>Money Market Mutual Fund Liquidity Facility</a:t>
                      </a:r>
                    </a:p>
                  </a:txBody>
                  <a:tcPr/>
                </a:tc>
                <a:extLst>
                  <a:ext uri="{0D108BD9-81ED-4DB2-BD59-A6C34878D82A}">
                    <a16:rowId xmlns:a16="http://schemas.microsoft.com/office/drawing/2014/main" val="1267387051"/>
                  </a:ext>
                </a:extLst>
              </a:tr>
              <a:tr h="1107722">
                <a:tc>
                  <a:txBody>
                    <a:bodyPr/>
                    <a:lstStyle/>
                    <a:p>
                      <a:r>
                        <a:rPr lang="en-US" sz="2400" dirty="0"/>
                        <a:t>March 23</a:t>
                      </a:r>
                    </a:p>
                  </a:txBody>
                  <a:tcPr anchor="ctr"/>
                </a:tc>
                <a:tc>
                  <a:txBody>
                    <a:bodyPr/>
                    <a:lstStyle/>
                    <a:p>
                      <a:r>
                        <a:rPr lang="en-US" sz="2400" dirty="0"/>
                        <a:t>Primary Market Corporate Credit Facility</a:t>
                      </a:r>
                    </a:p>
                    <a:p>
                      <a:r>
                        <a:rPr lang="en-US" sz="2400" dirty="0"/>
                        <a:t>Secondary Market Corporate Credit Facility</a:t>
                      </a:r>
                    </a:p>
                    <a:p>
                      <a:r>
                        <a:rPr lang="en-US" sz="2400" dirty="0"/>
                        <a:t>Term Asset-Backed Securities Loan Facility</a:t>
                      </a:r>
                    </a:p>
                    <a:p>
                      <a:r>
                        <a:rPr lang="en-US" sz="2400" dirty="0"/>
                        <a:t>Unlimited QE</a:t>
                      </a:r>
                    </a:p>
                  </a:txBody>
                  <a:tcPr/>
                </a:tc>
                <a:extLst>
                  <a:ext uri="{0D108BD9-81ED-4DB2-BD59-A6C34878D82A}">
                    <a16:rowId xmlns:a16="http://schemas.microsoft.com/office/drawing/2014/main" val="2213601408"/>
                  </a:ext>
                </a:extLst>
              </a:tr>
              <a:tr h="449243">
                <a:tc>
                  <a:txBody>
                    <a:bodyPr/>
                    <a:lstStyle/>
                    <a:p>
                      <a:r>
                        <a:rPr lang="en-US" sz="2400" dirty="0"/>
                        <a:t>TBA</a:t>
                      </a:r>
                    </a:p>
                  </a:txBody>
                  <a:tcPr anchor="ctr"/>
                </a:tc>
                <a:tc>
                  <a:txBody>
                    <a:bodyPr/>
                    <a:lstStyle/>
                    <a:p>
                      <a:r>
                        <a:rPr lang="en-US" sz="2400" dirty="0"/>
                        <a:t>Main Street Business Lending Program</a:t>
                      </a:r>
                    </a:p>
                  </a:txBody>
                  <a:tcPr/>
                </a:tc>
                <a:extLst>
                  <a:ext uri="{0D108BD9-81ED-4DB2-BD59-A6C34878D82A}">
                    <a16:rowId xmlns:a16="http://schemas.microsoft.com/office/drawing/2014/main" val="3098861442"/>
                  </a:ext>
                </a:extLst>
              </a:tr>
            </a:tbl>
          </a:graphicData>
        </a:graphic>
      </p:graphicFrame>
      <p:sp>
        <p:nvSpPr>
          <p:cNvPr id="4" name="Slide Number Placeholder 3">
            <a:extLst>
              <a:ext uri="{FF2B5EF4-FFF2-40B4-BE49-F238E27FC236}">
                <a16:creationId xmlns:a16="http://schemas.microsoft.com/office/drawing/2014/main" id="{4C65178C-FDAC-5B44-8F09-57A4A0D80D98}"/>
              </a:ext>
            </a:extLst>
          </p:cNvPr>
          <p:cNvSpPr>
            <a:spLocks noGrp="1"/>
          </p:cNvSpPr>
          <p:nvPr>
            <p:ph type="sldNum" sz="quarter" idx="12"/>
          </p:nvPr>
        </p:nvSpPr>
        <p:spPr/>
        <p:txBody>
          <a:bodyPr/>
          <a:lstStyle/>
          <a:p>
            <a:fld id="{D9F085D5-EC86-4F6A-B501-C1359CB39116}" type="slidenum">
              <a:rPr lang="en-GB" smtClean="0"/>
              <a:t>115</a:t>
            </a:fld>
            <a:endParaRPr lang="en-GB"/>
          </a:p>
        </p:txBody>
      </p:sp>
      <p:sp>
        <p:nvSpPr>
          <p:cNvPr id="3" name="TextBox 2">
            <a:extLst>
              <a:ext uri="{FF2B5EF4-FFF2-40B4-BE49-F238E27FC236}">
                <a16:creationId xmlns:a16="http://schemas.microsoft.com/office/drawing/2014/main" id="{875C658B-0423-E742-8D2E-3001C8966B7D}"/>
              </a:ext>
            </a:extLst>
          </p:cNvPr>
          <p:cNvSpPr txBox="1"/>
          <p:nvPr/>
        </p:nvSpPr>
        <p:spPr>
          <a:xfrm rot="16200000">
            <a:off x="882313" y="1811209"/>
            <a:ext cx="1703736" cy="461665"/>
          </a:xfrm>
          <a:prstGeom prst="rect">
            <a:avLst/>
          </a:prstGeom>
          <a:noFill/>
        </p:spPr>
        <p:txBody>
          <a:bodyPr wrap="none" rtlCol="0">
            <a:spAutoFit/>
          </a:bodyPr>
          <a:lstStyle/>
          <a:p>
            <a:r>
              <a:rPr lang="en-US" sz="2400" dirty="0"/>
              <a:t>Stabilization</a:t>
            </a:r>
          </a:p>
        </p:txBody>
      </p:sp>
      <p:sp>
        <p:nvSpPr>
          <p:cNvPr id="6" name="TextBox 5">
            <a:extLst>
              <a:ext uri="{FF2B5EF4-FFF2-40B4-BE49-F238E27FC236}">
                <a16:creationId xmlns:a16="http://schemas.microsoft.com/office/drawing/2014/main" id="{B290C88E-A375-834C-8815-6820B91B17A8}"/>
              </a:ext>
            </a:extLst>
          </p:cNvPr>
          <p:cNvSpPr txBox="1"/>
          <p:nvPr/>
        </p:nvSpPr>
        <p:spPr>
          <a:xfrm rot="16200000">
            <a:off x="1107248" y="3968509"/>
            <a:ext cx="1253869" cy="461665"/>
          </a:xfrm>
          <a:prstGeom prst="rect">
            <a:avLst/>
          </a:prstGeom>
          <a:noFill/>
        </p:spPr>
        <p:txBody>
          <a:bodyPr wrap="none" rtlCol="0">
            <a:spAutoFit/>
          </a:bodyPr>
          <a:lstStyle/>
          <a:p>
            <a:r>
              <a:rPr lang="en-US" sz="2400" dirty="0"/>
              <a:t>Liquidity</a:t>
            </a:r>
          </a:p>
        </p:txBody>
      </p:sp>
      <p:cxnSp>
        <p:nvCxnSpPr>
          <p:cNvPr id="9" name="Straight Connector 8">
            <a:extLst>
              <a:ext uri="{FF2B5EF4-FFF2-40B4-BE49-F238E27FC236}">
                <a16:creationId xmlns:a16="http://schemas.microsoft.com/office/drawing/2014/main" id="{E0C674AB-8BE5-BA4E-AE1F-17AF9ADEE52A}"/>
              </a:ext>
            </a:extLst>
          </p:cNvPr>
          <p:cNvCxnSpPr/>
          <p:nvPr/>
        </p:nvCxnSpPr>
        <p:spPr>
          <a:xfrm flipH="1">
            <a:off x="985838" y="2943225"/>
            <a:ext cx="148615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231505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925A2-8CFF-0740-842C-064AC741F4F2}"/>
              </a:ext>
            </a:extLst>
          </p:cNvPr>
          <p:cNvSpPr>
            <a:spLocks noGrp="1"/>
          </p:cNvSpPr>
          <p:nvPr>
            <p:ph type="title"/>
          </p:nvPr>
        </p:nvSpPr>
        <p:spPr/>
        <p:txBody>
          <a:bodyPr/>
          <a:lstStyle/>
          <a:p>
            <a:r>
              <a:rPr lang="en-US" dirty="0">
                <a:solidFill>
                  <a:srgbClr val="FAF7F0"/>
                </a:solidFill>
              </a:rPr>
              <a:t>Wh</a:t>
            </a:r>
            <a:r>
              <a:rPr lang="en-US" dirty="0"/>
              <a:t>at is next and what else can be done?</a:t>
            </a:r>
          </a:p>
        </p:txBody>
      </p:sp>
      <p:sp>
        <p:nvSpPr>
          <p:cNvPr id="3" name="Content Placeholder 2">
            <a:extLst>
              <a:ext uri="{FF2B5EF4-FFF2-40B4-BE49-F238E27FC236}">
                <a16:creationId xmlns:a16="http://schemas.microsoft.com/office/drawing/2014/main" id="{91213C5F-DDFF-AF45-88D1-8EC21A31BD08}"/>
              </a:ext>
            </a:extLst>
          </p:cNvPr>
          <p:cNvSpPr>
            <a:spLocks noGrp="1"/>
          </p:cNvSpPr>
          <p:nvPr>
            <p:ph idx="1"/>
          </p:nvPr>
        </p:nvSpPr>
        <p:spPr/>
        <p:txBody>
          <a:bodyPr>
            <a:normAutofit fontScale="92500" lnSpcReduction="20000"/>
          </a:bodyPr>
          <a:lstStyle/>
          <a:p>
            <a:r>
              <a:rPr lang="en-US" dirty="0"/>
              <a:t>How do we pay for it? </a:t>
            </a:r>
          </a:p>
          <a:p>
            <a:pPr lvl="1"/>
            <a:r>
              <a:rPr lang="en-US" dirty="0"/>
              <a:t>Run larger deficits</a:t>
            </a:r>
          </a:p>
          <a:p>
            <a:pPr lvl="1"/>
            <a:r>
              <a:rPr lang="en-US" dirty="0"/>
              <a:t>Run the printing press MMT</a:t>
            </a:r>
          </a:p>
          <a:p>
            <a:pPr lvl="1"/>
            <a:r>
              <a:rPr lang="en-US" dirty="0"/>
              <a:t>Firms and/or individuals borrow through Treasury</a:t>
            </a:r>
          </a:p>
          <a:p>
            <a:r>
              <a:rPr lang="en-US" dirty="0"/>
              <a:t>Additional fiscal measures.</a:t>
            </a:r>
          </a:p>
          <a:p>
            <a:pPr lvl="1"/>
            <a:r>
              <a:rPr lang="en-US" dirty="0"/>
              <a:t>Buyer of last resort (Piketty and Zucman)</a:t>
            </a:r>
          </a:p>
          <a:p>
            <a:pPr lvl="1"/>
            <a:r>
              <a:rPr lang="en-US" dirty="0"/>
              <a:t>Employer of last resort (MMT)</a:t>
            </a:r>
          </a:p>
          <a:p>
            <a:r>
              <a:rPr lang="en-US" dirty="0"/>
              <a:t>Additional cash disbursements.</a:t>
            </a:r>
          </a:p>
          <a:p>
            <a:endParaRPr lang="en-US" dirty="0"/>
          </a:p>
          <a:p>
            <a:r>
              <a:rPr lang="en-US" dirty="0"/>
              <a:t>Ultimately: more fiscal policy to restart the economy.</a:t>
            </a:r>
          </a:p>
          <a:p>
            <a:pPr marL="0" indent="0">
              <a:buNone/>
            </a:pPr>
            <a:br>
              <a:rPr lang="en-US" dirty="0"/>
            </a:br>
            <a:endParaRPr lang="en-US" dirty="0"/>
          </a:p>
          <a:p>
            <a:pPr lvl="1"/>
            <a:endParaRPr lang="en-US" dirty="0"/>
          </a:p>
        </p:txBody>
      </p:sp>
      <p:sp>
        <p:nvSpPr>
          <p:cNvPr id="4" name="Slide Number Placeholder 3">
            <a:extLst>
              <a:ext uri="{FF2B5EF4-FFF2-40B4-BE49-F238E27FC236}">
                <a16:creationId xmlns:a16="http://schemas.microsoft.com/office/drawing/2014/main" id="{D2A01DF3-B23F-5247-8178-B9937D874423}"/>
              </a:ext>
            </a:extLst>
          </p:cNvPr>
          <p:cNvSpPr>
            <a:spLocks noGrp="1"/>
          </p:cNvSpPr>
          <p:nvPr>
            <p:ph type="sldNum" sz="quarter" idx="12"/>
          </p:nvPr>
        </p:nvSpPr>
        <p:spPr/>
        <p:txBody>
          <a:bodyPr/>
          <a:lstStyle/>
          <a:p>
            <a:fld id="{D9F085D5-EC86-4F6A-B501-C1359CB39116}" type="slidenum">
              <a:rPr lang="en-GB" smtClean="0"/>
              <a:t>116</a:t>
            </a:fld>
            <a:endParaRPr lang="en-GB" dirty="0"/>
          </a:p>
        </p:txBody>
      </p:sp>
    </p:spTree>
    <p:extLst>
      <p:ext uri="{BB962C8B-B14F-4D97-AF65-F5344CB8AC3E}">
        <p14:creationId xmlns:p14="http://schemas.microsoft.com/office/powerpoint/2010/main" val="352600333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CACFC-7F05-354D-8276-D5A2F347FAE5}"/>
              </a:ext>
            </a:extLst>
          </p:cNvPr>
          <p:cNvSpPr>
            <a:spLocks noGrp="1"/>
          </p:cNvSpPr>
          <p:nvPr>
            <p:ph type="title"/>
          </p:nvPr>
        </p:nvSpPr>
        <p:spPr/>
        <p:txBody>
          <a:bodyPr/>
          <a:lstStyle/>
          <a:p>
            <a:r>
              <a:rPr lang="en-US" dirty="0">
                <a:solidFill>
                  <a:schemeClr val="bg1"/>
                </a:solidFill>
              </a:rPr>
              <a:t>Big</a:t>
            </a:r>
            <a:r>
              <a:rPr lang="en-US" dirty="0"/>
              <a:t> Open Questions</a:t>
            </a:r>
          </a:p>
        </p:txBody>
      </p:sp>
      <p:sp>
        <p:nvSpPr>
          <p:cNvPr id="3" name="Content Placeholder 2">
            <a:extLst>
              <a:ext uri="{FF2B5EF4-FFF2-40B4-BE49-F238E27FC236}">
                <a16:creationId xmlns:a16="http://schemas.microsoft.com/office/drawing/2014/main" id="{7F114A53-0811-F14A-9414-BD5D0F1F6594}"/>
              </a:ext>
            </a:extLst>
          </p:cNvPr>
          <p:cNvSpPr>
            <a:spLocks noGrp="1"/>
          </p:cNvSpPr>
          <p:nvPr>
            <p:ph idx="1"/>
          </p:nvPr>
        </p:nvSpPr>
        <p:spPr>
          <a:xfrm>
            <a:off x="838200" y="1325563"/>
            <a:ext cx="10515600" cy="4351338"/>
          </a:xfrm>
        </p:spPr>
        <p:txBody>
          <a:bodyPr>
            <a:noAutofit/>
          </a:bodyPr>
          <a:lstStyle/>
          <a:p>
            <a:r>
              <a:rPr lang="en-US" dirty="0"/>
              <a:t>When will the dust settle?</a:t>
            </a:r>
          </a:p>
          <a:p>
            <a:r>
              <a:rPr lang="en-US" dirty="0"/>
              <a:t>When the dust settles:</a:t>
            </a:r>
            <a:endParaRPr lang="en-US" sz="2800" dirty="0"/>
          </a:p>
          <a:p>
            <a:pPr lvl="1"/>
            <a:r>
              <a:rPr lang="en-US" sz="2800" dirty="0"/>
              <a:t>How close will ties be between businesses and their pre-CV employees?</a:t>
            </a:r>
            <a:endParaRPr lang="en-US" dirty="0"/>
          </a:p>
          <a:p>
            <a:pPr lvl="1"/>
            <a:r>
              <a:rPr lang="en-US" sz="2800" dirty="0"/>
              <a:t>How much will the business environment change?</a:t>
            </a:r>
          </a:p>
          <a:p>
            <a:pPr lvl="2"/>
            <a:r>
              <a:rPr lang="en-US" sz="2800" dirty="0"/>
              <a:t>More automation?</a:t>
            </a:r>
          </a:p>
          <a:p>
            <a:pPr lvl="2"/>
            <a:r>
              <a:rPr lang="en-US" sz="2800" dirty="0"/>
              <a:t>More telecommuting?</a:t>
            </a:r>
          </a:p>
          <a:p>
            <a:pPr lvl="2"/>
            <a:endParaRPr lang="en-US" sz="2800" dirty="0"/>
          </a:p>
          <a:p>
            <a:pPr>
              <a:spcAft>
                <a:spcPts val="1000"/>
              </a:spcAft>
            </a:pPr>
            <a:r>
              <a:rPr lang="en-US" dirty="0"/>
              <a:t>Broadly speaking: How quickly can things bounce back?</a:t>
            </a:r>
          </a:p>
          <a:p>
            <a:r>
              <a:rPr lang="en-US" dirty="0"/>
              <a:t>What will the overall economic cost be.</a:t>
            </a:r>
          </a:p>
        </p:txBody>
      </p:sp>
      <p:sp>
        <p:nvSpPr>
          <p:cNvPr id="4" name="Slide Number Placeholder 3">
            <a:extLst>
              <a:ext uri="{FF2B5EF4-FFF2-40B4-BE49-F238E27FC236}">
                <a16:creationId xmlns:a16="http://schemas.microsoft.com/office/drawing/2014/main" id="{EDB5A94A-1FEA-3346-9389-4B39EC072F47}"/>
              </a:ext>
            </a:extLst>
          </p:cNvPr>
          <p:cNvSpPr>
            <a:spLocks noGrp="1"/>
          </p:cNvSpPr>
          <p:nvPr>
            <p:ph type="sldNum" sz="quarter" idx="12"/>
          </p:nvPr>
        </p:nvSpPr>
        <p:spPr/>
        <p:txBody>
          <a:bodyPr/>
          <a:lstStyle/>
          <a:p>
            <a:fld id="{D9F085D5-EC86-4F6A-B501-C1359CB39116}" type="slidenum">
              <a:rPr lang="en-GB" smtClean="0"/>
              <a:t>117</a:t>
            </a:fld>
            <a:endParaRPr lang="en-GB" dirty="0"/>
          </a:p>
        </p:txBody>
      </p:sp>
    </p:spTree>
    <p:extLst>
      <p:ext uri="{BB962C8B-B14F-4D97-AF65-F5344CB8AC3E}">
        <p14:creationId xmlns:p14="http://schemas.microsoft.com/office/powerpoint/2010/main" val="102097329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38511-95E7-F645-A99E-1CC1382AD2D3}"/>
              </a:ext>
            </a:extLst>
          </p:cNvPr>
          <p:cNvSpPr>
            <a:spLocks noGrp="1"/>
          </p:cNvSpPr>
          <p:nvPr>
            <p:ph type="title"/>
          </p:nvPr>
        </p:nvSpPr>
        <p:spPr/>
        <p:txBody>
          <a:bodyPr/>
          <a:lstStyle/>
          <a:p>
            <a:r>
              <a:rPr lang="en-US" dirty="0">
                <a:solidFill>
                  <a:srgbClr val="FAF7F0"/>
                </a:solidFill>
              </a:rPr>
              <a:t>Wh</a:t>
            </a:r>
            <a:r>
              <a:rPr lang="en-US" dirty="0"/>
              <a:t>at have we learned? Positive Take-Aways</a:t>
            </a:r>
          </a:p>
        </p:txBody>
      </p:sp>
      <p:sp>
        <p:nvSpPr>
          <p:cNvPr id="3" name="Content Placeholder 2">
            <a:extLst>
              <a:ext uri="{FF2B5EF4-FFF2-40B4-BE49-F238E27FC236}">
                <a16:creationId xmlns:a16="http://schemas.microsoft.com/office/drawing/2014/main" id="{AF9E841B-6E49-4E45-9C62-A226213D621D}"/>
              </a:ext>
            </a:extLst>
          </p:cNvPr>
          <p:cNvSpPr>
            <a:spLocks noGrp="1"/>
          </p:cNvSpPr>
          <p:nvPr>
            <p:ph idx="1"/>
          </p:nvPr>
        </p:nvSpPr>
        <p:spPr/>
        <p:txBody>
          <a:bodyPr>
            <a:normAutofit lnSpcReduction="10000"/>
          </a:bodyPr>
          <a:lstStyle/>
          <a:p>
            <a:pPr>
              <a:spcAft>
                <a:spcPts val="1000"/>
              </a:spcAft>
            </a:pPr>
            <a:r>
              <a:rPr lang="en-US" dirty="0"/>
              <a:t>May improve the delivery of some services.</a:t>
            </a:r>
          </a:p>
          <a:p>
            <a:pPr>
              <a:spcAft>
                <a:spcPts val="1000"/>
              </a:spcAft>
            </a:pPr>
            <a:r>
              <a:rPr lang="en-US" dirty="0"/>
              <a:t>Encourage firms, households, governments to have a business continuity plan.</a:t>
            </a:r>
          </a:p>
          <a:p>
            <a:r>
              <a:rPr lang="en-US" dirty="0"/>
              <a:t>In an integrated world, this will likely not be the last pandemic…</a:t>
            </a:r>
          </a:p>
          <a:p>
            <a:pPr lvl="1"/>
            <a:r>
              <a:rPr lang="en-US" dirty="0"/>
              <a:t>Improve social insurance for these types of events.</a:t>
            </a:r>
          </a:p>
          <a:p>
            <a:pPr lvl="1"/>
            <a:r>
              <a:rPr lang="en-US" dirty="0"/>
              <a:t>Allow more flexibility to governments and firms to respond.</a:t>
            </a:r>
          </a:p>
          <a:p>
            <a:r>
              <a:rPr lang="en-US" dirty="0"/>
              <a:t>Potential learning to be carried forward:</a:t>
            </a:r>
          </a:p>
          <a:p>
            <a:pPr lvl="1"/>
            <a:r>
              <a:rPr lang="en-US" dirty="0"/>
              <a:t>Telecommuting</a:t>
            </a:r>
          </a:p>
          <a:p>
            <a:pPr lvl="1"/>
            <a:r>
              <a:rPr lang="en-US" dirty="0"/>
              <a:t>Telehealth</a:t>
            </a:r>
          </a:p>
          <a:p>
            <a:pPr lvl="1"/>
            <a:r>
              <a:rPr lang="en-US" dirty="0"/>
              <a:t>The value of the ”walk around the block”.</a:t>
            </a:r>
          </a:p>
          <a:p>
            <a:endParaRPr lang="en-US" dirty="0"/>
          </a:p>
        </p:txBody>
      </p:sp>
      <p:sp>
        <p:nvSpPr>
          <p:cNvPr id="4" name="Slide Number Placeholder 3">
            <a:extLst>
              <a:ext uri="{FF2B5EF4-FFF2-40B4-BE49-F238E27FC236}">
                <a16:creationId xmlns:a16="http://schemas.microsoft.com/office/drawing/2014/main" id="{7DA29F70-0442-D742-B222-35A37633C3A8}"/>
              </a:ext>
            </a:extLst>
          </p:cNvPr>
          <p:cNvSpPr>
            <a:spLocks noGrp="1"/>
          </p:cNvSpPr>
          <p:nvPr>
            <p:ph type="sldNum" sz="quarter" idx="12"/>
          </p:nvPr>
        </p:nvSpPr>
        <p:spPr/>
        <p:txBody>
          <a:bodyPr/>
          <a:lstStyle/>
          <a:p>
            <a:fld id="{D9F085D5-EC86-4F6A-B501-C1359CB39116}" type="slidenum">
              <a:rPr lang="en-GB" smtClean="0"/>
              <a:t>118</a:t>
            </a:fld>
            <a:endParaRPr lang="en-GB" dirty="0"/>
          </a:p>
        </p:txBody>
      </p:sp>
    </p:spTree>
    <p:extLst>
      <p:ext uri="{BB962C8B-B14F-4D97-AF65-F5344CB8AC3E}">
        <p14:creationId xmlns:p14="http://schemas.microsoft.com/office/powerpoint/2010/main" val="138782813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0D235-8FFA-3948-A76D-1EF4F0B6484A}"/>
              </a:ext>
            </a:extLst>
          </p:cNvPr>
          <p:cNvSpPr>
            <a:spLocks noGrp="1"/>
          </p:cNvSpPr>
          <p:nvPr>
            <p:ph type="title"/>
          </p:nvPr>
        </p:nvSpPr>
        <p:spPr/>
        <p:txBody>
          <a:bodyPr/>
          <a:lstStyle/>
          <a:p>
            <a:r>
              <a:rPr lang="en-US" dirty="0">
                <a:solidFill>
                  <a:srgbClr val="FAF7F0"/>
                </a:solidFill>
              </a:rPr>
              <a:t>Con</a:t>
            </a:r>
            <a:r>
              <a:rPr lang="en-US" dirty="0"/>
              <a:t>clusion</a:t>
            </a:r>
          </a:p>
        </p:txBody>
      </p:sp>
      <p:sp>
        <p:nvSpPr>
          <p:cNvPr id="3" name="Content Placeholder 2">
            <a:extLst>
              <a:ext uri="{FF2B5EF4-FFF2-40B4-BE49-F238E27FC236}">
                <a16:creationId xmlns:a16="http://schemas.microsoft.com/office/drawing/2014/main" id="{BA317137-A76E-5E4D-9BF0-148636EAD02C}"/>
              </a:ext>
            </a:extLst>
          </p:cNvPr>
          <p:cNvSpPr>
            <a:spLocks noGrp="1"/>
          </p:cNvSpPr>
          <p:nvPr>
            <p:ph idx="1"/>
          </p:nvPr>
        </p:nvSpPr>
        <p:spPr>
          <a:xfrm>
            <a:off x="838200" y="1198179"/>
            <a:ext cx="10515600" cy="4723889"/>
          </a:xfrm>
        </p:spPr>
        <p:txBody>
          <a:bodyPr>
            <a:normAutofit/>
          </a:bodyPr>
          <a:lstStyle/>
          <a:p>
            <a:r>
              <a:rPr lang="en-US" dirty="0"/>
              <a:t>COVID-19 is a health crisis that has extreme macroeconomic implications.</a:t>
            </a:r>
          </a:p>
          <a:p>
            <a:pPr lvl="1"/>
            <a:r>
              <a:rPr lang="en-US" dirty="0"/>
              <a:t>Negative GDP growth likely for several quarters</a:t>
            </a:r>
          </a:p>
          <a:p>
            <a:r>
              <a:rPr lang="en-US" dirty="0"/>
              <a:t>Fiscal and monetary response:</a:t>
            </a:r>
          </a:p>
          <a:p>
            <a:pPr lvl="1"/>
            <a:r>
              <a:rPr lang="en-US" dirty="0"/>
              <a:t>First: targeted at health crisis.</a:t>
            </a:r>
          </a:p>
          <a:p>
            <a:pPr lvl="1"/>
            <a:r>
              <a:rPr lang="en-US" dirty="0"/>
              <a:t>Second: income and employment maintenance.</a:t>
            </a:r>
          </a:p>
          <a:p>
            <a:pPr lvl="1"/>
            <a:r>
              <a:rPr lang="en-US" dirty="0"/>
              <a:t>Third: stimulate the economy when health crisis </a:t>
            </a:r>
            <a:r>
              <a:rPr lang="en-US"/>
              <a:t>is over.</a:t>
            </a:r>
            <a:endParaRPr lang="en-US" dirty="0"/>
          </a:p>
          <a:p>
            <a:r>
              <a:rPr lang="en-US" dirty="0"/>
              <a:t>Broad agreement among economists:  Cure &lt; Disease</a:t>
            </a:r>
          </a:p>
          <a:p>
            <a:r>
              <a:rPr lang="en-US" dirty="0"/>
              <a:t>Entirely likely that the economy will be stronger on the other side.</a:t>
            </a:r>
          </a:p>
          <a:p>
            <a:pPr lvl="1"/>
            <a:r>
              <a:rPr lang="en-US" dirty="0"/>
              <a:t>Might take some time to get there.</a:t>
            </a:r>
          </a:p>
        </p:txBody>
      </p:sp>
      <p:sp>
        <p:nvSpPr>
          <p:cNvPr id="4" name="Slide Number Placeholder 3">
            <a:extLst>
              <a:ext uri="{FF2B5EF4-FFF2-40B4-BE49-F238E27FC236}">
                <a16:creationId xmlns:a16="http://schemas.microsoft.com/office/drawing/2014/main" id="{0F5C5582-A486-324A-9A4E-8FF816BCDDEF}"/>
              </a:ext>
            </a:extLst>
          </p:cNvPr>
          <p:cNvSpPr>
            <a:spLocks noGrp="1"/>
          </p:cNvSpPr>
          <p:nvPr>
            <p:ph type="sldNum" sz="quarter" idx="12"/>
          </p:nvPr>
        </p:nvSpPr>
        <p:spPr/>
        <p:txBody>
          <a:bodyPr/>
          <a:lstStyle/>
          <a:p>
            <a:fld id="{D9F085D5-EC86-4F6A-B501-C1359CB39116}" type="slidenum">
              <a:rPr lang="en-GB" smtClean="0"/>
              <a:t>119</a:t>
            </a:fld>
            <a:endParaRPr lang="en-GB" dirty="0"/>
          </a:p>
        </p:txBody>
      </p:sp>
    </p:spTree>
    <p:extLst>
      <p:ext uri="{BB962C8B-B14F-4D97-AF65-F5344CB8AC3E}">
        <p14:creationId xmlns:p14="http://schemas.microsoft.com/office/powerpoint/2010/main" val="32446724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3A306-C287-2F4E-900A-E11767931FBB}"/>
              </a:ext>
            </a:extLst>
          </p:cNvPr>
          <p:cNvSpPr>
            <a:spLocks noGrp="1"/>
          </p:cNvSpPr>
          <p:nvPr>
            <p:ph type="title"/>
          </p:nvPr>
        </p:nvSpPr>
        <p:spPr/>
        <p:txBody>
          <a:bodyPr/>
          <a:lstStyle/>
          <a:p>
            <a:r>
              <a:rPr lang="en-US" dirty="0">
                <a:solidFill>
                  <a:schemeClr val="bg1"/>
                </a:solidFill>
              </a:rPr>
              <a:t>Per</a:t>
            </a:r>
            <a:r>
              <a:rPr lang="en-US" dirty="0"/>
              <a:t>fect Storm for the Economy</a:t>
            </a:r>
          </a:p>
        </p:txBody>
      </p:sp>
      <p:sp>
        <p:nvSpPr>
          <p:cNvPr id="3" name="Content Placeholder 2">
            <a:extLst>
              <a:ext uri="{FF2B5EF4-FFF2-40B4-BE49-F238E27FC236}">
                <a16:creationId xmlns:a16="http://schemas.microsoft.com/office/drawing/2014/main" id="{8CCD2323-9FEA-214E-82EC-9432207E72EB}"/>
              </a:ext>
            </a:extLst>
          </p:cNvPr>
          <p:cNvSpPr>
            <a:spLocks noGrp="1"/>
          </p:cNvSpPr>
          <p:nvPr>
            <p:ph idx="1"/>
          </p:nvPr>
        </p:nvSpPr>
        <p:spPr>
          <a:xfrm>
            <a:off x="4098471" y="1602225"/>
            <a:ext cx="3995057" cy="4351338"/>
          </a:xfrm>
        </p:spPr>
        <p:txBody>
          <a:bodyPr>
            <a:normAutofit/>
          </a:bodyPr>
          <a:lstStyle/>
          <a:p>
            <a:pPr>
              <a:spcAft>
                <a:spcPts val="2000"/>
              </a:spcAft>
            </a:pPr>
            <a:r>
              <a:rPr lang="en-US" sz="4000" dirty="0"/>
              <a:t>Supply side</a:t>
            </a:r>
          </a:p>
          <a:p>
            <a:pPr>
              <a:spcAft>
                <a:spcPts val="2000"/>
              </a:spcAft>
            </a:pPr>
            <a:r>
              <a:rPr lang="en-US" sz="4000" dirty="0"/>
              <a:t>Demand side</a:t>
            </a:r>
          </a:p>
          <a:p>
            <a:r>
              <a:rPr lang="en-US" sz="4000" dirty="0"/>
              <a:t>Financial</a:t>
            </a:r>
          </a:p>
        </p:txBody>
      </p:sp>
      <p:sp>
        <p:nvSpPr>
          <p:cNvPr id="4" name="Slide Number Placeholder 3">
            <a:extLst>
              <a:ext uri="{FF2B5EF4-FFF2-40B4-BE49-F238E27FC236}">
                <a16:creationId xmlns:a16="http://schemas.microsoft.com/office/drawing/2014/main" id="{CC169FAB-E3E7-BF42-BA6F-52C057C205FE}"/>
              </a:ext>
            </a:extLst>
          </p:cNvPr>
          <p:cNvSpPr>
            <a:spLocks noGrp="1"/>
          </p:cNvSpPr>
          <p:nvPr>
            <p:ph type="sldNum" sz="quarter" idx="12"/>
          </p:nvPr>
        </p:nvSpPr>
        <p:spPr/>
        <p:txBody>
          <a:bodyPr/>
          <a:lstStyle/>
          <a:p>
            <a:fld id="{D9F085D5-EC86-4F6A-B501-C1359CB39116}" type="slidenum">
              <a:rPr lang="en-GB" smtClean="0"/>
              <a:t>12</a:t>
            </a:fld>
            <a:endParaRPr lang="en-GB"/>
          </a:p>
        </p:txBody>
      </p:sp>
    </p:spTree>
    <p:extLst>
      <p:ext uri="{BB962C8B-B14F-4D97-AF65-F5344CB8AC3E}">
        <p14:creationId xmlns:p14="http://schemas.microsoft.com/office/powerpoint/2010/main" val="351783045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E189-2B23-2F41-BBEB-10A29FA49EB0}"/>
              </a:ext>
            </a:extLst>
          </p:cNvPr>
          <p:cNvSpPr>
            <a:spLocks noGrp="1"/>
          </p:cNvSpPr>
          <p:nvPr>
            <p:ph type="title"/>
          </p:nvPr>
        </p:nvSpPr>
        <p:spPr/>
        <p:txBody>
          <a:bodyPr/>
          <a:lstStyle/>
          <a:p>
            <a:r>
              <a:rPr lang="en-US" dirty="0"/>
              <a:t> </a:t>
            </a:r>
            <a:r>
              <a:rPr lang="en-US" dirty="0">
                <a:solidFill>
                  <a:schemeClr val="bg1"/>
                </a:solidFill>
              </a:rPr>
              <a:t>Th</a:t>
            </a:r>
            <a:r>
              <a:rPr lang="en-US" dirty="0"/>
              <a:t>ank you!</a:t>
            </a:r>
          </a:p>
        </p:txBody>
      </p:sp>
      <p:sp>
        <p:nvSpPr>
          <p:cNvPr id="3" name="Content Placeholder 2">
            <a:extLst>
              <a:ext uri="{FF2B5EF4-FFF2-40B4-BE49-F238E27FC236}">
                <a16:creationId xmlns:a16="http://schemas.microsoft.com/office/drawing/2014/main" id="{09C9064E-051C-1042-85AE-F335B853ADE1}"/>
              </a:ext>
            </a:extLst>
          </p:cNvPr>
          <p:cNvSpPr>
            <a:spLocks noGrp="1"/>
          </p:cNvSpPr>
          <p:nvPr>
            <p:ph idx="1"/>
          </p:nvPr>
        </p:nvSpPr>
        <p:spPr>
          <a:xfrm>
            <a:off x="838200" y="662781"/>
            <a:ext cx="10515600" cy="5624946"/>
          </a:xfrm>
        </p:spPr>
        <p:txBody>
          <a:bodyPr>
            <a:normAutofit fontScale="85000" lnSpcReduction="20000"/>
          </a:bodyPr>
          <a:lstStyle/>
          <a:p>
            <a:pPr marL="0" indent="0" algn="ctr">
              <a:buNone/>
            </a:pPr>
            <a:endParaRPr lang="en-US" sz="6000" dirty="0"/>
          </a:p>
          <a:p>
            <a:pPr marL="0" indent="0" algn="ctr">
              <a:buNone/>
            </a:pPr>
            <a:r>
              <a:rPr lang="en-US" sz="6500" dirty="0"/>
              <a:t>Any Questions?</a:t>
            </a:r>
          </a:p>
          <a:p>
            <a:pPr marL="0" indent="0" algn="ctr">
              <a:buNone/>
            </a:pPr>
            <a:endParaRPr lang="en-US" dirty="0"/>
          </a:p>
          <a:p>
            <a:pPr marL="0" indent="0" algn="ctr">
              <a:buNone/>
            </a:pPr>
            <a:endParaRPr lang="en-US" dirty="0"/>
          </a:p>
          <a:p>
            <a:pPr marL="0" indent="0" algn="ctr">
              <a:buNone/>
            </a:pPr>
            <a:r>
              <a:rPr lang="en-US" dirty="0">
                <a:hlinkClick r:id="rId2"/>
              </a:rPr>
              <a:t>www.NEEDelegation.org</a:t>
            </a:r>
            <a:endParaRPr lang="en-US" dirty="0"/>
          </a:p>
          <a:p>
            <a:pPr marL="0" indent="0" algn="ctr">
              <a:buNone/>
            </a:pPr>
            <a:r>
              <a:rPr lang="en-US" dirty="0"/>
              <a:t>&lt;presenter name&gt;</a:t>
            </a:r>
          </a:p>
          <a:p>
            <a:pPr marL="0" indent="0" algn="ctr">
              <a:buNone/>
            </a:pPr>
            <a:r>
              <a:rPr lang="en-US" dirty="0"/>
              <a:t>&lt;presenter email&gt;</a:t>
            </a:r>
          </a:p>
          <a:p>
            <a:pPr marL="0" indent="0" algn="ctr">
              <a:buNone/>
            </a:pPr>
            <a:endParaRPr lang="en-US" dirty="0"/>
          </a:p>
          <a:p>
            <a:pPr marL="0" indent="0" algn="ctr">
              <a:buNone/>
            </a:pPr>
            <a:r>
              <a:rPr lang="en-US" dirty="0"/>
              <a:t>Contact NEED: </a:t>
            </a:r>
            <a:r>
              <a:rPr lang="en-US" dirty="0">
                <a:hlinkClick r:id="rId3"/>
              </a:rPr>
              <a:t>info@needelegation.org</a:t>
            </a:r>
            <a:endParaRPr lang="en-US" dirty="0"/>
          </a:p>
          <a:p>
            <a:pPr marL="0" indent="0" algn="ctr">
              <a:buNone/>
            </a:pPr>
            <a:endParaRPr lang="en-US" dirty="0"/>
          </a:p>
          <a:p>
            <a:pPr marL="0" indent="0" algn="ctr">
              <a:buNone/>
            </a:pPr>
            <a:r>
              <a:rPr lang="en-US" dirty="0"/>
              <a:t>Submit a testimonial:  </a:t>
            </a:r>
            <a:r>
              <a:rPr lang="en-US" dirty="0">
                <a:hlinkClick r:id="rId4"/>
              </a:rPr>
              <a:t>www.NEEDelegation.org/testimonials.php</a:t>
            </a:r>
            <a:endParaRPr lang="en-US" dirty="0"/>
          </a:p>
          <a:p>
            <a:pPr marL="0" indent="0" algn="ctr">
              <a:buNone/>
            </a:pPr>
            <a:endParaRPr lang="en-US" dirty="0"/>
          </a:p>
          <a:p>
            <a:pPr marL="0" indent="0" algn="ctr">
              <a:buNone/>
            </a:pPr>
            <a:r>
              <a:rPr lang="en-US" dirty="0"/>
              <a:t>Become a Friend of NEED:  </a:t>
            </a:r>
            <a:r>
              <a:rPr lang="en-US" dirty="0" err="1"/>
              <a:t>www.NEEDelegation.org</a:t>
            </a:r>
            <a:r>
              <a:rPr lang="en-US" dirty="0"/>
              <a:t>/</a:t>
            </a:r>
            <a:r>
              <a:rPr lang="en-US" dirty="0" err="1"/>
              <a:t>friend.php</a:t>
            </a:r>
            <a:endParaRPr lang="en-US" dirty="0"/>
          </a:p>
          <a:p>
            <a:pPr marL="0" indent="0" algn="ctr">
              <a:buNone/>
            </a:pPr>
            <a:endParaRPr lang="en-US" dirty="0"/>
          </a:p>
        </p:txBody>
      </p:sp>
      <p:sp>
        <p:nvSpPr>
          <p:cNvPr id="4" name="Slide Number Placeholder 3">
            <a:extLst>
              <a:ext uri="{FF2B5EF4-FFF2-40B4-BE49-F238E27FC236}">
                <a16:creationId xmlns:a16="http://schemas.microsoft.com/office/drawing/2014/main" id="{052F218B-F99A-4145-A67C-DBBA7AD4E305}"/>
              </a:ext>
            </a:extLst>
          </p:cNvPr>
          <p:cNvSpPr>
            <a:spLocks noGrp="1"/>
          </p:cNvSpPr>
          <p:nvPr>
            <p:ph type="sldNum" sz="quarter" idx="12"/>
          </p:nvPr>
        </p:nvSpPr>
        <p:spPr/>
        <p:txBody>
          <a:bodyPr/>
          <a:lstStyle/>
          <a:p>
            <a:fld id="{D9F085D5-EC86-4F6A-B501-C1359CB39116}" type="slidenum">
              <a:rPr lang="en-GB" smtClean="0"/>
              <a:t>120</a:t>
            </a:fld>
            <a:endParaRPr lang="en-GB"/>
          </a:p>
        </p:txBody>
      </p:sp>
    </p:spTree>
    <p:extLst>
      <p:ext uri="{BB962C8B-B14F-4D97-AF65-F5344CB8AC3E}">
        <p14:creationId xmlns:p14="http://schemas.microsoft.com/office/powerpoint/2010/main" val="42491778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0576B-1EC1-2E46-BAF4-084696303F58}"/>
              </a:ext>
            </a:extLst>
          </p:cNvPr>
          <p:cNvSpPr>
            <a:spLocks noGrp="1"/>
          </p:cNvSpPr>
          <p:nvPr>
            <p:ph type="title"/>
          </p:nvPr>
        </p:nvSpPr>
        <p:spPr/>
        <p:txBody>
          <a:bodyPr/>
          <a:lstStyle/>
          <a:p>
            <a:r>
              <a:rPr lang="en-US" dirty="0">
                <a:solidFill>
                  <a:schemeClr val="bg1"/>
                </a:solidFill>
              </a:rPr>
              <a:t>Eco</a:t>
            </a:r>
            <a:r>
              <a:rPr lang="en-US" dirty="0"/>
              <a:t>nomic Impact</a:t>
            </a:r>
          </a:p>
        </p:txBody>
      </p:sp>
      <p:sp>
        <p:nvSpPr>
          <p:cNvPr id="3" name="Content Placeholder 2">
            <a:extLst>
              <a:ext uri="{FF2B5EF4-FFF2-40B4-BE49-F238E27FC236}">
                <a16:creationId xmlns:a16="http://schemas.microsoft.com/office/drawing/2014/main" id="{B4F55B7F-3FF0-CC41-8F0B-2C0546FEA73D}"/>
              </a:ext>
            </a:extLst>
          </p:cNvPr>
          <p:cNvSpPr>
            <a:spLocks noGrp="1"/>
          </p:cNvSpPr>
          <p:nvPr>
            <p:ph idx="1"/>
          </p:nvPr>
        </p:nvSpPr>
        <p:spPr>
          <a:xfrm>
            <a:off x="4558828" y="1253331"/>
            <a:ext cx="5319098" cy="4351338"/>
          </a:xfrm>
        </p:spPr>
        <p:txBody>
          <a:bodyPr/>
          <a:lstStyle/>
          <a:p>
            <a:r>
              <a:rPr lang="en-US" dirty="0"/>
              <a:t>Mechanisms of impact:</a:t>
            </a:r>
          </a:p>
          <a:p>
            <a:pPr lvl="1"/>
            <a:r>
              <a:rPr lang="en-US" dirty="0"/>
              <a:t>Consumer spending</a:t>
            </a:r>
          </a:p>
          <a:p>
            <a:pPr lvl="1"/>
            <a:r>
              <a:rPr lang="en-US" dirty="0"/>
              <a:t>Government spending</a:t>
            </a:r>
          </a:p>
          <a:p>
            <a:pPr lvl="1"/>
            <a:r>
              <a:rPr lang="en-US" dirty="0"/>
              <a:t>Business investment</a:t>
            </a:r>
          </a:p>
          <a:p>
            <a:r>
              <a:rPr lang="en-US" dirty="0"/>
              <a:t>Where does it show up?</a:t>
            </a:r>
          </a:p>
          <a:p>
            <a:pPr lvl="1"/>
            <a:r>
              <a:rPr lang="en-US" dirty="0"/>
              <a:t>GDP</a:t>
            </a:r>
          </a:p>
          <a:p>
            <a:pPr lvl="1"/>
            <a:r>
              <a:rPr lang="en-US" dirty="0"/>
              <a:t>Stock markets</a:t>
            </a:r>
          </a:p>
          <a:p>
            <a:pPr lvl="1"/>
            <a:r>
              <a:rPr lang="en-US" dirty="0"/>
              <a:t>Unemployment</a:t>
            </a:r>
          </a:p>
        </p:txBody>
      </p:sp>
      <p:sp>
        <p:nvSpPr>
          <p:cNvPr id="4" name="Slide Number Placeholder 3">
            <a:extLst>
              <a:ext uri="{FF2B5EF4-FFF2-40B4-BE49-F238E27FC236}">
                <a16:creationId xmlns:a16="http://schemas.microsoft.com/office/drawing/2014/main" id="{3047C48E-8E65-E74D-B54E-315ED1ADCCD4}"/>
              </a:ext>
            </a:extLst>
          </p:cNvPr>
          <p:cNvSpPr>
            <a:spLocks noGrp="1"/>
          </p:cNvSpPr>
          <p:nvPr>
            <p:ph type="sldNum" sz="quarter" idx="12"/>
          </p:nvPr>
        </p:nvSpPr>
        <p:spPr/>
        <p:txBody>
          <a:bodyPr/>
          <a:lstStyle/>
          <a:p>
            <a:fld id="{D9F085D5-EC86-4F6A-B501-C1359CB39116}" type="slidenum">
              <a:rPr lang="en-GB" smtClean="0"/>
              <a:t>13</a:t>
            </a:fld>
            <a:endParaRPr lang="en-GB"/>
          </a:p>
        </p:txBody>
      </p:sp>
    </p:spTree>
    <p:extLst>
      <p:ext uri="{BB962C8B-B14F-4D97-AF65-F5344CB8AC3E}">
        <p14:creationId xmlns:p14="http://schemas.microsoft.com/office/powerpoint/2010/main" val="54737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25BA4-3078-CB4F-8E3E-18910C40FAA7}"/>
              </a:ext>
            </a:extLst>
          </p:cNvPr>
          <p:cNvSpPr>
            <a:spLocks noGrp="1"/>
          </p:cNvSpPr>
          <p:nvPr>
            <p:ph type="title"/>
          </p:nvPr>
        </p:nvSpPr>
        <p:spPr/>
        <p:txBody>
          <a:bodyPr/>
          <a:lstStyle/>
          <a:p>
            <a:r>
              <a:rPr lang="en-US" dirty="0">
                <a:solidFill>
                  <a:schemeClr val="bg1"/>
                </a:solidFill>
              </a:rPr>
              <a:t>Tra</a:t>
            </a:r>
            <a:r>
              <a:rPr lang="en-US" dirty="0"/>
              <a:t>de with China is Significant, but Small</a:t>
            </a:r>
          </a:p>
        </p:txBody>
      </p:sp>
      <p:pic>
        <p:nvPicPr>
          <p:cNvPr id="6" name="Content Placeholder 5" descr="A close up of a map&#10;&#10;Description automatically generated">
            <a:extLst>
              <a:ext uri="{FF2B5EF4-FFF2-40B4-BE49-F238E27FC236}">
                <a16:creationId xmlns:a16="http://schemas.microsoft.com/office/drawing/2014/main" id="{21C4CC39-3308-6C4C-BB5C-60D8AE1E3C07}"/>
              </a:ext>
            </a:extLst>
          </p:cNvPr>
          <p:cNvPicPr>
            <a:picLocks noGrp="1" noChangeAspect="1"/>
          </p:cNvPicPr>
          <p:nvPr>
            <p:ph idx="1"/>
          </p:nvPr>
        </p:nvPicPr>
        <p:blipFill>
          <a:blip r:embed="rId2"/>
          <a:stretch>
            <a:fillRect/>
          </a:stretch>
        </p:blipFill>
        <p:spPr>
          <a:xfrm>
            <a:off x="2158696" y="977924"/>
            <a:ext cx="7874608" cy="5252302"/>
          </a:xfrm>
        </p:spPr>
      </p:pic>
      <p:sp>
        <p:nvSpPr>
          <p:cNvPr id="4" name="Slide Number Placeholder 3">
            <a:extLst>
              <a:ext uri="{FF2B5EF4-FFF2-40B4-BE49-F238E27FC236}">
                <a16:creationId xmlns:a16="http://schemas.microsoft.com/office/drawing/2014/main" id="{A46B5C85-171E-6142-A83E-E317EF8BE89D}"/>
              </a:ext>
            </a:extLst>
          </p:cNvPr>
          <p:cNvSpPr>
            <a:spLocks noGrp="1"/>
          </p:cNvSpPr>
          <p:nvPr>
            <p:ph type="sldNum" sz="quarter" idx="12"/>
          </p:nvPr>
        </p:nvSpPr>
        <p:spPr/>
        <p:txBody>
          <a:bodyPr/>
          <a:lstStyle/>
          <a:p>
            <a:fld id="{D9F085D5-EC86-4F6A-B501-C1359CB39116}" type="slidenum">
              <a:rPr lang="en-GB" smtClean="0"/>
              <a:t>14</a:t>
            </a:fld>
            <a:endParaRPr lang="en-GB" dirty="0"/>
          </a:p>
        </p:txBody>
      </p:sp>
    </p:spTree>
    <p:extLst>
      <p:ext uri="{BB962C8B-B14F-4D97-AF65-F5344CB8AC3E}">
        <p14:creationId xmlns:p14="http://schemas.microsoft.com/office/powerpoint/2010/main" val="6111657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35F7F-E0DB-3C42-8AB6-881B142DE5C2}"/>
              </a:ext>
            </a:extLst>
          </p:cNvPr>
          <p:cNvSpPr>
            <a:spLocks noGrp="1"/>
          </p:cNvSpPr>
          <p:nvPr>
            <p:ph type="title"/>
          </p:nvPr>
        </p:nvSpPr>
        <p:spPr/>
        <p:txBody>
          <a:bodyPr/>
          <a:lstStyle/>
          <a:p>
            <a:r>
              <a:rPr lang="en-US" dirty="0">
                <a:solidFill>
                  <a:schemeClr val="bg1"/>
                </a:solidFill>
              </a:rPr>
              <a:t>Init</a:t>
            </a:r>
            <a:r>
              <a:rPr lang="en-US" dirty="0"/>
              <a:t>ially: Impact Expected to be Small</a:t>
            </a:r>
          </a:p>
        </p:txBody>
      </p:sp>
      <p:pic>
        <p:nvPicPr>
          <p:cNvPr id="6" name="Content Placeholder 5" descr="A screenshot of a cell phone&#10;&#10;Description automatically generated">
            <a:extLst>
              <a:ext uri="{FF2B5EF4-FFF2-40B4-BE49-F238E27FC236}">
                <a16:creationId xmlns:a16="http://schemas.microsoft.com/office/drawing/2014/main" id="{4DCB8898-667C-B54C-939D-F3A78D0684CC}"/>
              </a:ext>
            </a:extLst>
          </p:cNvPr>
          <p:cNvPicPr>
            <a:picLocks noGrp="1" noChangeAspect="1"/>
          </p:cNvPicPr>
          <p:nvPr>
            <p:ph idx="1"/>
          </p:nvPr>
        </p:nvPicPr>
        <p:blipFill>
          <a:blip r:embed="rId2"/>
          <a:stretch>
            <a:fillRect/>
          </a:stretch>
        </p:blipFill>
        <p:spPr>
          <a:xfrm>
            <a:off x="126043" y="1527465"/>
            <a:ext cx="5969957" cy="3981915"/>
          </a:xfrm>
        </p:spPr>
      </p:pic>
      <p:sp>
        <p:nvSpPr>
          <p:cNvPr id="4" name="Slide Number Placeholder 3">
            <a:extLst>
              <a:ext uri="{FF2B5EF4-FFF2-40B4-BE49-F238E27FC236}">
                <a16:creationId xmlns:a16="http://schemas.microsoft.com/office/drawing/2014/main" id="{98640D27-786B-A549-A20B-B47DB72AC2EA}"/>
              </a:ext>
            </a:extLst>
          </p:cNvPr>
          <p:cNvSpPr>
            <a:spLocks noGrp="1"/>
          </p:cNvSpPr>
          <p:nvPr>
            <p:ph type="sldNum" sz="quarter" idx="12"/>
          </p:nvPr>
        </p:nvSpPr>
        <p:spPr/>
        <p:txBody>
          <a:bodyPr/>
          <a:lstStyle/>
          <a:p>
            <a:fld id="{D9F085D5-EC86-4F6A-B501-C1359CB39116}" type="slidenum">
              <a:rPr lang="en-GB" smtClean="0"/>
              <a:t>15</a:t>
            </a:fld>
            <a:endParaRPr lang="en-GB" dirty="0"/>
          </a:p>
        </p:txBody>
      </p:sp>
      <p:pic>
        <p:nvPicPr>
          <p:cNvPr id="8" name="Picture 7" descr="A close up of a map&#10;&#10;Description automatically generated">
            <a:extLst>
              <a:ext uri="{FF2B5EF4-FFF2-40B4-BE49-F238E27FC236}">
                <a16:creationId xmlns:a16="http://schemas.microsoft.com/office/drawing/2014/main" id="{63322724-5B56-234C-834C-7F6D4A409D9D}"/>
              </a:ext>
            </a:extLst>
          </p:cNvPr>
          <p:cNvPicPr>
            <a:picLocks noChangeAspect="1"/>
          </p:cNvPicPr>
          <p:nvPr/>
        </p:nvPicPr>
        <p:blipFill>
          <a:blip r:embed="rId3"/>
          <a:stretch>
            <a:fillRect/>
          </a:stretch>
        </p:blipFill>
        <p:spPr>
          <a:xfrm>
            <a:off x="6153327" y="1527465"/>
            <a:ext cx="5969957" cy="3981914"/>
          </a:xfrm>
          <a:prstGeom prst="rect">
            <a:avLst/>
          </a:prstGeom>
        </p:spPr>
      </p:pic>
    </p:spTree>
    <p:extLst>
      <p:ext uri="{BB962C8B-B14F-4D97-AF65-F5344CB8AC3E}">
        <p14:creationId xmlns:p14="http://schemas.microsoft.com/office/powerpoint/2010/main" val="19076692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FFE2D-A5AA-704A-AC0F-3F7D5C9D2CAF}"/>
              </a:ext>
            </a:extLst>
          </p:cNvPr>
          <p:cNvSpPr>
            <a:spLocks noGrp="1"/>
          </p:cNvSpPr>
          <p:nvPr>
            <p:ph type="title"/>
          </p:nvPr>
        </p:nvSpPr>
        <p:spPr/>
        <p:txBody>
          <a:bodyPr/>
          <a:lstStyle/>
          <a:p>
            <a:r>
              <a:rPr lang="en-US" dirty="0">
                <a:solidFill>
                  <a:schemeClr val="bg1"/>
                </a:solidFill>
              </a:rPr>
              <a:t>Cor</a:t>
            </a:r>
            <a:r>
              <a:rPr lang="en-US" dirty="0"/>
              <a:t>onavirus: Supply Chains</a:t>
            </a:r>
          </a:p>
        </p:txBody>
      </p:sp>
      <p:sp>
        <p:nvSpPr>
          <p:cNvPr id="4" name="Slide Number Placeholder 3">
            <a:extLst>
              <a:ext uri="{FF2B5EF4-FFF2-40B4-BE49-F238E27FC236}">
                <a16:creationId xmlns:a16="http://schemas.microsoft.com/office/drawing/2014/main" id="{7F07DB10-BFB2-7D48-9376-C993201A5F30}"/>
              </a:ext>
            </a:extLst>
          </p:cNvPr>
          <p:cNvSpPr>
            <a:spLocks noGrp="1"/>
          </p:cNvSpPr>
          <p:nvPr>
            <p:ph type="sldNum" sz="quarter" idx="12"/>
          </p:nvPr>
        </p:nvSpPr>
        <p:spPr/>
        <p:txBody>
          <a:bodyPr/>
          <a:lstStyle/>
          <a:p>
            <a:fld id="{D9F085D5-EC86-4F6A-B501-C1359CB39116}" type="slidenum">
              <a:rPr lang="en-GB" smtClean="0"/>
              <a:t>16</a:t>
            </a:fld>
            <a:endParaRPr lang="en-GB"/>
          </a:p>
        </p:txBody>
      </p:sp>
      <p:pic>
        <p:nvPicPr>
          <p:cNvPr id="5" name="Inhaltsplatzhalter 4">
            <a:extLst>
              <a:ext uri="{FF2B5EF4-FFF2-40B4-BE49-F238E27FC236}">
                <a16:creationId xmlns:a16="http://schemas.microsoft.com/office/drawing/2014/main" id="{D5925134-F65C-5545-85AD-63A2A9BAAC48}"/>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259480" y="1422657"/>
            <a:ext cx="4675808" cy="4675808"/>
          </a:xfrm>
        </p:spPr>
      </p:pic>
      <p:sp>
        <p:nvSpPr>
          <p:cNvPr id="6" name="Inhaltsplatzhalter 5">
            <a:extLst>
              <a:ext uri="{FF2B5EF4-FFF2-40B4-BE49-F238E27FC236}">
                <a16:creationId xmlns:a16="http://schemas.microsoft.com/office/drawing/2014/main" id="{3FAA92EE-9A8D-7540-896E-C6260C419B38}"/>
              </a:ext>
            </a:extLst>
          </p:cNvPr>
          <p:cNvSpPr txBox="1">
            <a:spLocks/>
          </p:cNvSpPr>
          <p:nvPr/>
        </p:nvSpPr>
        <p:spPr>
          <a:xfrm>
            <a:off x="6172200" y="1665980"/>
            <a:ext cx="5181600" cy="41891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Boeing 787 </a:t>
            </a:r>
            <a:r>
              <a:rPr lang="de-DE" dirty="0" err="1"/>
              <a:t>Dreamliner</a:t>
            </a:r>
            <a:endParaRPr lang="de-DE" dirty="0"/>
          </a:p>
          <a:p>
            <a:r>
              <a:rPr lang="de-DE" dirty="0"/>
              <a:t>Parts </a:t>
            </a:r>
            <a:r>
              <a:rPr lang="de-DE" dirty="0" err="1"/>
              <a:t>and</a:t>
            </a:r>
            <a:r>
              <a:rPr lang="de-DE" dirty="0"/>
              <a:t> </a:t>
            </a:r>
            <a:r>
              <a:rPr lang="de-DE" dirty="0" err="1"/>
              <a:t>components</a:t>
            </a:r>
            <a:r>
              <a:rPr lang="de-DE" dirty="0"/>
              <a:t> </a:t>
            </a:r>
            <a:r>
              <a:rPr lang="de-DE" dirty="0" err="1"/>
              <a:t>from</a:t>
            </a:r>
            <a:r>
              <a:rPr lang="de-DE" dirty="0"/>
              <a:t> </a:t>
            </a:r>
            <a:r>
              <a:rPr lang="de-DE" dirty="0" err="1"/>
              <a:t>suppliers</a:t>
            </a:r>
            <a:r>
              <a:rPr lang="de-DE" dirty="0"/>
              <a:t> all </a:t>
            </a:r>
            <a:r>
              <a:rPr lang="de-DE" dirty="0" err="1"/>
              <a:t>over</a:t>
            </a:r>
            <a:r>
              <a:rPr lang="de-DE" dirty="0"/>
              <a:t> </a:t>
            </a:r>
            <a:r>
              <a:rPr lang="de-DE" dirty="0" err="1"/>
              <a:t>the</a:t>
            </a:r>
            <a:r>
              <a:rPr lang="de-DE" dirty="0"/>
              <a:t> </a:t>
            </a:r>
            <a:r>
              <a:rPr lang="de-DE" dirty="0" err="1"/>
              <a:t>world</a:t>
            </a:r>
            <a:r>
              <a:rPr lang="de-DE" dirty="0"/>
              <a:t>:</a:t>
            </a:r>
          </a:p>
          <a:p>
            <a:pPr lvl="1"/>
            <a:r>
              <a:rPr lang="de-DE" dirty="0"/>
              <a:t>Japan</a:t>
            </a:r>
          </a:p>
          <a:p>
            <a:pPr lvl="1"/>
            <a:r>
              <a:rPr lang="de-DE" dirty="0" err="1"/>
              <a:t>Italy</a:t>
            </a:r>
            <a:endParaRPr lang="de-DE" dirty="0"/>
          </a:p>
          <a:p>
            <a:pPr lvl="1"/>
            <a:r>
              <a:rPr lang="de-DE" dirty="0"/>
              <a:t>China</a:t>
            </a:r>
          </a:p>
          <a:p>
            <a:pPr lvl="1"/>
            <a:r>
              <a:rPr lang="de-DE" dirty="0" err="1"/>
              <a:t>Australia</a:t>
            </a:r>
            <a:endParaRPr lang="de-DE" dirty="0"/>
          </a:p>
          <a:p>
            <a:pPr lvl="1"/>
            <a:r>
              <a:rPr lang="de-DE" dirty="0"/>
              <a:t>…</a:t>
            </a:r>
          </a:p>
        </p:txBody>
      </p:sp>
      <p:sp>
        <p:nvSpPr>
          <p:cNvPr id="10" name="Rectangle 9">
            <a:extLst>
              <a:ext uri="{FF2B5EF4-FFF2-40B4-BE49-F238E27FC236}">
                <a16:creationId xmlns:a16="http://schemas.microsoft.com/office/drawing/2014/main" id="{93AE1563-1B48-CF4E-8B79-934906B9BE18}"/>
              </a:ext>
            </a:extLst>
          </p:cNvPr>
          <p:cNvSpPr/>
          <p:nvPr/>
        </p:nvSpPr>
        <p:spPr>
          <a:xfrm>
            <a:off x="3924916" y="4670873"/>
            <a:ext cx="2010372" cy="76446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94410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C99C9-48FA-7848-AC87-2EBB285CDA46}"/>
              </a:ext>
            </a:extLst>
          </p:cNvPr>
          <p:cNvSpPr>
            <a:spLocks noGrp="1"/>
          </p:cNvSpPr>
          <p:nvPr>
            <p:ph type="title"/>
          </p:nvPr>
        </p:nvSpPr>
        <p:spPr/>
        <p:txBody>
          <a:bodyPr/>
          <a:lstStyle/>
          <a:p>
            <a:r>
              <a:rPr lang="en-US" dirty="0">
                <a:solidFill>
                  <a:schemeClr val="bg1"/>
                </a:solidFill>
              </a:rPr>
              <a:t>Mo</a:t>
            </a:r>
            <a:r>
              <a:rPr lang="en-US" dirty="0"/>
              <a:t>dest Impact on GDP of COVID-19 </a:t>
            </a:r>
          </a:p>
        </p:txBody>
      </p:sp>
      <p:sp>
        <p:nvSpPr>
          <p:cNvPr id="4" name="Slide Number Placeholder 3">
            <a:extLst>
              <a:ext uri="{FF2B5EF4-FFF2-40B4-BE49-F238E27FC236}">
                <a16:creationId xmlns:a16="http://schemas.microsoft.com/office/drawing/2014/main" id="{C82474DC-8B94-C04D-8E6B-7F7381DE59BF}"/>
              </a:ext>
            </a:extLst>
          </p:cNvPr>
          <p:cNvSpPr>
            <a:spLocks noGrp="1"/>
          </p:cNvSpPr>
          <p:nvPr>
            <p:ph type="sldNum" sz="quarter" idx="12"/>
          </p:nvPr>
        </p:nvSpPr>
        <p:spPr/>
        <p:txBody>
          <a:bodyPr/>
          <a:lstStyle/>
          <a:p>
            <a:fld id="{D9F085D5-EC86-4F6A-B501-C1359CB39116}" type="slidenum">
              <a:rPr lang="en-GB" smtClean="0"/>
              <a:t>17</a:t>
            </a:fld>
            <a:endParaRPr lang="en-GB" dirty="0"/>
          </a:p>
        </p:txBody>
      </p:sp>
      <p:cxnSp>
        <p:nvCxnSpPr>
          <p:cNvPr id="6" name="Straight Connector 5">
            <a:extLst>
              <a:ext uri="{FF2B5EF4-FFF2-40B4-BE49-F238E27FC236}">
                <a16:creationId xmlns:a16="http://schemas.microsoft.com/office/drawing/2014/main" id="{0CE278D3-F745-D247-A4F3-B9E6FFD00DDA}"/>
              </a:ext>
            </a:extLst>
          </p:cNvPr>
          <p:cNvCxnSpPr/>
          <p:nvPr/>
        </p:nvCxnSpPr>
        <p:spPr>
          <a:xfrm>
            <a:off x="1841500" y="1714500"/>
            <a:ext cx="0" cy="4267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9279E4F-E519-B642-B927-31D4B0226B6D}"/>
              </a:ext>
            </a:extLst>
          </p:cNvPr>
          <p:cNvCxnSpPr>
            <a:cxnSpLocks/>
          </p:cNvCxnSpPr>
          <p:nvPr/>
        </p:nvCxnSpPr>
        <p:spPr>
          <a:xfrm flipH="1">
            <a:off x="1841500" y="6032500"/>
            <a:ext cx="7797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763F578-1B4F-BC45-9EE6-6A145D3EFBB9}"/>
              </a:ext>
            </a:extLst>
          </p:cNvPr>
          <p:cNvSpPr txBox="1"/>
          <p:nvPr/>
        </p:nvSpPr>
        <p:spPr>
          <a:xfrm>
            <a:off x="533400" y="1692364"/>
            <a:ext cx="1148456" cy="646331"/>
          </a:xfrm>
          <a:prstGeom prst="rect">
            <a:avLst/>
          </a:prstGeom>
          <a:noFill/>
        </p:spPr>
        <p:txBody>
          <a:bodyPr wrap="none" rtlCol="0">
            <a:spAutoFit/>
          </a:bodyPr>
          <a:lstStyle/>
          <a:p>
            <a:r>
              <a:rPr lang="en-US" dirty="0"/>
              <a:t>GDP </a:t>
            </a:r>
          </a:p>
          <a:p>
            <a:r>
              <a:rPr lang="en-US" dirty="0"/>
              <a:t>per Capita</a:t>
            </a:r>
          </a:p>
        </p:txBody>
      </p:sp>
      <p:cxnSp>
        <p:nvCxnSpPr>
          <p:cNvPr id="18" name="Straight Connector 17">
            <a:extLst>
              <a:ext uri="{FF2B5EF4-FFF2-40B4-BE49-F238E27FC236}">
                <a16:creationId xmlns:a16="http://schemas.microsoft.com/office/drawing/2014/main" id="{2B68A125-FB3D-B345-AE2F-FDB2F6FE65BB}"/>
              </a:ext>
            </a:extLst>
          </p:cNvPr>
          <p:cNvCxnSpPr/>
          <p:nvPr/>
        </p:nvCxnSpPr>
        <p:spPr>
          <a:xfrm flipV="1">
            <a:off x="1841500" y="2730500"/>
            <a:ext cx="3467100" cy="134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9064CA8-CB7A-914B-AEA8-FB5AD8F1640B}"/>
              </a:ext>
            </a:extLst>
          </p:cNvPr>
          <p:cNvCxnSpPr>
            <a:cxnSpLocks/>
          </p:cNvCxnSpPr>
          <p:nvPr/>
        </p:nvCxnSpPr>
        <p:spPr>
          <a:xfrm>
            <a:off x="5308600" y="2705497"/>
            <a:ext cx="431800" cy="3004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A2F654B-F475-D04B-A5F9-5A5C169FC23E}"/>
              </a:ext>
            </a:extLst>
          </p:cNvPr>
          <p:cNvCxnSpPr/>
          <p:nvPr/>
        </p:nvCxnSpPr>
        <p:spPr>
          <a:xfrm flipV="1">
            <a:off x="5740400" y="2527300"/>
            <a:ext cx="203200" cy="482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8C3DC04-4ADB-BA43-9946-3096DD63A39C}"/>
              </a:ext>
            </a:extLst>
          </p:cNvPr>
          <p:cNvCxnSpPr/>
          <p:nvPr/>
        </p:nvCxnSpPr>
        <p:spPr>
          <a:xfrm flipV="1">
            <a:off x="5969000" y="1342231"/>
            <a:ext cx="2628900" cy="118506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1BD2552A-D951-7A46-B9C2-0E9433284973}"/>
              </a:ext>
            </a:extLst>
          </p:cNvPr>
          <p:cNvSpPr txBox="1"/>
          <p:nvPr/>
        </p:nvSpPr>
        <p:spPr>
          <a:xfrm>
            <a:off x="9700963" y="5933998"/>
            <a:ext cx="649537" cy="369332"/>
          </a:xfrm>
          <a:prstGeom prst="rect">
            <a:avLst/>
          </a:prstGeom>
          <a:noFill/>
        </p:spPr>
        <p:txBody>
          <a:bodyPr wrap="none" rtlCol="0">
            <a:spAutoFit/>
          </a:bodyPr>
          <a:lstStyle/>
          <a:p>
            <a:r>
              <a:rPr lang="en-US" dirty="0"/>
              <a:t>Time</a:t>
            </a:r>
          </a:p>
        </p:txBody>
      </p:sp>
    </p:spTree>
    <p:extLst>
      <p:ext uri="{BB962C8B-B14F-4D97-AF65-F5344CB8AC3E}">
        <p14:creationId xmlns:p14="http://schemas.microsoft.com/office/powerpoint/2010/main" val="363190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up)">
                                      <p:cBhvr>
                                        <p:cTn id="11" dur="500"/>
                                        <p:tgtEl>
                                          <p:spTgt spid="20"/>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2DF50-DC48-E044-9337-7067DD8A983F}"/>
              </a:ext>
            </a:extLst>
          </p:cNvPr>
          <p:cNvSpPr>
            <a:spLocks noGrp="1"/>
          </p:cNvSpPr>
          <p:nvPr>
            <p:ph type="title"/>
          </p:nvPr>
        </p:nvSpPr>
        <p:spPr/>
        <p:txBody>
          <a:bodyPr/>
          <a:lstStyle/>
          <a:p>
            <a:r>
              <a:rPr lang="en-US" dirty="0">
                <a:solidFill>
                  <a:schemeClr val="bg1"/>
                </a:solidFill>
              </a:rPr>
              <a:t>GD</a:t>
            </a:r>
            <a:r>
              <a:rPr lang="en-US" dirty="0"/>
              <a:t>P Shares</a:t>
            </a:r>
            <a:endParaRPr lang="en-US" dirty="0">
              <a:solidFill>
                <a:schemeClr val="bg1"/>
              </a:solidFill>
            </a:endParaRPr>
          </a:p>
        </p:txBody>
      </p:sp>
      <p:sp>
        <p:nvSpPr>
          <p:cNvPr id="4" name="Slide Number Placeholder 3">
            <a:extLst>
              <a:ext uri="{FF2B5EF4-FFF2-40B4-BE49-F238E27FC236}">
                <a16:creationId xmlns:a16="http://schemas.microsoft.com/office/drawing/2014/main" id="{29BB6C14-86BB-4F40-A1AF-6300E9CE9059}"/>
              </a:ext>
            </a:extLst>
          </p:cNvPr>
          <p:cNvSpPr>
            <a:spLocks noGrp="1"/>
          </p:cNvSpPr>
          <p:nvPr>
            <p:ph type="sldNum" sz="quarter" idx="12"/>
          </p:nvPr>
        </p:nvSpPr>
        <p:spPr/>
        <p:txBody>
          <a:bodyPr/>
          <a:lstStyle/>
          <a:p>
            <a:fld id="{D9F085D5-EC86-4F6A-B501-C1359CB39116}" type="slidenum">
              <a:rPr lang="en-GB" smtClean="0"/>
              <a:t>18</a:t>
            </a:fld>
            <a:endParaRPr lang="en-GB" dirty="0"/>
          </a:p>
        </p:txBody>
      </p:sp>
      <p:graphicFrame>
        <p:nvGraphicFramePr>
          <p:cNvPr id="5" name="Table 4">
            <a:extLst>
              <a:ext uri="{FF2B5EF4-FFF2-40B4-BE49-F238E27FC236}">
                <a16:creationId xmlns:a16="http://schemas.microsoft.com/office/drawing/2014/main" id="{70FFEA6B-A59E-A04B-9334-3FFFD7D768CE}"/>
              </a:ext>
            </a:extLst>
          </p:cNvPr>
          <p:cNvGraphicFramePr>
            <a:graphicFrameLocks noGrp="1"/>
          </p:cNvGraphicFramePr>
          <p:nvPr/>
        </p:nvGraphicFramePr>
        <p:xfrm>
          <a:off x="172278" y="1499514"/>
          <a:ext cx="8080513" cy="4251960"/>
        </p:xfrm>
        <a:graphic>
          <a:graphicData uri="http://schemas.openxmlformats.org/drawingml/2006/table">
            <a:tbl>
              <a:tblPr firstRow="1" bandRow="1">
                <a:tableStyleId>{5C22544A-7EE6-4342-B048-85BDC9FD1C3A}</a:tableStyleId>
              </a:tblPr>
              <a:tblGrid>
                <a:gridCol w="2014978">
                  <a:extLst>
                    <a:ext uri="{9D8B030D-6E8A-4147-A177-3AD203B41FA5}">
                      <a16:colId xmlns:a16="http://schemas.microsoft.com/office/drawing/2014/main" val="2971719357"/>
                    </a:ext>
                  </a:extLst>
                </a:gridCol>
                <a:gridCol w="1743017">
                  <a:extLst>
                    <a:ext uri="{9D8B030D-6E8A-4147-A177-3AD203B41FA5}">
                      <a16:colId xmlns:a16="http://schemas.microsoft.com/office/drawing/2014/main" val="1224622974"/>
                    </a:ext>
                  </a:extLst>
                </a:gridCol>
                <a:gridCol w="2299299">
                  <a:extLst>
                    <a:ext uri="{9D8B030D-6E8A-4147-A177-3AD203B41FA5}">
                      <a16:colId xmlns:a16="http://schemas.microsoft.com/office/drawing/2014/main" val="664990318"/>
                    </a:ext>
                  </a:extLst>
                </a:gridCol>
                <a:gridCol w="2023219">
                  <a:extLst>
                    <a:ext uri="{9D8B030D-6E8A-4147-A177-3AD203B41FA5}">
                      <a16:colId xmlns:a16="http://schemas.microsoft.com/office/drawing/2014/main" val="2206071577"/>
                    </a:ext>
                  </a:extLst>
                </a:gridCol>
              </a:tblGrid>
              <a:tr h="370840">
                <a:tc>
                  <a:txBody>
                    <a:bodyPr/>
                    <a:lstStyle/>
                    <a:p>
                      <a:r>
                        <a:rPr lang="en-US" dirty="0"/>
                        <a:t>Countries</a:t>
                      </a:r>
                    </a:p>
                  </a:txBody>
                  <a:tcPr/>
                </a:tc>
                <a:tc>
                  <a:txBody>
                    <a:bodyPr/>
                    <a:lstStyle/>
                    <a:p>
                      <a:r>
                        <a:rPr lang="en-US" dirty="0"/>
                        <a:t>Share of World GDP</a:t>
                      </a:r>
                    </a:p>
                  </a:txBody>
                  <a:tcPr/>
                </a:tc>
                <a:tc>
                  <a:txBody>
                    <a:bodyPr/>
                    <a:lstStyle/>
                    <a:p>
                      <a:r>
                        <a:rPr lang="en-US" dirty="0"/>
                        <a:t>Manufacturing as a Share of GDP</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Services as a Share of GDP</a:t>
                      </a:r>
                    </a:p>
                    <a:p>
                      <a:endParaRPr lang="en-US" dirty="0"/>
                    </a:p>
                  </a:txBody>
                  <a:tcPr/>
                </a:tc>
                <a:extLst>
                  <a:ext uri="{0D108BD9-81ED-4DB2-BD59-A6C34878D82A}">
                    <a16:rowId xmlns:a16="http://schemas.microsoft.com/office/drawing/2014/main" val="905001205"/>
                  </a:ext>
                </a:extLst>
              </a:tr>
              <a:tr h="370840">
                <a:tc>
                  <a:txBody>
                    <a:bodyPr/>
                    <a:lstStyle/>
                    <a:p>
                      <a:r>
                        <a:rPr lang="en-US" dirty="0"/>
                        <a:t>United States</a:t>
                      </a:r>
                    </a:p>
                  </a:txBody>
                  <a:tcPr/>
                </a:tc>
                <a:tc>
                  <a:txBody>
                    <a:bodyPr/>
                    <a:lstStyle/>
                    <a:p>
                      <a:pPr algn="r"/>
                      <a:r>
                        <a:rPr lang="en-US" dirty="0"/>
                        <a:t>24%</a:t>
                      </a:r>
                    </a:p>
                  </a:txBody>
                  <a:tcPr/>
                </a:tc>
                <a:tc>
                  <a:txBody>
                    <a:bodyPr/>
                    <a:lstStyle/>
                    <a:p>
                      <a:pPr algn="r"/>
                      <a:r>
                        <a:rPr lang="en-US" dirty="0"/>
                        <a:t>11%</a:t>
                      </a:r>
                    </a:p>
                  </a:txBody>
                  <a:tcPr/>
                </a:tc>
                <a:tc>
                  <a:txBody>
                    <a:bodyPr/>
                    <a:lstStyle/>
                    <a:p>
                      <a:pPr algn="r"/>
                      <a:r>
                        <a:rPr lang="en-US" dirty="0"/>
                        <a:t>77.4%</a:t>
                      </a:r>
                    </a:p>
                  </a:txBody>
                  <a:tcPr/>
                </a:tc>
                <a:extLst>
                  <a:ext uri="{0D108BD9-81ED-4DB2-BD59-A6C34878D82A}">
                    <a16:rowId xmlns:a16="http://schemas.microsoft.com/office/drawing/2014/main" val="371687749"/>
                  </a:ext>
                </a:extLst>
              </a:tr>
              <a:tr h="370840">
                <a:tc>
                  <a:txBody>
                    <a:bodyPr/>
                    <a:lstStyle/>
                    <a:p>
                      <a:r>
                        <a:rPr lang="en-US" dirty="0"/>
                        <a:t>Canada</a:t>
                      </a:r>
                    </a:p>
                  </a:txBody>
                  <a:tcPr/>
                </a:tc>
                <a:tc>
                  <a:txBody>
                    <a:bodyPr/>
                    <a:lstStyle/>
                    <a:p>
                      <a:pPr algn="r"/>
                      <a:r>
                        <a:rPr lang="en-US" dirty="0"/>
                        <a:t>2%</a:t>
                      </a:r>
                    </a:p>
                  </a:txBody>
                  <a:tcPr/>
                </a:tc>
                <a:tc>
                  <a:txBody>
                    <a:bodyPr/>
                    <a:lstStyle/>
                    <a:p>
                      <a:pPr algn="r"/>
                      <a:r>
                        <a:rPr lang="en-US" dirty="0"/>
                        <a:t>10%</a:t>
                      </a:r>
                    </a:p>
                  </a:txBody>
                  <a:tcPr/>
                </a:tc>
                <a:tc>
                  <a:txBody>
                    <a:bodyPr/>
                    <a:lstStyle/>
                    <a:p>
                      <a:pPr algn="r"/>
                      <a:r>
                        <a:rPr lang="en-US" dirty="0"/>
                        <a:t>66.7%</a:t>
                      </a:r>
                    </a:p>
                  </a:txBody>
                  <a:tcPr/>
                </a:tc>
                <a:extLst>
                  <a:ext uri="{0D108BD9-81ED-4DB2-BD59-A6C34878D82A}">
                    <a16:rowId xmlns:a16="http://schemas.microsoft.com/office/drawing/2014/main" val="2860510019"/>
                  </a:ext>
                </a:extLst>
              </a:tr>
              <a:tr h="370840">
                <a:tc>
                  <a:txBody>
                    <a:bodyPr/>
                    <a:lstStyle/>
                    <a:p>
                      <a:r>
                        <a:rPr lang="en-US" dirty="0"/>
                        <a:t>UK</a:t>
                      </a:r>
                    </a:p>
                  </a:txBody>
                  <a:tcPr/>
                </a:tc>
                <a:tc>
                  <a:txBody>
                    <a:bodyPr/>
                    <a:lstStyle/>
                    <a:p>
                      <a:pPr algn="r"/>
                      <a:r>
                        <a:rPr lang="en-US" dirty="0"/>
                        <a:t>3%</a:t>
                      </a:r>
                    </a:p>
                  </a:txBody>
                  <a:tcPr/>
                </a:tc>
                <a:tc>
                  <a:txBody>
                    <a:bodyPr/>
                    <a:lstStyle/>
                    <a:p>
                      <a:pPr algn="r"/>
                      <a:r>
                        <a:rPr lang="en-US" dirty="0"/>
                        <a:t>9%</a:t>
                      </a:r>
                    </a:p>
                  </a:txBody>
                  <a:tcPr/>
                </a:tc>
                <a:tc>
                  <a:txBody>
                    <a:bodyPr/>
                    <a:lstStyle/>
                    <a:p>
                      <a:pPr algn="r"/>
                      <a:r>
                        <a:rPr lang="en-US" dirty="0"/>
                        <a:t>71.0%</a:t>
                      </a:r>
                    </a:p>
                  </a:txBody>
                  <a:tcPr/>
                </a:tc>
                <a:extLst>
                  <a:ext uri="{0D108BD9-81ED-4DB2-BD59-A6C34878D82A}">
                    <a16:rowId xmlns:a16="http://schemas.microsoft.com/office/drawing/2014/main" val="2048561144"/>
                  </a:ext>
                </a:extLst>
              </a:tr>
              <a:tr h="370840">
                <a:tc>
                  <a:txBody>
                    <a:bodyPr/>
                    <a:lstStyle/>
                    <a:p>
                      <a:r>
                        <a:rPr lang="en-US" dirty="0"/>
                        <a:t>Germany</a:t>
                      </a:r>
                    </a:p>
                  </a:txBody>
                  <a:tcPr/>
                </a:tc>
                <a:tc>
                  <a:txBody>
                    <a:bodyPr/>
                    <a:lstStyle/>
                    <a:p>
                      <a:pPr algn="r"/>
                      <a:r>
                        <a:rPr lang="en-US" dirty="0"/>
                        <a:t>5%</a:t>
                      </a:r>
                    </a:p>
                  </a:txBody>
                  <a:tcPr/>
                </a:tc>
                <a:tc>
                  <a:txBody>
                    <a:bodyPr/>
                    <a:lstStyle/>
                    <a:p>
                      <a:pPr algn="r"/>
                      <a:r>
                        <a:rPr lang="en-US" dirty="0"/>
                        <a:t>20%</a:t>
                      </a:r>
                    </a:p>
                  </a:txBody>
                  <a:tcPr/>
                </a:tc>
                <a:tc>
                  <a:txBody>
                    <a:bodyPr/>
                    <a:lstStyle/>
                    <a:p>
                      <a:pPr algn="r"/>
                      <a:r>
                        <a:rPr lang="en-US" dirty="0"/>
                        <a:t>61.8%</a:t>
                      </a:r>
                    </a:p>
                  </a:txBody>
                  <a:tcPr/>
                </a:tc>
                <a:extLst>
                  <a:ext uri="{0D108BD9-81ED-4DB2-BD59-A6C34878D82A}">
                    <a16:rowId xmlns:a16="http://schemas.microsoft.com/office/drawing/2014/main" val="4179247728"/>
                  </a:ext>
                </a:extLst>
              </a:tr>
              <a:tr h="370840">
                <a:tc>
                  <a:txBody>
                    <a:bodyPr/>
                    <a:lstStyle/>
                    <a:p>
                      <a:r>
                        <a:rPr lang="en-US" dirty="0"/>
                        <a:t>France</a:t>
                      </a:r>
                    </a:p>
                  </a:txBody>
                  <a:tcPr/>
                </a:tc>
                <a:tc>
                  <a:txBody>
                    <a:bodyPr/>
                    <a:lstStyle/>
                    <a:p>
                      <a:pPr algn="r"/>
                      <a:r>
                        <a:rPr lang="en-US" dirty="0"/>
                        <a:t>3%</a:t>
                      </a:r>
                    </a:p>
                  </a:txBody>
                  <a:tcPr/>
                </a:tc>
                <a:tc>
                  <a:txBody>
                    <a:bodyPr/>
                    <a:lstStyle/>
                    <a:p>
                      <a:pPr algn="r"/>
                      <a:r>
                        <a:rPr lang="en-US" dirty="0"/>
                        <a:t>10%</a:t>
                      </a:r>
                    </a:p>
                  </a:txBody>
                  <a:tcPr/>
                </a:tc>
                <a:tc>
                  <a:txBody>
                    <a:bodyPr/>
                    <a:lstStyle/>
                    <a:p>
                      <a:pPr algn="r"/>
                      <a:r>
                        <a:rPr lang="en-US" dirty="0"/>
                        <a:t>70.3%</a:t>
                      </a:r>
                    </a:p>
                  </a:txBody>
                  <a:tcPr/>
                </a:tc>
                <a:extLst>
                  <a:ext uri="{0D108BD9-81ED-4DB2-BD59-A6C34878D82A}">
                    <a16:rowId xmlns:a16="http://schemas.microsoft.com/office/drawing/2014/main" val="268972797"/>
                  </a:ext>
                </a:extLst>
              </a:tr>
              <a:tr h="370840">
                <a:tc>
                  <a:txBody>
                    <a:bodyPr/>
                    <a:lstStyle/>
                    <a:p>
                      <a:r>
                        <a:rPr lang="en-US" dirty="0"/>
                        <a:t>Italy</a:t>
                      </a:r>
                    </a:p>
                  </a:txBody>
                  <a:tcPr/>
                </a:tc>
                <a:tc>
                  <a:txBody>
                    <a:bodyPr/>
                    <a:lstStyle/>
                    <a:p>
                      <a:pPr algn="r"/>
                      <a:r>
                        <a:rPr lang="en-US" dirty="0"/>
                        <a:t>2%</a:t>
                      </a:r>
                    </a:p>
                  </a:txBody>
                  <a:tcPr/>
                </a:tc>
                <a:tc>
                  <a:txBody>
                    <a:bodyPr/>
                    <a:lstStyle/>
                    <a:p>
                      <a:pPr algn="r"/>
                      <a:r>
                        <a:rPr lang="en-US" dirty="0"/>
                        <a:t>15%</a:t>
                      </a:r>
                    </a:p>
                  </a:txBody>
                  <a:tcPr/>
                </a:tc>
                <a:tc>
                  <a:txBody>
                    <a:bodyPr/>
                    <a:lstStyle/>
                    <a:p>
                      <a:pPr algn="r"/>
                      <a:r>
                        <a:rPr lang="en-US" dirty="0"/>
                        <a:t>66.3%</a:t>
                      </a:r>
                    </a:p>
                  </a:txBody>
                  <a:tcPr/>
                </a:tc>
                <a:extLst>
                  <a:ext uri="{0D108BD9-81ED-4DB2-BD59-A6C34878D82A}">
                    <a16:rowId xmlns:a16="http://schemas.microsoft.com/office/drawing/2014/main" val="2629037930"/>
                  </a:ext>
                </a:extLst>
              </a:tr>
              <a:tr h="370840">
                <a:tc>
                  <a:txBody>
                    <a:bodyPr/>
                    <a:lstStyle/>
                    <a:p>
                      <a:r>
                        <a:rPr lang="en-US" dirty="0"/>
                        <a:t>Spain </a:t>
                      </a:r>
                    </a:p>
                  </a:txBody>
                  <a:tcPr/>
                </a:tc>
                <a:tc>
                  <a:txBody>
                    <a:bodyPr/>
                    <a:lstStyle/>
                    <a:p>
                      <a:pPr algn="r"/>
                      <a:r>
                        <a:rPr lang="en-US" dirty="0"/>
                        <a:t>2%</a:t>
                      </a:r>
                    </a:p>
                  </a:txBody>
                  <a:tcPr/>
                </a:tc>
                <a:tc>
                  <a:txBody>
                    <a:bodyPr/>
                    <a:lstStyle/>
                    <a:p>
                      <a:pPr algn="r"/>
                      <a:r>
                        <a:rPr lang="en-US" dirty="0"/>
                        <a:t>11%</a:t>
                      </a:r>
                    </a:p>
                  </a:txBody>
                  <a:tcPr/>
                </a:tc>
                <a:tc>
                  <a:txBody>
                    <a:bodyPr/>
                    <a:lstStyle/>
                    <a:p>
                      <a:pPr algn="r"/>
                      <a:r>
                        <a:rPr lang="en-US" dirty="0"/>
                        <a:t>67.7%</a:t>
                      </a:r>
                    </a:p>
                  </a:txBody>
                  <a:tcPr/>
                </a:tc>
                <a:extLst>
                  <a:ext uri="{0D108BD9-81ED-4DB2-BD59-A6C34878D82A}">
                    <a16:rowId xmlns:a16="http://schemas.microsoft.com/office/drawing/2014/main" val="62665096"/>
                  </a:ext>
                </a:extLst>
              </a:tr>
              <a:tr h="370840">
                <a:tc>
                  <a:txBody>
                    <a:bodyPr/>
                    <a:lstStyle/>
                    <a:p>
                      <a:r>
                        <a:rPr lang="en-US" dirty="0"/>
                        <a:t>Japan</a:t>
                      </a:r>
                    </a:p>
                  </a:txBody>
                  <a:tcPr/>
                </a:tc>
                <a:tc>
                  <a:txBody>
                    <a:bodyPr/>
                    <a:lstStyle/>
                    <a:p>
                      <a:pPr algn="r"/>
                      <a:r>
                        <a:rPr lang="en-US" dirty="0"/>
                        <a:t>6%</a:t>
                      </a:r>
                    </a:p>
                  </a:txBody>
                  <a:tcPr/>
                </a:tc>
                <a:tc>
                  <a:txBody>
                    <a:bodyPr/>
                    <a:lstStyle/>
                    <a:p>
                      <a:pPr algn="r"/>
                      <a:r>
                        <a:rPr lang="en-US" dirty="0"/>
                        <a:t>21%</a:t>
                      </a:r>
                    </a:p>
                  </a:txBody>
                  <a:tcPr/>
                </a:tc>
                <a:tc>
                  <a:txBody>
                    <a:bodyPr/>
                    <a:lstStyle/>
                    <a:p>
                      <a:pPr algn="r"/>
                      <a:r>
                        <a:rPr lang="en-US" dirty="0"/>
                        <a:t>69.1%</a:t>
                      </a:r>
                    </a:p>
                  </a:txBody>
                  <a:tcPr/>
                </a:tc>
                <a:extLst>
                  <a:ext uri="{0D108BD9-81ED-4DB2-BD59-A6C34878D82A}">
                    <a16:rowId xmlns:a16="http://schemas.microsoft.com/office/drawing/2014/main" val="384801853"/>
                  </a:ext>
                </a:extLst>
              </a:tr>
              <a:tr h="370840">
                <a:tc>
                  <a:txBody>
                    <a:bodyPr/>
                    <a:lstStyle/>
                    <a:p>
                      <a:r>
                        <a:rPr lang="en-US" dirty="0">
                          <a:solidFill>
                            <a:srgbClr val="FF0000"/>
                          </a:solidFill>
                        </a:rPr>
                        <a:t>China</a:t>
                      </a:r>
                    </a:p>
                  </a:txBody>
                  <a:tcPr/>
                </a:tc>
                <a:tc>
                  <a:txBody>
                    <a:bodyPr/>
                    <a:lstStyle/>
                    <a:p>
                      <a:pPr algn="r"/>
                      <a:r>
                        <a:rPr lang="en-US" dirty="0">
                          <a:solidFill>
                            <a:srgbClr val="FF0000"/>
                          </a:solidFill>
                        </a:rPr>
                        <a:t>16%</a:t>
                      </a:r>
                    </a:p>
                  </a:txBody>
                  <a:tcPr/>
                </a:tc>
                <a:tc>
                  <a:txBody>
                    <a:bodyPr/>
                    <a:lstStyle/>
                    <a:p>
                      <a:pPr algn="r"/>
                      <a:r>
                        <a:rPr lang="en-US" dirty="0">
                          <a:solidFill>
                            <a:srgbClr val="FF0000"/>
                          </a:solidFill>
                        </a:rPr>
                        <a:t>29%</a:t>
                      </a:r>
                    </a:p>
                  </a:txBody>
                  <a:tcPr/>
                </a:tc>
                <a:tc>
                  <a:txBody>
                    <a:bodyPr/>
                    <a:lstStyle/>
                    <a:p>
                      <a:pPr algn="r"/>
                      <a:r>
                        <a:rPr lang="en-US" dirty="0">
                          <a:solidFill>
                            <a:srgbClr val="FF0000"/>
                          </a:solidFill>
                        </a:rPr>
                        <a:t>52.2%</a:t>
                      </a:r>
                    </a:p>
                  </a:txBody>
                  <a:tcPr/>
                </a:tc>
                <a:extLst>
                  <a:ext uri="{0D108BD9-81ED-4DB2-BD59-A6C34878D82A}">
                    <a16:rowId xmlns:a16="http://schemas.microsoft.com/office/drawing/2014/main" val="251564093"/>
                  </a:ext>
                </a:extLst>
              </a:tr>
            </a:tbl>
          </a:graphicData>
        </a:graphic>
      </p:graphicFrame>
      <p:sp>
        <p:nvSpPr>
          <p:cNvPr id="6" name="TextBox 5">
            <a:extLst>
              <a:ext uri="{FF2B5EF4-FFF2-40B4-BE49-F238E27FC236}">
                <a16:creationId xmlns:a16="http://schemas.microsoft.com/office/drawing/2014/main" id="{71CAF593-AE46-7D42-9437-57661BA1474E}"/>
              </a:ext>
            </a:extLst>
          </p:cNvPr>
          <p:cNvSpPr txBox="1"/>
          <p:nvPr/>
        </p:nvSpPr>
        <p:spPr>
          <a:xfrm>
            <a:off x="8420100" y="1816100"/>
            <a:ext cx="3645678" cy="3416320"/>
          </a:xfrm>
          <a:prstGeom prst="rect">
            <a:avLst/>
          </a:prstGeom>
          <a:noFill/>
        </p:spPr>
        <p:txBody>
          <a:bodyPr wrap="none" rtlCol="0">
            <a:spAutoFit/>
          </a:bodyPr>
          <a:lstStyle/>
          <a:p>
            <a:r>
              <a:rPr lang="en-US" dirty="0">
                <a:solidFill>
                  <a:srgbClr val="0C4C88"/>
                </a:solidFill>
              </a:rPr>
              <a:t>Originally, believed that COVID-19</a:t>
            </a:r>
          </a:p>
          <a:p>
            <a:r>
              <a:rPr lang="en-US" dirty="0">
                <a:solidFill>
                  <a:srgbClr val="0C4C88"/>
                </a:solidFill>
              </a:rPr>
              <a:t>would be largely contained within </a:t>
            </a:r>
          </a:p>
          <a:p>
            <a:r>
              <a:rPr lang="en-US" dirty="0">
                <a:solidFill>
                  <a:srgbClr val="0C4C88"/>
                </a:solidFill>
              </a:rPr>
              <a:t>a few countries and would disrupt </a:t>
            </a:r>
          </a:p>
          <a:p>
            <a:r>
              <a:rPr lang="en-US" dirty="0">
                <a:solidFill>
                  <a:srgbClr val="0C4C88"/>
                </a:solidFill>
              </a:rPr>
              <a:t>manufacturing supply chains.</a:t>
            </a:r>
          </a:p>
          <a:p>
            <a:endParaRPr lang="en-US" dirty="0">
              <a:solidFill>
                <a:srgbClr val="0C4C88"/>
              </a:solidFill>
            </a:endParaRPr>
          </a:p>
          <a:p>
            <a:r>
              <a:rPr lang="en-US" dirty="0">
                <a:solidFill>
                  <a:srgbClr val="0C4C88"/>
                </a:solidFill>
              </a:rPr>
              <a:t>The more a country’s manufacturing </a:t>
            </a:r>
          </a:p>
          <a:p>
            <a:r>
              <a:rPr lang="en-US" dirty="0">
                <a:solidFill>
                  <a:srgbClr val="0C4C88"/>
                </a:solidFill>
              </a:rPr>
              <a:t>relied on these supply chains the</a:t>
            </a:r>
          </a:p>
          <a:p>
            <a:r>
              <a:rPr lang="en-US" dirty="0">
                <a:solidFill>
                  <a:srgbClr val="0C4C88"/>
                </a:solidFill>
              </a:rPr>
              <a:t>bigger the impact on GDP.</a:t>
            </a:r>
          </a:p>
          <a:p>
            <a:endParaRPr lang="en-US" dirty="0">
              <a:solidFill>
                <a:srgbClr val="0C4C88"/>
              </a:solidFill>
            </a:endParaRPr>
          </a:p>
          <a:p>
            <a:r>
              <a:rPr lang="en-US" dirty="0">
                <a:solidFill>
                  <a:srgbClr val="0C4C88"/>
                </a:solidFill>
              </a:rPr>
              <a:t>Still the effect was likely to be </a:t>
            </a:r>
          </a:p>
          <a:p>
            <a:r>
              <a:rPr lang="en-US" dirty="0">
                <a:solidFill>
                  <a:srgbClr val="0C4C88"/>
                </a:solidFill>
              </a:rPr>
              <a:t>to slow GDP by 0.25 to 0.50 from its </a:t>
            </a:r>
          </a:p>
          <a:p>
            <a:r>
              <a:rPr lang="en-US" dirty="0">
                <a:solidFill>
                  <a:srgbClr val="0C4C88"/>
                </a:solidFill>
              </a:rPr>
              <a:t>baseline prediction.</a:t>
            </a:r>
          </a:p>
        </p:txBody>
      </p:sp>
      <p:sp>
        <p:nvSpPr>
          <p:cNvPr id="7" name="Oval 6">
            <a:extLst>
              <a:ext uri="{FF2B5EF4-FFF2-40B4-BE49-F238E27FC236}">
                <a16:creationId xmlns:a16="http://schemas.microsoft.com/office/drawing/2014/main" id="{BEC1FA41-12C5-684D-92EC-E01FB8510D3F}"/>
              </a:ext>
            </a:extLst>
          </p:cNvPr>
          <p:cNvSpPr/>
          <p:nvPr/>
        </p:nvSpPr>
        <p:spPr>
          <a:xfrm>
            <a:off x="5156200" y="2108200"/>
            <a:ext cx="1397000" cy="3937000"/>
          </a:xfrm>
          <a:prstGeom prst="ellipse">
            <a:avLst/>
          </a:prstGeom>
          <a:noFill/>
          <a:ln w="1905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9856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B9AAF3E-441B-364F-A019-9DDCA09E06A5}"/>
              </a:ext>
            </a:extLst>
          </p:cNvPr>
          <p:cNvSpPr>
            <a:spLocks noGrp="1"/>
          </p:cNvSpPr>
          <p:nvPr>
            <p:ph type="title"/>
          </p:nvPr>
        </p:nvSpPr>
        <p:spPr/>
        <p:txBody>
          <a:bodyPr/>
          <a:lstStyle/>
          <a:p>
            <a:r>
              <a:rPr lang="en-US" dirty="0"/>
              <a:t>The Escalation of the Economic Effects </a:t>
            </a:r>
          </a:p>
        </p:txBody>
      </p:sp>
      <p:sp>
        <p:nvSpPr>
          <p:cNvPr id="2" name="Slide Number Placeholder 1">
            <a:extLst>
              <a:ext uri="{FF2B5EF4-FFF2-40B4-BE49-F238E27FC236}">
                <a16:creationId xmlns:a16="http://schemas.microsoft.com/office/drawing/2014/main" id="{7B60F125-E42E-D049-9112-59857563B3E5}"/>
              </a:ext>
            </a:extLst>
          </p:cNvPr>
          <p:cNvSpPr>
            <a:spLocks noGrp="1"/>
          </p:cNvSpPr>
          <p:nvPr>
            <p:ph type="sldNum" sz="quarter" idx="12"/>
          </p:nvPr>
        </p:nvSpPr>
        <p:spPr/>
        <p:txBody>
          <a:bodyPr/>
          <a:lstStyle/>
          <a:p>
            <a:fld id="{D9F085D5-EC86-4F6A-B501-C1359CB39116}" type="slidenum">
              <a:rPr lang="en-GB" smtClean="0"/>
              <a:t>19</a:t>
            </a:fld>
            <a:endParaRPr lang="en-GB" dirty="0"/>
          </a:p>
        </p:txBody>
      </p:sp>
      <p:pic>
        <p:nvPicPr>
          <p:cNvPr id="3" name="Picture 2">
            <a:extLst>
              <a:ext uri="{FF2B5EF4-FFF2-40B4-BE49-F238E27FC236}">
                <a16:creationId xmlns:a16="http://schemas.microsoft.com/office/drawing/2014/main" id="{C49A5BBF-1807-EF42-BCAA-591BBF20DD31}"/>
              </a:ext>
            </a:extLst>
          </p:cNvPr>
          <p:cNvPicPr>
            <a:picLocks noChangeAspect="1"/>
          </p:cNvPicPr>
          <p:nvPr/>
        </p:nvPicPr>
        <p:blipFill>
          <a:blip r:embed="rId2"/>
          <a:stretch>
            <a:fillRect/>
          </a:stretch>
        </p:blipFill>
        <p:spPr>
          <a:xfrm>
            <a:off x="703385" y="1713537"/>
            <a:ext cx="4628270" cy="3032932"/>
          </a:xfrm>
          <a:prstGeom prst="rect">
            <a:avLst/>
          </a:prstGeom>
        </p:spPr>
      </p:pic>
      <p:pic>
        <p:nvPicPr>
          <p:cNvPr id="4" name="Picture 3">
            <a:extLst>
              <a:ext uri="{FF2B5EF4-FFF2-40B4-BE49-F238E27FC236}">
                <a16:creationId xmlns:a16="http://schemas.microsoft.com/office/drawing/2014/main" id="{31FF460A-1544-B04D-B40F-B9A9786524B0}"/>
              </a:ext>
            </a:extLst>
          </p:cNvPr>
          <p:cNvPicPr>
            <a:picLocks noChangeAspect="1"/>
          </p:cNvPicPr>
          <p:nvPr/>
        </p:nvPicPr>
        <p:blipFill>
          <a:blip r:embed="rId3"/>
          <a:stretch>
            <a:fillRect/>
          </a:stretch>
        </p:blipFill>
        <p:spPr>
          <a:xfrm>
            <a:off x="6860346" y="1719229"/>
            <a:ext cx="4281265" cy="3061104"/>
          </a:xfrm>
          <a:prstGeom prst="rect">
            <a:avLst/>
          </a:prstGeom>
        </p:spPr>
      </p:pic>
    </p:spTree>
    <p:extLst>
      <p:ext uri="{BB962C8B-B14F-4D97-AF65-F5344CB8AC3E}">
        <p14:creationId xmlns:p14="http://schemas.microsoft.com/office/powerpoint/2010/main" val="2089087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C583D-6AE7-4448-AEDD-FE436474CED0}"/>
              </a:ext>
            </a:extLst>
          </p:cNvPr>
          <p:cNvSpPr>
            <a:spLocks noGrp="1"/>
          </p:cNvSpPr>
          <p:nvPr>
            <p:ph type="title"/>
          </p:nvPr>
        </p:nvSpPr>
        <p:spPr/>
        <p:txBody>
          <a:bodyPr/>
          <a:lstStyle/>
          <a:p>
            <a:r>
              <a:rPr lang="en-US" dirty="0"/>
              <a:t> </a:t>
            </a:r>
            <a:r>
              <a:rPr lang="en-US" dirty="0">
                <a:solidFill>
                  <a:schemeClr val="bg1"/>
                </a:solidFill>
              </a:rPr>
              <a:t>Na</a:t>
            </a:r>
            <a:r>
              <a:rPr lang="en-US" dirty="0"/>
              <a:t>tional Economic Education Delegation</a:t>
            </a:r>
          </a:p>
        </p:txBody>
      </p:sp>
      <p:sp>
        <p:nvSpPr>
          <p:cNvPr id="3" name="Content Placeholder 2">
            <a:extLst>
              <a:ext uri="{FF2B5EF4-FFF2-40B4-BE49-F238E27FC236}">
                <a16:creationId xmlns:a16="http://schemas.microsoft.com/office/drawing/2014/main" id="{850F53A3-25E4-514D-9477-7626E8A821B7}"/>
              </a:ext>
            </a:extLst>
          </p:cNvPr>
          <p:cNvSpPr>
            <a:spLocks noGrp="1"/>
          </p:cNvSpPr>
          <p:nvPr>
            <p:ph idx="1"/>
          </p:nvPr>
        </p:nvSpPr>
        <p:spPr/>
        <p:txBody>
          <a:bodyPr>
            <a:normAutofit lnSpcReduction="10000"/>
          </a:bodyPr>
          <a:lstStyle/>
          <a:p>
            <a:r>
              <a:rPr lang="en-US" dirty="0"/>
              <a:t>Vision</a:t>
            </a:r>
          </a:p>
          <a:p>
            <a:pPr lvl="1"/>
            <a:r>
              <a:rPr lang="en-US" dirty="0"/>
              <a:t>One day, the public discussion of policy issues will be grounded in an accurate perception of the underlying economic principles and data.</a:t>
            </a:r>
          </a:p>
          <a:p>
            <a:pPr lvl="1"/>
            <a:endParaRPr lang="en-US" dirty="0"/>
          </a:p>
          <a:p>
            <a:r>
              <a:rPr lang="en-US" dirty="0"/>
              <a:t>Mission</a:t>
            </a:r>
          </a:p>
          <a:p>
            <a:pPr lvl="1"/>
            <a:r>
              <a:rPr lang="en-US" dirty="0">
                <a:solidFill>
                  <a:schemeClr val="tx1"/>
                </a:solidFill>
                <a:latin typeface="Calibri" panose="020F0502020204030204" pitchFamily="34" charset="0"/>
                <a:cs typeface="Calibri" panose="020F0502020204030204" pitchFamily="34" charset="0"/>
              </a:rPr>
              <a:t>NEED unites the skills and knowledge of a </a:t>
            </a:r>
            <a:br>
              <a:rPr lang="en-US" dirty="0">
                <a:solidFill>
                  <a:schemeClr val="tx1"/>
                </a:solidFill>
                <a:latin typeface="Calibri" panose="020F0502020204030204" pitchFamily="34" charset="0"/>
                <a:cs typeface="Calibri" panose="020F0502020204030204" pitchFamily="34" charset="0"/>
              </a:rPr>
            </a:br>
            <a:r>
              <a:rPr lang="en-US" dirty="0">
                <a:solidFill>
                  <a:schemeClr val="tx1"/>
                </a:solidFill>
                <a:latin typeface="Calibri" panose="020F0502020204030204" pitchFamily="34" charset="0"/>
                <a:cs typeface="Calibri" panose="020F0502020204030204" pitchFamily="34" charset="0"/>
              </a:rPr>
              <a:t>vast network of professional economists to promote understanding of the economics of policy issues in the United States</a:t>
            </a:r>
          </a:p>
          <a:p>
            <a:pPr lvl="1"/>
            <a:endParaRPr lang="en-US" dirty="0"/>
          </a:p>
          <a:p>
            <a:r>
              <a:rPr lang="en-US" dirty="0"/>
              <a:t>NEED Presentations</a:t>
            </a:r>
          </a:p>
          <a:p>
            <a:pPr lvl="1"/>
            <a:r>
              <a:rPr lang="en-US" dirty="0"/>
              <a:t>Are </a:t>
            </a:r>
            <a:r>
              <a:rPr lang="en-US" b="1" dirty="0"/>
              <a:t>nonpartisan</a:t>
            </a:r>
            <a:r>
              <a:rPr lang="en-US" dirty="0"/>
              <a:t> and intended to reflect the consensus of the economics profession</a:t>
            </a:r>
          </a:p>
        </p:txBody>
      </p:sp>
      <p:sp>
        <p:nvSpPr>
          <p:cNvPr id="4" name="Slide Number Placeholder 3">
            <a:extLst>
              <a:ext uri="{FF2B5EF4-FFF2-40B4-BE49-F238E27FC236}">
                <a16:creationId xmlns:a16="http://schemas.microsoft.com/office/drawing/2014/main" id="{B129E664-8C6A-8F44-80D0-F3209C458790}"/>
              </a:ext>
            </a:extLst>
          </p:cNvPr>
          <p:cNvSpPr>
            <a:spLocks noGrp="1"/>
          </p:cNvSpPr>
          <p:nvPr>
            <p:ph type="sldNum" sz="quarter" idx="12"/>
          </p:nvPr>
        </p:nvSpPr>
        <p:spPr/>
        <p:txBody>
          <a:bodyPr/>
          <a:lstStyle/>
          <a:p>
            <a:fld id="{D9F085D5-EC86-4F6A-B501-C1359CB39116}" type="slidenum">
              <a:rPr lang="en-GB" smtClean="0"/>
              <a:t>2</a:t>
            </a:fld>
            <a:endParaRPr lang="en-GB" dirty="0"/>
          </a:p>
        </p:txBody>
      </p:sp>
    </p:spTree>
    <p:extLst>
      <p:ext uri="{BB962C8B-B14F-4D97-AF65-F5344CB8AC3E}">
        <p14:creationId xmlns:p14="http://schemas.microsoft.com/office/powerpoint/2010/main" val="3912200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8EBD5-A998-C74A-8FAC-7FD464ED5A7C}"/>
              </a:ext>
            </a:extLst>
          </p:cNvPr>
          <p:cNvSpPr>
            <a:spLocks noGrp="1"/>
          </p:cNvSpPr>
          <p:nvPr>
            <p:ph type="title"/>
          </p:nvPr>
        </p:nvSpPr>
        <p:spPr/>
        <p:txBody>
          <a:bodyPr/>
          <a:lstStyle/>
          <a:p>
            <a:r>
              <a:rPr lang="en-US" dirty="0">
                <a:solidFill>
                  <a:schemeClr val="bg1"/>
                </a:solidFill>
              </a:rPr>
              <a:t>Cor</a:t>
            </a:r>
            <a:r>
              <a:rPr lang="en-US" dirty="0"/>
              <a:t>onavirus: Demand Side</a:t>
            </a:r>
          </a:p>
        </p:txBody>
      </p:sp>
      <p:sp>
        <p:nvSpPr>
          <p:cNvPr id="3" name="Content Placeholder 2">
            <a:extLst>
              <a:ext uri="{FF2B5EF4-FFF2-40B4-BE49-F238E27FC236}">
                <a16:creationId xmlns:a16="http://schemas.microsoft.com/office/drawing/2014/main" id="{9F39B48F-0B93-4942-B734-0ED2A2B10341}"/>
              </a:ext>
            </a:extLst>
          </p:cNvPr>
          <p:cNvSpPr>
            <a:spLocks noGrp="1"/>
          </p:cNvSpPr>
          <p:nvPr>
            <p:ph idx="1"/>
          </p:nvPr>
        </p:nvSpPr>
        <p:spPr/>
        <p:txBody>
          <a:bodyPr/>
          <a:lstStyle/>
          <a:p>
            <a:r>
              <a:rPr lang="en-US" dirty="0"/>
              <a:t>Stock market</a:t>
            </a:r>
          </a:p>
          <a:p>
            <a:pPr lvl="1"/>
            <a:r>
              <a:rPr lang="en-US" dirty="0"/>
              <a:t>Postpone major purchases</a:t>
            </a:r>
          </a:p>
          <a:p>
            <a:r>
              <a:rPr lang="en-US" dirty="0"/>
              <a:t>Event cancellations</a:t>
            </a:r>
          </a:p>
          <a:p>
            <a:pPr lvl="1"/>
            <a:r>
              <a:rPr lang="en-US" dirty="0"/>
              <a:t>More broadly tourism</a:t>
            </a:r>
          </a:p>
          <a:p>
            <a:r>
              <a:rPr lang="en-US" dirty="0"/>
              <a:t>Universal pseudo-quarantine</a:t>
            </a:r>
          </a:p>
          <a:p>
            <a:pPr lvl="1"/>
            <a:r>
              <a:rPr lang="en-US" dirty="0"/>
              <a:t>Work from home</a:t>
            </a:r>
          </a:p>
          <a:p>
            <a:pPr lvl="1"/>
            <a:r>
              <a:rPr lang="en-US" dirty="0"/>
              <a:t>Eat at home</a:t>
            </a:r>
          </a:p>
          <a:p>
            <a:pPr lvl="1"/>
            <a:r>
              <a:rPr lang="en-US" dirty="0"/>
              <a:t>Watch movies at home</a:t>
            </a:r>
          </a:p>
        </p:txBody>
      </p:sp>
      <p:sp>
        <p:nvSpPr>
          <p:cNvPr id="4" name="Slide Number Placeholder 3">
            <a:extLst>
              <a:ext uri="{FF2B5EF4-FFF2-40B4-BE49-F238E27FC236}">
                <a16:creationId xmlns:a16="http://schemas.microsoft.com/office/drawing/2014/main" id="{0CB20541-D57F-9E40-BD37-DB3EF71039EC}"/>
              </a:ext>
            </a:extLst>
          </p:cNvPr>
          <p:cNvSpPr>
            <a:spLocks noGrp="1"/>
          </p:cNvSpPr>
          <p:nvPr>
            <p:ph type="sldNum" sz="quarter" idx="12"/>
          </p:nvPr>
        </p:nvSpPr>
        <p:spPr/>
        <p:txBody>
          <a:bodyPr/>
          <a:lstStyle/>
          <a:p>
            <a:fld id="{D9F085D5-EC86-4F6A-B501-C1359CB39116}" type="slidenum">
              <a:rPr lang="en-GB" smtClean="0"/>
              <a:t>20</a:t>
            </a:fld>
            <a:endParaRPr lang="en-GB"/>
          </a:p>
        </p:txBody>
      </p:sp>
    </p:spTree>
    <p:extLst>
      <p:ext uri="{BB962C8B-B14F-4D97-AF65-F5344CB8AC3E}">
        <p14:creationId xmlns:p14="http://schemas.microsoft.com/office/powerpoint/2010/main" val="7015918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44FAF-2E94-1C4A-89FD-EB0C000D621A}"/>
              </a:ext>
            </a:extLst>
          </p:cNvPr>
          <p:cNvSpPr>
            <a:spLocks noGrp="1"/>
          </p:cNvSpPr>
          <p:nvPr>
            <p:ph type="title"/>
          </p:nvPr>
        </p:nvSpPr>
        <p:spPr/>
        <p:txBody>
          <a:bodyPr/>
          <a:lstStyle/>
          <a:p>
            <a:r>
              <a:rPr lang="en-US" dirty="0"/>
              <a:t> </a:t>
            </a:r>
            <a:r>
              <a:rPr lang="en-US" dirty="0">
                <a:solidFill>
                  <a:schemeClr val="bg1"/>
                </a:solidFill>
              </a:rPr>
              <a:t>Gr</a:t>
            </a:r>
            <a:r>
              <a:rPr lang="en-US" dirty="0"/>
              <a:t>oss Domestic Product</a:t>
            </a:r>
          </a:p>
        </p:txBody>
      </p:sp>
      <p:pic>
        <p:nvPicPr>
          <p:cNvPr id="6" name="Content Placeholder 5">
            <a:extLst>
              <a:ext uri="{FF2B5EF4-FFF2-40B4-BE49-F238E27FC236}">
                <a16:creationId xmlns:a16="http://schemas.microsoft.com/office/drawing/2014/main" id="{BE64C5AE-2F5F-614E-AEB3-3A998050D0E1}"/>
              </a:ext>
            </a:extLst>
          </p:cNvPr>
          <p:cNvPicPr>
            <a:picLocks noGrp="1" noChangeAspect="1"/>
          </p:cNvPicPr>
          <p:nvPr>
            <p:ph idx="1"/>
          </p:nvPr>
        </p:nvPicPr>
        <p:blipFill>
          <a:blip r:embed="rId2" r:link="rId3"/>
          <a:srcRect/>
          <a:stretch>
            <a:fillRect/>
          </a:stretch>
        </p:blipFill>
        <p:spPr>
          <a:xfrm>
            <a:off x="1066800" y="1201026"/>
            <a:ext cx="10058400" cy="5029200"/>
          </a:xfrm>
        </p:spPr>
      </p:pic>
      <p:sp>
        <p:nvSpPr>
          <p:cNvPr id="4" name="Slide Number Placeholder 3">
            <a:extLst>
              <a:ext uri="{FF2B5EF4-FFF2-40B4-BE49-F238E27FC236}">
                <a16:creationId xmlns:a16="http://schemas.microsoft.com/office/drawing/2014/main" id="{34C8BB19-BE92-DD4E-8F3A-0D60F51E4E00}"/>
              </a:ext>
            </a:extLst>
          </p:cNvPr>
          <p:cNvSpPr>
            <a:spLocks noGrp="1"/>
          </p:cNvSpPr>
          <p:nvPr>
            <p:ph type="sldNum" sz="quarter" idx="12"/>
          </p:nvPr>
        </p:nvSpPr>
        <p:spPr/>
        <p:txBody>
          <a:bodyPr/>
          <a:lstStyle/>
          <a:p>
            <a:fld id="{D9F085D5-EC86-4F6A-B501-C1359CB39116}" type="slidenum">
              <a:rPr lang="en-GB" smtClean="0"/>
              <a:t>21</a:t>
            </a:fld>
            <a:endParaRPr lang="en-GB"/>
          </a:p>
        </p:txBody>
      </p:sp>
    </p:spTree>
    <p:extLst>
      <p:ext uri="{BB962C8B-B14F-4D97-AF65-F5344CB8AC3E}">
        <p14:creationId xmlns:p14="http://schemas.microsoft.com/office/powerpoint/2010/main" val="1929447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4FE20-8EA6-C94C-B9BA-E7C0D5E7FA31}"/>
              </a:ext>
            </a:extLst>
          </p:cNvPr>
          <p:cNvSpPr>
            <a:spLocks noGrp="1"/>
          </p:cNvSpPr>
          <p:nvPr>
            <p:ph type="title"/>
          </p:nvPr>
        </p:nvSpPr>
        <p:spPr/>
        <p:txBody>
          <a:bodyPr/>
          <a:lstStyle/>
          <a:p>
            <a:r>
              <a:rPr lang="en-US" dirty="0">
                <a:solidFill>
                  <a:schemeClr val="bg1"/>
                </a:solidFill>
              </a:rPr>
              <a:t>Plu</a:t>
            </a:r>
            <a:r>
              <a:rPr lang="en-US" dirty="0"/>
              <a:t>nge in Consumer Spending</a:t>
            </a:r>
          </a:p>
        </p:txBody>
      </p:sp>
      <p:pic>
        <p:nvPicPr>
          <p:cNvPr id="6" name="Content Placeholder 5" descr="A screenshot of a cell phone&#10;&#10;Description automatically generated">
            <a:extLst>
              <a:ext uri="{FF2B5EF4-FFF2-40B4-BE49-F238E27FC236}">
                <a16:creationId xmlns:a16="http://schemas.microsoft.com/office/drawing/2014/main" id="{9028F834-07C2-D545-86CC-619B4433EA6E}"/>
              </a:ext>
            </a:extLst>
          </p:cNvPr>
          <p:cNvPicPr>
            <a:picLocks noGrp="1" noChangeAspect="1"/>
          </p:cNvPicPr>
          <p:nvPr>
            <p:ph idx="1"/>
          </p:nvPr>
        </p:nvPicPr>
        <p:blipFill>
          <a:blip r:embed="rId2" r:link="rId3"/>
          <a:stretch>
            <a:fillRect/>
          </a:stretch>
        </p:blipFill>
        <p:spPr>
          <a:xfrm>
            <a:off x="1066800" y="1201026"/>
            <a:ext cx="10058400" cy="5029200"/>
          </a:xfrm>
        </p:spPr>
      </p:pic>
      <p:sp>
        <p:nvSpPr>
          <p:cNvPr id="4" name="Slide Number Placeholder 3">
            <a:extLst>
              <a:ext uri="{FF2B5EF4-FFF2-40B4-BE49-F238E27FC236}">
                <a16:creationId xmlns:a16="http://schemas.microsoft.com/office/drawing/2014/main" id="{0D5B51F6-0AF9-A943-836D-3F55EA9961B0}"/>
              </a:ext>
            </a:extLst>
          </p:cNvPr>
          <p:cNvSpPr>
            <a:spLocks noGrp="1"/>
          </p:cNvSpPr>
          <p:nvPr>
            <p:ph type="sldNum" sz="quarter" idx="12"/>
          </p:nvPr>
        </p:nvSpPr>
        <p:spPr/>
        <p:txBody>
          <a:bodyPr/>
          <a:lstStyle/>
          <a:p>
            <a:fld id="{D9F085D5-EC86-4F6A-B501-C1359CB39116}" type="slidenum">
              <a:rPr lang="en-GB" smtClean="0"/>
              <a:t>22</a:t>
            </a:fld>
            <a:endParaRPr lang="en-GB"/>
          </a:p>
        </p:txBody>
      </p:sp>
    </p:spTree>
    <p:extLst>
      <p:ext uri="{BB962C8B-B14F-4D97-AF65-F5344CB8AC3E}">
        <p14:creationId xmlns:p14="http://schemas.microsoft.com/office/powerpoint/2010/main" val="37148933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BE64C-194F-EC4C-8C25-1805700D672D}"/>
              </a:ext>
            </a:extLst>
          </p:cNvPr>
          <p:cNvSpPr>
            <a:spLocks noGrp="1"/>
          </p:cNvSpPr>
          <p:nvPr>
            <p:ph type="title"/>
          </p:nvPr>
        </p:nvSpPr>
        <p:spPr>
          <a:xfrm>
            <a:off x="772884" y="0"/>
            <a:ext cx="10515600" cy="1325563"/>
          </a:xfrm>
        </p:spPr>
        <p:txBody>
          <a:bodyPr/>
          <a:lstStyle/>
          <a:p>
            <a:r>
              <a:rPr lang="en-US" dirty="0">
                <a:solidFill>
                  <a:schemeClr val="bg1"/>
                </a:solidFill>
              </a:rPr>
              <a:t>Gro</a:t>
            </a:r>
            <a:r>
              <a:rPr lang="en-US" dirty="0"/>
              <a:t>cery Volatility</a:t>
            </a:r>
          </a:p>
        </p:txBody>
      </p:sp>
      <p:pic>
        <p:nvPicPr>
          <p:cNvPr id="6" name="Content Placeholder 5" descr="A close up of a map&#10;&#10;Description automatically generated">
            <a:extLst>
              <a:ext uri="{FF2B5EF4-FFF2-40B4-BE49-F238E27FC236}">
                <a16:creationId xmlns:a16="http://schemas.microsoft.com/office/drawing/2014/main" id="{77953F3C-F58E-9A4D-859D-4F9AB6B78FEA}"/>
              </a:ext>
            </a:extLst>
          </p:cNvPr>
          <p:cNvPicPr>
            <a:picLocks noGrp="1" noChangeAspect="1"/>
          </p:cNvPicPr>
          <p:nvPr>
            <p:ph idx="1"/>
          </p:nvPr>
        </p:nvPicPr>
        <p:blipFill>
          <a:blip r:embed="rId2"/>
          <a:stretch>
            <a:fillRect/>
          </a:stretch>
        </p:blipFill>
        <p:spPr>
          <a:xfrm>
            <a:off x="2975352" y="938547"/>
            <a:ext cx="7034061" cy="5291679"/>
          </a:xfrm>
        </p:spPr>
      </p:pic>
      <p:sp>
        <p:nvSpPr>
          <p:cNvPr id="4" name="Slide Number Placeholder 3">
            <a:extLst>
              <a:ext uri="{FF2B5EF4-FFF2-40B4-BE49-F238E27FC236}">
                <a16:creationId xmlns:a16="http://schemas.microsoft.com/office/drawing/2014/main" id="{24648302-3819-6E46-9E43-3DF32C98A991}"/>
              </a:ext>
            </a:extLst>
          </p:cNvPr>
          <p:cNvSpPr>
            <a:spLocks noGrp="1"/>
          </p:cNvSpPr>
          <p:nvPr>
            <p:ph type="sldNum" sz="quarter" idx="12"/>
          </p:nvPr>
        </p:nvSpPr>
        <p:spPr/>
        <p:txBody>
          <a:bodyPr/>
          <a:lstStyle/>
          <a:p>
            <a:fld id="{D9F085D5-EC86-4F6A-B501-C1359CB39116}" type="slidenum">
              <a:rPr lang="en-GB" smtClean="0"/>
              <a:t>23</a:t>
            </a:fld>
            <a:endParaRPr lang="en-GB" dirty="0"/>
          </a:p>
        </p:txBody>
      </p:sp>
    </p:spTree>
    <p:extLst>
      <p:ext uri="{BB962C8B-B14F-4D97-AF65-F5344CB8AC3E}">
        <p14:creationId xmlns:p14="http://schemas.microsoft.com/office/powerpoint/2010/main" val="42058827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322A9-FA46-614A-B8C5-33174E2EA4FD}"/>
              </a:ext>
            </a:extLst>
          </p:cNvPr>
          <p:cNvSpPr>
            <a:spLocks noGrp="1"/>
          </p:cNvSpPr>
          <p:nvPr>
            <p:ph type="title"/>
          </p:nvPr>
        </p:nvSpPr>
        <p:spPr/>
        <p:txBody>
          <a:bodyPr/>
          <a:lstStyle/>
          <a:p>
            <a:r>
              <a:rPr lang="en-US" dirty="0">
                <a:solidFill>
                  <a:schemeClr val="bg1"/>
                </a:solidFill>
              </a:rPr>
              <a:t>DJI</a:t>
            </a:r>
            <a:r>
              <a:rPr lang="en-US" dirty="0"/>
              <a:t>A and S&amp;P 500 </a:t>
            </a:r>
          </a:p>
        </p:txBody>
      </p:sp>
      <p:sp>
        <p:nvSpPr>
          <p:cNvPr id="4" name="Slide Number Placeholder 3">
            <a:extLst>
              <a:ext uri="{FF2B5EF4-FFF2-40B4-BE49-F238E27FC236}">
                <a16:creationId xmlns:a16="http://schemas.microsoft.com/office/drawing/2014/main" id="{32344492-9F10-DF4B-A4E7-104EA9F80AAF}"/>
              </a:ext>
            </a:extLst>
          </p:cNvPr>
          <p:cNvSpPr>
            <a:spLocks noGrp="1"/>
          </p:cNvSpPr>
          <p:nvPr>
            <p:ph type="sldNum" sz="quarter" idx="12"/>
          </p:nvPr>
        </p:nvSpPr>
        <p:spPr/>
        <p:txBody>
          <a:bodyPr/>
          <a:lstStyle/>
          <a:p>
            <a:fld id="{D9F085D5-EC86-4F6A-B501-C1359CB39116}" type="slidenum">
              <a:rPr lang="en-GB" smtClean="0"/>
              <a:t>24</a:t>
            </a:fld>
            <a:endParaRPr lang="en-GB" dirty="0"/>
          </a:p>
        </p:txBody>
      </p:sp>
      <p:pic>
        <p:nvPicPr>
          <p:cNvPr id="6" name="Picture 5">
            <a:extLst>
              <a:ext uri="{FF2B5EF4-FFF2-40B4-BE49-F238E27FC236}">
                <a16:creationId xmlns:a16="http://schemas.microsoft.com/office/drawing/2014/main" id="{12976900-61EC-1245-8116-6E7FC26439AF}"/>
              </a:ext>
            </a:extLst>
          </p:cNvPr>
          <p:cNvPicPr>
            <a:picLocks noChangeAspect="1"/>
          </p:cNvPicPr>
          <p:nvPr/>
        </p:nvPicPr>
        <p:blipFill>
          <a:blip r:embed="rId2" r:link="rId3"/>
          <a:srcRect/>
          <a:stretch>
            <a:fillRect/>
          </a:stretch>
        </p:blipFill>
        <p:spPr>
          <a:xfrm>
            <a:off x="999893" y="912953"/>
            <a:ext cx="10634546" cy="5317273"/>
          </a:xfrm>
          <a:prstGeom prst="rect">
            <a:avLst/>
          </a:prstGeom>
        </p:spPr>
      </p:pic>
    </p:spTree>
    <p:extLst>
      <p:ext uri="{BB962C8B-B14F-4D97-AF65-F5344CB8AC3E}">
        <p14:creationId xmlns:p14="http://schemas.microsoft.com/office/powerpoint/2010/main" val="21162588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4DA91-5E0D-184C-AAC7-1DE6F1A1B6F2}"/>
              </a:ext>
            </a:extLst>
          </p:cNvPr>
          <p:cNvSpPr>
            <a:spLocks noGrp="1"/>
          </p:cNvSpPr>
          <p:nvPr>
            <p:ph type="title"/>
          </p:nvPr>
        </p:nvSpPr>
        <p:spPr/>
        <p:txBody>
          <a:bodyPr/>
          <a:lstStyle/>
          <a:p>
            <a:r>
              <a:rPr lang="en-US" dirty="0">
                <a:solidFill>
                  <a:schemeClr val="bg1"/>
                </a:solidFill>
              </a:rPr>
              <a:t>NA</a:t>
            </a:r>
            <a:r>
              <a:rPr lang="en-US" dirty="0"/>
              <a:t>SDAQ: Then (Great Recession) and Now</a:t>
            </a:r>
          </a:p>
        </p:txBody>
      </p:sp>
      <p:sp>
        <p:nvSpPr>
          <p:cNvPr id="4" name="Slide Number Placeholder 3">
            <a:extLst>
              <a:ext uri="{FF2B5EF4-FFF2-40B4-BE49-F238E27FC236}">
                <a16:creationId xmlns:a16="http://schemas.microsoft.com/office/drawing/2014/main" id="{3398277B-F995-9243-AE97-E824257B9020}"/>
              </a:ext>
            </a:extLst>
          </p:cNvPr>
          <p:cNvSpPr>
            <a:spLocks noGrp="1"/>
          </p:cNvSpPr>
          <p:nvPr>
            <p:ph type="sldNum" sz="quarter" idx="12"/>
          </p:nvPr>
        </p:nvSpPr>
        <p:spPr/>
        <p:txBody>
          <a:bodyPr/>
          <a:lstStyle/>
          <a:p>
            <a:fld id="{D9F085D5-EC86-4F6A-B501-C1359CB39116}" type="slidenum">
              <a:rPr lang="en-GB" smtClean="0"/>
              <a:t>25</a:t>
            </a:fld>
            <a:endParaRPr lang="en-GB"/>
          </a:p>
        </p:txBody>
      </p:sp>
      <p:pic>
        <p:nvPicPr>
          <p:cNvPr id="16" name="Content Placeholder 15" descr="A screenshot of a social media post&#10;&#10;Description automatically generated">
            <a:extLst>
              <a:ext uri="{FF2B5EF4-FFF2-40B4-BE49-F238E27FC236}">
                <a16:creationId xmlns:a16="http://schemas.microsoft.com/office/drawing/2014/main" id="{39D64806-2A52-874D-9397-DFD3C383185F}"/>
              </a:ext>
            </a:extLst>
          </p:cNvPr>
          <p:cNvPicPr>
            <a:picLocks noGrp="1" noChangeAspect="1"/>
          </p:cNvPicPr>
          <p:nvPr>
            <p:ph idx="1"/>
          </p:nvPr>
        </p:nvPicPr>
        <p:blipFill>
          <a:blip r:embed="rId2" r:link="rId3"/>
          <a:stretch>
            <a:fillRect/>
          </a:stretch>
        </p:blipFill>
        <p:spPr>
          <a:xfrm>
            <a:off x="1066800" y="1201026"/>
            <a:ext cx="10058400" cy="5029200"/>
          </a:xfrm>
        </p:spPr>
      </p:pic>
    </p:spTree>
    <p:extLst>
      <p:ext uri="{BB962C8B-B14F-4D97-AF65-F5344CB8AC3E}">
        <p14:creationId xmlns:p14="http://schemas.microsoft.com/office/powerpoint/2010/main" val="28947448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B7B54-DEC4-8C43-B15F-3596FB2DB326}"/>
              </a:ext>
            </a:extLst>
          </p:cNvPr>
          <p:cNvSpPr>
            <a:spLocks noGrp="1"/>
          </p:cNvSpPr>
          <p:nvPr>
            <p:ph type="title"/>
          </p:nvPr>
        </p:nvSpPr>
        <p:spPr/>
        <p:txBody>
          <a:bodyPr/>
          <a:lstStyle/>
          <a:p>
            <a:r>
              <a:rPr lang="en-US" dirty="0">
                <a:solidFill>
                  <a:schemeClr val="bg1"/>
                </a:solidFill>
              </a:rPr>
              <a:t>Par</a:t>
            </a:r>
            <a:r>
              <a:rPr lang="en-US" dirty="0"/>
              <a:t>ticularly Vulnerable Industries</a:t>
            </a:r>
          </a:p>
        </p:txBody>
      </p:sp>
      <p:graphicFrame>
        <p:nvGraphicFramePr>
          <p:cNvPr id="5" name="Content Placeholder 4">
            <a:extLst>
              <a:ext uri="{FF2B5EF4-FFF2-40B4-BE49-F238E27FC236}">
                <a16:creationId xmlns:a16="http://schemas.microsoft.com/office/drawing/2014/main" id="{E3A337B2-A885-4040-A65B-F62B9378078D}"/>
              </a:ext>
            </a:extLst>
          </p:cNvPr>
          <p:cNvGraphicFramePr>
            <a:graphicFrameLocks noGrp="1"/>
          </p:cNvGraphicFramePr>
          <p:nvPr>
            <p:ph idx="1"/>
            <p:extLst>
              <p:ext uri="{D42A27DB-BD31-4B8C-83A1-F6EECF244321}">
                <p14:modId xmlns:p14="http://schemas.microsoft.com/office/powerpoint/2010/main" val="2980006166"/>
              </p:ext>
            </p:extLst>
          </p:nvPr>
        </p:nvGraphicFramePr>
        <p:xfrm>
          <a:off x="1953985" y="1017829"/>
          <a:ext cx="9037865" cy="4875488"/>
        </p:xfrm>
        <a:graphic>
          <a:graphicData uri="http://schemas.openxmlformats.org/drawingml/2006/table">
            <a:tbl>
              <a:tblPr firstRow="1" bandRow="1">
                <a:tableStyleId>{5C22544A-7EE6-4342-B048-85BDC9FD1C3A}</a:tableStyleId>
              </a:tblPr>
              <a:tblGrid>
                <a:gridCol w="7075715">
                  <a:extLst>
                    <a:ext uri="{9D8B030D-6E8A-4147-A177-3AD203B41FA5}">
                      <a16:colId xmlns:a16="http://schemas.microsoft.com/office/drawing/2014/main" val="1677959720"/>
                    </a:ext>
                  </a:extLst>
                </a:gridCol>
                <a:gridCol w="1962150">
                  <a:extLst>
                    <a:ext uri="{9D8B030D-6E8A-4147-A177-3AD203B41FA5}">
                      <a16:colId xmlns:a16="http://schemas.microsoft.com/office/drawing/2014/main" val="1058431180"/>
                    </a:ext>
                  </a:extLst>
                </a:gridCol>
              </a:tblGrid>
              <a:tr h="450728">
                <a:tc>
                  <a:txBody>
                    <a:bodyPr/>
                    <a:lstStyle/>
                    <a:p>
                      <a:r>
                        <a:rPr lang="en-US" sz="2400" dirty="0"/>
                        <a:t>Industry</a:t>
                      </a:r>
                    </a:p>
                  </a:txBody>
                  <a:tcPr anchor="b"/>
                </a:tc>
                <a:tc>
                  <a:txBody>
                    <a:bodyPr/>
                    <a:lstStyle/>
                    <a:p>
                      <a:r>
                        <a:rPr lang="en-US" sz="2400" dirty="0"/>
                        <a:t>Share of GDP</a:t>
                      </a:r>
                    </a:p>
                  </a:txBody>
                  <a:tcPr anchor="b"/>
                </a:tc>
                <a:extLst>
                  <a:ext uri="{0D108BD9-81ED-4DB2-BD59-A6C34878D82A}">
                    <a16:rowId xmlns:a16="http://schemas.microsoft.com/office/drawing/2014/main" val="2766657750"/>
                  </a:ext>
                </a:extLst>
              </a:tr>
              <a:tr h="445606">
                <a:tc>
                  <a:txBody>
                    <a:bodyPr/>
                    <a:lstStyle/>
                    <a:p>
                      <a:r>
                        <a:rPr lang="en-US" sz="2200" dirty="0"/>
                        <a:t>Arts, entertainment, and recreation</a:t>
                      </a:r>
                    </a:p>
                  </a:txBody>
                  <a:tcPr/>
                </a:tc>
                <a:tc>
                  <a:txBody>
                    <a:bodyPr/>
                    <a:lstStyle/>
                    <a:p>
                      <a:pPr algn="ctr"/>
                      <a:r>
                        <a:rPr lang="en-US" sz="2200" dirty="0"/>
                        <a:t>1.1</a:t>
                      </a:r>
                    </a:p>
                  </a:txBody>
                  <a:tcPr/>
                </a:tc>
                <a:extLst>
                  <a:ext uri="{0D108BD9-81ED-4DB2-BD59-A6C34878D82A}">
                    <a16:rowId xmlns:a16="http://schemas.microsoft.com/office/drawing/2014/main" val="1465229758"/>
                  </a:ext>
                </a:extLst>
              </a:tr>
              <a:tr h="445606">
                <a:tc>
                  <a:txBody>
                    <a:bodyPr/>
                    <a:lstStyle/>
                    <a:p>
                      <a:r>
                        <a:rPr lang="en-US" sz="2200" dirty="0"/>
                        <a:t>Management of companies and enterprises</a:t>
                      </a:r>
                    </a:p>
                  </a:txBody>
                  <a:tcPr/>
                </a:tc>
                <a:tc>
                  <a:txBody>
                    <a:bodyPr/>
                    <a:lstStyle/>
                    <a:p>
                      <a:pPr algn="ctr"/>
                      <a:r>
                        <a:rPr lang="en-US" sz="2200" dirty="0"/>
                        <a:t>1.9</a:t>
                      </a:r>
                    </a:p>
                  </a:txBody>
                  <a:tcPr/>
                </a:tc>
                <a:extLst>
                  <a:ext uri="{0D108BD9-81ED-4DB2-BD59-A6C34878D82A}">
                    <a16:rowId xmlns:a16="http://schemas.microsoft.com/office/drawing/2014/main" val="3470499137"/>
                  </a:ext>
                </a:extLst>
              </a:tr>
              <a:tr h="445606">
                <a:tc>
                  <a:txBody>
                    <a:bodyPr/>
                    <a:lstStyle/>
                    <a:p>
                      <a:r>
                        <a:rPr lang="en-US" sz="2200" dirty="0"/>
                        <a:t>Other services, except government</a:t>
                      </a:r>
                    </a:p>
                  </a:txBody>
                  <a:tcPr/>
                </a:tc>
                <a:tc>
                  <a:txBody>
                    <a:bodyPr/>
                    <a:lstStyle/>
                    <a:p>
                      <a:pPr algn="ctr"/>
                      <a:r>
                        <a:rPr lang="en-US" sz="2200" dirty="0"/>
                        <a:t>2.1</a:t>
                      </a:r>
                    </a:p>
                  </a:txBody>
                  <a:tcPr/>
                </a:tc>
                <a:extLst>
                  <a:ext uri="{0D108BD9-81ED-4DB2-BD59-A6C34878D82A}">
                    <a16:rowId xmlns:a16="http://schemas.microsoft.com/office/drawing/2014/main" val="1355593778"/>
                  </a:ext>
                </a:extLst>
              </a:tr>
              <a:tr h="445606">
                <a:tc>
                  <a:txBody>
                    <a:bodyPr/>
                    <a:lstStyle/>
                    <a:p>
                      <a:r>
                        <a:rPr lang="en-US" sz="2200" dirty="0"/>
                        <a:t>Accommodation and food services</a:t>
                      </a:r>
                    </a:p>
                  </a:txBody>
                  <a:tcPr/>
                </a:tc>
                <a:tc>
                  <a:txBody>
                    <a:bodyPr/>
                    <a:lstStyle/>
                    <a:p>
                      <a:pPr algn="ctr"/>
                      <a:r>
                        <a:rPr lang="en-US" sz="2200" dirty="0"/>
                        <a:t>3.1</a:t>
                      </a:r>
                    </a:p>
                  </a:txBody>
                  <a:tcPr/>
                </a:tc>
                <a:extLst>
                  <a:ext uri="{0D108BD9-81ED-4DB2-BD59-A6C34878D82A}">
                    <a16:rowId xmlns:a16="http://schemas.microsoft.com/office/drawing/2014/main" val="1802155295"/>
                  </a:ext>
                </a:extLst>
              </a:tr>
              <a:tr h="445606">
                <a:tc>
                  <a:txBody>
                    <a:bodyPr/>
                    <a:lstStyle/>
                    <a:p>
                      <a:r>
                        <a:rPr lang="en-US" sz="2200" dirty="0"/>
                        <a:t>Transportation and warehousing</a:t>
                      </a:r>
                    </a:p>
                  </a:txBody>
                  <a:tcPr/>
                </a:tc>
                <a:tc>
                  <a:txBody>
                    <a:bodyPr/>
                    <a:lstStyle/>
                    <a:p>
                      <a:pPr algn="ctr"/>
                      <a:r>
                        <a:rPr lang="en-US" sz="2200" dirty="0"/>
                        <a:t>3.2</a:t>
                      </a:r>
                    </a:p>
                  </a:txBody>
                  <a:tcPr/>
                </a:tc>
                <a:extLst>
                  <a:ext uri="{0D108BD9-81ED-4DB2-BD59-A6C34878D82A}">
                    <a16:rowId xmlns:a16="http://schemas.microsoft.com/office/drawing/2014/main" val="1862726248"/>
                  </a:ext>
                </a:extLst>
              </a:tr>
              <a:tr h="445606">
                <a:tc>
                  <a:txBody>
                    <a:bodyPr/>
                    <a:lstStyle/>
                    <a:p>
                      <a:r>
                        <a:rPr lang="en-US" sz="2200" dirty="0"/>
                        <a:t>Retail trade</a:t>
                      </a:r>
                    </a:p>
                  </a:txBody>
                  <a:tcPr/>
                </a:tc>
                <a:tc>
                  <a:txBody>
                    <a:bodyPr/>
                    <a:lstStyle/>
                    <a:p>
                      <a:pPr algn="ctr"/>
                      <a:r>
                        <a:rPr lang="en-US" sz="2200" dirty="0"/>
                        <a:t>5.5</a:t>
                      </a:r>
                    </a:p>
                  </a:txBody>
                  <a:tcPr/>
                </a:tc>
                <a:extLst>
                  <a:ext uri="{0D108BD9-81ED-4DB2-BD59-A6C34878D82A}">
                    <a16:rowId xmlns:a16="http://schemas.microsoft.com/office/drawing/2014/main" val="2700919847"/>
                  </a:ext>
                </a:extLst>
              </a:tr>
              <a:tr h="385235">
                <a:tc>
                  <a:txBody>
                    <a:bodyPr/>
                    <a:lstStyle/>
                    <a:p>
                      <a:r>
                        <a:rPr lang="en-US" sz="2200" dirty="0"/>
                        <a:t>Educational services, health care, and social assistance</a:t>
                      </a:r>
                    </a:p>
                  </a:txBody>
                  <a:tcPr/>
                </a:tc>
                <a:tc>
                  <a:txBody>
                    <a:bodyPr/>
                    <a:lstStyle/>
                    <a:p>
                      <a:pPr algn="ctr"/>
                      <a:r>
                        <a:rPr lang="en-US" sz="2200" dirty="0"/>
                        <a:t>8.7</a:t>
                      </a:r>
                    </a:p>
                  </a:txBody>
                  <a:tcPr/>
                </a:tc>
                <a:extLst>
                  <a:ext uri="{0D108BD9-81ED-4DB2-BD59-A6C34878D82A}">
                    <a16:rowId xmlns:a16="http://schemas.microsoft.com/office/drawing/2014/main" val="4156856539"/>
                  </a:ext>
                </a:extLst>
              </a:tr>
              <a:tr h="445606">
                <a:tc>
                  <a:txBody>
                    <a:bodyPr/>
                    <a:lstStyle/>
                    <a:p>
                      <a:r>
                        <a:rPr lang="en-US" sz="2200" dirty="0"/>
                        <a:t>Manufacturing</a:t>
                      </a:r>
                    </a:p>
                  </a:txBody>
                  <a:tcPr/>
                </a:tc>
                <a:tc>
                  <a:txBody>
                    <a:bodyPr/>
                    <a:lstStyle/>
                    <a:p>
                      <a:pPr algn="ctr"/>
                      <a:r>
                        <a:rPr lang="en-US" sz="2200" dirty="0"/>
                        <a:t>11.3</a:t>
                      </a:r>
                    </a:p>
                  </a:txBody>
                  <a:tcPr/>
                </a:tc>
                <a:extLst>
                  <a:ext uri="{0D108BD9-81ED-4DB2-BD59-A6C34878D82A}">
                    <a16:rowId xmlns:a16="http://schemas.microsoft.com/office/drawing/2014/main" val="1337786987"/>
                  </a:ext>
                </a:extLst>
              </a:tr>
              <a:tr h="297344">
                <a:tc>
                  <a:txBody>
                    <a:bodyPr/>
                    <a:lstStyle/>
                    <a:p>
                      <a:r>
                        <a:rPr lang="en-US" sz="2200" dirty="0"/>
                        <a:t>Real estate and rental and leasing</a:t>
                      </a:r>
                    </a:p>
                  </a:txBody>
                  <a:tcPr/>
                </a:tc>
                <a:tc>
                  <a:txBody>
                    <a:bodyPr/>
                    <a:lstStyle/>
                    <a:p>
                      <a:pPr algn="ctr"/>
                      <a:r>
                        <a:rPr lang="en-US" sz="2200" dirty="0"/>
                        <a:t>13.3</a:t>
                      </a:r>
                    </a:p>
                  </a:txBody>
                  <a:tcPr/>
                </a:tc>
                <a:extLst>
                  <a:ext uri="{0D108BD9-81ED-4DB2-BD59-A6C34878D82A}">
                    <a16:rowId xmlns:a16="http://schemas.microsoft.com/office/drawing/2014/main" val="1914165564"/>
                  </a:ext>
                </a:extLst>
              </a:tr>
              <a:tr h="445606">
                <a:tc>
                  <a:txBody>
                    <a:bodyPr/>
                    <a:lstStyle/>
                    <a:p>
                      <a:pPr algn="r"/>
                      <a:r>
                        <a:rPr lang="en-US" sz="2200" b="1" dirty="0"/>
                        <a:t>Total</a:t>
                      </a:r>
                    </a:p>
                  </a:txBody>
                  <a:tcPr/>
                </a:tc>
                <a:tc>
                  <a:txBody>
                    <a:bodyPr/>
                    <a:lstStyle/>
                    <a:p>
                      <a:pPr algn="ctr"/>
                      <a:r>
                        <a:rPr lang="en-US" sz="2200" b="1" dirty="0"/>
                        <a:t>50.2</a:t>
                      </a:r>
                    </a:p>
                  </a:txBody>
                  <a:tcPr/>
                </a:tc>
                <a:extLst>
                  <a:ext uri="{0D108BD9-81ED-4DB2-BD59-A6C34878D82A}">
                    <a16:rowId xmlns:a16="http://schemas.microsoft.com/office/drawing/2014/main" val="2662830238"/>
                  </a:ext>
                </a:extLst>
              </a:tr>
            </a:tbl>
          </a:graphicData>
        </a:graphic>
      </p:graphicFrame>
      <p:sp>
        <p:nvSpPr>
          <p:cNvPr id="4" name="Slide Number Placeholder 3">
            <a:extLst>
              <a:ext uri="{FF2B5EF4-FFF2-40B4-BE49-F238E27FC236}">
                <a16:creationId xmlns:a16="http://schemas.microsoft.com/office/drawing/2014/main" id="{22F40DEB-FECF-594B-A574-6F37FE07D9F2}"/>
              </a:ext>
            </a:extLst>
          </p:cNvPr>
          <p:cNvSpPr>
            <a:spLocks noGrp="1"/>
          </p:cNvSpPr>
          <p:nvPr>
            <p:ph type="sldNum" sz="quarter" idx="12"/>
          </p:nvPr>
        </p:nvSpPr>
        <p:spPr/>
        <p:txBody>
          <a:bodyPr/>
          <a:lstStyle/>
          <a:p>
            <a:fld id="{D9F085D5-EC86-4F6A-B501-C1359CB39116}" type="slidenum">
              <a:rPr lang="en-GB" smtClean="0"/>
              <a:t>26</a:t>
            </a:fld>
            <a:endParaRPr lang="en-GB" dirty="0"/>
          </a:p>
        </p:txBody>
      </p:sp>
    </p:spTree>
    <p:extLst>
      <p:ext uri="{BB962C8B-B14F-4D97-AF65-F5344CB8AC3E}">
        <p14:creationId xmlns:p14="http://schemas.microsoft.com/office/powerpoint/2010/main" val="12391749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8EA67-49A0-3B4C-98D5-57F838144A64}"/>
              </a:ext>
            </a:extLst>
          </p:cNvPr>
          <p:cNvSpPr>
            <a:spLocks noGrp="1"/>
          </p:cNvSpPr>
          <p:nvPr>
            <p:ph type="title"/>
          </p:nvPr>
        </p:nvSpPr>
        <p:spPr/>
        <p:txBody>
          <a:bodyPr/>
          <a:lstStyle/>
          <a:p>
            <a:r>
              <a:rPr lang="en-US" dirty="0">
                <a:solidFill>
                  <a:schemeClr val="bg1"/>
                </a:solidFill>
              </a:rPr>
              <a:t>Per</a:t>
            </a:r>
            <a:r>
              <a:rPr lang="en-US" dirty="0"/>
              <a:t>cent Change Hours Worked</a:t>
            </a:r>
          </a:p>
        </p:txBody>
      </p:sp>
      <p:sp>
        <p:nvSpPr>
          <p:cNvPr id="5" name="TextBox 4">
            <a:extLst>
              <a:ext uri="{FF2B5EF4-FFF2-40B4-BE49-F238E27FC236}">
                <a16:creationId xmlns:a16="http://schemas.microsoft.com/office/drawing/2014/main" id="{09958627-5230-6F45-849F-00D998688081}"/>
              </a:ext>
            </a:extLst>
          </p:cNvPr>
          <p:cNvSpPr txBox="1"/>
          <p:nvPr/>
        </p:nvSpPr>
        <p:spPr>
          <a:xfrm>
            <a:off x="494270" y="6468940"/>
            <a:ext cx="2431756" cy="369332"/>
          </a:xfrm>
          <a:prstGeom prst="rect">
            <a:avLst/>
          </a:prstGeom>
          <a:noFill/>
        </p:spPr>
        <p:txBody>
          <a:bodyPr wrap="none" rtlCol="0">
            <a:spAutoFit/>
          </a:bodyPr>
          <a:lstStyle/>
          <a:p>
            <a:r>
              <a:rPr lang="en-US" dirty="0"/>
              <a:t>Data Source: Homebase</a:t>
            </a:r>
          </a:p>
        </p:txBody>
      </p:sp>
      <p:pic>
        <p:nvPicPr>
          <p:cNvPr id="6" name="Picture 5">
            <a:extLst>
              <a:ext uri="{FF2B5EF4-FFF2-40B4-BE49-F238E27FC236}">
                <a16:creationId xmlns:a16="http://schemas.microsoft.com/office/drawing/2014/main" id="{CB09C3AD-1BD5-B949-AE94-BB6024561E36}"/>
              </a:ext>
            </a:extLst>
          </p:cNvPr>
          <p:cNvPicPr>
            <a:picLocks noChangeAspect="1"/>
          </p:cNvPicPr>
          <p:nvPr/>
        </p:nvPicPr>
        <p:blipFill>
          <a:blip r:embed="rId2" r:link="rId3"/>
          <a:srcRect/>
          <a:stretch>
            <a:fillRect/>
          </a:stretch>
        </p:blipFill>
        <p:spPr>
          <a:xfrm>
            <a:off x="1121229" y="1099457"/>
            <a:ext cx="10232571" cy="5116285"/>
          </a:xfrm>
          <a:prstGeom prst="rect">
            <a:avLst/>
          </a:prstGeom>
        </p:spPr>
      </p:pic>
    </p:spTree>
    <p:extLst>
      <p:ext uri="{BB962C8B-B14F-4D97-AF65-F5344CB8AC3E}">
        <p14:creationId xmlns:p14="http://schemas.microsoft.com/office/powerpoint/2010/main" val="355765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B3D98-DEBE-3148-BF42-6F1FF4F181A3}"/>
              </a:ext>
            </a:extLst>
          </p:cNvPr>
          <p:cNvSpPr>
            <a:spLocks noGrp="1"/>
          </p:cNvSpPr>
          <p:nvPr>
            <p:ph type="title"/>
          </p:nvPr>
        </p:nvSpPr>
        <p:spPr/>
        <p:txBody>
          <a:bodyPr/>
          <a:lstStyle/>
          <a:p>
            <a:r>
              <a:rPr lang="en-US" dirty="0">
                <a:solidFill>
                  <a:schemeClr val="bg1"/>
                </a:solidFill>
              </a:rPr>
              <a:t>Per</a:t>
            </a:r>
            <a:r>
              <a:rPr lang="en-US" dirty="0"/>
              <a:t>cent Change Hours Worked</a:t>
            </a:r>
          </a:p>
        </p:txBody>
      </p:sp>
      <p:sp>
        <p:nvSpPr>
          <p:cNvPr id="4" name="Slide Number Placeholder 3">
            <a:extLst>
              <a:ext uri="{FF2B5EF4-FFF2-40B4-BE49-F238E27FC236}">
                <a16:creationId xmlns:a16="http://schemas.microsoft.com/office/drawing/2014/main" id="{29BE9324-E8A6-8B4C-9BA4-6EA775146019}"/>
              </a:ext>
            </a:extLst>
          </p:cNvPr>
          <p:cNvSpPr>
            <a:spLocks noGrp="1"/>
          </p:cNvSpPr>
          <p:nvPr>
            <p:ph type="sldNum" sz="quarter" idx="12"/>
          </p:nvPr>
        </p:nvSpPr>
        <p:spPr/>
        <p:txBody>
          <a:bodyPr/>
          <a:lstStyle/>
          <a:p>
            <a:fld id="{D9F085D5-EC86-4F6A-B501-C1359CB39116}" type="slidenum">
              <a:rPr lang="en-GB" smtClean="0"/>
              <a:t>28</a:t>
            </a:fld>
            <a:endParaRPr lang="en-GB" dirty="0"/>
          </a:p>
        </p:txBody>
      </p:sp>
      <p:pic>
        <p:nvPicPr>
          <p:cNvPr id="7" name="Picture 6">
            <a:extLst>
              <a:ext uri="{FF2B5EF4-FFF2-40B4-BE49-F238E27FC236}">
                <a16:creationId xmlns:a16="http://schemas.microsoft.com/office/drawing/2014/main" id="{299EFC47-8168-AF4D-B0E0-86E20632886D}"/>
              </a:ext>
            </a:extLst>
          </p:cNvPr>
          <p:cNvPicPr>
            <a:picLocks noChangeAspect="1"/>
          </p:cNvPicPr>
          <p:nvPr/>
        </p:nvPicPr>
        <p:blipFill>
          <a:blip r:embed="rId2" r:link="rId3"/>
          <a:srcRect/>
          <a:stretch>
            <a:fillRect/>
          </a:stretch>
        </p:blipFill>
        <p:spPr>
          <a:xfrm>
            <a:off x="985126" y="1119352"/>
            <a:ext cx="10221748" cy="5110874"/>
          </a:xfrm>
          <a:prstGeom prst="rect">
            <a:avLst/>
          </a:prstGeom>
        </p:spPr>
      </p:pic>
    </p:spTree>
    <p:extLst>
      <p:ext uri="{BB962C8B-B14F-4D97-AF65-F5344CB8AC3E}">
        <p14:creationId xmlns:p14="http://schemas.microsoft.com/office/powerpoint/2010/main" val="26784136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722DD-012E-D147-AA51-3FA665547657}"/>
              </a:ext>
            </a:extLst>
          </p:cNvPr>
          <p:cNvSpPr>
            <a:spLocks noGrp="1"/>
          </p:cNvSpPr>
          <p:nvPr>
            <p:ph type="title"/>
          </p:nvPr>
        </p:nvSpPr>
        <p:spPr/>
        <p:txBody>
          <a:bodyPr/>
          <a:lstStyle/>
          <a:p>
            <a:r>
              <a:rPr lang="en-US" dirty="0">
                <a:solidFill>
                  <a:schemeClr val="bg1"/>
                </a:solidFill>
              </a:rPr>
              <a:t>Ch</a:t>
            </a:r>
            <a:r>
              <a:rPr lang="en-US" dirty="0"/>
              <a:t>ange in Hours Worked: States</a:t>
            </a:r>
          </a:p>
        </p:txBody>
      </p:sp>
      <p:pic>
        <p:nvPicPr>
          <p:cNvPr id="6" name="Content Placeholder 5">
            <a:extLst>
              <a:ext uri="{FF2B5EF4-FFF2-40B4-BE49-F238E27FC236}">
                <a16:creationId xmlns:a16="http://schemas.microsoft.com/office/drawing/2014/main" id="{9772D768-8135-3E4F-A4AC-1AF844DEB4BF}"/>
              </a:ext>
            </a:extLst>
          </p:cNvPr>
          <p:cNvPicPr>
            <a:picLocks noGrp="1" noChangeAspect="1"/>
          </p:cNvPicPr>
          <p:nvPr>
            <p:ph idx="1"/>
          </p:nvPr>
        </p:nvPicPr>
        <p:blipFill>
          <a:blip r:embed="rId2" r:link="rId3"/>
          <a:srcRect/>
          <a:stretch>
            <a:fillRect/>
          </a:stretch>
        </p:blipFill>
        <p:spPr>
          <a:xfrm>
            <a:off x="1271905" y="1325563"/>
            <a:ext cx="9648190" cy="4824095"/>
          </a:xfrm>
        </p:spPr>
      </p:pic>
      <p:sp>
        <p:nvSpPr>
          <p:cNvPr id="4" name="Slide Number Placeholder 3">
            <a:extLst>
              <a:ext uri="{FF2B5EF4-FFF2-40B4-BE49-F238E27FC236}">
                <a16:creationId xmlns:a16="http://schemas.microsoft.com/office/drawing/2014/main" id="{F6DC6DC9-5C1F-7645-B112-7828A04852AE}"/>
              </a:ext>
            </a:extLst>
          </p:cNvPr>
          <p:cNvSpPr>
            <a:spLocks noGrp="1"/>
          </p:cNvSpPr>
          <p:nvPr>
            <p:ph type="sldNum" sz="quarter" idx="12"/>
          </p:nvPr>
        </p:nvSpPr>
        <p:spPr/>
        <p:txBody>
          <a:bodyPr/>
          <a:lstStyle/>
          <a:p>
            <a:fld id="{D9F085D5-EC86-4F6A-B501-C1359CB39116}" type="slidenum">
              <a:rPr lang="en-GB" smtClean="0"/>
              <a:t>29</a:t>
            </a:fld>
            <a:endParaRPr lang="en-GB" dirty="0"/>
          </a:p>
        </p:txBody>
      </p:sp>
      <p:pic>
        <p:nvPicPr>
          <p:cNvPr id="8" name="Picture 7">
            <a:extLst>
              <a:ext uri="{FF2B5EF4-FFF2-40B4-BE49-F238E27FC236}">
                <a16:creationId xmlns:a16="http://schemas.microsoft.com/office/drawing/2014/main" id="{9BC54C80-3D7E-384D-BAF0-DB83F2A2D55A}"/>
              </a:ext>
            </a:extLst>
          </p:cNvPr>
          <p:cNvPicPr>
            <a:picLocks noChangeAspect="1"/>
          </p:cNvPicPr>
          <p:nvPr/>
        </p:nvPicPr>
        <p:blipFill>
          <a:blip r:embed="rId4" r:link="rId5"/>
          <a:srcRect/>
          <a:stretch>
            <a:fillRect/>
          </a:stretch>
        </p:blipFill>
        <p:spPr>
          <a:xfrm>
            <a:off x="2429692" y="2068604"/>
            <a:ext cx="3202576" cy="3202576"/>
          </a:xfrm>
          <a:prstGeom prst="rect">
            <a:avLst/>
          </a:prstGeom>
        </p:spPr>
      </p:pic>
    </p:spTree>
    <p:extLst>
      <p:ext uri="{BB962C8B-B14F-4D97-AF65-F5344CB8AC3E}">
        <p14:creationId xmlns:p14="http://schemas.microsoft.com/office/powerpoint/2010/main" val="1370803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B01C3-FF41-4249-9398-889388F4BD6B}"/>
              </a:ext>
            </a:extLst>
          </p:cNvPr>
          <p:cNvSpPr>
            <a:spLocks noGrp="1"/>
          </p:cNvSpPr>
          <p:nvPr>
            <p:ph type="title"/>
          </p:nvPr>
        </p:nvSpPr>
        <p:spPr/>
        <p:txBody>
          <a:bodyPr/>
          <a:lstStyle/>
          <a:p>
            <a:r>
              <a:rPr lang="en-US" dirty="0">
                <a:solidFill>
                  <a:schemeClr val="bg1"/>
                </a:solidFill>
              </a:rPr>
              <a:t>Wh</a:t>
            </a:r>
            <a:r>
              <a:rPr lang="en-US" dirty="0"/>
              <a:t>o Are We?</a:t>
            </a:r>
          </a:p>
        </p:txBody>
      </p:sp>
      <p:sp>
        <p:nvSpPr>
          <p:cNvPr id="3" name="Content Placeholder 2">
            <a:extLst>
              <a:ext uri="{FF2B5EF4-FFF2-40B4-BE49-F238E27FC236}">
                <a16:creationId xmlns:a16="http://schemas.microsoft.com/office/drawing/2014/main" id="{2B04F465-072B-E84A-A927-098D0F973836}"/>
              </a:ext>
            </a:extLst>
          </p:cNvPr>
          <p:cNvSpPr>
            <a:spLocks noGrp="1"/>
          </p:cNvSpPr>
          <p:nvPr>
            <p:ph idx="1"/>
          </p:nvPr>
        </p:nvSpPr>
        <p:spPr>
          <a:xfrm>
            <a:off x="838200" y="1269920"/>
            <a:ext cx="10515600" cy="4960306"/>
          </a:xfrm>
        </p:spPr>
        <p:txBody>
          <a:bodyPr>
            <a:normAutofit lnSpcReduction="10000"/>
          </a:bodyPr>
          <a:lstStyle/>
          <a:p>
            <a:r>
              <a:rPr lang="en-US" dirty="0"/>
              <a:t>Honorary Board: 52 members</a:t>
            </a:r>
          </a:p>
          <a:p>
            <a:pPr lvl="1"/>
            <a:r>
              <a:rPr lang="en-US" dirty="0"/>
              <a:t>2 Fed Chairs: Janet Yellen, Ben Bernanke</a:t>
            </a:r>
          </a:p>
          <a:p>
            <a:pPr lvl="1"/>
            <a:r>
              <a:rPr lang="en-US" dirty="0"/>
              <a:t>6 Chairs Council of Economic Advisers</a:t>
            </a:r>
          </a:p>
          <a:p>
            <a:pPr lvl="2"/>
            <a:r>
              <a:rPr lang="en-US" dirty="0"/>
              <a:t>Furman (D), Rosen (R), Bernanke (R), Yellen (D), Tyson (D), </a:t>
            </a:r>
            <a:r>
              <a:rPr lang="en-US" dirty="0" err="1"/>
              <a:t>Goolsbee</a:t>
            </a:r>
            <a:r>
              <a:rPr lang="en-US" dirty="0"/>
              <a:t> (D)</a:t>
            </a:r>
          </a:p>
          <a:p>
            <a:pPr lvl="1"/>
            <a:r>
              <a:rPr lang="en-US" dirty="0"/>
              <a:t>3 Nobel Prize Winners</a:t>
            </a:r>
          </a:p>
          <a:p>
            <a:pPr lvl="2"/>
            <a:r>
              <a:rPr lang="en-US" dirty="0" err="1"/>
              <a:t>Akerlof</a:t>
            </a:r>
            <a:r>
              <a:rPr lang="en-US" dirty="0"/>
              <a:t>, Smith, </a:t>
            </a:r>
            <a:r>
              <a:rPr lang="en-US" dirty="0" err="1"/>
              <a:t>Maskin</a:t>
            </a:r>
            <a:endParaRPr lang="en-US" dirty="0"/>
          </a:p>
          <a:p>
            <a:r>
              <a:rPr lang="en-US" dirty="0"/>
              <a:t>Delegates: 520+ members</a:t>
            </a:r>
          </a:p>
          <a:p>
            <a:pPr lvl="1"/>
            <a:r>
              <a:rPr lang="en-US" dirty="0"/>
              <a:t>At all levels of academia and some in government service</a:t>
            </a:r>
          </a:p>
          <a:p>
            <a:pPr lvl="1"/>
            <a:r>
              <a:rPr lang="en-US" dirty="0"/>
              <a:t>All have a Ph.D. in economics</a:t>
            </a:r>
          </a:p>
          <a:p>
            <a:pPr lvl="1"/>
            <a:r>
              <a:rPr lang="en-US" dirty="0"/>
              <a:t>Crowdsource slide decks</a:t>
            </a:r>
          </a:p>
          <a:p>
            <a:pPr lvl="1"/>
            <a:r>
              <a:rPr lang="en-US" dirty="0"/>
              <a:t>Give presentations</a:t>
            </a:r>
          </a:p>
          <a:p>
            <a:r>
              <a:rPr lang="en-US" dirty="0"/>
              <a:t>Global Partners: 45 Ph.D. Economists</a:t>
            </a:r>
          </a:p>
          <a:p>
            <a:pPr lvl="1"/>
            <a:r>
              <a:rPr lang="en-US" dirty="0"/>
              <a:t>Aid in slide deck development</a:t>
            </a:r>
          </a:p>
          <a:p>
            <a:pPr marL="457200" lvl="1" indent="0">
              <a:buNone/>
            </a:pPr>
            <a:endParaRPr lang="en-US" dirty="0"/>
          </a:p>
        </p:txBody>
      </p:sp>
      <p:sp>
        <p:nvSpPr>
          <p:cNvPr id="4" name="Slide Number Placeholder 3">
            <a:extLst>
              <a:ext uri="{FF2B5EF4-FFF2-40B4-BE49-F238E27FC236}">
                <a16:creationId xmlns:a16="http://schemas.microsoft.com/office/drawing/2014/main" id="{E4A7D279-C637-1E48-898C-9051ECD0374E}"/>
              </a:ext>
            </a:extLst>
          </p:cNvPr>
          <p:cNvSpPr>
            <a:spLocks noGrp="1"/>
          </p:cNvSpPr>
          <p:nvPr>
            <p:ph type="sldNum" sz="quarter" idx="12"/>
          </p:nvPr>
        </p:nvSpPr>
        <p:spPr/>
        <p:txBody>
          <a:bodyPr/>
          <a:lstStyle/>
          <a:p>
            <a:fld id="{D9F085D5-EC86-4F6A-B501-C1359CB39116}" type="slidenum">
              <a:rPr lang="en-GB" smtClean="0"/>
              <a:t>3</a:t>
            </a:fld>
            <a:endParaRPr lang="en-GB"/>
          </a:p>
        </p:txBody>
      </p:sp>
    </p:spTree>
    <p:extLst>
      <p:ext uri="{BB962C8B-B14F-4D97-AF65-F5344CB8AC3E}">
        <p14:creationId xmlns:p14="http://schemas.microsoft.com/office/powerpoint/2010/main" val="35000052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575B4-0079-5A4E-9E7D-6396741A5E17}"/>
              </a:ext>
            </a:extLst>
          </p:cNvPr>
          <p:cNvSpPr>
            <a:spLocks noGrp="1"/>
          </p:cNvSpPr>
          <p:nvPr>
            <p:ph type="title"/>
          </p:nvPr>
        </p:nvSpPr>
        <p:spPr/>
        <p:txBody>
          <a:bodyPr/>
          <a:lstStyle/>
          <a:p>
            <a:r>
              <a:rPr lang="en-US" dirty="0">
                <a:solidFill>
                  <a:schemeClr val="bg1"/>
                </a:solidFill>
              </a:rPr>
              <a:t>Cha</a:t>
            </a:r>
            <a:r>
              <a:rPr lang="en-US" dirty="0"/>
              <a:t>nge in Hours Worked: MSAs</a:t>
            </a:r>
          </a:p>
        </p:txBody>
      </p:sp>
      <p:pic>
        <p:nvPicPr>
          <p:cNvPr id="6" name="Content Placeholder 5">
            <a:extLst>
              <a:ext uri="{FF2B5EF4-FFF2-40B4-BE49-F238E27FC236}">
                <a16:creationId xmlns:a16="http://schemas.microsoft.com/office/drawing/2014/main" id="{03EEE3AF-D0A8-B640-ACAB-9A81FAF5F081}"/>
              </a:ext>
            </a:extLst>
          </p:cNvPr>
          <p:cNvPicPr>
            <a:picLocks noGrp="1" noChangeAspect="1"/>
          </p:cNvPicPr>
          <p:nvPr>
            <p:ph idx="1"/>
          </p:nvPr>
        </p:nvPicPr>
        <p:blipFill>
          <a:blip r:embed="rId2" r:link="rId3"/>
          <a:srcRect/>
          <a:stretch>
            <a:fillRect/>
          </a:stretch>
        </p:blipFill>
        <p:spPr>
          <a:xfrm>
            <a:off x="1064816" y="1199041"/>
            <a:ext cx="10062368" cy="5031184"/>
          </a:xfrm>
        </p:spPr>
      </p:pic>
      <p:sp>
        <p:nvSpPr>
          <p:cNvPr id="4" name="Slide Number Placeholder 3">
            <a:extLst>
              <a:ext uri="{FF2B5EF4-FFF2-40B4-BE49-F238E27FC236}">
                <a16:creationId xmlns:a16="http://schemas.microsoft.com/office/drawing/2014/main" id="{7D066BE2-7E0E-034B-99E4-57D393E608A2}"/>
              </a:ext>
            </a:extLst>
          </p:cNvPr>
          <p:cNvSpPr>
            <a:spLocks noGrp="1"/>
          </p:cNvSpPr>
          <p:nvPr>
            <p:ph type="sldNum" sz="quarter" idx="12"/>
          </p:nvPr>
        </p:nvSpPr>
        <p:spPr/>
        <p:txBody>
          <a:bodyPr/>
          <a:lstStyle/>
          <a:p>
            <a:fld id="{D9F085D5-EC86-4F6A-B501-C1359CB39116}" type="slidenum">
              <a:rPr lang="en-GB" smtClean="0"/>
              <a:t>30</a:t>
            </a:fld>
            <a:endParaRPr lang="en-GB" dirty="0"/>
          </a:p>
        </p:txBody>
      </p:sp>
      <p:pic>
        <p:nvPicPr>
          <p:cNvPr id="8" name="Picture 7">
            <a:extLst>
              <a:ext uri="{FF2B5EF4-FFF2-40B4-BE49-F238E27FC236}">
                <a16:creationId xmlns:a16="http://schemas.microsoft.com/office/drawing/2014/main" id="{67150F75-4F5A-684E-A001-2ECD596748F2}"/>
              </a:ext>
            </a:extLst>
          </p:cNvPr>
          <p:cNvPicPr>
            <a:picLocks noChangeAspect="1"/>
          </p:cNvPicPr>
          <p:nvPr/>
        </p:nvPicPr>
        <p:blipFill>
          <a:blip r:embed="rId4" r:link="rId5"/>
          <a:srcRect/>
          <a:stretch>
            <a:fillRect/>
          </a:stretch>
        </p:blipFill>
        <p:spPr>
          <a:xfrm>
            <a:off x="2037806" y="2228857"/>
            <a:ext cx="3098074" cy="3098074"/>
          </a:xfrm>
          <a:prstGeom prst="rect">
            <a:avLst/>
          </a:prstGeom>
        </p:spPr>
      </p:pic>
    </p:spTree>
    <p:extLst>
      <p:ext uri="{BB962C8B-B14F-4D97-AF65-F5344CB8AC3E}">
        <p14:creationId xmlns:p14="http://schemas.microsoft.com/office/powerpoint/2010/main" val="2793940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C2DD9-A8A3-8B44-9E96-9D0EF6A93305}"/>
              </a:ext>
            </a:extLst>
          </p:cNvPr>
          <p:cNvSpPr>
            <a:spLocks noGrp="1"/>
          </p:cNvSpPr>
          <p:nvPr>
            <p:ph type="title"/>
          </p:nvPr>
        </p:nvSpPr>
        <p:spPr>
          <a:xfrm>
            <a:off x="739346" y="0"/>
            <a:ext cx="10515600" cy="1325563"/>
          </a:xfrm>
        </p:spPr>
        <p:txBody>
          <a:bodyPr/>
          <a:lstStyle/>
          <a:p>
            <a:r>
              <a:rPr lang="en-US" dirty="0">
                <a:solidFill>
                  <a:schemeClr val="bg1"/>
                </a:solidFill>
              </a:rPr>
              <a:t>Size</a:t>
            </a:r>
            <a:r>
              <a:rPr lang="en-US" dirty="0"/>
              <a:t> of Businesses in Vulnerable Industries</a:t>
            </a:r>
          </a:p>
        </p:txBody>
      </p:sp>
      <p:pic>
        <p:nvPicPr>
          <p:cNvPr id="6" name="Content Placeholder 5" descr="A screenshot of a cell phone&#10;&#10;Description automatically generated">
            <a:extLst>
              <a:ext uri="{FF2B5EF4-FFF2-40B4-BE49-F238E27FC236}">
                <a16:creationId xmlns:a16="http://schemas.microsoft.com/office/drawing/2014/main" id="{E1FF6296-01AF-4748-9091-8CE9691733DD}"/>
              </a:ext>
            </a:extLst>
          </p:cNvPr>
          <p:cNvPicPr>
            <a:picLocks noGrp="1" noChangeAspect="1"/>
          </p:cNvPicPr>
          <p:nvPr>
            <p:ph idx="1"/>
          </p:nvPr>
        </p:nvPicPr>
        <p:blipFill>
          <a:blip r:embed="rId2" r:link="rId3"/>
          <a:stretch>
            <a:fillRect/>
          </a:stretch>
        </p:blipFill>
        <p:spPr>
          <a:xfrm>
            <a:off x="252155" y="1380983"/>
            <a:ext cx="5866640" cy="4268210"/>
          </a:xfrm>
        </p:spPr>
      </p:pic>
      <p:sp>
        <p:nvSpPr>
          <p:cNvPr id="4" name="Slide Number Placeholder 3">
            <a:extLst>
              <a:ext uri="{FF2B5EF4-FFF2-40B4-BE49-F238E27FC236}">
                <a16:creationId xmlns:a16="http://schemas.microsoft.com/office/drawing/2014/main" id="{6DD608A0-08B3-B544-AF7A-BAD0F8E85964}"/>
              </a:ext>
            </a:extLst>
          </p:cNvPr>
          <p:cNvSpPr>
            <a:spLocks noGrp="1"/>
          </p:cNvSpPr>
          <p:nvPr>
            <p:ph type="sldNum" sz="quarter" idx="12"/>
          </p:nvPr>
        </p:nvSpPr>
        <p:spPr/>
        <p:txBody>
          <a:bodyPr/>
          <a:lstStyle/>
          <a:p>
            <a:fld id="{D9F085D5-EC86-4F6A-B501-C1359CB39116}" type="slidenum">
              <a:rPr lang="en-GB" smtClean="0"/>
              <a:t>31</a:t>
            </a:fld>
            <a:endParaRPr lang="en-GB" dirty="0"/>
          </a:p>
        </p:txBody>
      </p:sp>
      <p:pic>
        <p:nvPicPr>
          <p:cNvPr id="8" name="Picture 7" descr="A screenshot of a cell phone&#10;&#10;Description automatically generated">
            <a:extLst>
              <a:ext uri="{FF2B5EF4-FFF2-40B4-BE49-F238E27FC236}">
                <a16:creationId xmlns:a16="http://schemas.microsoft.com/office/drawing/2014/main" id="{D348BE44-220B-0E4B-A72A-E58EE8667A57}"/>
              </a:ext>
            </a:extLst>
          </p:cNvPr>
          <p:cNvPicPr>
            <a:picLocks noChangeAspect="1"/>
          </p:cNvPicPr>
          <p:nvPr/>
        </p:nvPicPr>
        <p:blipFill>
          <a:blip r:embed="rId4"/>
          <a:stretch>
            <a:fillRect/>
          </a:stretch>
        </p:blipFill>
        <p:spPr>
          <a:xfrm>
            <a:off x="6118795" y="1380983"/>
            <a:ext cx="5866640" cy="4268210"/>
          </a:xfrm>
          <a:prstGeom prst="rect">
            <a:avLst/>
          </a:prstGeom>
        </p:spPr>
      </p:pic>
    </p:spTree>
    <p:extLst>
      <p:ext uri="{BB962C8B-B14F-4D97-AF65-F5344CB8AC3E}">
        <p14:creationId xmlns:p14="http://schemas.microsoft.com/office/powerpoint/2010/main" val="97684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DE066-FBB9-D742-9455-71A20DAC547B}"/>
              </a:ext>
            </a:extLst>
          </p:cNvPr>
          <p:cNvSpPr>
            <a:spLocks noGrp="1"/>
          </p:cNvSpPr>
          <p:nvPr>
            <p:ph type="title"/>
          </p:nvPr>
        </p:nvSpPr>
        <p:spPr/>
        <p:txBody>
          <a:bodyPr/>
          <a:lstStyle/>
          <a:p>
            <a:r>
              <a:rPr lang="en-US" dirty="0">
                <a:solidFill>
                  <a:schemeClr val="bg1"/>
                </a:solidFill>
              </a:rPr>
              <a:t>We</a:t>
            </a:r>
            <a:r>
              <a:rPr lang="en-US" dirty="0"/>
              <a:t>ekly New Unemployment Claims</a:t>
            </a:r>
          </a:p>
        </p:txBody>
      </p:sp>
      <p:pic>
        <p:nvPicPr>
          <p:cNvPr id="6" name="Content Placeholder 5">
            <a:extLst>
              <a:ext uri="{FF2B5EF4-FFF2-40B4-BE49-F238E27FC236}">
                <a16:creationId xmlns:a16="http://schemas.microsoft.com/office/drawing/2014/main" id="{FB16A46B-A184-A846-9592-BF6D30C77EA3}"/>
              </a:ext>
            </a:extLst>
          </p:cNvPr>
          <p:cNvPicPr>
            <a:picLocks noGrp="1" noChangeAspect="1"/>
          </p:cNvPicPr>
          <p:nvPr>
            <p:ph idx="1"/>
          </p:nvPr>
        </p:nvPicPr>
        <p:blipFill>
          <a:blip r:embed="rId2" r:link="rId3"/>
          <a:srcRect/>
          <a:stretch>
            <a:fillRect/>
          </a:stretch>
        </p:blipFill>
        <p:spPr>
          <a:xfrm>
            <a:off x="977084" y="1121157"/>
            <a:ext cx="10218137" cy="5109069"/>
          </a:xfrm>
        </p:spPr>
      </p:pic>
      <p:sp>
        <p:nvSpPr>
          <p:cNvPr id="4" name="Slide Number Placeholder 3">
            <a:extLst>
              <a:ext uri="{FF2B5EF4-FFF2-40B4-BE49-F238E27FC236}">
                <a16:creationId xmlns:a16="http://schemas.microsoft.com/office/drawing/2014/main" id="{7B658DFA-3244-4147-91A9-968685B458A2}"/>
              </a:ext>
            </a:extLst>
          </p:cNvPr>
          <p:cNvSpPr>
            <a:spLocks noGrp="1"/>
          </p:cNvSpPr>
          <p:nvPr>
            <p:ph type="sldNum" sz="quarter" idx="12"/>
          </p:nvPr>
        </p:nvSpPr>
        <p:spPr/>
        <p:txBody>
          <a:bodyPr/>
          <a:lstStyle/>
          <a:p>
            <a:fld id="{D9F085D5-EC86-4F6A-B501-C1359CB39116}" type="slidenum">
              <a:rPr lang="en-GB" smtClean="0"/>
              <a:t>32</a:t>
            </a:fld>
            <a:endParaRPr lang="en-GB" dirty="0"/>
          </a:p>
        </p:txBody>
      </p:sp>
      <p:sp>
        <p:nvSpPr>
          <p:cNvPr id="9" name="TextBox 8">
            <a:extLst>
              <a:ext uri="{FF2B5EF4-FFF2-40B4-BE49-F238E27FC236}">
                <a16:creationId xmlns:a16="http://schemas.microsoft.com/office/drawing/2014/main" id="{1651A3E2-7449-D74B-A085-467D0299FD8A}"/>
              </a:ext>
            </a:extLst>
          </p:cNvPr>
          <p:cNvSpPr txBox="1"/>
          <p:nvPr/>
        </p:nvSpPr>
        <p:spPr>
          <a:xfrm>
            <a:off x="2449833" y="3710215"/>
            <a:ext cx="924026" cy="461665"/>
          </a:xfrm>
          <a:prstGeom prst="rect">
            <a:avLst/>
          </a:prstGeom>
          <a:noFill/>
        </p:spPr>
        <p:txBody>
          <a:bodyPr wrap="square" rtlCol="0">
            <a:spAutoFit/>
          </a:bodyPr>
          <a:lstStyle/>
          <a:p>
            <a:r>
              <a:rPr lang="en-US" sz="2400" dirty="0"/>
              <a:t>665k</a:t>
            </a:r>
          </a:p>
        </p:txBody>
      </p:sp>
      <p:cxnSp>
        <p:nvCxnSpPr>
          <p:cNvPr id="10" name="Straight Arrow Connector 9">
            <a:extLst>
              <a:ext uri="{FF2B5EF4-FFF2-40B4-BE49-F238E27FC236}">
                <a16:creationId xmlns:a16="http://schemas.microsoft.com/office/drawing/2014/main" id="{C8108174-D743-7A4C-B479-037F2769D3D0}"/>
              </a:ext>
            </a:extLst>
          </p:cNvPr>
          <p:cNvCxnSpPr>
            <a:cxnSpLocks/>
          </p:cNvCxnSpPr>
          <p:nvPr/>
        </p:nvCxnSpPr>
        <p:spPr>
          <a:xfrm flipH="1" flipV="1">
            <a:off x="2997779" y="4171881"/>
            <a:ext cx="179175" cy="353227"/>
          </a:xfrm>
          <a:prstGeom prst="straightConnector1">
            <a:avLst/>
          </a:prstGeom>
          <a:ln w="44450">
            <a:headEnd type="arrow"/>
            <a:tailEnd type="non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1E0E408-3E0C-0E47-92D7-236E9DEB4F59}"/>
              </a:ext>
            </a:extLst>
          </p:cNvPr>
          <p:cNvSpPr txBox="1"/>
          <p:nvPr/>
        </p:nvSpPr>
        <p:spPr>
          <a:xfrm>
            <a:off x="3789142" y="907961"/>
            <a:ext cx="5316682" cy="1200329"/>
          </a:xfrm>
          <a:prstGeom prst="rect">
            <a:avLst/>
          </a:prstGeom>
          <a:solidFill>
            <a:schemeClr val="bg1"/>
          </a:solidFill>
        </p:spPr>
        <p:txBody>
          <a:bodyPr wrap="square" rtlCol="0">
            <a:spAutoFit/>
          </a:bodyPr>
          <a:lstStyle/>
          <a:p>
            <a:r>
              <a:rPr lang="en-US" sz="2400" dirty="0"/>
              <a:t>Since 3/21 40+ million new claims, which would increase the unemployment rate significantly to 20-22%</a:t>
            </a:r>
          </a:p>
        </p:txBody>
      </p:sp>
      <p:pic>
        <p:nvPicPr>
          <p:cNvPr id="5" name="Picture 4" descr="A picture containing screenshot&#10;&#10;Description automatically generated">
            <a:extLst>
              <a:ext uri="{FF2B5EF4-FFF2-40B4-BE49-F238E27FC236}">
                <a16:creationId xmlns:a16="http://schemas.microsoft.com/office/drawing/2014/main" id="{02D70AFB-0F0A-A844-BF0B-A68BA5481CA0}"/>
              </a:ext>
            </a:extLst>
          </p:cNvPr>
          <p:cNvPicPr>
            <a:picLocks noChangeAspect="1"/>
          </p:cNvPicPr>
          <p:nvPr/>
        </p:nvPicPr>
        <p:blipFill>
          <a:blip r:embed="rId4" r:link="rId5"/>
          <a:stretch>
            <a:fillRect/>
          </a:stretch>
        </p:blipFill>
        <p:spPr>
          <a:xfrm>
            <a:off x="5197649" y="2134029"/>
            <a:ext cx="3264946" cy="3264946"/>
          </a:xfrm>
          <a:prstGeom prst="rect">
            <a:avLst/>
          </a:prstGeom>
        </p:spPr>
      </p:pic>
    </p:spTree>
    <p:extLst>
      <p:ext uri="{BB962C8B-B14F-4D97-AF65-F5344CB8AC3E}">
        <p14:creationId xmlns:p14="http://schemas.microsoft.com/office/powerpoint/2010/main" val="929289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DE066-FBB9-D742-9455-71A20DAC547B}"/>
              </a:ext>
            </a:extLst>
          </p:cNvPr>
          <p:cNvSpPr>
            <a:spLocks noGrp="1"/>
          </p:cNvSpPr>
          <p:nvPr>
            <p:ph type="title"/>
          </p:nvPr>
        </p:nvSpPr>
        <p:spPr/>
        <p:txBody>
          <a:bodyPr/>
          <a:lstStyle/>
          <a:p>
            <a:r>
              <a:rPr lang="en-US" dirty="0">
                <a:solidFill>
                  <a:schemeClr val="bg1"/>
                </a:solidFill>
              </a:rPr>
              <a:t>We</a:t>
            </a:r>
            <a:r>
              <a:rPr lang="en-US" dirty="0"/>
              <a:t>ekly New Unemployment Claims</a:t>
            </a:r>
          </a:p>
        </p:txBody>
      </p:sp>
      <p:pic>
        <p:nvPicPr>
          <p:cNvPr id="6" name="Content Placeholder 5">
            <a:extLst>
              <a:ext uri="{FF2B5EF4-FFF2-40B4-BE49-F238E27FC236}">
                <a16:creationId xmlns:a16="http://schemas.microsoft.com/office/drawing/2014/main" id="{FB16A46B-A184-A846-9592-BF6D30C77EA3}"/>
              </a:ext>
            </a:extLst>
          </p:cNvPr>
          <p:cNvPicPr>
            <a:picLocks noGrp="1" noChangeAspect="1"/>
          </p:cNvPicPr>
          <p:nvPr>
            <p:ph idx="1"/>
          </p:nvPr>
        </p:nvPicPr>
        <p:blipFill>
          <a:blip r:embed="rId2" r:link="rId3"/>
          <a:srcRect/>
          <a:stretch>
            <a:fillRect/>
          </a:stretch>
        </p:blipFill>
        <p:spPr>
          <a:xfrm>
            <a:off x="977084" y="1121157"/>
            <a:ext cx="10218136" cy="5109068"/>
          </a:xfrm>
        </p:spPr>
      </p:pic>
      <p:sp>
        <p:nvSpPr>
          <p:cNvPr id="4" name="Slide Number Placeholder 3">
            <a:extLst>
              <a:ext uri="{FF2B5EF4-FFF2-40B4-BE49-F238E27FC236}">
                <a16:creationId xmlns:a16="http://schemas.microsoft.com/office/drawing/2014/main" id="{7B658DFA-3244-4147-91A9-968685B458A2}"/>
              </a:ext>
            </a:extLst>
          </p:cNvPr>
          <p:cNvSpPr>
            <a:spLocks noGrp="1"/>
          </p:cNvSpPr>
          <p:nvPr>
            <p:ph type="sldNum" sz="quarter" idx="12"/>
          </p:nvPr>
        </p:nvSpPr>
        <p:spPr/>
        <p:txBody>
          <a:bodyPr/>
          <a:lstStyle/>
          <a:p>
            <a:fld id="{D9F085D5-EC86-4F6A-B501-C1359CB39116}" type="slidenum">
              <a:rPr lang="en-GB" smtClean="0"/>
              <a:t>33</a:t>
            </a:fld>
            <a:endParaRPr lang="en-GB" dirty="0"/>
          </a:p>
        </p:txBody>
      </p:sp>
    </p:spTree>
    <p:extLst>
      <p:ext uri="{BB962C8B-B14F-4D97-AF65-F5344CB8AC3E}">
        <p14:creationId xmlns:p14="http://schemas.microsoft.com/office/powerpoint/2010/main" val="602799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DE066-FBB9-D742-9455-71A20DAC547B}"/>
              </a:ext>
            </a:extLst>
          </p:cNvPr>
          <p:cNvSpPr>
            <a:spLocks noGrp="1"/>
          </p:cNvSpPr>
          <p:nvPr>
            <p:ph type="title"/>
          </p:nvPr>
        </p:nvSpPr>
        <p:spPr/>
        <p:txBody>
          <a:bodyPr/>
          <a:lstStyle/>
          <a:p>
            <a:r>
              <a:rPr lang="en-US" dirty="0">
                <a:solidFill>
                  <a:schemeClr val="bg1"/>
                </a:solidFill>
              </a:rPr>
              <a:t>We</a:t>
            </a:r>
            <a:r>
              <a:rPr lang="en-US" dirty="0"/>
              <a:t>ekly New Unemployment Claims</a:t>
            </a:r>
          </a:p>
        </p:txBody>
      </p:sp>
      <p:pic>
        <p:nvPicPr>
          <p:cNvPr id="6" name="Content Placeholder 5">
            <a:extLst>
              <a:ext uri="{FF2B5EF4-FFF2-40B4-BE49-F238E27FC236}">
                <a16:creationId xmlns:a16="http://schemas.microsoft.com/office/drawing/2014/main" id="{FB16A46B-A184-A846-9592-BF6D30C77EA3}"/>
              </a:ext>
            </a:extLst>
          </p:cNvPr>
          <p:cNvPicPr>
            <a:picLocks noGrp="1" noChangeAspect="1"/>
          </p:cNvPicPr>
          <p:nvPr>
            <p:ph idx="1"/>
          </p:nvPr>
        </p:nvPicPr>
        <p:blipFill>
          <a:blip r:embed="rId2" r:link="rId3"/>
          <a:srcRect/>
          <a:stretch>
            <a:fillRect/>
          </a:stretch>
        </p:blipFill>
        <p:spPr>
          <a:xfrm>
            <a:off x="977084" y="1121157"/>
            <a:ext cx="10218136" cy="5109068"/>
          </a:xfrm>
        </p:spPr>
      </p:pic>
      <p:sp>
        <p:nvSpPr>
          <p:cNvPr id="4" name="Slide Number Placeholder 3">
            <a:extLst>
              <a:ext uri="{FF2B5EF4-FFF2-40B4-BE49-F238E27FC236}">
                <a16:creationId xmlns:a16="http://schemas.microsoft.com/office/drawing/2014/main" id="{7B658DFA-3244-4147-91A9-968685B458A2}"/>
              </a:ext>
            </a:extLst>
          </p:cNvPr>
          <p:cNvSpPr>
            <a:spLocks noGrp="1"/>
          </p:cNvSpPr>
          <p:nvPr>
            <p:ph type="sldNum" sz="quarter" idx="12"/>
          </p:nvPr>
        </p:nvSpPr>
        <p:spPr/>
        <p:txBody>
          <a:bodyPr/>
          <a:lstStyle/>
          <a:p>
            <a:fld id="{D9F085D5-EC86-4F6A-B501-C1359CB39116}" type="slidenum">
              <a:rPr lang="en-GB" smtClean="0"/>
              <a:t>34</a:t>
            </a:fld>
            <a:endParaRPr lang="en-GB" dirty="0"/>
          </a:p>
        </p:txBody>
      </p:sp>
    </p:spTree>
    <p:extLst>
      <p:ext uri="{BB962C8B-B14F-4D97-AF65-F5344CB8AC3E}">
        <p14:creationId xmlns:p14="http://schemas.microsoft.com/office/powerpoint/2010/main" val="6416765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DE066-FBB9-D742-9455-71A20DAC547B}"/>
              </a:ext>
            </a:extLst>
          </p:cNvPr>
          <p:cNvSpPr>
            <a:spLocks noGrp="1"/>
          </p:cNvSpPr>
          <p:nvPr>
            <p:ph type="title"/>
          </p:nvPr>
        </p:nvSpPr>
        <p:spPr/>
        <p:txBody>
          <a:bodyPr/>
          <a:lstStyle/>
          <a:p>
            <a:r>
              <a:rPr lang="en-US" dirty="0"/>
              <a:t> </a:t>
            </a:r>
            <a:r>
              <a:rPr lang="en-US" dirty="0">
                <a:solidFill>
                  <a:schemeClr val="bg1"/>
                </a:solidFill>
              </a:rPr>
              <a:t>Co</a:t>
            </a:r>
            <a:r>
              <a:rPr lang="en-US" dirty="0"/>
              <a:t>ntinuing Unemployment Claims</a:t>
            </a:r>
          </a:p>
        </p:txBody>
      </p:sp>
      <p:pic>
        <p:nvPicPr>
          <p:cNvPr id="6" name="Content Placeholder 5">
            <a:extLst>
              <a:ext uri="{FF2B5EF4-FFF2-40B4-BE49-F238E27FC236}">
                <a16:creationId xmlns:a16="http://schemas.microsoft.com/office/drawing/2014/main" id="{FB16A46B-A184-A846-9592-BF6D30C77EA3}"/>
              </a:ext>
            </a:extLst>
          </p:cNvPr>
          <p:cNvPicPr>
            <a:picLocks noGrp="1" noChangeAspect="1"/>
          </p:cNvPicPr>
          <p:nvPr>
            <p:ph idx="1"/>
          </p:nvPr>
        </p:nvPicPr>
        <p:blipFill>
          <a:blip r:embed="rId2" r:link="rId3"/>
          <a:srcRect/>
          <a:stretch>
            <a:fillRect/>
          </a:stretch>
        </p:blipFill>
        <p:spPr>
          <a:xfrm>
            <a:off x="977084" y="1121157"/>
            <a:ext cx="10218136" cy="5109068"/>
          </a:xfrm>
        </p:spPr>
      </p:pic>
      <p:sp>
        <p:nvSpPr>
          <p:cNvPr id="4" name="Slide Number Placeholder 3">
            <a:extLst>
              <a:ext uri="{FF2B5EF4-FFF2-40B4-BE49-F238E27FC236}">
                <a16:creationId xmlns:a16="http://schemas.microsoft.com/office/drawing/2014/main" id="{7B658DFA-3244-4147-91A9-968685B458A2}"/>
              </a:ext>
            </a:extLst>
          </p:cNvPr>
          <p:cNvSpPr>
            <a:spLocks noGrp="1"/>
          </p:cNvSpPr>
          <p:nvPr>
            <p:ph type="sldNum" sz="quarter" idx="12"/>
          </p:nvPr>
        </p:nvSpPr>
        <p:spPr/>
        <p:txBody>
          <a:bodyPr/>
          <a:lstStyle/>
          <a:p>
            <a:fld id="{D9F085D5-EC86-4F6A-B501-C1359CB39116}" type="slidenum">
              <a:rPr lang="en-GB" smtClean="0"/>
              <a:t>35</a:t>
            </a:fld>
            <a:endParaRPr lang="en-GB" dirty="0"/>
          </a:p>
        </p:txBody>
      </p:sp>
    </p:spTree>
    <p:extLst>
      <p:ext uri="{BB962C8B-B14F-4D97-AF65-F5344CB8AC3E}">
        <p14:creationId xmlns:p14="http://schemas.microsoft.com/office/powerpoint/2010/main" val="14206061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DE066-FBB9-D742-9455-71A20DAC547B}"/>
              </a:ext>
            </a:extLst>
          </p:cNvPr>
          <p:cNvSpPr>
            <a:spLocks noGrp="1"/>
          </p:cNvSpPr>
          <p:nvPr>
            <p:ph type="title"/>
          </p:nvPr>
        </p:nvSpPr>
        <p:spPr/>
        <p:txBody>
          <a:bodyPr/>
          <a:lstStyle/>
          <a:p>
            <a:r>
              <a:rPr lang="en-US" dirty="0"/>
              <a:t> </a:t>
            </a:r>
            <a:r>
              <a:rPr lang="en-US" dirty="0">
                <a:solidFill>
                  <a:schemeClr val="bg1"/>
                </a:solidFill>
              </a:rPr>
              <a:t>Co</a:t>
            </a:r>
            <a:r>
              <a:rPr lang="en-US" dirty="0"/>
              <a:t>ntinuing Unemployment Claims</a:t>
            </a:r>
          </a:p>
        </p:txBody>
      </p:sp>
      <p:pic>
        <p:nvPicPr>
          <p:cNvPr id="6" name="Content Placeholder 5">
            <a:extLst>
              <a:ext uri="{FF2B5EF4-FFF2-40B4-BE49-F238E27FC236}">
                <a16:creationId xmlns:a16="http://schemas.microsoft.com/office/drawing/2014/main" id="{FB16A46B-A184-A846-9592-BF6D30C77EA3}"/>
              </a:ext>
            </a:extLst>
          </p:cNvPr>
          <p:cNvPicPr>
            <a:picLocks noGrp="1" noChangeAspect="1"/>
          </p:cNvPicPr>
          <p:nvPr>
            <p:ph idx="1"/>
          </p:nvPr>
        </p:nvPicPr>
        <p:blipFill>
          <a:blip r:embed="rId2" r:link="rId3"/>
          <a:srcRect/>
          <a:stretch>
            <a:fillRect/>
          </a:stretch>
        </p:blipFill>
        <p:spPr>
          <a:xfrm>
            <a:off x="977084" y="1121157"/>
            <a:ext cx="10218136" cy="5109068"/>
          </a:xfrm>
        </p:spPr>
      </p:pic>
      <p:sp>
        <p:nvSpPr>
          <p:cNvPr id="4" name="Slide Number Placeholder 3">
            <a:extLst>
              <a:ext uri="{FF2B5EF4-FFF2-40B4-BE49-F238E27FC236}">
                <a16:creationId xmlns:a16="http://schemas.microsoft.com/office/drawing/2014/main" id="{7B658DFA-3244-4147-91A9-968685B458A2}"/>
              </a:ext>
            </a:extLst>
          </p:cNvPr>
          <p:cNvSpPr>
            <a:spLocks noGrp="1"/>
          </p:cNvSpPr>
          <p:nvPr>
            <p:ph type="sldNum" sz="quarter" idx="12"/>
          </p:nvPr>
        </p:nvSpPr>
        <p:spPr/>
        <p:txBody>
          <a:bodyPr/>
          <a:lstStyle/>
          <a:p>
            <a:fld id="{D9F085D5-EC86-4F6A-B501-C1359CB39116}" type="slidenum">
              <a:rPr lang="en-GB" smtClean="0"/>
              <a:t>36</a:t>
            </a:fld>
            <a:endParaRPr lang="en-GB" dirty="0"/>
          </a:p>
        </p:txBody>
      </p:sp>
    </p:spTree>
    <p:extLst>
      <p:ext uri="{BB962C8B-B14F-4D97-AF65-F5344CB8AC3E}">
        <p14:creationId xmlns:p14="http://schemas.microsoft.com/office/powerpoint/2010/main" val="6677416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DE066-FBB9-D742-9455-71A20DAC547B}"/>
              </a:ext>
            </a:extLst>
          </p:cNvPr>
          <p:cNvSpPr>
            <a:spLocks noGrp="1"/>
          </p:cNvSpPr>
          <p:nvPr>
            <p:ph type="title"/>
          </p:nvPr>
        </p:nvSpPr>
        <p:spPr/>
        <p:txBody>
          <a:bodyPr/>
          <a:lstStyle/>
          <a:p>
            <a:r>
              <a:rPr lang="en-US" dirty="0"/>
              <a:t> </a:t>
            </a:r>
            <a:r>
              <a:rPr lang="en-US" dirty="0">
                <a:solidFill>
                  <a:schemeClr val="bg1"/>
                </a:solidFill>
              </a:rPr>
              <a:t>Co</a:t>
            </a:r>
            <a:r>
              <a:rPr lang="en-US" dirty="0"/>
              <a:t>ntinuing Unemployment Claims</a:t>
            </a:r>
          </a:p>
        </p:txBody>
      </p:sp>
      <p:pic>
        <p:nvPicPr>
          <p:cNvPr id="6" name="Content Placeholder 5">
            <a:extLst>
              <a:ext uri="{FF2B5EF4-FFF2-40B4-BE49-F238E27FC236}">
                <a16:creationId xmlns:a16="http://schemas.microsoft.com/office/drawing/2014/main" id="{FB16A46B-A184-A846-9592-BF6D30C77EA3}"/>
              </a:ext>
            </a:extLst>
          </p:cNvPr>
          <p:cNvPicPr>
            <a:picLocks noGrp="1" noChangeAspect="1"/>
          </p:cNvPicPr>
          <p:nvPr>
            <p:ph idx="1"/>
          </p:nvPr>
        </p:nvPicPr>
        <p:blipFill>
          <a:blip r:embed="rId2" r:link="rId3"/>
          <a:srcRect/>
          <a:stretch>
            <a:fillRect/>
          </a:stretch>
        </p:blipFill>
        <p:spPr>
          <a:xfrm>
            <a:off x="977084" y="1121157"/>
            <a:ext cx="10218136" cy="5109068"/>
          </a:xfrm>
        </p:spPr>
      </p:pic>
      <p:sp>
        <p:nvSpPr>
          <p:cNvPr id="4" name="Slide Number Placeholder 3">
            <a:extLst>
              <a:ext uri="{FF2B5EF4-FFF2-40B4-BE49-F238E27FC236}">
                <a16:creationId xmlns:a16="http://schemas.microsoft.com/office/drawing/2014/main" id="{7B658DFA-3244-4147-91A9-968685B458A2}"/>
              </a:ext>
            </a:extLst>
          </p:cNvPr>
          <p:cNvSpPr>
            <a:spLocks noGrp="1"/>
          </p:cNvSpPr>
          <p:nvPr>
            <p:ph type="sldNum" sz="quarter" idx="12"/>
          </p:nvPr>
        </p:nvSpPr>
        <p:spPr/>
        <p:txBody>
          <a:bodyPr/>
          <a:lstStyle/>
          <a:p>
            <a:fld id="{D9F085D5-EC86-4F6A-B501-C1359CB39116}" type="slidenum">
              <a:rPr lang="en-GB" smtClean="0"/>
              <a:t>37</a:t>
            </a:fld>
            <a:endParaRPr lang="en-GB" dirty="0"/>
          </a:p>
        </p:txBody>
      </p:sp>
    </p:spTree>
    <p:extLst>
      <p:ext uri="{BB962C8B-B14F-4D97-AF65-F5344CB8AC3E}">
        <p14:creationId xmlns:p14="http://schemas.microsoft.com/office/powerpoint/2010/main" val="21045054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E153E-F27E-7645-A3CA-6E58A0342CAF}"/>
              </a:ext>
            </a:extLst>
          </p:cNvPr>
          <p:cNvSpPr>
            <a:spLocks noGrp="1"/>
          </p:cNvSpPr>
          <p:nvPr>
            <p:ph type="title"/>
          </p:nvPr>
        </p:nvSpPr>
        <p:spPr/>
        <p:txBody>
          <a:bodyPr/>
          <a:lstStyle/>
          <a:p>
            <a:r>
              <a:rPr lang="en-US" dirty="0">
                <a:solidFill>
                  <a:schemeClr val="bg1"/>
                </a:solidFill>
              </a:rPr>
              <a:t>Un</a:t>
            </a:r>
            <a:r>
              <a:rPr lang="en-US" dirty="0"/>
              <a:t>employment Rate</a:t>
            </a:r>
          </a:p>
        </p:txBody>
      </p:sp>
      <p:sp>
        <p:nvSpPr>
          <p:cNvPr id="4" name="Slide Number Placeholder 3">
            <a:extLst>
              <a:ext uri="{FF2B5EF4-FFF2-40B4-BE49-F238E27FC236}">
                <a16:creationId xmlns:a16="http://schemas.microsoft.com/office/drawing/2014/main" id="{F31DED0A-4441-C64E-9BD5-14896B556716}"/>
              </a:ext>
            </a:extLst>
          </p:cNvPr>
          <p:cNvSpPr>
            <a:spLocks noGrp="1"/>
          </p:cNvSpPr>
          <p:nvPr>
            <p:ph type="sldNum" sz="quarter" idx="12"/>
          </p:nvPr>
        </p:nvSpPr>
        <p:spPr/>
        <p:txBody>
          <a:bodyPr/>
          <a:lstStyle/>
          <a:p>
            <a:fld id="{D9F085D5-EC86-4F6A-B501-C1359CB39116}" type="slidenum">
              <a:rPr lang="en-GB" smtClean="0"/>
              <a:t>38</a:t>
            </a:fld>
            <a:endParaRPr lang="en-GB"/>
          </a:p>
        </p:txBody>
      </p:sp>
      <p:pic>
        <p:nvPicPr>
          <p:cNvPr id="7" name="Content Placeholder 6">
            <a:extLst>
              <a:ext uri="{FF2B5EF4-FFF2-40B4-BE49-F238E27FC236}">
                <a16:creationId xmlns:a16="http://schemas.microsoft.com/office/drawing/2014/main" id="{CF1E3CD8-966B-3941-A6B1-48A7AACA4035}"/>
              </a:ext>
            </a:extLst>
          </p:cNvPr>
          <p:cNvPicPr>
            <a:picLocks noGrp="1" noChangeAspect="1"/>
          </p:cNvPicPr>
          <p:nvPr>
            <p:ph idx="1"/>
          </p:nvPr>
        </p:nvPicPr>
        <p:blipFill>
          <a:blip r:embed="rId3" r:link="rId4"/>
          <a:stretch>
            <a:fillRect/>
          </a:stretch>
        </p:blipFill>
        <p:spPr>
          <a:xfrm>
            <a:off x="2802835" y="1178633"/>
            <a:ext cx="7271158" cy="5051593"/>
          </a:xfrm>
        </p:spPr>
      </p:pic>
      <p:pic>
        <p:nvPicPr>
          <p:cNvPr id="9" name="Picture 8">
            <a:extLst>
              <a:ext uri="{FF2B5EF4-FFF2-40B4-BE49-F238E27FC236}">
                <a16:creationId xmlns:a16="http://schemas.microsoft.com/office/drawing/2014/main" id="{65B46755-3939-424E-88F9-0143556621B0}"/>
              </a:ext>
            </a:extLst>
          </p:cNvPr>
          <p:cNvPicPr>
            <a:picLocks noChangeAspect="1"/>
          </p:cNvPicPr>
          <p:nvPr/>
        </p:nvPicPr>
        <p:blipFill>
          <a:blip r:embed="rId5" r:link="rId6"/>
          <a:stretch>
            <a:fillRect/>
          </a:stretch>
        </p:blipFill>
        <p:spPr>
          <a:xfrm>
            <a:off x="1264327" y="1172817"/>
            <a:ext cx="10100028" cy="5057408"/>
          </a:xfrm>
          <a:prstGeom prst="rect">
            <a:avLst/>
          </a:prstGeom>
        </p:spPr>
      </p:pic>
      <p:sp>
        <p:nvSpPr>
          <p:cNvPr id="6" name="TextBox 5">
            <a:extLst>
              <a:ext uri="{FF2B5EF4-FFF2-40B4-BE49-F238E27FC236}">
                <a16:creationId xmlns:a16="http://schemas.microsoft.com/office/drawing/2014/main" id="{D17D75A2-11CF-BD43-9896-976617033A77}"/>
              </a:ext>
            </a:extLst>
          </p:cNvPr>
          <p:cNvSpPr txBox="1"/>
          <p:nvPr/>
        </p:nvSpPr>
        <p:spPr>
          <a:xfrm>
            <a:off x="4017430" y="2498380"/>
            <a:ext cx="4841967" cy="1569660"/>
          </a:xfrm>
          <a:prstGeom prst="rect">
            <a:avLst/>
          </a:prstGeom>
          <a:solidFill>
            <a:schemeClr val="bg1"/>
          </a:solidFill>
        </p:spPr>
        <p:txBody>
          <a:bodyPr wrap="none" rtlCol="0">
            <a:spAutoFit/>
          </a:bodyPr>
          <a:lstStyle/>
          <a:p>
            <a:r>
              <a:rPr lang="en-US" sz="2400" b="1" dirty="0"/>
              <a:t>Coding error caused underreporting:</a:t>
            </a:r>
          </a:p>
          <a:p>
            <a:endParaRPr lang="en-US" sz="2400" b="1" dirty="0"/>
          </a:p>
          <a:p>
            <a:pPr algn="ctr"/>
            <a:r>
              <a:rPr lang="en-US" sz="2400" b="1" dirty="0"/>
              <a:t>April:  	20%</a:t>
            </a:r>
          </a:p>
          <a:p>
            <a:pPr algn="ctr"/>
            <a:r>
              <a:rPr lang="en-US" sz="2400" b="1" dirty="0"/>
              <a:t>May:	16%</a:t>
            </a:r>
          </a:p>
        </p:txBody>
      </p:sp>
    </p:spTree>
    <p:extLst>
      <p:ext uri="{BB962C8B-B14F-4D97-AF65-F5344CB8AC3E}">
        <p14:creationId xmlns:p14="http://schemas.microsoft.com/office/powerpoint/2010/main" val="2569301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8E9D7-8937-4345-B5CE-FBDF815BD7E7}"/>
              </a:ext>
            </a:extLst>
          </p:cNvPr>
          <p:cNvSpPr>
            <a:spLocks noGrp="1"/>
          </p:cNvSpPr>
          <p:nvPr>
            <p:ph type="title"/>
          </p:nvPr>
        </p:nvSpPr>
        <p:spPr/>
        <p:txBody>
          <a:bodyPr/>
          <a:lstStyle/>
          <a:p>
            <a:r>
              <a:rPr lang="en-US" dirty="0">
                <a:solidFill>
                  <a:schemeClr val="bg1"/>
                </a:solidFill>
              </a:rPr>
              <a:t>Mo</a:t>
            </a:r>
            <a:r>
              <a:rPr lang="en-US" dirty="0"/>
              <a:t>nthly Changes in Nonfarm Employment</a:t>
            </a:r>
          </a:p>
        </p:txBody>
      </p:sp>
      <p:sp>
        <p:nvSpPr>
          <p:cNvPr id="4" name="Slide Number Placeholder 3">
            <a:extLst>
              <a:ext uri="{FF2B5EF4-FFF2-40B4-BE49-F238E27FC236}">
                <a16:creationId xmlns:a16="http://schemas.microsoft.com/office/drawing/2014/main" id="{3B39B141-B4BC-444F-B6FE-A0AD9D36A58B}"/>
              </a:ext>
            </a:extLst>
          </p:cNvPr>
          <p:cNvSpPr>
            <a:spLocks noGrp="1"/>
          </p:cNvSpPr>
          <p:nvPr>
            <p:ph type="sldNum" sz="quarter" idx="12"/>
          </p:nvPr>
        </p:nvSpPr>
        <p:spPr/>
        <p:txBody>
          <a:bodyPr/>
          <a:lstStyle/>
          <a:p>
            <a:fld id="{D9F085D5-EC86-4F6A-B501-C1359CB39116}" type="slidenum">
              <a:rPr lang="en-GB" smtClean="0"/>
              <a:t>39</a:t>
            </a:fld>
            <a:endParaRPr lang="en-GB"/>
          </a:p>
        </p:txBody>
      </p:sp>
      <p:pic>
        <p:nvPicPr>
          <p:cNvPr id="6" name="Picture 5" descr="A screenshot of a cell phone&#10;&#10;Description automatically generated">
            <a:extLst>
              <a:ext uri="{FF2B5EF4-FFF2-40B4-BE49-F238E27FC236}">
                <a16:creationId xmlns:a16="http://schemas.microsoft.com/office/drawing/2014/main" id="{09A37888-A229-6A4A-AEC5-81807A410FBC}"/>
              </a:ext>
            </a:extLst>
          </p:cNvPr>
          <p:cNvPicPr>
            <a:picLocks noChangeAspect="1"/>
          </p:cNvPicPr>
          <p:nvPr/>
        </p:nvPicPr>
        <p:blipFill>
          <a:blip r:embed="rId3" r:link="rId4"/>
          <a:stretch>
            <a:fillRect/>
          </a:stretch>
        </p:blipFill>
        <p:spPr>
          <a:xfrm>
            <a:off x="2117320" y="922730"/>
            <a:ext cx="7957359" cy="5307496"/>
          </a:xfrm>
          <a:prstGeom prst="rect">
            <a:avLst/>
          </a:prstGeom>
        </p:spPr>
      </p:pic>
    </p:spTree>
    <p:extLst>
      <p:ext uri="{BB962C8B-B14F-4D97-AF65-F5344CB8AC3E}">
        <p14:creationId xmlns:p14="http://schemas.microsoft.com/office/powerpoint/2010/main" val="1483497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1B23E-7084-7944-A45B-C6D0E0A6BF2E}"/>
              </a:ext>
            </a:extLst>
          </p:cNvPr>
          <p:cNvSpPr>
            <a:spLocks noGrp="1"/>
          </p:cNvSpPr>
          <p:nvPr>
            <p:ph type="title"/>
          </p:nvPr>
        </p:nvSpPr>
        <p:spPr/>
        <p:txBody>
          <a:bodyPr/>
          <a:lstStyle/>
          <a:p>
            <a:r>
              <a:rPr lang="en-US" dirty="0">
                <a:solidFill>
                  <a:schemeClr val="bg1"/>
                </a:solidFill>
              </a:rPr>
              <a:t>Wh</a:t>
            </a:r>
            <a:r>
              <a:rPr lang="en-US" dirty="0"/>
              <a:t>ere Are We?</a:t>
            </a:r>
          </a:p>
        </p:txBody>
      </p:sp>
      <p:pic>
        <p:nvPicPr>
          <p:cNvPr id="6" name="Content Placeholder 5">
            <a:extLst>
              <a:ext uri="{FF2B5EF4-FFF2-40B4-BE49-F238E27FC236}">
                <a16:creationId xmlns:a16="http://schemas.microsoft.com/office/drawing/2014/main" id="{C4594F58-9AA6-F24A-964E-3AC22CA41A9A}"/>
              </a:ext>
            </a:extLst>
          </p:cNvPr>
          <p:cNvPicPr>
            <a:picLocks noGrp="1" noChangeAspect="1"/>
          </p:cNvPicPr>
          <p:nvPr>
            <p:ph idx="1"/>
          </p:nvPr>
        </p:nvPicPr>
        <p:blipFill>
          <a:blip r:embed="rId2" r:link="rId3"/>
          <a:srcRect/>
          <a:stretch>
            <a:fillRect/>
          </a:stretch>
        </p:blipFill>
        <p:spPr>
          <a:xfrm>
            <a:off x="1744845" y="1047352"/>
            <a:ext cx="7728643" cy="4786033"/>
          </a:xfrm>
        </p:spPr>
      </p:pic>
      <p:sp>
        <p:nvSpPr>
          <p:cNvPr id="4" name="Slide Number Placeholder 3">
            <a:extLst>
              <a:ext uri="{FF2B5EF4-FFF2-40B4-BE49-F238E27FC236}">
                <a16:creationId xmlns:a16="http://schemas.microsoft.com/office/drawing/2014/main" id="{B35876C4-A3D6-7242-9D80-C8D64A70ECD1}"/>
              </a:ext>
            </a:extLst>
          </p:cNvPr>
          <p:cNvSpPr>
            <a:spLocks noGrp="1"/>
          </p:cNvSpPr>
          <p:nvPr>
            <p:ph type="sldNum" sz="quarter" idx="12"/>
          </p:nvPr>
        </p:nvSpPr>
        <p:spPr/>
        <p:txBody>
          <a:bodyPr/>
          <a:lstStyle/>
          <a:p>
            <a:fld id="{D9F085D5-EC86-4F6A-B501-C1359CB39116}" type="slidenum">
              <a:rPr lang="en-GB" smtClean="0"/>
              <a:t>4</a:t>
            </a:fld>
            <a:endParaRPr lang="en-GB"/>
          </a:p>
        </p:txBody>
      </p:sp>
      <p:pic>
        <p:nvPicPr>
          <p:cNvPr id="8" name="Picture 7">
            <a:extLst>
              <a:ext uri="{FF2B5EF4-FFF2-40B4-BE49-F238E27FC236}">
                <a16:creationId xmlns:a16="http://schemas.microsoft.com/office/drawing/2014/main" id="{657DAB63-0268-1544-985C-0D4232ED6F4E}"/>
              </a:ext>
            </a:extLst>
          </p:cNvPr>
          <p:cNvPicPr>
            <a:picLocks noChangeAspect="1"/>
          </p:cNvPicPr>
          <p:nvPr/>
        </p:nvPicPr>
        <p:blipFill>
          <a:blip r:embed="rId4" r:link="rId5"/>
          <a:srcRect/>
          <a:stretch>
            <a:fillRect/>
          </a:stretch>
        </p:blipFill>
        <p:spPr>
          <a:xfrm>
            <a:off x="8806449" y="3937439"/>
            <a:ext cx="2241495" cy="1498600"/>
          </a:xfrm>
          <a:prstGeom prst="rect">
            <a:avLst/>
          </a:prstGeom>
        </p:spPr>
      </p:pic>
    </p:spTree>
    <p:extLst>
      <p:ext uri="{BB962C8B-B14F-4D97-AF65-F5344CB8AC3E}">
        <p14:creationId xmlns:p14="http://schemas.microsoft.com/office/powerpoint/2010/main" val="36477330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B2968-C1F7-984E-A56D-45797AE0A894}"/>
              </a:ext>
            </a:extLst>
          </p:cNvPr>
          <p:cNvSpPr>
            <a:spLocks noGrp="1"/>
          </p:cNvSpPr>
          <p:nvPr>
            <p:ph type="title"/>
          </p:nvPr>
        </p:nvSpPr>
        <p:spPr/>
        <p:txBody>
          <a:bodyPr/>
          <a:lstStyle/>
          <a:p>
            <a:r>
              <a:rPr lang="en-US" dirty="0">
                <a:solidFill>
                  <a:schemeClr val="bg1"/>
                </a:solidFill>
              </a:rPr>
              <a:t>Mo</a:t>
            </a:r>
            <a:r>
              <a:rPr lang="en-US" dirty="0"/>
              <a:t>nthly Changes in Nonfarm Employment</a:t>
            </a:r>
          </a:p>
        </p:txBody>
      </p:sp>
      <p:sp>
        <p:nvSpPr>
          <p:cNvPr id="4" name="Slide Number Placeholder 3">
            <a:extLst>
              <a:ext uri="{FF2B5EF4-FFF2-40B4-BE49-F238E27FC236}">
                <a16:creationId xmlns:a16="http://schemas.microsoft.com/office/drawing/2014/main" id="{F188D4AF-ACFD-CE42-BD51-A0439CE1ED52}"/>
              </a:ext>
            </a:extLst>
          </p:cNvPr>
          <p:cNvSpPr>
            <a:spLocks noGrp="1"/>
          </p:cNvSpPr>
          <p:nvPr>
            <p:ph type="sldNum" sz="quarter" idx="12"/>
          </p:nvPr>
        </p:nvSpPr>
        <p:spPr/>
        <p:txBody>
          <a:bodyPr/>
          <a:lstStyle/>
          <a:p>
            <a:fld id="{D9F085D5-EC86-4F6A-B501-C1359CB39116}" type="slidenum">
              <a:rPr lang="en-GB" smtClean="0"/>
              <a:t>40</a:t>
            </a:fld>
            <a:endParaRPr lang="en-GB"/>
          </a:p>
        </p:txBody>
      </p:sp>
      <p:pic>
        <p:nvPicPr>
          <p:cNvPr id="8" name="Content Placeholder 7" descr="A screenshot of a cell phone&#10;&#10;Description automatically generated">
            <a:extLst>
              <a:ext uri="{FF2B5EF4-FFF2-40B4-BE49-F238E27FC236}">
                <a16:creationId xmlns:a16="http://schemas.microsoft.com/office/drawing/2014/main" id="{A6BD40EF-5E41-8246-BCBD-55A7F152DDE2}"/>
              </a:ext>
            </a:extLst>
          </p:cNvPr>
          <p:cNvPicPr>
            <a:picLocks noGrp="1" noChangeAspect="1"/>
          </p:cNvPicPr>
          <p:nvPr>
            <p:ph idx="1"/>
          </p:nvPr>
        </p:nvPicPr>
        <p:blipFill>
          <a:blip r:embed="rId3" r:link="rId4"/>
          <a:stretch>
            <a:fillRect/>
          </a:stretch>
        </p:blipFill>
        <p:spPr>
          <a:xfrm>
            <a:off x="1034796" y="1169022"/>
            <a:ext cx="10122408" cy="5061204"/>
          </a:xfrm>
        </p:spPr>
      </p:pic>
    </p:spTree>
    <p:extLst>
      <p:ext uri="{BB962C8B-B14F-4D97-AF65-F5344CB8AC3E}">
        <p14:creationId xmlns:p14="http://schemas.microsoft.com/office/powerpoint/2010/main" val="6448706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B2968-C1F7-984E-A56D-45797AE0A894}"/>
              </a:ext>
            </a:extLst>
          </p:cNvPr>
          <p:cNvSpPr>
            <a:spLocks noGrp="1"/>
          </p:cNvSpPr>
          <p:nvPr>
            <p:ph type="title"/>
          </p:nvPr>
        </p:nvSpPr>
        <p:spPr/>
        <p:txBody>
          <a:bodyPr/>
          <a:lstStyle/>
          <a:p>
            <a:r>
              <a:rPr lang="en-US" dirty="0">
                <a:solidFill>
                  <a:schemeClr val="bg1"/>
                </a:solidFill>
              </a:rPr>
              <a:t>Mo</a:t>
            </a:r>
            <a:r>
              <a:rPr lang="en-US" dirty="0"/>
              <a:t>nthly Changes in Nonfarm Employment</a:t>
            </a:r>
          </a:p>
        </p:txBody>
      </p:sp>
      <p:sp>
        <p:nvSpPr>
          <p:cNvPr id="4" name="Slide Number Placeholder 3">
            <a:extLst>
              <a:ext uri="{FF2B5EF4-FFF2-40B4-BE49-F238E27FC236}">
                <a16:creationId xmlns:a16="http://schemas.microsoft.com/office/drawing/2014/main" id="{F188D4AF-ACFD-CE42-BD51-A0439CE1ED52}"/>
              </a:ext>
            </a:extLst>
          </p:cNvPr>
          <p:cNvSpPr>
            <a:spLocks noGrp="1"/>
          </p:cNvSpPr>
          <p:nvPr>
            <p:ph type="sldNum" sz="quarter" idx="12"/>
          </p:nvPr>
        </p:nvSpPr>
        <p:spPr/>
        <p:txBody>
          <a:bodyPr/>
          <a:lstStyle/>
          <a:p>
            <a:fld id="{D9F085D5-EC86-4F6A-B501-C1359CB39116}" type="slidenum">
              <a:rPr lang="en-GB" smtClean="0"/>
              <a:t>41</a:t>
            </a:fld>
            <a:endParaRPr lang="en-GB"/>
          </a:p>
        </p:txBody>
      </p:sp>
      <p:pic>
        <p:nvPicPr>
          <p:cNvPr id="8" name="Content Placeholder 7">
            <a:extLst>
              <a:ext uri="{FF2B5EF4-FFF2-40B4-BE49-F238E27FC236}">
                <a16:creationId xmlns:a16="http://schemas.microsoft.com/office/drawing/2014/main" id="{A6BD40EF-5E41-8246-BCBD-55A7F152DDE2}"/>
              </a:ext>
            </a:extLst>
          </p:cNvPr>
          <p:cNvPicPr>
            <a:picLocks noGrp="1" noChangeAspect="1"/>
          </p:cNvPicPr>
          <p:nvPr>
            <p:ph idx="1"/>
          </p:nvPr>
        </p:nvPicPr>
        <p:blipFill>
          <a:blip r:embed="rId3" r:link="rId4"/>
          <a:srcRect/>
          <a:stretch>
            <a:fillRect/>
          </a:stretch>
        </p:blipFill>
        <p:spPr>
          <a:xfrm>
            <a:off x="1034796" y="1169022"/>
            <a:ext cx="10122408" cy="5061204"/>
          </a:xfrm>
        </p:spPr>
      </p:pic>
    </p:spTree>
    <p:extLst>
      <p:ext uri="{BB962C8B-B14F-4D97-AF65-F5344CB8AC3E}">
        <p14:creationId xmlns:p14="http://schemas.microsoft.com/office/powerpoint/2010/main" val="3985645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1BE61-852E-F446-B70C-443620258B96}"/>
              </a:ext>
            </a:extLst>
          </p:cNvPr>
          <p:cNvSpPr>
            <a:spLocks noGrp="1"/>
          </p:cNvSpPr>
          <p:nvPr>
            <p:ph type="title"/>
          </p:nvPr>
        </p:nvSpPr>
        <p:spPr/>
        <p:txBody>
          <a:bodyPr/>
          <a:lstStyle/>
          <a:p>
            <a:r>
              <a:rPr lang="en-US" dirty="0">
                <a:solidFill>
                  <a:schemeClr val="bg1"/>
                </a:solidFill>
              </a:rPr>
              <a:t> An</a:t>
            </a:r>
            <a:r>
              <a:rPr lang="en-US" dirty="0"/>
              <a:t>nual Changes in Nonfarm Employment</a:t>
            </a:r>
          </a:p>
        </p:txBody>
      </p:sp>
      <p:sp>
        <p:nvSpPr>
          <p:cNvPr id="4" name="Slide Number Placeholder 3">
            <a:extLst>
              <a:ext uri="{FF2B5EF4-FFF2-40B4-BE49-F238E27FC236}">
                <a16:creationId xmlns:a16="http://schemas.microsoft.com/office/drawing/2014/main" id="{87A9992F-2CAB-AC43-AC7C-83BDB3D00E91}"/>
              </a:ext>
            </a:extLst>
          </p:cNvPr>
          <p:cNvSpPr>
            <a:spLocks noGrp="1"/>
          </p:cNvSpPr>
          <p:nvPr>
            <p:ph type="sldNum" sz="quarter" idx="12"/>
          </p:nvPr>
        </p:nvSpPr>
        <p:spPr/>
        <p:txBody>
          <a:bodyPr/>
          <a:lstStyle/>
          <a:p>
            <a:fld id="{D9F085D5-EC86-4F6A-B501-C1359CB39116}" type="slidenum">
              <a:rPr lang="en-GB" smtClean="0"/>
              <a:t>42</a:t>
            </a:fld>
            <a:endParaRPr lang="en-GB" dirty="0"/>
          </a:p>
        </p:txBody>
      </p:sp>
      <p:pic>
        <p:nvPicPr>
          <p:cNvPr id="10" name="Content Placeholder 9" descr="A screenshot of a cell phone&#10;&#10;Description automatically generated">
            <a:extLst>
              <a:ext uri="{FF2B5EF4-FFF2-40B4-BE49-F238E27FC236}">
                <a16:creationId xmlns:a16="http://schemas.microsoft.com/office/drawing/2014/main" id="{69BE08B0-53A0-E24F-B0B9-B249540BB0AC}"/>
              </a:ext>
            </a:extLst>
          </p:cNvPr>
          <p:cNvPicPr>
            <a:picLocks noGrp="1" noChangeAspect="1"/>
          </p:cNvPicPr>
          <p:nvPr>
            <p:ph idx="1"/>
          </p:nvPr>
        </p:nvPicPr>
        <p:blipFill>
          <a:blip r:embed="rId2" r:link="rId3"/>
          <a:stretch>
            <a:fillRect/>
          </a:stretch>
        </p:blipFill>
        <p:spPr>
          <a:xfrm>
            <a:off x="957942" y="996557"/>
            <a:ext cx="10624457" cy="5233669"/>
          </a:xfrm>
        </p:spPr>
      </p:pic>
    </p:spTree>
    <p:extLst>
      <p:ext uri="{BB962C8B-B14F-4D97-AF65-F5344CB8AC3E}">
        <p14:creationId xmlns:p14="http://schemas.microsoft.com/office/powerpoint/2010/main" val="29567165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D717E-16EC-F84C-A048-C96B141299C8}"/>
              </a:ext>
            </a:extLst>
          </p:cNvPr>
          <p:cNvSpPr>
            <a:spLocks noGrp="1"/>
          </p:cNvSpPr>
          <p:nvPr>
            <p:ph type="title"/>
          </p:nvPr>
        </p:nvSpPr>
        <p:spPr/>
        <p:txBody>
          <a:bodyPr/>
          <a:lstStyle/>
          <a:p>
            <a:r>
              <a:rPr lang="en-US" dirty="0">
                <a:solidFill>
                  <a:schemeClr val="bg1"/>
                </a:solidFill>
              </a:rPr>
              <a:t>Par</a:t>
            </a:r>
            <a:r>
              <a:rPr lang="en-US" dirty="0"/>
              <a:t>t-Time Nonfarm Employment</a:t>
            </a:r>
          </a:p>
        </p:txBody>
      </p:sp>
      <p:pic>
        <p:nvPicPr>
          <p:cNvPr id="6" name="Content Placeholder 5" descr="A close up of a map&#10;&#10;Description automatically generated">
            <a:extLst>
              <a:ext uri="{FF2B5EF4-FFF2-40B4-BE49-F238E27FC236}">
                <a16:creationId xmlns:a16="http://schemas.microsoft.com/office/drawing/2014/main" id="{4A3DC724-918E-1F4C-AA78-83EE9A629B33}"/>
              </a:ext>
            </a:extLst>
          </p:cNvPr>
          <p:cNvPicPr>
            <a:picLocks noGrp="1" noChangeAspect="1"/>
          </p:cNvPicPr>
          <p:nvPr>
            <p:ph idx="1"/>
          </p:nvPr>
        </p:nvPicPr>
        <p:blipFill>
          <a:blip r:embed="rId2" r:link="rId3"/>
          <a:stretch>
            <a:fillRect/>
          </a:stretch>
        </p:blipFill>
        <p:spPr>
          <a:xfrm>
            <a:off x="2136711" y="948597"/>
            <a:ext cx="7918577" cy="5281629"/>
          </a:xfrm>
        </p:spPr>
      </p:pic>
      <p:sp>
        <p:nvSpPr>
          <p:cNvPr id="4" name="Slide Number Placeholder 3">
            <a:extLst>
              <a:ext uri="{FF2B5EF4-FFF2-40B4-BE49-F238E27FC236}">
                <a16:creationId xmlns:a16="http://schemas.microsoft.com/office/drawing/2014/main" id="{45E3DD82-591E-3645-9ECB-7526F6F282E1}"/>
              </a:ext>
            </a:extLst>
          </p:cNvPr>
          <p:cNvSpPr>
            <a:spLocks noGrp="1"/>
          </p:cNvSpPr>
          <p:nvPr>
            <p:ph type="sldNum" sz="quarter" idx="12"/>
          </p:nvPr>
        </p:nvSpPr>
        <p:spPr/>
        <p:txBody>
          <a:bodyPr/>
          <a:lstStyle/>
          <a:p>
            <a:fld id="{D9F085D5-EC86-4F6A-B501-C1359CB39116}" type="slidenum">
              <a:rPr lang="en-GB" smtClean="0"/>
              <a:t>43</a:t>
            </a:fld>
            <a:endParaRPr lang="en-GB"/>
          </a:p>
        </p:txBody>
      </p:sp>
    </p:spTree>
    <p:extLst>
      <p:ext uri="{BB962C8B-B14F-4D97-AF65-F5344CB8AC3E}">
        <p14:creationId xmlns:p14="http://schemas.microsoft.com/office/powerpoint/2010/main" val="1035085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EA0A0-CF5C-F64C-B404-CC6D909A74E0}"/>
              </a:ext>
            </a:extLst>
          </p:cNvPr>
          <p:cNvSpPr>
            <a:spLocks noGrp="1"/>
          </p:cNvSpPr>
          <p:nvPr>
            <p:ph type="title"/>
          </p:nvPr>
        </p:nvSpPr>
        <p:spPr/>
        <p:txBody>
          <a:bodyPr/>
          <a:lstStyle/>
          <a:p>
            <a:r>
              <a:rPr lang="en-US" dirty="0">
                <a:solidFill>
                  <a:schemeClr val="bg1"/>
                </a:solidFill>
              </a:rPr>
              <a:t>Ho</a:t>
            </a:r>
            <a:r>
              <a:rPr lang="en-US" dirty="0"/>
              <a:t>using Starts Plummet: Down 25% in March</a:t>
            </a:r>
          </a:p>
        </p:txBody>
      </p:sp>
      <p:pic>
        <p:nvPicPr>
          <p:cNvPr id="6" name="Content Placeholder 5" descr="A close up of a map&#10;&#10;Description automatically generated">
            <a:extLst>
              <a:ext uri="{FF2B5EF4-FFF2-40B4-BE49-F238E27FC236}">
                <a16:creationId xmlns:a16="http://schemas.microsoft.com/office/drawing/2014/main" id="{E7B9CB57-732C-D249-8885-3BB25EBFE3CA}"/>
              </a:ext>
            </a:extLst>
          </p:cNvPr>
          <p:cNvPicPr>
            <a:picLocks noGrp="1" noChangeAspect="1"/>
          </p:cNvPicPr>
          <p:nvPr>
            <p:ph idx="1"/>
          </p:nvPr>
        </p:nvPicPr>
        <p:blipFill>
          <a:blip r:embed="rId2" r:link="rId3"/>
          <a:stretch>
            <a:fillRect/>
          </a:stretch>
        </p:blipFill>
        <p:spPr>
          <a:xfrm>
            <a:off x="2079087" y="876947"/>
            <a:ext cx="8033825" cy="5353279"/>
          </a:xfrm>
        </p:spPr>
      </p:pic>
      <p:sp>
        <p:nvSpPr>
          <p:cNvPr id="4" name="Slide Number Placeholder 3">
            <a:extLst>
              <a:ext uri="{FF2B5EF4-FFF2-40B4-BE49-F238E27FC236}">
                <a16:creationId xmlns:a16="http://schemas.microsoft.com/office/drawing/2014/main" id="{BA1BD952-F13B-1743-819E-84F9FA9A5D4E}"/>
              </a:ext>
            </a:extLst>
          </p:cNvPr>
          <p:cNvSpPr>
            <a:spLocks noGrp="1"/>
          </p:cNvSpPr>
          <p:nvPr>
            <p:ph type="sldNum" sz="quarter" idx="12"/>
          </p:nvPr>
        </p:nvSpPr>
        <p:spPr/>
        <p:txBody>
          <a:bodyPr/>
          <a:lstStyle/>
          <a:p>
            <a:fld id="{D9F085D5-EC86-4F6A-B501-C1359CB39116}" type="slidenum">
              <a:rPr lang="en-GB" smtClean="0"/>
              <a:t>44</a:t>
            </a:fld>
            <a:endParaRPr lang="en-GB"/>
          </a:p>
        </p:txBody>
      </p:sp>
    </p:spTree>
    <p:extLst>
      <p:ext uri="{BB962C8B-B14F-4D97-AF65-F5344CB8AC3E}">
        <p14:creationId xmlns:p14="http://schemas.microsoft.com/office/powerpoint/2010/main" val="8720870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45491-C747-CC41-960A-485678B6B289}"/>
              </a:ext>
            </a:extLst>
          </p:cNvPr>
          <p:cNvSpPr>
            <a:spLocks noGrp="1"/>
          </p:cNvSpPr>
          <p:nvPr>
            <p:ph type="title"/>
          </p:nvPr>
        </p:nvSpPr>
        <p:spPr/>
        <p:txBody>
          <a:bodyPr/>
          <a:lstStyle/>
          <a:p>
            <a:r>
              <a:rPr lang="en-US" dirty="0">
                <a:solidFill>
                  <a:schemeClr val="bg1"/>
                </a:solidFill>
              </a:rPr>
              <a:t>Ret</a:t>
            </a:r>
            <a:r>
              <a:rPr lang="en-US" dirty="0"/>
              <a:t>ail Sales</a:t>
            </a:r>
          </a:p>
        </p:txBody>
      </p:sp>
      <p:pic>
        <p:nvPicPr>
          <p:cNvPr id="8" name="Content Placeholder 7">
            <a:extLst>
              <a:ext uri="{FF2B5EF4-FFF2-40B4-BE49-F238E27FC236}">
                <a16:creationId xmlns:a16="http://schemas.microsoft.com/office/drawing/2014/main" id="{3AA394D4-225C-4F40-9F57-7170779DC938}"/>
              </a:ext>
            </a:extLst>
          </p:cNvPr>
          <p:cNvPicPr>
            <a:picLocks noGrp="1" noChangeAspect="1"/>
          </p:cNvPicPr>
          <p:nvPr>
            <p:ph idx="1"/>
          </p:nvPr>
        </p:nvPicPr>
        <p:blipFill>
          <a:blip r:embed="rId2" r:link="rId3"/>
          <a:srcRect/>
          <a:stretch>
            <a:fillRect/>
          </a:stretch>
        </p:blipFill>
        <p:spPr>
          <a:xfrm>
            <a:off x="1197882" y="1307843"/>
            <a:ext cx="9796236" cy="4898118"/>
          </a:xfrm>
        </p:spPr>
      </p:pic>
      <p:sp>
        <p:nvSpPr>
          <p:cNvPr id="4" name="Slide Number Placeholder 3">
            <a:extLst>
              <a:ext uri="{FF2B5EF4-FFF2-40B4-BE49-F238E27FC236}">
                <a16:creationId xmlns:a16="http://schemas.microsoft.com/office/drawing/2014/main" id="{10DACF7C-1218-3742-97CD-4D035469A7DB}"/>
              </a:ext>
            </a:extLst>
          </p:cNvPr>
          <p:cNvSpPr>
            <a:spLocks noGrp="1"/>
          </p:cNvSpPr>
          <p:nvPr>
            <p:ph type="sldNum" sz="quarter" idx="12"/>
          </p:nvPr>
        </p:nvSpPr>
        <p:spPr/>
        <p:txBody>
          <a:bodyPr/>
          <a:lstStyle/>
          <a:p>
            <a:fld id="{D9F085D5-EC86-4F6A-B501-C1359CB39116}" type="slidenum">
              <a:rPr lang="en-GB" smtClean="0"/>
              <a:t>45</a:t>
            </a:fld>
            <a:endParaRPr lang="en-GB"/>
          </a:p>
        </p:txBody>
      </p:sp>
    </p:spTree>
    <p:extLst>
      <p:ext uri="{BB962C8B-B14F-4D97-AF65-F5344CB8AC3E}">
        <p14:creationId xmlns:p14="http://schemas.microsoft.com/office/powerpoint/2010/main" val="24739016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45491-C747-CC41-960A-485678B6B289}"/>
              </a:ext>
            </a:extLst>
          </p:cNvPr>
          <p:cNvSpPr>
            <a:spLocks noGrp="1"/>
          </p:cNvSpPr>
          <p:nvPr>
            <p:ph type="title"/>
          </p:nvPr>
        </p:nvSpPr>
        <p:spPr/>
        <p:txBody>
          <a:bodyPr/>
          <a:lstStyle/>
          <a:p>
            <a:r>
              <a:rPr lang="en-US" dirty="0">
                <a:solidFill>
                  <a:schemeClr val="bg1"/>
                </a:solidFill>
              </a:rPr>
              <a:t>Aut</a:t>
            </a:r>
            <a:r>
              <a:rPr lang="en-US" dirty="0"/>
              <a:t>omobile and Light Truck Sales</a:t>
            </a:r>
          </a:p>
        </p:txBody>
      </p:sp>
      <p:pic>
        <p:nvPicPr>
          <p:cNvPr id="8" name="Content Placeholder 7" descr="A screenshot of a cell phone&#10;&#10;Description automatically generated">
            <a:extLst>
              <a:ext uri="{FF2B5EF4-FFF2-40B4-BE49-F238E27FC236}">
                <a16:creationId xmlns:a16="http://schemas.microsoft.com/office/drawing/2014/main" id="{3AA394D4-225C-4F40-9F57-7170779DC938}"/>
              </a:ext>
            </a:extLst>
          </p:cNvPr>
          <p:cNvPicPr>
            <a:picLocks noGrp="1" noChangeAspect="1"/>
          </p:cNvPicPr>
          <p:nvPr>
            <p:ph idx="1"/>
          </p:nvPr>
        </p:nvPicPr>
        <p:blipFill>
          <a:blip r:embed="rId2" r:link="rId3"/>
          <a:stretch>
            <a:fillRect/>
          </a:stretch>
        </p:blipFill>
        <p:spPr>
          <a:xfrm>
            <a:off x="1197882" y="1307843"/>
            <a:ext cx="9796236" cy="4898118"/>
          </a:xfrm>
        </p:spPr>
      </p:pic>
      <p:sp>
        <p:nvSpPr>
          <p:cNvPr id="4" name="Slide Number Placeholder 3">
            <a:extLst>
              <a:ext uri="{FF2B5EF4-FFF2-40B4-BE49-F238E27FC236}">
                <a16:creationId xmlns:a16="http://schemas.microsoft.com/office/drawing/2014/main" id="{10DACF7C-1218-3742-97CD-4D035469A7DB}"/>
              </a:ext>
            </a:extLst>
          </p:cNvPr>
          <p:cNvSpPr>
            <a:spLocks noGrp="1"/>
          </p:cNvSpPr>
          <p:nvPr>
            <p:ph type="sldNum" sz="quarter" idx="12"/>
          </p:nvPr>
        </p:nvSpPr>
        <p:spPr/>
        <p:txBody>
          <a:bodyPr/>
          <a:lstStyle/>
          <a:p>
            <a:fld id="{D9F085D5-EC86-4F6A-B501-C1359CB39116}" type="slidenum">
              <a:rPr lang="en-GB" smtClean="0"/>
              <a:t>46</a:t>
            </a:fld>
            <a:endParaRPr lang="en-GB"/>
          </a:p>
        </p:txBody>
      </p:sp>
    </p:spTree>
    <p:extLst>
      <p:ext uri="{BB962C8B-B14F-4D97-AF65-F5344CB8AC3E}">
        <p14:creationId xmlns:p14="http://schemas.microsoft.com/office/powerpoint/2010/main" val="15852112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E9849-526A-DC48-B291-30D94B03885F}"/>
              </a:ext>
            </a:extLst>
          </p:cNvPr>
          <p:cNvSpPr>
            <a:spLocks noGrp="1"/>
          </p:cNvSpPr>
          <p:nvPr>
            <p:ph type="title"/>
          </p:nvPr>
        </p:nvSpPr>
        <p:spPr/>
        <p:txBody>
          <a:bodyPr/>
          <a:lstStyle/>
          <a:p>
            <a:r>
              <a:rPr lang="en-US" dirty="0">
                <a:solidFill>
                  <a:schemeClr val="bg1"/>
                </a:solidFill>
              </a:rPr>
              <a:t>Infl</a:t>
            </a:r>
            <a:r>
              <a:rPr lang="en-US" dirty="0"/>
              <a:t>ation – Deflation is More Likely</a:t>
            </a:r>
          </a:p>
        </p:txBody>
      </p:sp>
      <p:sp>
        <p:nvSpPr>
          <p:cNvPr id="4" name="Slide Number Placeholder 3">
            <a:extLst>
              <a:ext uri="{FF2B5EF4-FFF2-40B4-BE49-F238E27FC236}">
                <a16:creationId xmlns:a16="http://schemas.microsoft.com/office/drawing/2014/main" id="{6909BE60-BE5B-AF4D-857F-64090922EF8D}"/>
              </a:ext>
            </a:extLst>
          </p:cNvPr>
          <p:cNvSpPr>
            <a:spLocks noGrp="1"/>
          </p:cNvSpPr>
          <p:nvPr>
            <p:ph type="sldNum" sz="quarter" idx="12"/>
          </p:nvPr>
        </p:nvSpPr>
        <p:spPr/>
        <p:txBody>
          <a:bodyPr/>
          <a:lstStyle/>
          <a:p>
            <a:fld id="{D9F085D5-EC86-4F6A-B501-C1359CB39116}" type="slidenum">
              <a:rPr lang="en-GB" smtClean="0"/>
              <a:t>47</a:t>
            </a:fld>
            <a:endParaRPr lang="en-GB"/>
          </a:p>
        </p:txBody>
      </p:sp>
      <p:pic>
        <p:nvPicPr>
          <p:cNvPr id="5" name="Picture 4" descr="A screenshot of a cell phone&#10;&#10;Description automatically generated">
            <a:extLst>
              <a:ext uri="{FF2B5EF4-FFF2-40B4-BE49-F238E27FC236}">
                <a16:creationId xmlns:a16="http://schemas.microsoft.com/office/drawing/2014/main" id="{CE8FFE92-97D3-9F46-B66A-E71DDBD26F12}"/>
              </a:ext>
            </a:extLst>
          </p:cNvPr>
          <p:cNvPicPr>
            <a:picLocks noChangeAspect="1"/>
          </p:cNvPicPr>
          <p:nvPr/>
        </p:nvPicPr>
        <p:blipFill>
          <a:blip r:embed="rId3" r:link="rId4"/>
          <a:stretch>
            <a:fillRect/>
          </a:stretch>
        </p:blipFill>
        <p:spPr>
          <a:xfrm>
            <a:off x="1295400" y="1193418"/>
            <a:ext cx="10058400" cy="5036808"/>
          </a:xfrm>
          <a:prstGeom prst="rect">
            <a:avLst/>
          </a:prstGeom>
        </p:spPr>
      </p:pic>
    </p:spTree>
    <p:extLst>
      <p:ext uri="{BB962C8B-B14F-4D97-AF65-F5344CB8AC3E}">
        <p14:creationId xmlns:p14="http://schemas.microsoft.com/office/powerpoint/2010/main" val="17223949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F7D26-0BB6-A348-8BFC-72908DB24D04}"/>
              </a:ext>
            </a:extLst>
          </p:cNvPr>
          <p:cNvSpPr>
            <a:spLocks noGrp="1"/>
          </p:cNvSpPr>
          <p:nvPr>
            <p:ph type="title"/>
          </p:nvPr>
        </p:nvSpPr>
        <p:spPr/>
        <p:txBody>
          <a:bodyPr/>
          <a:lstStyle/>
          <a:p>
            <a:r>
              <a:rPr lang="en-US" dirty="0">
                <a:solidFill>
                  <a:schemeClr val="bg1"/>
                </a:solidFill>
              </a:rPr>
              <a:t>Par</a:t>
            </a:r>
            <a:r>
              <a:rPr lang="en-US" dirty="0"/>
              <a:t>ticularly Vulnerable Workers</a:t>
            </a:r>
          </a:p>
        </p:txBody>
      </p:sp>
      <p:sp>
        <p:nvSpPr>
          <p:cNvPr id="4" name="Slide Number Placeholder 3">
            <a:extLst>
              <a:ext uri="{FF2B5EF4-FFF2-40B4-BE49-F238E27FC236}">
                <a16:creationId xmlns:a16="http://schemas.microsoft.com/office/drawing/2014/main" id="{B513D0C8-2EB1-194F-9B2F-1BC3969A1D1D}"/>
              </a:ext>
            </a:extLst>
          </p:cNvPr>
          <p:cNvSpPr>
            <a:spLocks noGrp="1"/>
          </p:cNvSpPr>
          <p:nvPr>
            <p:ph type="sldNum" sz="quarter" idx="12"/>
          </p:nvPr>
        </p:nvSpPr>
        <p:spPr/>
        <p:txBody>
          <a:bodyPr/>
          <a:lstStyle/>
          <a:p>
            <a:fld id="{D9F085D5-EC86-4F6A-B501-C1359CB39116}" type="slidenum">
              <a:rPr lang="en-GB" smtClean="0"/>
              <a:t>48</a:t>
            </a:fld>
            <a:endParaRPr lang="en-GB"/>
          </a:p>
        </p:txBody>
      </p:sp>
      <p:pic>
        <p:nvPicPr>
          <p:cNvPr id="8" name="Content Placeholder 7" descr="A screenshot of a cell phone&#10;&#10;Description automatically generated">
            <a:extLst>
              <a:ext uri="{FF2B5EF4-FFF2-40B4-BE49-F238E27FC236}">
                <a16:creationId xmlns:a16="http://schemas.microsoft.com/office/drawing/2014/main" id="{6B48665A-3B36-B747-B592-A9DF748FC9BB}"/>
              </a:ext>
            </a:extLst>
          </p:cNvPr>
          <p:cNvPicPr>
            <a:picLocks noGrp="1" noChangeAspect="1"/>
          </p:cNvPicPr>
          <p:nvPr>
            <p:ph idx="1"/>
          </p:nvPr>
        </p:nvPicPr>
        <p:blipFill>
          <a:blip r:embed="rId2"/>
          <a:stretch>
            <a:fillRect/>
          </a:stretch>
        </p:blipFill>
        <p:spPr>
          <a:xfrm>
            <a:off x="1839757" y="1007390"/>
            <a:ext cx="8512485" cy="5088290"/>
          </a:xfrm>
        </p:spPr>
      </p:pic>
      <p:sp>
        <p:nvSpPr>
          <p:cNvPr id="9" name="TextBox 8">
            <a:extLst>
              <a:ext uri="{FF2B5EF4-FFF2-40B4-BE49-F238E27FC236}">
                <a16:creationId xmlns:a16="http://schemas.microsoft.com/office/drawing/2014/main" id="{74A3A9DE-7F67-3F44-B8C4-E8A6511362D9}"/>
              </a:ext>
            </a:extLst>
          </p:cNvPr>
          <p:cNvSpPr txBox="1"/>
          <p:nvPr/>
        </p:nvSpPr>
        <p:spPr>
          <a:xfrm>
            <a:off x="5543669" y="6456851"/>
            <a:ext cx="6103915" cy="276999"/>
          </a:xfrm>
          <a:prstGeom prst="rect">
            <a:avLst/>
          </a:prstGeom>
          <a:noFill/>
        </p:spPr>
        <p:txBody>
          <a:bodyPr wrap="none" rtlCol="0">
            <a:spAutoFit/>
          </a:bodyPr>
          <a:lstStyle/>
          <a:p>
            <a:r>
              <a:rPr lang="en-US" sz="1200" dirty="0"/>
              <a:t>Source: BLS Contingent and Alternative Employment Arrangements Survey, DB Global Research</a:t>
            </a:r>
          </a:p>
        </p:txBody>
      </p:sp>
    </p:spTree>
    <p:extLst>
      <p:ext uri="{BB962C8B-B14F-4D97-AF65-F5344CB8AC3E}">
        <p14:creationId xmlns:p14="http://schemas.microsoft.com/office/powerpoint/2010/main" val="10148859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2BBC8C6-77B6-E842-9BF2-98A43557D3AB}"/>
              </a:ext>
            </a:extLst>
          </p:cNvPr>
          <p:cNvSpPr>
            <a:spLocks noGrp="1"/>
          </p:cNvSpPr>
          <p:nvPr>
            <p:ph type="sldNum" sz="quarter" idx="12"/>
          </p:nvPr>
        </p:nvSpPr>
        <p:spPr/>
        <p:txBody>
          <a:bodyPr/>
          <a:lstStyle/>
          <a:p>
            <a:fld id="{D9F085D5-EC86-4F6A-B501-C1359CB39116}" type="slidenum">
              <a:rPr lang="en-GB" smtClean="0"/>
              <a:t>49</a:t>
            </a:fld>
            <a:endParaRPr lang="en-GB"/>
          </a:p>
        </p:txBody>
      </p:sp>
      <p:pic>
        <p:nvPicPr>
          <p:cNvPr id="3" name="Content Placeholder 5" descr="A screenshot of a cell phone&#10;&#10;Description automatically generated">
            <a:extLst>
              <a:ext uri="{FF2B5EF4-FFF2-40B4-BE49-F238E27FC236}">
                <a16:creationId xmlns:a16="http://schemas.microsoft.com/office/drawing/2014/main" id="{D3350DD6-5197-5C46-8D95-ACECC998F0D0}"/>
              </a:ext>
            </a:extLst>
          </p:cNvPr>
          <p:cNvPicPr>
            <a:picLocks noChangeAspect="1"/>
          </p:cNvPicPr>
          <p:nvPr/>
        </p:nvPicPr>
        <p:blipFill>
          <a:blip r:embed="rId2"/>
          <a:stretch>
            <a:fillRect/>
          </a:stretch>
        </p:blipFill>
        <p:spPr>
          <a:xfrm>
            <a:off x="573436" y="449943"/>
            <a:ext cx="11045127" cy="5780283"/>
          </a:xfrm>
          <a:prstGeom prst="rect">
            <a:avLst/>
          </a:prstGeom>
        </p:spPr>
      </p:pic>
    </p:spTree>
    <p:extLst>
      <p:ext uri="{BB962C8B-B14F-4D97-AF65-F5344CB8AC3E}">
        <p14:creationId xmlns:p14="http://schemas.microsoft.com/office/powerpoint/2010/main" val="30450906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D1759-DACC-8946-9598-490F34C9E810}"/>
              </a:ext>
            </a:extLst>
          </p:cNvPr>
          <p:cNvSpPr>
            <a:spLocks noGrp="1"/>
          </p:cNvSpPr>
          <p:nvPr>
            <p:ph type="title"/>
          </p:nvPr>
        </p:nvSpPr>
        <p:spPr>
          <a:xfrm>
            <a:off x="838200" y="0"/>
            <a:ext cx="10515600" cy="1325563"/>
          </a:xfrm>
        </p:spPr>
        <p:txBody>
          <a:bodyPr/>
          <a:lstStyle/>
          <a:p>
            <a:r>
              <a:rPr lang="en-US" dirty="0"/>
              <a:t> </a:t>
            </a:r>
            <a:r>
              <a:rPr lang="en-US" dirty="0">
                <a:solidFill>
                  <a:schemeClr val="bg1"/>
                </a:solidFill>
              </a:rPr>
              <a:t>Av</a:t>
            </a:r>
            <a:r>
              <a:rPr lang="en-US" dirty="0"/>
              <a:t>ailable NEED Topics Include:</a:t>
            </a:r>
          </a:p>
        </p:txBody>
      </p:sp>
      <p:sp>
        <p:nvSpPr>
          <p:cNvPr id="3" name="Content Placeholder 2">
            <a:extLst>
              <a:ext uri="{FF2B5EF4-FFF2-40B4-BE49-F238E27FC236}">
                <a16:creationId xmlns:a16="http://schemas.microsoft.com/office/drawing/2014/main" id="{424EE1CF-F5DE-3540-AED9-1599FABB82DF}"/>
              </a:ext>
            </a:extLst>
          </p:cNvPr>
          <p:cNvSpPr>
            <a:spLocks noGrp="1"/>
          </p:cNvSpPr>
          <p:nvPr>
            <p:ph sz="half" idx="1"/>
          </p:nvPr>
        </p:nvSpPr>
        <p:spPr>
          <a:xfrm>
            <a:off x="838200" y="1357868"/>
            <a:ext cx="5181600" cy="4189162"/>
          </a:xfrm>
        </p:spPr>
        <p:txBody>
          <a:bodyPr>
            <a:normAutofit lnSpcReduction="10000"/>
          </a:bodyPr>
          <a:lstStyle/>
          <a:p>
            <a:pPr>
              <a:spcAft>
                <a:spcPts val="1000"/>
              </a:spcAft>
            </a:pPr>
            <a:r>
              <a:rPr lang="en-US" dirty="0"/>
              <a:t>US Economy</a:t>
            </a:r>
          </a:p>
          <a:p>
            <a:pPr>
              <a:spcAft>
                <a:spcPts val="1000"/>
              </a:spcAft>
            </a:pPr>
            <a:r>
              <a:rPr lang="en-US" dirty="0"/>
              <a:t>Climate Change</a:t>
            </a:r>
          </a:p>
          <a:p>
            <a:pPr>
              <a:spcAft>
                <a:spcPts val="1000"/>
              </a:spcAft>
            </a:pPr>
            <a:r>
              <a:rPr lang="en-US" dirty="0"/>
              <a:t>Economic Inequality</a:t>
            </a:r>
          </a:p>
          <a:p>
            <a:pPr>
              <a:spcAft>
                <a:spcPts val="1000"/>
              </a:spcAft>
            </a:pPr>
            <a:r>
              <a:rPr lang="en-US" dirty="0"/>
              <a:t>Economic Mobility</a:t>
            </a:r>
          </a:p>
          <a:p>
            <a:pPr>
              <a:spcAft>
                <a:spcPts val="1000"/>
              </a:spcAft>
            </a:pPr>
            <a:r>
              <a:rPr lang="en-US" dirty="0"/>
              <a:t>US Social Policy</a:t>
            </a:r>
          </a:p>
          <a:p>
            <a:pPr>
              <a:spcAft>
                <a:spcPts val="1000"/>
              </a:spcAft>
            </a:pPr>
            <a:r>
              <a:rPr lang="en-US" dirty="0"/>
              <a:t>Trade and Globalization</a:t>
            </a:r>
          </a:p>
          <a:p>
            <a:pPr>
              <a:spcAft>
                <a:spcPts val="1000"/>
              </a:spcAft>
            </a:pPr>
            <a:r>
              <a:rPr lang="en-US" dirty="0"/>
              <a:t>Trade Wars</a:t>
            </a:r>
          </a:p>
        </p:txBody>
      </p:sp>
      <p:sp>
        <p:nvSpPr>
          <p:cNvPr id="4" name="Content Placeholder 3">
            <a:extLst>
              <a:ext uri="{FF2B5EF4-FFF2-40B4-BE49-F238E27FC236}">
                <a16:creationId xmlns:a16="http://schemas.microsoft.com/office/drawing/2014/main" id="{F9836DEF-5C7A-D74F-8694-7D6688B404ED}"/>
              </a:ext>
            </a:extLst>
          </p:cNvPr>
          <p:cNvSpPr>
            <a:spLocks noGrp="1"/>
          </p:cNvSpPr>
          <p:nvPr>
            <p:ph sz="half" idx="2"/>
          </p:nvPr>
        </p:nvSpPr>
        <p:spPr>
          <a:xfrm>
            <a:off x="6172200" y="1357868"/>
            <a:ext cx="5181600" cy="4189162"/>
          </a:xfrm>
        </p:spPr>
        <p:txBody>
          <a:bodyPr>
            <a:normAutofit lnSpcReduction="10000"/>
          </a:bodyPr>
          <a:lstStyle/>
          <a:p>
            <a:pPr>
              <a:spcAft>
                <a:spcPts val="1000"/>
              </a:spcAft>
            </a:pPr>
            <a:r>
              <a:rPr lang="en-US" dirty="0"/>
              <a:t>Immigration Economics</a:t>
            </a:r>
          </a:p>
          <a:p>
            <a:pPr>
              <a:spcAft>
                <a:spcPts val="1000"/>
              </a:spcAft>
            </a:pPr>
            <a:r>
              <a:rPr lang="en-US" dirty="0"/>
              <a:t>Housing Policy</a:t>
            </a:r>
          </a:p>
          <a:p>
            <a:pPr>
              <a:spcAft>
                <a:spcPts val="1000"/>
              </a:spcAft>
            </a:pPr>
            <a:r>
              <a:rPr lang="en-US" dirty="0"/>
              <a:t>Federal Budgets</a:t>
            </a:r>
          </a:p>
          <a:p>
            <a:pPr>
              <a:spcAft>
                <a:spcPts val="1000"/>
              </a:spcAft>
            </a:pPr>
            <a:r>
              <a:rPr lang="en-US" dirty="0"/>
              <a:t>Federal Debt</a:t>
            </a:r>
          </a:p>
          <a:p>
            <a:pPr>
              <a:spcAft>
                <a:spcPts val="1000"/>
              </a:spcAft>
            </a:pPr>
            <a:r>
              <a:rPr lang="en-US" dirty="0"/>
              <a:t>2017 Tax Law</a:t>
            </a:r>
          </a:p>
          <a:p>
            <a:pPr>
              <a:spcAft>
                <a:spcPts val="1000"/>
              </a:spcAft>
            </a:pPr>
            <a:r>
              <a:rPr lang="en-US" dirty="0"/>
              <a:t>Autonomous Vehicles</a:t>
            </a:r>
          </a:p>
        </p:txBody>
      </p:sp>
      <p:sp>
        <p:nvSpPr>
          <p:cNvPr id="5" name="Slide Number Placeholder 4">
            <a:extLst>
              <a:ext uri="{FF2B5EF4-FFF2-40B4-BE49-F238E27FC236}">
                <a16:creationId xmlns:a16="http://schemas.microsoft.com/office/drawing/2014/main" id="{BCAECF3A-738D-534F-9B20-5C34452E16B4}"/>
              </a:ext>
            </a:extLst>
          </p:cNvPr>
          <p:cNvSpPr>
            <a:spLocks noGrp="1"/>
          </p:cNvSpPr>
          <p:nvPr>
            <p:ph type="sldNum" sz="quarter" idx="12"/>
          </p:nvPr>
        </p:nvSpPr>
        <p:spPr/>
        <p:txBody>
          <a:bodyPr/>
          <a:lstStyle/>
          <a:p>
            <a:fld id="{D9F085D5-EC86-4F6A-B501-C1359CB39116}" type="slidenum">
              <a:rPr lang="en-GB" smtClean="0"/>
              <a:t>5</a:t>
            </a:fld>
            <a:endParaRPr lang="en-GB"/>
          </a:p>
        </p:txBody>
      </p:sp>
    </p:spTree>
    <p:extLst>
      <p:ext uri="{BB962C8B-B14F-4D97-AF65-F5344CB8AC3E}">
        <p14:creationId xmlns:p14="http://schemas.microsoft.com/office/powerpoint/2010/main" val="11245054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CDEAB-254F-5F42-A70B-AA4A83899856}"/>
              </a:ext>
            </a:extLst>
          </p:cNvPr>
          <p:cNvSpPr>
            <a:spLocks noGrp="1"/>
          </p:cNvSpPr>
          <p:nvPr>
            <p:ph type="title"/>
          </p:nvPr>
        </p:nvSpPr>
        <p:spPr/>
        <p:txBody>
          <a:bodyPr/>
          <a:lstStyle/>
          <a:p>
            <a:r>
              <a:rPr lang="en-US" dirty="0">
                <a:solidFill>
                  <a:schemeClr val="bg1"/>
                </a:solidFill>
              </a:rPr>
              <a:t>Fin</a:t>
            </a:r>
            <a:r>
              <a:rPr lang="en-US" dirty="0"/>
              <a:t>ancial Markets</a:t>
            </a:r>
          </a:p>
        </p:txBody>
      </p:sp>
      <p:sp>
        <p:nvSpPr>
          <p:cNvPr id="3" name="Content Placeholder 2">
            <a:extLst>
              <a:ext uri="{FF2B5EF4-FFF2-40B4-BE49-F238E27FC236}">
                <a16:creationId xmlns:a16="http://schemas.microsoft.com/office/drawing/2014/main" id="{482B1E44-0FBF-4149-8668-B904A60AB0EB}"/>
              </a:ext>
            </a:extLst>
          </p:cNvPr>
          <p:cNvSpPr>
            <a:spLocks noGrp="1"/>
          </p:cNvSpPr>
          <p:nvPr>
            <p:ph idx="1"/>
          </p:nvPr>
        </p:nvSpPr>
        <p:spPr/>
        <p:txBody>
          <a:bodyPr/>
          <a:lstStyle/>
          <a:p>
            <a:r>
              <a:rPr lang="en-US" dirty="0"/>
              <a:t>Notes for content:</a:t>
            </a:r>
          </a:p>
          <a:p>
            <a:pPr lvl="1"/>
            <a:r>
              <a:rPr lang="en-US" dirty="0"/>
              <a:t>Are they seizing up?</a:t>
            </a:r>
          </a:p>
          <a:p>
            <a:pPr lvl="1"/>
            <a:r>
              <a:rPr lang="en-US" dirty="0"/>
              <a:t>Why are they seizing up?</a:t>
            </a:r>
          </a:p>
          <a:p>
            <a:pPr lvl="1"/>
            <a:r>
              <a:rPr lang="en-US" dirty="0"/>
              <a:t>What evidence?</a:t>
            </a:r>
          </a:p>
        </p:txBody>
      </p:sp>
      <p:sp>
        <p:nvSpPr>
          <p:cNvPr id="4" name="Slide Number Placeholder 3">
            <a:extLst>
              <a:ext uri="{FF2B5EF4-FFF2-40B4-BE49-F238E27FC236}">
                <a16:creationId xmlns:a16="http://schemas.microsoft.com/office/drawing/2014/main" id="{85575661-3F2C-7E40-945D-2C8BC6BB2622}"/>
              </a:ext>
            </a:extLst>
          </p:cNvPr>
          <p:cNvSpPr>
            <a:spLocks noGrp="1"/>
          </p:cNvSpPr>
          <p:nvPr>
            <p:ph type="sldNum" sz="quarter" idx="12"/>
          </p:nvPr>
        </p:nvSpPr>
        <p:spPr/>
        <p:txBody>
          <a:bodyPr/>
          <a:lstStyle/>
          <a:p>
            <a:fld id="{D9F085D5-EC86-4F6A-B501-C1359CB39116}" type="slidenum">
              <a:rPr lang="en-GB" smtClean="0"/>
              <a:t>50</a:t>
            </a:fld>
            <a:endParaRPr lang="en-GB" dirty="0"/>
          </a:p>
        </p:txBody>
      </p:sp>
    </p:spTree>
    <p:extLst>
      <p:ext uri="{BB962C8B-B14F-4D97-AF65-F5344CB8AC3E}">
        <p14:creationId xmlns:p14="http://schemas.microsoft.com/office/powerpoint/2010/main" val="15711388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BD56A-DD0D-C64E-821E-1B181814CC30}"/>
              </a:ext>
            </a:extLst>
          </p:cNvPr>
          <p:cNvSpPr>
            <a:spLocks noGrp="1"/>
          </p:cNvSpPr>
          <p:nvPr>
            <p:ph type="title"/>
          </p:nvPr>
        </p:nvSpPr>
        <p:spPr/>
        <p:txBody>
          <a:bodyPr/>
          <a:lstStyle/>
          <a:p>
            <a:r>
              <a:rPr lang="en-US" dirty="0">
                <a:solidFill>
                  <a:schemeClr val="bg1"/>
                </a:solidFill>
              </a:rPr>
              <a:t>Fin</a:t>
            </a:r>
            <a:r>
              <a:rPr lang="en-US" dirty="0"/>
              <a:t>ancial Markets</a:t>
            </a:r>
          </a:p>
        </p:txBody>
      </p:sp>
      <p:sp>
        <p:nvSpPr>
          <p:cNvPr id="4" name="Slide Number Placeholder 3">
            <a:extLst>
              <a:ext uri="{FF2B5EF4-FFF2-40B4-BE49-F238E27FC236}">
                <a16:creationId xmlns:a16="http://schemas.microsoft.com/office/drawing/2014/main" id="{0A15E43D-F9A8-E24E-96E8-8F4B48DAACBD}"/>
              </a:ext>
            </a:extLst>
          </p:cNvPr>
          <p:cNvSpPr>
            <a:spLocks noGrp="1"/>
          </p:cNvSpPr>
          <p:nvPr>
            <p:ph type="sldNum" sz="quarter" idx="12"/>
          </p:nvPr>
        </p:nvSpPr>
        <p:spPr/>
        <p:txBody>
          <a:bodyPr/>
          <a:lstStyle/>
          <a:p>
            <a:fld id="{D9F085D5-EC86-4F6A-B501-C1359CB39116}" type="slidenum">
              <a:rPr lang="en-GB" smtClean="0"/>
              <a:t>51</a:t>
            </a:fld>
            <a:endParaRPr lang="en-GB"/>
          </a:p>
        </p:txBody>
      </p:sp>
      <p:pic>
        <p:nvPicPr>
          <p:cNvPr id="10" name="Picture 9">
            <a:extLst>
              <a:ext uri="{FF2B5EF4-FFF2-40B4-BE49-F238E27FC236}">
                <a16:creationId xmlns:a16="http://schemas.microsoft.com/office/drawing/2014/main" id="{27DEE5D8-DE79-6541-BB32-4C769564D7F4}"/>
              </a:ext>
            </a:extLst>
          </p:cNvPr>
          <p:cNvPicPr>
            <a:picLocks noChangeAspect="1"/>
          </p:cNvPicPr>
          <p:nvPr/>
        </p:nvPicPr>
        <p:blipFill>
          <a:blip r:embed="rId3" r:link="rId4"/>
          <a:srcRect/>
          <a:stretch>
            <a:fillRect/>
          </a:stretch>
        </p:blipFill>
        <p:spPr>
          <a:xfrm>
            <a:off x="524476" y="1327333"/>
            <a:ext cx="5571524" cy="4053501"/>
          </a:xfrm>
          <a:prstGeom prst="rect">
            <a:avLst/>
          </a:prstGeom>
        </p:spPr>
      </p:pic>
      <p:pic>
        <p:nvPicPr>
          <p:cNvPr id="5" name="Content Placeholder 8">
            <a:extLst>
              <a:ext uri="{FF2B5EF4-FFF2-40B4-BE49-F238E27FC236}">
                <a16:creationId xmlns:a16="http://schemas.microsoft.com/office/drawing/2014/main" id="{0EBD2AD2-D1B3-8D41-B1A6-8C6536EC096C}"/>
              </a:ext>
            </a:extLst>
          </p:cNvPr>
          <p:cNvPicPr>
            <a:picLocks noGrp="1" noChangeAspect="1"/>
          </p:cNvPicPr>
          <p:nvPr>
            <p:ph idx="1"/>
          </p:nvPr>
        </p:nvPicPr>
        <p:blipFill>
          <a:blip r:embed="rId5" r:link="rId6"/>
          <a:srcRect/>
          <a:stretch>
            <a:fillRect/>
          </a:stretch>
        </p:blipFill>
        <p:spPr>
          <a:xfrm>
            <a:off x="6096000" y="1327333"/>
            <a:ext cx="5571524" cy="4053501"/>
          </a:xfrm>
        </p:spPr>
      </p:pic>
      <p:sp>
        <p:nvSpPr>
          <p:cNvPr id="3" name="TextBox 2">
            <a:extLst>
              <a:ext uri="{FF2B5EF4-FFF2-40B4-BE49-F238E27FC236}">
                <a16:creationId xmlns:a16="http://schemas.microsoft.com/office/drawing/2014/main" id="{C7719862-467C-8444-BEF8-317B0BE8DB31}"/>
              </a:ext>
            </a:extLst>
          </p:cNvPr>
          <p:cNvSpPr txBox="1"/>
          <p:nvPr/>
        </p:nvSpPr>
        <p:spPr>
          <a:xfrm>
            <a:off x="1483647" y="5590972"/>
            <a:ext cx="9224705" cy="430887"/>
          </a:xfrm>
          <a:prstGeom prst="rect">
            <a:avLst/>
          </a:prstGeom>
          <a:noFill/>
        </p:spPr>
        <p:txBody>
          <a:bodyPr wrap="none" rtlCol="0">
            <a:spAutoFit/>
          </a:bodyPr>
          <a:lstStyle/>
          <a:p>
            <a:r>
              <a:rPr lang="en-US" sz="2200" dirty="0"/>
              <a:t>Big Q:  What happens to banks lending standards and credit markets generally?</a:t>
            </a:r>
          </a:p>
        </p:txBody>
      </p:sp>
    </p:spTree>
    <p:extLst>
      <p:ext uri="{BB962C8B-B14F-4D97-AF65-F5344CB8AC3E}">
        <p14:creationId xmlns:p14="http://schemas.microsoft.com/office/powerpoint/2010/main" val="39280469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322A9-FA46-614A-B8C5-33174E2EA4FD}"/>
              </a:ext>
            </a:extLst>
          </p:cNvPr>
          <p:cNvSpPr>
            <a:spLocks noGrp="1"/>
          </p:cNvSpPr>
          <p:nvPr>
            <p:ph type="title"/>
          </p:nvPr>
        </p:nvSpPr>
        <p:spPr/>
        <p:txBody>
          <a:bodyPr/>
          <a:lstStyle/>
          <a:p>
            <a:r>
              <a:rPr lang="en-US" dirty="0">
                <a:solidFill>
                  <a:schemeClr val="bg1"/>
                </a:solidFill>
              </a:rPr>
              <a:t>DJI</a:t>
            </a:r>
            <a:r>
              <a:rPr lang="en-US" dirty="0"/>
              <a:t>A and S&amp;P 500 </a:t>
            </a:r>
          </a:p>
        </p:txBody>
      </p:sp>
      <p:sp>
        <p:nvSpPr>
          <p:cNvPr id="4" name="Slide Number Placeholder 3">
            <a:extLst>
              <a:ext uri="{FF2B5EF4-FFF2-40B4-BE49-F238E27FC236}">
                <a16:creationId xmlns:a16="http://schemas.microsoft.com/office/drawing/2014/main" id="{32344492-9F10-DF4B-A4E7-104EA9F80AAF}"/>
              </a:ext>
            </a:extLst>
          </p:cNvPr>
          <p:cNvSpPr>
            <a:spLocks noGrp="1"/>
          </p:cNvSpPr>
          <p:nvPr>
            <p:ph type="sldNum" sz="quarter" idx="12"/>
          </p:nvPr>
        </p:nvSpPr>
        <p:spPr/>
        <p:txBody>
          <a:bodyPr/>
          <a:lstStyle/>
          <a:p>
            <a:fld id="{D9F085D5-EC86-4F6A-B501-C1359CB39116}" type="slidenum">
              <a:rPr lang="en-GB" smtClean="0"/>
              <a:t>52</a:t>
            </a:fld>
            <a:endParaRPr lang="en-GB" dirty="0"/>
          </a:p>
        </p:txBody>
      </p:sp>
      <p:pic>
        <p:nvPicPr>
          <p:cNvPr id="6" name="Picture 5">
            <a:extLst>
              <a:ext uri="{FF2B5EF4-FFF2-40B4-BE49-F238E27FC236}">
                <a16:creationId xmlns:a16="http://schemas.microsoft.com/office/drawing/2014/main" id="{12976900-61EC-1245-8116-6E7FC26439AF}"/>
              </a:ext>
            </a:extLst>
          </p:cNvPr>
          <p:cNvPicPr>
            <a:picLocks noChangeAspect="1"/>
          </p:cNvPicPr>
          <p:nvPr/>
        </p:nvPicPr>
        <p:blipFill>
          <a:blip r:embed="rId2" r:link="rId3"/>
          <a:srcRect/>
          <a:stretch>
            <a:fillRect/>
          </a:stretch>
        </p:blipFill>
        <p:spPr>
          <a:xfrm>
            <a:off x="999893" y="912953"/>
            <a:ext cx="10634546" cy="5317273"/>
          </a:xfrm>
          <a:prstGeom prst="rect">
            <a:avLst/>
          </a:prstGeom>
        </p:spPr>
      </p:pic>
    </p:spTree>
    <p:extLst>
      <p:ext uri="{BB962C8B-B14F-4D97-AF65-F5344CB8AC3E}">
        <p14:creationId xmlns:p14="http://schemas.microsoft.com/office/powerpoint/2010/main" val="26457739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558E4-D32A-6F40-97DD-3421BD5EA4C1}"/>
              </a:ext>
            </a:extLst>
          </p:cNvPr>
          <p:cNvSpPr>
            <a:spLocks noGrp="1"/>
          </p:cNvSpPr>
          <p:nvPr>
            <p:ph type="title"/>
          </p:nvPr>
        </p:nvSpPr>
        <p:spPr/>
        <p:txBody>
          <a:bodyPr/>
          <a:lstStyle/>
          <a:p>
            <a:r>
              <a:rPr lang="en-US" dirty="0">
                <a:solidFill>
                  <a:schemeClr val="bg1"/>
                </a:solidFill>
              </a:rPr>
              <a:t>Ma</a:t>
            </a:r>
            <a:r>
              <a:rPr lang="en-US" dirty="0"/>
              <a:t>rket Risk and Stress: CBOE VIX</a:t>
            </a:r>
            <a:endParaRPr lang="en-US" dirty="0">
              <a:solidFill>
                <a:schemeClr val="bg1"/>
              </a:solidFill>
            </a:endParaRPr>
          </a:p>
        </p:txBody>
      </p:sp>
      <p:sp>
        <p:nvSpPr>
          <p:cNvPr id="4" name="Slide Number Placeholder 3">
            <a:extLst>
              <a:ext uri="{FF2B5EF4-FFF2-40B4-BE49-F238E27FC236}">
                <a16:creationId xmlns:a16="http://schemas.microsoft.com/office/drawing/2014/main" id="{B3F14AAF-9A2E-614A-8641-DB2A07D26DD5}"/>
              </a:ext>
            </a:extLst>
          </p:cNvPr>
          <p:cNvSpPr>
            <a:spLocks noGrp="1"/>
          </p:cNvSpPr>
          <p:nvPr>
            <p:ph type="sldNum" sz="quarter" idx="12"/>
          </p:nvPr>
        </p:nvSpPr>
        <p:spPr/>
        <p:txBody>
          <a:bodyPr/>
          <a:lstStyle/>
          <a:p>
            <a:fld id="{D9F085D5-EC86-4F6A-B501-C1359CB39116}" type="slidenum">
              <a:rPr lang="en-GB" smtClean="0"/>
              <a:t>53</a:t>
            </a:fld>
            <a:endParaRPr lang="en-GB" dirty="0"/>
          </a:p>
        </p:txBody>
      </p:sp>
      <p:pic>
        <p:nvPicPr>
          <p:cNvPr id="6" name="Picture 5">
            <a:extLst>
              <a:ext uri="{FF2B5EF4-FFF2-40B4-BE49-F238E27FC236}">
                <a16:creationId xmlns:a16="http://schemas.microsoft.com/office/drawing/2014/main" id="{34784E50-352E-9941-84CD-A41E0E0D27DD}"/>
              </a:ext>
            </a:extLst>
          </p:cNvPr>
          <p:cNvPicPr>
            <a:picLocks noChangeAspect="1"/>
          </p:cNvPicPr>
          <p:nvPr/>
        </p:nvPicPr>
        <p:blipFill>
          <a:blip r:embed="rId2" r:link="rId3"/>
          <a:srcRect/>
          <a:stretch>
            <a:fillRect/>
          </a:stretch>
        </p:blipFill>
        <p:spPr>
          <a:xfrm>
            <a:off x="936702" y="1070928"/>
            <a:ext cx="10318595" cy="5159297"/>
          </a:xfrm>
          <a:prstGeom prst="rect">
            <a:avLst/>
          </a:prstGeom>
        </p:spPr>
      </p:pic>
      <p:cxnSp>
        <p:nvCxnSpPr>
          <p:cNvPr id="7" name="Straight Arrow Connector 6">
            <a:extLst>
              <a:ext uri="{FF2B5EF4-FFF2-40B4-BE49-F238E27FC236}">
                <a16:creationId xmlns:a16="http://schemas.microsoft.com/office/drawing/2014/main" id="{7C581DA4-074B-4243-8462-9C1746509091}"/>
              </a:ext>
            </a:extLst>
          </p:cNvPr>
          <p:cNvCxnSpPr>
            <a:cxnSpLocks/>
          </p:cNvCxnSpPr>
          <p:nvPr/>
        </p:nvCxnSpPr>
        <p:spPr>
          <a:xfrm>
            <a:off x="7754860" y="1904398"/>
            <a:ext cx="3060778" cy="0"/>
          </a:xfrm>
          <a:prstGeom prst="straightConnector1">
            <a:avLst/>
          </a:prstGeom>
          <a:ln w="63500">
            <a:solidFill>
              <a:srgbClr val="0432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1708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70318-4AA9-FE4D-83B5-95CCC51FF507}"/>
              </a:ext>
            </a:extLst>
          </p:cNvPr>
          <p:cNvSpPr>
            <a:spLocks noGrp="1"/>
          </p:cNvSpPr>
          <p:nvPr>
            <p:ph type="title"/>
          </p:nvPr>
        </p:nvSpPr>
        <p:spPr/>
        <p:txBody>
          <a:bodyPr/>
          <a:lstStyle/>
          <a:p>
            <a:r>
              <a:rPr lang="en-US" dirty="0">
                <a:solidFill>
                  <a:schemeClr val="bg1"/>
                </a:solidFill>
              </a:rPr>
              <a:t>Exc</a:t>
            </a:r>
            <a:r>
              <a:rPr lang="en-US" dirty="0"/>
              <a:t>hange Rates</a:t>
            </a:r>
          </a:p>
        </p:txBody>
      </p:sp>
      <p:pic>
        <p:nvPicPr>
          <p:cNvPr id="6" name="Content Placeholder 5" descr="A screenshot of a cell phone&#10;&#10;Description automatically generated">
            <a:extLst>
              <a:ext uri="{FF2B5EF4-FFF2-40B4-BE49-F238E27FC236}">
                <a16:creationId xmlns:a16="http://schemas.microsoft.com/office/drawing/2014/main" id="{6CF24F6E-FAEB-F647-B025-B6BD3541A246}"/>
              </a:ext>
            </a:extLst>
          </p:cNvPr>
          <p:cNvPicPr>
            <a:picLocks noGrp="1" noChangeAspect="1"/>
          </p:cNvPicPr>
          <p:nvPr>
            <p:ph idx="1"/>
          </p:nvPr>
        </p:nvPicPr>
        <p:blipFill>
          <a:blip r:embed="rId2" r:link="rId3"/>
          <a:stretch>
            <a:fillRect/>
          </a:stretch>
        </p:blipFill>
        <p:spPr>
          <a:xfrm>
            <a:off x="1173956" y="1308182"/>
            <a:ext cx="9844087" cy="4922044"/>
          </a:xfrm>
        </p:spPr>
      </p:pic>
      <p:sp>
        <p:nvSpPr>
          <p:cNvPr id="4" name="Slide Number Placeholder 3">
            <a:extLst>
              <a:ext uri="{FF2B5EF4-FFF2-40B4-BE49-F238E27FC236}">
                <a16:creationId xmlns:a16="http://schemas.microsoft.com/office/drawing/2014/main" id="{1A9D2D06-D0B4-5F47-892A-196051FF4ECE}"/>
              </a:ext>
            </a:extLst>
          </p:cNvPr>
          <p:cNvSpPr>
            <a:spLocks noGrp="1"/>
          </p:cNvSpPr>
          <p:nvPr>
            <p:ph type="sldNum" sz="quarter" idx="12"/>
          </p:nvPr>
        </p:nvSpPr>
        <p:spPr/>
        <p:txBody>
          <a:bodyPr/>
          <a:lstStyle/>
          <a:p>
            <a:fld id="{D9F085D5-EC86-4F6A-B501-C1359CB39116}" type="slidenum">
              <a:rPr lang="en-GB" smtClean="0"/>
              <a:t>54</a:t>
            </a:fld>
            <a:endParaRPr lang="en-GB" dirty="0"/>
          </a:p>
        </p:txBody>
      </p:sp>
      <p:pic>
        <p:nvPicPr>
          <p:cNvPr id="8" name="Picture 7" descr="A screenshot of a cell phone&#10;&#10;Description automatically generated">
            <a:extLst>
              <a:ext uri="{FF2B5EF4-FFF2-40B4-BE49-F238E27FC236}">
                <a16:creationId xmlns:a16="http://schemas.microsoft.com/office/drawing/2014/main" id="{3A188027-E42D-E049-8ADA-6522224896A9}"/>
              </a:ext>
            </a:extLst>
          </p:cNvPr>
          <p:cNvPicPr>
            <a:picLocks noChangeAspect="1"/>
          </p:cNvPicPr>
          <p:nvPr/>
        </p:nvPicPr>
        <p:blipFill>
          <a:blip r:embed="rId4" r:link="rId5"/>
          <a:stretch>
            <a:fillRect/>
          </a:stretch>
        </p:blipFill>
        <p:spPr>
          <a:xfrm>
            <a:off x="4350707" y="499711"/>
            <a:ext cx="4922044" cy="4922044"/>
          </a:xfrm>
          <a:prstGeom prst="rect">
            <a:avLst/>
          </a:prstGeom>
        </p:spPr>
      </p:pic>
    </p:spTree>
    <p:extLst>
      <p:ext uri="{BB962C8B-B14F-4D97-AF65-F5344CB8AC3E}">
        <p14:creationId xmlns:p14="http://schemas.microsoft.com/office/powerpoint/2010/main" val="2808854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2DF50-DC48-E044-9337-7067DD8A983F}"/>
              </a:ext>
            </a:extLst>
          </p:cNvPr>
          <p:cNvSpPr>
            <a:spLocks noGrp="1"/>
          </p:cNvSpPr>
          <p:nvPr>
            <p:ph type="title"/>
          </p:nvPr>
        </p:nvSpPr>
        <p:spPr/>
        <p:txBody>
          <a:bodyPr/>
          <a:lstStyle/>
          <a:p>
            <a:r>
              <a:rPr lang="en-US" dirty="0">
                <a:solidFill>
                  <a:schemeClr val="bg1"/>
                </a:solidFill>
              </a:rPr>
              <a:t>GD</a:t>
            </a:r>
            <a:r>
              <a:rPr lang="en-US" dirty="0"/>
              <a:t>P Shares and Sudden Demand Stops</a:t>
            </a:r>
            <a:endParaRPr lang="en-US" dirty="0">
              <a:solidFill>
                <a:schemeClr val="bg1"/>
              </a:solidFill>
            </a:endParaRPr>
          </a:p>
        </p:txBody>
      </p:sp>
      <p:sp>
        <p:nvSpPr>
          <p:cNvPr id="4" name="Slide Number Placeholder 3">
            <a:extLst>
              <a:ext uri="{FF2B5EF4-FFF2-40B4-BE49-F238E27FC236}">
                <a16:creationId xmlns:a16="http://schemas.microsoft.com/office/drawing/2014/main" id="{29BB6C14-86BB-4F40-A1AF-6300E9CE9059}"/>
              </a:ext>
            </a:extLst>
          </p:cNvPr>
          <p:cNvSpPr>
            <a:spLocks noGrp="1"/>
          </p:cNvSpPr>
          <p:nvPr>
            <p:ph type="sldNum" sz="quarter" idx="12"/>
          </p:nvPr>
        </p:nvSpPr>
        <p:spPr/>
        <p:txBody>
          <a:bodyPr/>
          <a:lstStyle/>
          <a:p>
            <a:fld id="{D9F085D5-EC86-4F6A-B501-C1359CB39116}" type="slidenum">
              <a:rPr lang="en-GB" smtClean="0"/>
              <a:t>55</a:t>
            </a:fld>
            <a:endParaRPr lang="en-GB" dirty="0"/>
          </a:p>
        </p:txBody>
      </p:sp>
      <p:graphicFrame>
        <p:nvGraphicFramePr>
          <p:cNvPr id="5" name="Table 4">
            <a:extLst>
              <a:ext uri="{FF2B5EF4-FFF2-40B4-BE49-F238E27FC236}">
                <a16:creationId xmlns:a16="http://schemas.microsoft.com/office/drawing/2014/main" id="{70FFEA6B-A59E-A04B-9334-3FFFD7D768CE}"/>
              </a:ext>
            </a:extLst>
          </p:cNvPr>
          <p:cNvGraphicFramePr>
            <a:graphicFrameLocks noGrp="1"/>
          </p:cNvGraphicFramePr>
          <p:nvPr/>
        </p:nvGraphicFramePr>
        <p:xfrm>
          <a:off x="472108" y="1325563"/>
          <a:ext cx="8080513" cy="4251960"/>
        </p:xfrm>
        <a:graphic>
          <a:graphicData uri="http://schemas.openxmlformats.org/drawingml/2006/table">
            <a:tbl>
              <a:tblPr firstRow="1" bandRow="1">
                <a:tableStyleId>{5C22544A-7EE6-4342-B048-85BDC9FD1C3A}</a:tableStyleId>
              </a:tblPr>
              <a:tblGrid>
                <a:gridCol w="1739348">
                  <a:extLst>
                    <a:ext uri="{9D8B030D-6E8A-4147-A177-3AD203B41FA5}">
                      <a16:colId xmlns:a16="http://schemas.microsoft.com/office/drawing/2014/main" val="2971719357"/>
                    </a:ext>
                  </a:extLst>
                </a:gridCol>
                <a:gridCol w="2018647">
                  <a:extLst>
                    <a:ext uri="{9D8B030D-6E8A-4147-A177-3AD203B41FA5}">
                      <a16:colId xmlns:a16="http://schemas.microsoft.com/office/drawing/2014/main" val="1224622974"/>
                    </a:ext>
                  </a:extLst>
                </a:gridCol>
                <a:gridCol w="2299299">
                  <a:extLst>
                    <a:ext uri="{9D8B030D-6E8A-4147-A177-3AD203B41FA5}">
                      <a16:colId xmlns:a16="http://schemas.microsoft.com/office/drawing/2014/main" val="664990318"/>
                    </a:ext>
                  </a:extLst>
                </a:gridCol>
                <a:gridCol w="2023219">
                  <a:extLst>
                    <a:ext uri="{9D8B030D-6E8A-4147-A177-3AD203B41FA5}">
                      <a16:colId xmlns:a16="http://schemas.microsoft.com/office/drawing/2014/main" val="2206071577"/>
                    </a:ext>
                  </a:extLst>
                </a:gridCol>
              </a:tblGrid>
              <a:tr h="370840">
                <a:tc>
                  <a:txBody>
                    <a:bodyPr/>
                    <a:lstStyle/>
                    <a:p>
                      <a:r>
                        <a:rPr lang="en-US" dirty="0"/>
                        <a:t>Countries</a:t>
                      </a:r>
                    </a:p>
                  </a:txBody>
                  <a:tcPr/>
                </a:tc>
                <a:tc>
                  <a:txBody>
                    <a:bodyPr/>
                    <a:lstStyle/>
                    <a:p>
                      <a:r>
                        <a:rPr lang="en-US" dirty="0"/>
                        <a:t>Share of World GDP</a:t>
                      </a:r>
                    </a:p>
                  </a:txBody>
                  <a:tcPr/>
                </a:tc>
                <a:tc>
                  <a:txBody>
                    <a:bodyPr/>
                    <a:lstStyle/>
                    <a:p>
                      <a:r>
                        <a:rPr lang="en-US" dirty="0"/>
                        <a:t>Manufacturing as a Share of GDP</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Services as a Share of GDP</a:t>
                      </a:r>
                    </a:p>
                    <a:p>
                      <a:endParaRPr lang="en-US" dirty="0"/>
                    </a:p>
                  </a:txBody>
                  <a:tcPr/>
                </a:tc>
                <a:extLst>
                  <a:ext uri="{0D108BD9-81ED-4DB2-BD59-A6C34878D82A}">
                    <a16:rowId xmlns:a16="http://schemas.microsoft.com/office/drawing/2014/main" val="905001205"/>
                  </a:ext>
                </a:extLst>
              </a:tr>
              <a:tr h="370840">
                <a:tc>
                  <a:txBody>
                    <a:bodyPr/>
                    <a:lstStyle/>
                    <a:p>
                      <a:r>
                        <a:rPr lang="en-US" dirty="0"/>
                        <a:t>United States</a:t>
                      </a:r>
                    </a:p>
                  </a:txBody>
                  <a:tcPr/>
                </a:tc>
                <a:tc>
                  <a:txBody>
                    <a:bodyPr/>
                    <a:lstStyle/>
                    <a:p>
                      <a:pPr algn="r"/>
                      <a:r>
                        <a:rPr lang="en-US" dirty="0"/>
                        <a:t>24%</a:t>
                      </a:r>
                    </a:p>
                  </a:txBody>
                  <a:tcPr/>
                </a:tc>
                <a:tc>
                  <a:txBody>
                    <a:bodyPr/>
                    <a:lstStyle/>
                    <a:p>
                      <a:pPr algn="r"/>
                      <a:r>
                        <a:rPr lang="en-US" dirty="0"/>
                        <a:t>11%</a:t>
                      </a:r>
                    </a:p>
                  </a:txBody>
                  <a:tcPr/>
                </a:tc>
                <a:tc>
                  <a:txBody>
                    <a:bodyPr/>
                    <a:lstStyle/>
                    <a:p>
                      <a:pPr algn="r"/>
                      <a:r>
                        <a:rPr lang="en-US" dirty="0"/>
                        <a:t>77.4%</a:t>
                      </a:r>
                    </a:p>
                  </a:txBody>
                  <a:tcPr/>
                </a:tc>
                <a:extLst>
                  <a:ext uri="{0D108BD9-81ED-4DB2-BD59-A6C34878D82A}">
                    <a16:rowId xmlns:a16="http://schemas.microsoft.com/office/drawing/2014/main" val="371687749"/>
                  </a:ext>
                </a:extLst>
              </a:tr>
              <a:tr h="370840">
                <a:tc>
                  <a:txBody>
                    <a:bodyPr/>
                    <a:lstStyle/>
                    <a:p>
                      <a:r>
                        <a:rPr lang="en-US" dirty="0"/>
                        <a:t>Canada</a:t>
                      </a:r>
                    </a:p>
                  </a:txBody>
                  <a:tcPr/>
                </a:tc>
                <a:tc>
                  <a:txBody>
                    <a:bodyPr/>
                    <a:lstStyle/>
                    <a:p>
                      <a:pPr algn="r"/>
                      <a:r>
                        <a:rPr lang="en-US" dirty="0"/>
                        <a:t>2%</a:t>
                      </a:r>
                    </a:p>
                  </a:txBody>
                  <a:tcPr/>
                </a:tc>
                <a:tc>
                  <a:txBody>
                    <a:bodyPr/>
                    <a:lstStyle/>
                    <a:p>
                      <a:pPr algn="r"/>
                      <a:r>
                        <a:rPr lang="en-US" dirty="0"/>
                        <a:t>10%</a:t>
                      </a:r>
                    </a:p>
                  </a:txBody>
                  <a:tcPr/>
                </a:tc>
                <a:tc>
                  <a:txBody>
                    <a:bodyPr/>
                    <a:lstStyle/>
                    <a:p>
                      <a:pPr algn="r"/>
                      <a:r>
                        <a:rPr lang="en-US" dirty="0"/>
                        <a:t>66.7%</a:t>
                      </a:r>
                    </a:p>
                  </a:txBody>
                  <a:tcPr/>
                </a:tc>
                <a:extLst>
                  <a:ext uri="{0D108BD9-81ED-4DB2-BD59-A6C34878D82A}">
                    <a16:rowId xmlns:a16="http://schemas.microsoft.com/office/drawing/2014/main" val="2860510019"/>
                  </a:ext>
                </a:extLst>
              </a:tr>
              <a:tr h="370840">
                <a:tc>
                  <a:txBody>
                    <a:bodyPr/>
                    <a:lstStyle/>
                    <a:p>
                      <a:r>
                        <a:rPr lang="en-US" dirty="0"/>
                        <a:t>UK</a:t>
                      </a:r>
                    </a:p>
                  </a:txBody>
                  <a:tcPr/>
                </a:tc>
                <a:tc>
                  <a:txBody>
                    <a:bodyPr/>
                    <a:lstStyle/>
                    <a:p>
                      <a:pPr algn="r"/>
                      <a:r>
                        <a:rPr lang="en-US" dirty="0"/>
                        <a:t>3%</a:t>
                      </a:r>
                    </a:p>
                  </a:txBody>
                  <a:tcPr/>
                </a:tc>
                <a:tc>
                  <a:txBody>
                    <a:bodyPr/>
                    <a:lstStyle/>
                    <a:p>
                      <a:pPr algn="r"/>
                      <a:r>
                        <a:rPr lang="en-US" dirty="0"/>
                        <a:t>9%</a:t>
                      </a:r>
                    </a:p>
                  </a:txBody>
                  <a:tcPr/>
                </a:tc>
                <a:tc>
                  <a:txBody>
                    <a:bodyPr/>
                    <a:lstStyle/>
                    <a:p>
                      <a:pPr algn="r"/>
                      <a:r>
                        <a:rPr lang="en-US" dirty="0"/>
                        <a:t>71.0%</a:t>
                      </a:r>
                    </a:p>
                  </a:txBody>
                  <a:tcPr/>
                </a:tc>
                <a:extLst>
                  <a:ext uri="{0D108BD9-81ED-4DB2-BD59-A6C34878D82A}">
                    <a16:rowId xmlns:a16="http://schemas.microsoft.com/office/drawing/2014/main" val="2048561144"/>
                  </a:ext>
                </a:extLst>
              </a:tr>
              <a:tr h="370840">
                <a:tc>
                  <a:txBody>
                    <a:bodyPr/>
                    <a:lstStyle/>
                    <a:p>
                      <a:r>
                        <a:rPr lang="en-US" dirty="0"/>
                        <a:t>Germany</a:t>
                      </a:r>
                    </a:p>
                  </a:txBody>
                  <a:tcPr/>
                </a:tc>
                <a:tc>
                  <a:txBody>
                    <a:bodyPr/>
                    <a:lstStyle/>
                    <a:p>
                      <a:pPr algn="r"/>
                      <a:r>
                        <a:rPr lang="en-US" dirty="0"/>
                        <a:t>5%</a:t>
                      </a:r>
                    </a:p>
                  </a:txBody>
                  <a:tcPr/>
                </a:tc>
                <a:tc>
                  <a:txBody>
                    <a:bodyPr/>
                    <a:lstStyle/>
                    <a:p>
                      <a:pPr algn="r"/>
                      <a:r>
                        <a:rPr lang="en-US" dirty="0"/>
                        <a:t>20%</a:t>
                      </a:r>
                    </a:p>
                  </a:txBody>
                  <a:tcPr/>
                </a:tc>
                <a:tc>
                  <a:txBody>
                    <a:bodyPr/>
                    <a:lstStyle/>
                    <a:p>
                      <a:pPr algn="r"/>
                      <a:r>
                        <a:rPr lang="en-US" dirty="0"/>
                        <a:t>61.8%</a:t>
                      </a:r>
                    </a:p>
                  </a:txBody>
                  <a:tcPr/>
                </a:tc>
                <a:extLst>
                  <a:ext uri="{0D108BD9-81ED-4DB2-BD59-A6C34878D82A}">
                    <a16:rowId xmlns:a16="http://schemas.microsoft.com/office/drawing/2014/main" val="4179247728"/>
                  </a:ext>
                </a:extLst>
              </a:tr>
              <a:tr h="370840">
                <a:tc>
                  <a:txBody>
                    <a:bodyPr/>
                    <a:lstStyle/>
                    <a:p>
                      <a:r>
                        <a:rPr lang="en-US" dirty="0"/>
                        <a:t>France</a:t>
                      </a:r>
                    </a:p>
                  </a:txBody>
                  <a:tcPr/>
                </a:tc>
                <a:tc>
                  <a:txBody>
                    <a:bodyPr/>
                    <a:lstStyle/>
                    <a:p>
                      <a:pPr algn="r"/>
                      <a:r>
                        <a:rPr lang="en-US" dirty="0"/>
                        <a:t>3%</a:t>
                      </a:r>
                    </a:p>
                  </a:txBody>
                  <a:tcPr/>
                </a:tc>
                <a:tc>
                  <a:txBody>
                    <a:bodyPr/>
                    <a:lstStyle/>
                    <a:p>
                      <a:pPr algn="r"/>
                      <a:r>
                        <a:rPr lang="en-US" dirty="0"/>
                        <a:t>10%</a:t>
                      </a:r>
                    </a:p>
                  </a:txBody>
                  <a:tcPr/>
                </a:tc>
                <a:tc>
                  <a:txBody>
                    <a:bodyPr/>
                    <a:lstStyle/>
                    <a:p>
                      <a:pPr algn="r"/>
                      <a:r>
                        <a:rPr lang="en-US" dirty="0"/>
                        <a:t>70.3%</a:t>
                      </a:r>
                    </a:p>
                  </a:txBody>
                  <a:tcPr/>
                </a:tc>
                <a:extLst>
                  <a:ext uri="{0D108BD9-81ED-4DB2-BD59-A6C34878D82A}">
                    <a16:rowId xmlns:a16="http://schemas.microsoft.com/office/drawing/2014/main" val="268972797"/>
                  </a:ext>
                </a:extLst>
              </a:tr>
              <a:tr h="370840">
                <a:tc>
                  <a:txBody>
                    <a:bodyPr/>
                    <a:lstStyle/>
                    <a:p>
                      <a:r>
                        <a:rPr lang="en-US" dirty="0"/>
                        <a:t>Italy</a:t>
                      </a:r>
                    </a:p>
                  </a:txBody>
                  <a:tcPr/>
                </a:tc>
                <a:tc>
                  <a:txBody>
                    <a:bodyPr/>
                    <a:lstStyle/>
                    <a:p>
                      <a:pPr algn="r"/>
                      <a:r>
                        <a:rPr lang="en-US" dirty="0"/>
                        <a:t>2%</a:t>
                      </a:r>
                    </a:p>
                  </a:txBody>
                  <a:tcPr/>
                </a:tc>
                <a:tc>
                  <a:txBody>
                    <a:bodyPr/>
                    <a:lstStyle/>
                    <a:p>
                      <a:pPr algn="r"/>
                      <a:r>
                        <a:rPr lang="en-US" dirty="0"/>
                        <a:t>15%</a:t>
                      </a:r>
                    </a:p>
                  </a:txBody>
                  <a:tcPr/>
                </a:tc>
                <a:tc>
                  <a:txBody>
                    <a:bodyPr/>
                    <a:lstStyle/>
                    <a:p>
                      <a:pPr algn="r"/>
                      <a:r>
                        <a:rPr lang="en-US" dirty="0"/>
                        <a:t>66.3%</a:t>
                      </a:r>
                    </a:p>
                  </a:txBody>
                  <a:tcPr/>
                </a:tc>
                <a:extLst>
                  <a:ext uri="{0D108BD9-81ED-4DB2-BD59-A6C34878D82A}">
                    <a16:rowId xmlns:a16="http://schemas.microsoft.com/office/drawing/2014/main" val="2629037930"/>
                  </a:ext>
                </a:extLst>
              </a:tr>
              <a:tr h="370840">
                <a:tc>
                  <a:txBody>
                    <a:bodyPr/>
                    <a:lstStyle/>
                    <a:p>
                      <a:r>
                        <a:rPr lang="en-US" dirty="0"/>
                        <a:t>Spain </a:t>
                      </a:r>
                    </a:p>
                  </a:txBody>
                  <a:tcPr/>
                </a:tc>
                <a:tc>
                  <a:txBody>
                    <a:bodyPr/>
                    <a:lstStyle/>
                    <a:p>
                      <a:pPr algn="r"/>
                      <a:r>
                        <a:rPr lang="en-US" dirty="0"/>
                        <a:t>2%</a:t>
                      </a:r>
                    </a:p>
                  </a:txBody>
                  <a:tcPr/>
                </a:tc>
                <a:tc>
                  <a:txBody>
                    <a:bodyPr/>
                    <a:lstStyle/>
                    <a:p>
                      <a:pPr algn="r"/>
                      <a:r>
                        <a:rPr lang="en-US" dirty="0"/>
                        <a:t>11%</a:t>
                      </a:r>
                    </a:p>
                  </a:txBody>
                  <a:tcPr/>
                </a:tc>
                <a:tc>
                  <a:txBody>
                    <a:bodyPr/>
                    <a:lstStyle/>
                    <a:p>
                      <a:pPr algn="r"/>
                      <a:r>
                        <a:rPr lang="en-US" dirty="0"/>
                        <a:t>67.7%</a:t>
                      </a:r>
                    </a:p>
                  </a:txBody>
                  <a:tcPr/>
                </a:tc>
                <a:extLst>
                  <a:ext uri="{0D108BD9-81ED-4DB2-BD59-A6C34878D82A}">
                    <a16:rowId xmlns:a16="http://schemas.microsoft.com/office/drawing/2014/main" val="62665096"/>
                  </a:ext>
                </a:extLst>
              </a:tr>
              <a:tr h="370840">
                <a:tc>
                  <a:txBody>
                    <a:bodyPr/>
                    <a:lstStyle/>
                    <a:p>
                      <a:r>
                        <a:rPr lang="en-US" dirty="0"/>
                        <a:t>Japan</a:t>
                      </a:r>
                    </a:p>
                  </a:txBody>
                  <a:tcPr/>
                </a:tc>
                <a:tc>
                  <a:txBody>
                    <a:bodyPr/>
                    <a:lstStyle/>
                    <a:p>
                      <a:pPr algn="r"/>
                      <a:r>
                        <a:rPr lang="en-US" dirty="0"/>
                        <a:t>6%</a:t>
                      </a:r>
                    </a:p>
                  </a:txBody>
                  <a:tcPr/>
                </a:tc>
                <a:tc>
                  <a:txBody>
                    <a:bodyPr/>
                    <a:lstStyle/>
                    <a:p>
                      <a:pPr algn="r"/>
                      <a:r>
                        <a:rPr lang="en-US" dirty="0"/>
                        <a:t>21%</a:t>
                      </a:r>
                    </a:p>
                  </a:txBody>
                  <a:tcPr/>
                </a:tc>
                <a:tc>
                  <a:txBody>
                    <a:bodyPr/>
                    <a:lstStyle/>
                    <a:p>
                      <a:pPr algn="r"/>
                      <a:r>
                        <a:rPr lang="en-US" dirty="0"/>
                        <a:t>69.1%</a:t>
                      </a:r>
                    </a:p>
                  </a:txBody>
                  <a:tcPr/>
                </a:tc>
                <a:extLst>
                  <a:ext uri="{0D108BD9-81ED-4DB2-BD59-A6C34878D82A}">
                    <a16:rowId xmlns:a16="http://schemas.microsoft.com/office/drawing/2014/main" val="384801853"/>
                  </a:ext>
                </a:extLst>
              </a:tr>
              <a:tr h="370840">
                <a:tc>
                  <a:txBody>
                    <a:bodyPr/>
                    <a:lstStyle/>
                    <a:p>
                      <a:r>
                        <a:rPr lang="en-US" dirty="0"/>
                        <a:t>China</a:t>
                      </a:r>
                    </a:p>
                  </a:txBody>
                  <a:tcPr/>
                </a:tc>
                <a:tc>
                  <a:txBody>
                    <a:bodyPr/>
                    <a:lstStyle/>
                    <a:p>
                      <a:pPr algn="r"/>
                      <a:r>
                        <a:rPr lang="en-US" dirty="0"/>
                        <a:t>16%</a:t>
                      </a:r>
                    </a:p>
                  </a:txBody>
                  <a:tcPr/>
                </a:tc>
                <a:tc>
                  <a:txBody>
                    <a:bodyPr/>
                    <a:lstStyle/>
                    <a:p>
                      <a:pPr algn="r"/>
                      <a:r>
                        <a:rPr lang="en-US" dirty="0"/>
                        <a:t>29%</a:t>
                      </a:r>
                    </a:p>
                  </a:txBody>
                  <a:tcPr/>
                </a:tc>
                <a:tc>
                  <a:txBody>
                    <a:bodyPr/>
                    <a:lstStyle/>
                    <a:p>
                      <a:pPr algn="r"/>
                      <a:r>
                        <a:rPr lang="en-US" dirty="0"/>
                        <a:t>52.2%</a:t>
                      </a:r>
                    </a:p>
                  </a:txBody>
                  <a:tcPr/>
                </a:tc>
                <a:extLst>
                  <a:ext uri="{0D108BD9-81ED-4DB2-BD59-A6C34878D82A}">
                    <a16:rowId xmlns:a16="http://schemas.microsoft.com/office/drawing/2014/main" val="251564093"/>
                  </a:ext>
                </a:extLst>
              </a:tr>
            </a:tbl>
          </a:graphicData>
        </a:graphic>
      </p:graphicFrame>
      <p:sp>
        <p:nvSpPr>
          <p:cNvPr id="6" name="Oval 5">
            <a:extLst>
              <a:ext uri="{FF2B5EF4-FFF2-40B4-BE49-F238E27FC236}">
                <a16:creationId xmlns:a16="http://schemas.microsoft.com/office/drawing/2014/main" id="{8F39A054-3210-1848-B7DC-625F79619693}"/>
              </a:ext>
            </a:extLst>
          </p:cNvPr>
          <p:cNvSpPr/>
          <p:nvPr/>
        </p:nvSpPr>
        <p:spPr>
          <a:xfrm>
            <a:off x="7422321" y="1895233"/>
            <a:ext cx="1361661" cy="376532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72435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A78AC-3AC4-4794-B1B9-1E438496B187}"/>
              </a:ext>
            </a:extLst>
          </p:cNvPr>
          <p:cNvSpPr>
            <a:spLocks noGrp="1"/>
          </p:cNvSpPr>
          <p:nvPr>
            <p:ph type="title"/>
          </p:nvPr>
        </p:nvSpPr>
        <p:spPr>
          <a:xfrm>
            <a:off x="849460" y="284635"/>
            <a:ext cx="7794812" cy="762000"/>
          </a:xfrm>
        </p:spPr>
        <p:txBody>
          <a:bodyPr>
            <a:normAutofit/>
          </a:bodyPr>
          <a:lstStyle/>
          <a:p>
            <a:r>
              <a:rPr lang="en-US" dirty="0">
                <a:solidFill>
                  <a:schemeClr val="bg1"/>
                </a:solidFill>
                <a:ea typeface="Cambria" panose="02040503050406030204" pitchFamily="18" charset="0"/>
              </a:rPr>
              <a:t>A</a:t>
            </a:r>
            <a:r>
              <a:rPr lang="en-US" dirty="0">
                <a:ea typeface="Cambria" panose="02040503050406030204" pitchFamily="18" charset="0"/>
              </a:rPr>
              <a:t> </a:t>
            </a:r>
            <a:r>
              <a:rPr lang="en-US" dirty="0">
                <a:solidFill>
                  <a:schemeClr val="bg1"/>
                </a:solidFill>
                <a:ea typeface="Cambria" panose="02040503050406030204" pitchFamily="18" charset="0"/>
              </a:rPr>
              <a:t>T</a:t>
            </a:r>
            <a:r>
              <a:rPr lang="en-US" dirty="0">
                <a:ea typeface="Cambria" panose="02040503050406030204" pitchFamily="18" charset="0"/>
              </a:rPr>
              <a:t>ale of Three Policies Efforts</a:t>
            </a:r>
          </a:p>
        </p:txBody>
      </p:sp>
      <p:sp>
        <p:nvSpPr>
          <p:cNvPr id="4" name="Content Placeholder 3">
            <a:extLst>
              <a:ext uri="{FF2B5EF4-FFF2-40B4-BE49-F238E27FC236}">
                <a16:creationId xmlns:a16="http://schemas.microsoft.com/office/drawing/2014/main" id="{7781EEFC-1FA0-4E94-8F95-4BAF0B75FCF7}"/>
              </a:ext>
            </a:extLst>
          </p:cNvPr>
          <p:cNvSpPr>
            <a:spLocks noGrp="1"/>
          </p:cNvSpPr>
          <p:nvPr>
            <p:ph idx="1"/>
          </p:nvPr>
        </p:nvSpPr>
        <p:spPr>
          <a:xfrm>
            <a:off x="3517291" y="1046635"/>
            <a:ext cx="5157418" cy="5237018"/>
          </a:xfrm>
        </p:spPr>
        <p:txBody>
          <a:bodyPr>
            <a:normAutofit/>
          </a:bodyPr>
          <a:lstStyle/>
          <a:p>
            <a:r>
              <a:rPr lang="en-US" dirty="0"/>
              <a:t>Social policy: Social Distancing</a:t>
            </a:r>
          </a:p>
          <a:p>
            <a:endParaRPr lang="en-US" dirty="0"/>
          </a:p>
          <a:p>
            <a:r>
              <a:rPr lang="en-US" dirty="0"/>
              <a:t>Fiscal Policy</a:t>
            </a:r>
          </a:p>
          <a:p>
            <a:endParaRPr lang="en-US" dirty="0"/>
          </a:p>
          <a:p>
            <a:r>
              <a:rPr lang="en-US" dirty="0"/>
              <a:t>Monetary Policy</a:t>
            </a:r>
          </a:p>
        </p:txBody>
      </p:sp>
      <p:sp>
        <p:nvSpPr>
          <p:cNvPr id="3" name="Slide Number Placeholder 2">
            <a:extLst>
              <a:ext uri="{FF2B5EF4-FFF2-40B4-BE49-F238E27FC236}">
                <a16:creationId xmlns:a16="http://schemas.microsoft.com/office/drawing/2014/main" id="{DC955E30-C987-4A56-AA8E-01E12274BAC3}"/>
              </a:ext>
            </a:extLst>
          </p:cNvPr>
          <p:cNvSpPr>
            <a:spLocks noGrp="1"/>
          </p:cNvSpPr>
          <p:nvPr>
            <p:ph type="sldNum" sz="quarter" idx="12"/>
          </p:nvPr>
        </p:nvSpPr>
        <p:spPr/>
        <p:txBody>
          <a:bodyPr/>
          <a:lstStyle/>
          <a:p>
            <a:fld id="{0CFEC368-1D7A-4F81-ABF6-AE0E36BAF64C}" type="slidenum">
              <a:rPr lang="en-US" smtClean="0"/>
              <a:pPr/>
              <a:t>56</a:t>
            </a:fld>
            <a:endParaRPr lang="en-US" dirty="0"/>
          </a:p>
        </p:txBody>
      </p:sp>
    </p:spTree>
    <p:extLst>
      <p:ext uri="{BB962C8B-B14F-4D97-AF65-F5344CB8AC3E}">
        <p14:creationId xmlns:p14="http://schemas.microsoft.com/office/powerpoint/2010/main" val="1090931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8D8-723D-ED44-A776-984648371596}"/>
              </a:ext>
            </a:extLst>
          </p:cNvPr>
          <p:cNvSpPr>
            <a:spLocks noGrp="1"/>
          </p:cNvSpPr>
          <p:nvPr>
            <p:ph type="title"/>
          </p:nvPr>
        </p:nvSpPr>
        <p:spPr/>
        <p:txBody>
          <a:bodyPr/>
          <a:lstStyle/>
          <a:p>
            <a:r>
              <a:rPr lang="en-US" dirty="0">
                <a:solidFill>
                  <a:schemeClr val="bg1"/>
                </a:solidFill>
              </a:rPr>
              <a:t>Pro</a:t>
            </a:r>
            <a:r>
              <a:rPr lang="en-US" dirty="0"/>
              <a:t>cess for Dealing with a Natural Disaster</a:t>
            </a:r>
          </a:p>
        </p:txBody>
      </p:sp>
      <p:sp>
        <p:nvSpPr>
          <p:cNvPr id="3" name="Content Placeholder 2">
            <a:extLst>
              <a:ext uri="{FF2B5EF4-FFF2-40B4-BE49-F238E27FC236}">
                <a16:creationId xmlns:a16="http://schemas.microsoft.com/office/drawing/2014/main" id="{6B8E889B-1412-684F-BAA7-69BB8985E50C}"/>
              </a:ext>
            </a:extLst>
          </p:cNvPr>
          <p:cNvSpPr>
            <a:spLocks noGrp="1"/>
          </p:cNvSpPr>
          <p:nvPr>
            <p:ph idx="1"/>
          </p:nvPr>
        </p:nvSpPr>
        <p:spPr>
          <a:xfrm>
            <a:off x="3764756" y="1631702"/>
            <a:ext cx="4662488" cy="3147219"/>
          </a:xfrm>
        </p:spPr>
        <p:txBody>
          <a:bodyPr>
            <a:normAutofit fontScale="92500" lnSpcReduction="10000"/>
          </a:bodyPr>
          <a:lstStyle/>
          <a:p>
            <a:r>
              <a:rPr lang="en-US" dirty="0"/>
              <a:t>Mitigation of effects</a:t>
            </a:r>
          </a:p>
          <a:p>
            <a:pPr lvl="1"/>
            <a:r>
              <a:rPr lang="en-US" dirty="0"/>
              <a:t>Social Policy</a:t>
            </a:r>
          </a:p>
          <a:p>
            <a:r>
              <a:rPr lang="en-US" dirty="0"/>
              <a:t>Tend to the vulnerable</a:t>
            </a:r>
          </a:p>
          <a:p>
            <a:pPr lvl="1"/>
            <a:r>
              <a:rPr lang="en-US" dirty="0"/>
              <a:t>Fiscal Policy</a:t>
            </a:r>
          </a:p>
          <a:p>
            <a:r>
              <a:rPr lang="en-US" dirty="0"/>
              <a:t>Shore up structures</a:t>
            </a:r>
          </a:p>
          <a:p>
            <a:pPr lvl="1"/>
            <a:r>
              <a:rPr lang="en-US" dirty="0"/>
              <a:t>Fiscal and Monetary</a:t>
            </a:r>
          </a:p>
          <a:p>
            <a:r>
              <a:rPr lang="en-US" dirty="0"/>
              <a:t>Rebuild</a:t>
            </a:r>
          </a:p>
          <a:p>
            <a:pPr lvl="1"/>
            <a:r>
              <a:rPr lang="en-US" dirty="0"/>
              <a:t>Stimulus</a:t>
            </a:r>
          </a:p>
        </p:txBody>
      </p:sp>
      <p:sp>
        <p:nvSpPr>
          <p:cNvPr id="4" name="Slide Number Placeholder 3">
            <a:extLst>
              <a:ext uri="{FF2B5EF4-FFF2-40B4-BE49-F238E27FC236}">
                <a16:creationId xmlns:a16="http://schemas.microsoft.com/office/drawing/2014/main" id="{01E8120C-9C27-144E-9EFD-4D30E1C6DCD3}"/>
              </a:ext>
            </a:extLst>
          </p:cNvPr>
          <p:cNvSpPr>
            <a:spLocks noGrp="1"/>
          </p:cNvSpPr>
          <p:nvPr>
            <p:ph type="sldNum" sz="quarter" idx="12"/>
          </p:nvPr>
        </p:nvSpPr>
        <p:spPr/>
        <p:txBody>
          <a:bodyPr/>
          <a:lstStyle/>
          <a:p>
            <a:fld id="{D9F085D5-EC86-4F6A-B501-C1359CB39116}" type="slidenum">
              <a:rPr lang="en-GB" smtClean="0"/>
              <a:t>57</a:t>
            </a:fld>
            <a:endParaRPr lang="en-GB"/>
          </a:p>
        </p:txBody>
      </p:sp>
      <p:sp>
        <p:nvSpPr>
          <p:cNvPr id="5" name="TextBox 4">
            <a:extLst>
              <a:ext uri="{FF2B5EF4-FFF2-40B4-BE49-F238E27FC236}">
                <a16:creationId xmlns:a16="http://schemas.microsoft.com/office/drawing/2014/main" id="{FCC7B9BC-A720-6649-855F-8650F705FE0D}"/>
              </a:ext>
            </a:extLst>
          </p:cNvPr>
          <p:cNvSpPr txBox="1"/>
          <p:nvPr/>
        </p:nvSpPr>
        <p:spPr>
          <a:xfrm>
            <a:off x="2824848" y="4989470"/>
            <a:ext cx="6542304" cy="646331"/>
          </a:xfrm>
          <a:prstGeom prst="rect">
            <a:avLst/>
          </a:prstGeom>
          <a:noFill/>
        </p:spPr>
        <p:txBody>
          <a:bodyPr wrap="none" rtlCol="0">
            <a:spAutoFit/>
          </a:bodyPr>
          <a:lstStyle/>
          <a:p>
            <a:r>
              <a:rPr lang="en-US" sz="3600" dirty="0"/>
              <a:t>There are </a:t>
            </a:r>
            <a:r>
              <a:rPr lang="en-US" sz="3600" dirty="0" err="1"/>
              <a:t>corrolarys</a:t>
            </a:r>
            <a:r>
              <a:rPr lang="en-US" sz="3600" dirty="0"/>
              <a:t> in this crisis. </a:t>
            </a:r>
          </a:p>
        </p:txBody>
      </p:sp>
    </p:spTree>
    <p:extLst>
      <p:ext uri="{BB962C8B-B14F-4D97-AF65-F5344CB8AC3E}">
        <p14:creationId xmlns:p14="http://schemas.microsoft.com/office/powerpoint/2010/main" val="2990699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C99C9-48FA-7848-AC87-2EBB285CDA46}"/>
              </a:ext>
            </a:extLst>
          </p:cNvPr>
          <p:cNvSpPr>
            <a:spLocks noGrp="1"/>
          </p:cNvSpPr>
          <p:nvPr>
            <p:ph type="title"/>
          </p:nvPr>
        </p:nvSpPr>
        <p:spPr/>
        <p:txBody>
          <a:bodyPr/>
          <a:lstStyle/>
          <a:p>
            <a:r>
              <a:rPr lang="en-US" dirty="0">
                <a:solidFill>
                  <a:srgbClr val="FAF7F0"/>
                </a:solidFill>
              </a:rPr>
              <a:t> </a:t>
            </a:r>
            <a:r>
              <a:rPr lang="en-US" sz="3600" dirty="0">
                <a:solidFill>
                  <a:srgbClr val="FAF7F0"/>
                </a:solidFill>
              </a:rPr>
              <a:t>Im</a:t>
            </a:r>
            <a:r>
              <a:rPr lang="en-US" sz="3600" dirty="0"/>
              <a:t>pact on GDP of COVID-19 – No Social Distancing </a:t>
            </a:r>
          </a:p>
        </p:txBody>
      </p:sp>
      <p:sp>
        <p:nvSpPr>
          <p:cNvPr id="4" name="Slide Number Placeholder 3">
            <a:extLst>
              <a:ext uri="{FF2B5EF4-FFF2-40B4-BE49-F238E27FC236}">
                <a16:creationId xmlns:a16="http://schemas.microsoft.com/office/drawing/2014/main" id="{C82474DC-8B94-C04D-8E6B-7F7381DE59BF}"/>
              </a:ext>
            </a:extLst>
          </p:cNvPr>
          <p:cNvSpPr>
            <a:spLocks noGrp="1"/>
          </p:cNvSpPr>
          <p:nvPr>
            <p:ph type="sldNum" sz="quarter" idx="12"/>
          </p:nvPr>
        </p:nvSpPr>
        <p:spPr/>
        <p:txBody>
          <a:bodyPr/>
          <a:lstStyle/>
          <a:p>
            <a:fld id="{D9F085D5-EC86-4F6A-B501-C1359CB39116}" type="slidenum">
              <a:rPr lang="en-GB" smtClean="0"/>
              <a:t>58</a:t>
            </a:fld>
            <a:endParaRPr lang="en-GB" dirty="0"/>
          </a:p>
        </p:txBody>
      </p:sp>
      <p:cxnSp>
        <p:nvCxnSpPr>
          <p:cNvPr id="6" name="Straight Connector 5">
            <a:extLst>
              <a:ext uri="{FF2B5EF4-FFF2-40B4-BE49-F238E27FC236}">
                <a16:creationId xmlns:a16="http://schemas.microsoft.com/office/drawing/2014/main" id="{0CE278D3-F745-D247-A4F3-B9E6FFD00DDA}"/>
              </a:ext>
            </a:extLst>
          </p:cNvPr>
          <p:cNvCxnSpPr/>
          <p:nvPr/>
        </p:nvCxnSpPr>
        <p:spPr>
          <a:xfrm>
            <a:off x="1841500" y="1714500"/>
            <a:ext cx="0" cy="4267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9279E4F-E519-B642-B927-31D4B0226B6D}"/>
              </a:ext>
            </a:extLst>
          </p:cNvPr>
          <p:cNvCxnSpPr>
            <a:cxnSpLocks/>
          </p:cNvCxnSpPr>
          <p:nvPr/>
        </p:nvCxnSpPr>
        <p:spPr>
          <a:xfrm flipH="1">
            <a:off x="1841500" y="6032500"/>
            <a:ext cx="7797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763F578-1B4F-BC45-9EE6-6A145D3EFBB9}"/>
              </a:ext>
            </a:extLst>
          </p:cNvPr>
          <p:cNvSpPr txBox="1"/>
          <p:nvPr/>
        </p:nvSpPr>
        <p:spPr>
          <a:xfrm>
            <a:off x="700867" y="1663998"/>
            <a:ext cx="1140633" cy="923330"/>
          </a:xfrm>
          <a:prstGeom prst="rect">
            <a:avLst/>
          </a:prstGeom>
          <a:noFill/>
        </p:spPr>
        <p:txBody>
          <a:bodyPr wrap="none" rtlCol="0">
            <a:spAutoFit/>
          </a:bodyPr>
          <a:lstStyle/>
          <a:p>
            <a:r>
              <a:rPr lang="en-US" dirty="0"/>
              <a:t>GDP</a:t>
            </a:r>
          </a:p>
          <a:p>
            <a:r>
              <a:rPr lang="en-US" dirty="0"/>
              <a:t>Per Capita</a:t>
            </a:r>
          </a:p>
          <a:p>
            <a:endParaRPr lang="en-US" dirty="0"/>
          </a:p>
        </p:txBody>
      </p:sp>
      <p:cxnSp>
        <p:nvCxnSpPr>
          <p:cNvPr id="18" name="Straight Connector 17">
            <a:extLst>
              <a:ext uri="{FF2B5EF4-FFF2-40B4-BE49-F238E27FC236}">
                <a16:creationId xmlns:a16="http://schemas.microsoft.com/office/drawing/2014/main" id="{2B68A125-FB3D-B345-AE2F-FDB2F6FE65BB}"/>
              </a:ext>
            </a:extLst>
          </p:cNvPr>
          <p:cNvCxnSpPr/>
          <p:nvPr/>
        </p:nvCxnSpPr>
        <p:spPr>
          <a:xfrm flipV="1">
            <a:off x="1841500" y="2730500"/>
            <a:ext cx="3467100" cy="1346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9064CA8-CB7A-914B-AEA8-FB5AD8F1640B}"/>
              </a:ext>
            </a:extLst>
          </p:cNvPr>
          <p:cNvCxnSpPr>
            <a:cxnSpLocks/>
          </p:cNvCxnSpPr>
          <p:nvPr/>
        </p:nvCxnSpPr>
        <p:spPr>
          <a:xfrm>
            <a:off x="5308600" y="2705497"/>
            <a:ext cx="431800" cy="300434"/>
          </a:xfrm>
          <a:prstGeom prst="line">
            <a:avLst/>
          </a:prstGeom>
          <a:ln w="28575">
            <a:solidFill>
              <a:srgbClr val="2B414D"/>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A2F654B-F475-D04B-A5F9-5A5C169FC23E}"/>
              </a:ext>
            </a:extLst>
          </p:cNvPr>
          <p:cNvCxnSpPr/>
          <p:nvPr/>
        </p:nvCxnSpPr>
        <p:spPr>
          <a:xfrm flipV="1">
            <a:off x="5740400" y="2527300"/>
            <a:ext cx="203200" cy="4826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8C3DC04-4ADB-BA43-9946-3096DD63A39C}"/>
              </a:ext>
            </a:extLst>
          </p:cNvPr>
          <p:cNvCxnSpPr/>
          <p:nvPr/>
        </p:nvCxnSpPr>
        <p:spPr>
          <a:xfrm flipV="1">
            <a:off x="5969000" y="1342231"/>
            <a:ext cx="2628900" cy="118506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1BD2552A-D951-7A46-B9C2-0E9433284973}"/>
              </a:ext>
            </a:extLst>
          </p:cNvPr>
          <p:cNvSpPr txBox="1"/>
          <p:nvPr/>
        </p:nvSpPr>
        <p:spPr>
          <a:xfrm>
            <a:off x="9700963" y="5933998"/>
            <a:ext cx="649537" cy="369332"/>
          </a:xfrm>
          <a:prstGeom prst="rect">
            <a:avLst/>
          </a:prstGeom>
          <a:noFill/>
        </p:spPr>
        <p:txBody>
          <a:bodyPr wrap="none" rtlCol="0">
            <a:spAutoFit/>
          </a:bodyPr>
          <a:lstStyle/>
          <a:p>
            <a:r>
              <a:rPr lang="en-US" dirty="0"/>
              <a:t>Time</a:t>
            </a:r>
          </a:p>
        </p:txBody>
      </p:sp>
      <p:sp>
        <p:nvSpPr>
          <p:cNvPr id="19" name="TextBox 18">
            <a:extLst>
              <a:ext uri="{FF2B5EF4-FFF2-40B4-BE49-F238E27FC236}">
                <a16:creationId xmlns:a16="http://schemas.microsoft.com/office/drawing/2014/main" id="{2E75CFBA-EF99-2C47-8025-1B66879EDEAE}"/>
              </a:ext>
            </a:extLst>
          </p:cNvPr>
          <p:cNvSpPr txBox="1"/>
          <p:nvPr/>
        </p:nvSpPr>
        <p:spPr>
          <a:xfrm>
            <a:off x="8258858" y="1380571"/>
            <a:ext cx="1580946" cy="369332"/>
          </a:xfrm>
          <a:prstGeom prst="rect">
            <a:avLst/>
          </a:prstGeom>
          <a:noFill/>
        </p:spPr>
        <p:txBody>
          <a:bodyPr wrap="none" rtlCol="0">
            <a:spAutoFit/>
          </a:bodyPr>
          <a:lstStyle/>
          <a:p>
            <a:r>
              <a:rPr lang="en-US" dirty="0"/>
              <a:t>GDP per capita</a:t>
            </a:r>
          </a:p>
        </p:txBody>
      </p:sp>
      <p:grpSp>
        <p:nvGrpSpPr>
          <p:cNvPr id="15" name="Group 14">
            <a:extLst>
              <a:ext uri="{FF2B5EF4-FFF2-40B4-BE49-F238E27FC236}">
                <a16:creationId xmlns:a16="http://schemas.microsoft.com/office/drawing/2014/main" id="{83A3AE9E-350E-674D-9FFF-7FA81CFA5EB2}"/>
              </a:ext>
            </a:extLst>
          </p:cNvPr>
          <p:cNvGrpSpPr/>
          <p:nvPr/>
        </p:nvGrpSpPr>
        <p:grpSpPr>
          <a:xfrm>
            <a:off x="4616994" y="2249215"/>
            <a:ext cx="1866217" cy="645147"/>
            <a:chOff x="4616994" y="2249215"/>
            <a:chExt cx="1866217" cy="645147"/>
          </a:xfrm>
        </p:grpSpPr>
        <p:sp>
          <p:nvSpPr>
            <p:cNvPr id="3" name="TextBox 2">
              <a:extLst>
                <a:ext uri="{FF2B5EF4-FFF2-40B4-BE49-F238E27FC236}">
                  <a16:creationId xmlns:a16="http://schemas.microsoft.com/office/drawing/2014/main" id="{7611BB89-1181-A542-8381-40F22A3F6003}"/>
                </a:ext>
              </a:extLst>
            </p:cNvPr>
            <p:cNvSpPr txBox="1"/>
            <p:nvPr/>
          </p:nvSpPr>
          <p:spPr>
            <a:xfrm rot="20344602">
              <a:off x="4616994" y="2249215"/>
              <a:ext cx="1866217" cy="369332"/>
            </a:xfrm>
            <a:prstGeom prst="rect">
              <a:avLst/>
            </a:prstGeom>
            <a:noFill/>
          </p:spPr>
          <p:txBody>
            <a:bodyPr wrap="none" rtlCol="0">
              <a:spAutoFit/>
            </a:bodyPr>
            <a:lstStyle/>
            <a:p>
              <a:r>
                <a:rPr lang="en-US" dirty="0"/>
                <a:t>Supply Side Shock</a:t>
              </a:r>
            </a:p>
          </p:txBody>
        </p:sp>
        <p:cxnSp>
          <p:nvCxnSpPr>
            <p:cNvPr id="9" name="Straight Connector 8">
              <a:extLst>
                <a:ext uri="{FF2B5EF4-FFF2-40B4-BE49-F238E27FC236}">
                  <a16:creationId xmlns:a16="http://schemas.microsoft.com/office/drawing/2014/main" id="{A31D34E4-372B-C649-A65D-93B6562B0E1E}"/>
                </a:ext>
              </a:extLst>
            </p:cNvPr>
            <p:cNvCxnSpPr>
              <a:cxnSpLocks/>
            </p:cNvCxnSpPr>
            <p:nvPr/>
          </p:nvCxnSpPr>
          <p:spPr>
            <a:xfrm>
              <a:off x="5584300" y="2606370"/>
              <a:ext cx="124350" cy="287992"/>
            </a:xfrm>
            <a:prstGeom prst="line">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98E6B82C-90CC-6A47-8D29-8530436222F2}"/>
              </a:ext>
            </a:extLst>
          </p:cNvPr>
          <p:cNvGrpSpPr/>
          <p:nvPr/>
        </p:nvGrpSpPr>
        <p:grpSpPr>
          <a:xfrm>
            <a:off x="5046814" y="2413000"/>
            <a:ext cx="2352375" cy="1940230"/>
            <a:chOff x="5046814" y="2413000"/>
            <a:chExt cx="2352375" cy="1940230"/>
          </a:xfrm>
        </p:grpSpPr>
        <p:cxnSp>
          <p:nvCxnSpPr>
            <p:cNvPr id="5" name="Straight Connector 4">
              <a:extLst>
                <a:ext uri="{FF2B5EF4-FFF2-40B4-BE49-F238E27FC236}">
                  <a16:creationId xmlns:a16="http://schemas.microsoft.com/office/drawing/2014/main" id="{D27F8DC0-2689-B94A-8FA4-9AA75AEE267F}"/>
                </a:ext>
              </a:extLst>
            </p:cNvPr>
            <p:cNvCxnSpPr/>
            <p:nvPr/>
          </p:nvCxnSpPr>
          <p:spPr>
            <a:xfrm>
              <a:off x="5308600" y="2730500"/>
              <a:ext cx="660400" cy="11557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1DF580F-F222-6C47-A523-86A240130685}"/>
                </a:ext>
              </a:extLst>
            </p:cNvPr>
            <p:cNvCxnSpPr>
              <a:cxnSpLocks/>
            </p:cNvCxnSpPr>
            <p:nvPr/>
          </p:nvCxnSpPr>
          <p:spPr>
            <a:xfrm flipH="1">
              <a:off x="5975350" y="2413000"/>
              <a:ext cx="247652" cy="1473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0E7ACF66-5AB0-3443-A6BF-A0F533A5F223}"/>
                </a:ext>
              </a:extLst>
            </p:cNvPr>
            <p:cNvSpPr txBox="1"/>
            <p:nvPr/>
          </p:nvSpPr>
          <p:spPr>
            <a:xfrm rot="20344602">
              <a:off x="5046814" y="3706899"/>
              <a:ext cx="2352375" cy="646331"/>
            </a:xfrm>
            <a:prstGeom prst="rect">
              <a:avLst/>
            </a:prstGeom>
            <a:noFill/>
          </p:spPr>
          <p:txBody>
            <a:bodyPr wrap="none" rtlCol="0">
              <a:spAutoFit/>
            </a:bodyPr>
            <a:lstStyle/>
            <a:p>
              <a:r>
                <a:rPr lang="en-US" dirty="0">
                  <a:solidFill>
                    <a:srgbClr val="FF0000"/>
                  </a:solidFill>
                </a:rPr>
                <a:t>w/Demand Side and</a:t>
              </a:r>
            </a:p>
            <a:p>
              <a:r>
                <a:rPr lang="en-US" dirty="0">
                  <a:solidFill>
                    <a:srgbClr val="FF0000"/>
                  </a:solidFill>
                </a:rPr>
                <a:t>Financial Sector Shocks</a:t>
              </a:r>
            </a:p>
          </p:txBody>
        </p:sp>
      </p:grpSp>
    </p:spTree>
    <p:extLst>
      <p:ext uri="{BB962C8B-B14F-4D97-AF65-F5344CB8AC3E}">
        <p14:creationId xmlns:p14="http://schemas.microsoft.com/office/powerpoint/2010/main" val="2744026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56C87-4651-3547-9A2E-42D622857D10}"/>
              </a:ext>
            </a:extLst>
          </p:cNvPr>
          <p:cNvSpPr>
            <a:spLocks noGrp="1"/>
          </p:cNvSpPr>
          <p:nvPr>
            <p:ph type="title"/>
          </p:nvPr>
        </p:nvSpPr>
        <p:spPr/>
        <p:txBody>
          <a:bodyPr/>
          <a:lstStyle/>
          <a:p>
            <a:r>
              <a:rPr lang="en-US" dirty="0"/>
              <a:t>Epidemiology</a:t>
            </a:r>
          </a:p>
        </p:txBody>
      </p:sp>
      <p:sp>
        <p:nvSpPr>
          <p:cNvPr id="3" name="Text Placeholder 2">
            <a:extLst>
              <a:ext uri="{FF2B5EF4-FFF2-40B4-BE49-F238E27FC236}">
                <a16:creationId xmlns:a16="http://schemas.microsoft.com/office/drawing/2014/main" id="{977C7A47-4FDC-5743-BA33-4B426704A8C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96836D7-80E3-6949-AC4B-F6509405A66D}"/>
              </a:ext>
            </a:extLst>
          </p:cNvPr>
          <p:cNvSpPr>
            <a:spLocks noGrp="1"/>
          </p:cNvSpPr>
          <p:nvPr>
            <p:ph type="sldNum" sz="quarter" idx="12"/>
          </p:nvPr>
        </p:nvSpPr>
        <p:spPr/>
        <p:txBody>
          <a:bodyPr/>
          <a:lstStyle/>
          <a:p>
            <a:fld id="{D9F085D5-EC86-4F6A-B501-C1359CB39116}" type="slidenum">
              <a:rPr lang="en-GB" smtClean="0"/>
              <a:t>59</a:t>
            </a:fld>
            <a:endParaRPr lang="en-GB" dirty="0"/>
          </a:p>
        </p:txBody>
      </p:sp>
    </p:spTree>
    <p:extLst>
      <p:ext uri="{BB962C8B-B14F-4D97-AF65-F5344CB8AC3E}">
        <p14:creationId xmlns:p14="http://schemas.microsoft.com/office/powerpoint/2010/main" val="13520227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29EAE-338F-5D4A-8C40-7C3D0FD4A353}"/>
              </a:ext>
            </a:extLst>
          </p:cNvPr>
          <p:cNvSpPr>
            <a:spLocks noGrp="1"/>
          </p:cNvSpPr>
          <p:nvPr>
            <p:ph type="title"/>
          </p:nvPr>
        </p:nvSpPr>
        <p:spPr/>
        <p:txBody>
          <a:bodyPr/>
          <a:lstStyle/>
          <a:p>
            <a:r>
              <a:rPr lang="en-US" dirty="0">
                <a:solidFill>
                  <a:schemeClr val="bg1"/>
                </a:solidFill>
              </a:rPr>
              <a:t>Cre</a:t>
            </a:r>
            <a:r>
              <a:rPr lang="en-US" dirty="0"/>
              <a:t>dits and Disclaimer</a:t>
            </a:r>
          </a:p>
        </p:txBody>
      </p:sp>
      <p:sp>
        <p:nvSpPr>
          <p:cNvPr id="3" name="Content Placeholder 2">
            <a:extLst>
              <a:ext uri="{FF2B5EF4-FFF2-40B4-BE49-F238E27FC236}">
                <a16:creationId xmlns:a16="http://schemas.microsoft.com/office/drawing/2014/main" id="{A4BC8CE3-22BA-E94A-B6AC-D7971382055A}"/>
              </a:ext>
            </a:extLst>
          </p:cNvPr>
          <p:cNvSpPr>
            <a:spLocks noGrp="1"/>
          </p:cNvSpPr>
          <p:nvPr>
            <p:ph idx="1"/>
          </p:nvPr>
        </p:nvSpPr>
        <p:spPr/>
        <p:txBody>
          <a:bodyPr>
            <a:normAutofit/>
          </a:bodyPr>
          <a:lstStyle/>
          <a:p>
            <a:r>
              <a:rPr lang="en-US" dirty="0"/>
              <a:t>This slide deck was authored by:</a:t>
            </a:r>
          </a:p>
          <a:p>
            <a:pPr lvl="1"/>
            <a:r>
              <a:rPr lang="en-US" dirty="0"/>
              <a:t>Scott L. Baier, Clemson University</a:t>
            </a:r>
          </a:p>
          <a:p>
            <a:pPr lvl="1"/>
            <a:r>
              <a:rPr lang="en-US" dirty="0"/>
              <a:t>Jon D. </a:t>
            </a:r>
            <a:r>
              <a:rPr lang="en-US" dirty="0" err="1"/>
              <a:t>Haveman</a:t>
            </a:r>
            <a:r>
              <a:rPr lang="en-US" dirty="0"/>
              <a:t>, NEED</a:t>
            </a:r>
          </a:p>
          <a:p>
            <a:r>
              <a:rPr lang="en-US" dirty="0"/>
              <a:t>This slide deck was reviewed by:</a:t>
            </a:r>
          </a:p>
          <a:p>
            <a:pPr lvl="1"/>
            <a:r>
              <a:rPr lang="en-US" dirty="0"/>
              <a:t>&lt;name&gt;, &lt;affiliation&gt;</a:t>
            </a:r>
          </a:p>
          <a:p>
            <a:pPr lvl="1"/>
            <a:r>
              <a:rPr lang="en-US" dirty="0"/>
              <a:t>&lt;name&gt;, &lt;affiliation&gt;</a:t>
            </a:r>
          </a:p>
          <a:p>
            <a:r>
              <a:rPr lang="en-US" dirty="0"/>
              <a:t>Disclaimer</a:t>
            </a:r>
          </a:p>
          <a:p>
            <a:pPr lvl="1"/>
            <a:r>
              <a:rPr lang="en-US" sz="1800" dirty="0"/>
              <a:t>NEED presentations are designed to be nonpartisan.</a:t>
            </a:r>
          </a:p>
          <a:p>
            <a:pPr lvl="1"/>
            <a:r>
              <a:rPr lang="en-US" sz="1800" dirty="0"/>
              <a:t>It is, however, inevitable that the presenter will be asked for and will provide their own views.</a:t>
            </a:r>
          </a:p>
          <a:p>
            <a:pPr lvl="1"/>
            <a:r>
              <a:rPr lang="en-US" sz="1800" dirty="0"/>
              <a:t>Such views are those of the presenter and not necessarily those of the National Economic Education Delegation (NEED).</a:t>
            </a:r>
          </a:p>
        </p:txBody>
      </p:sp>
      <p:sp>
        <p:nvSpPr>
          <p:cNvPr id="4" name="Slide Number Placeholder 3">
            <a:extLst>
              <a:ext uri="{FF2B5EF4-FFF2-40B4-BE49-F238E27FC236}">
                <a16:creationId xmlns:a16="http://schemas.microsoft.com/office/drawing/2014/main" id="{2965FD2B-E0DC-B44E-B85B-3363DE712D2A}"/>
              </a:ext>
            </a:extLst>
          </p:cNvPr>
          <p:cNvSpPr>
            <a:spLocks noGrp="1"/>
          </p:cNvSpPr>
          <p:nvPr>
            <p:ph type="sldNum" sz="quarter" idx="12"/>
          </p:nvPr>
        </p:nvSpPr>
        <p:spPr/>
        <p:txBody>
          <a:bodyPr/>
          <a:lstStyle/>
          <a:p>
            <a:fld id="{D9F085D5-EC86-4F6A-B501-C1359CB39116}" type="slidenum">
              <a:rPr lang="en-GB" smtClean="0"/>
              <a:t>6</a:t>
            </a:fld>
            <a:endParaRPr lang="en-GB"/>
          </a:p>
        </p:txBody>
      </p:sp>
    </p:spTree>
    <p:extLst>
      <p:ext uri="{BB962C8B-B14F-4D97-AF65-F5344CB8AC3E}">
        <p14:creationId xmlns:p14="http://schemas.microsoft.com/office/powerpoint/2010/main" val="9039767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3E38D-91EB-8945-8AC0-AF66E881D37D}"/>
              </a:ext>
            </a:extLst>
          </p:cNvPr>
          <p:cNvSpPr>
            <a:spLocks noGrp="1"/>
          </p:cNvSpPr>
          <p:nvPr>
            <p:ph type="title"/>
          </p:nvPr>
        </p:nvSpPr>
        <p:spPr/>
        <p:txBody>
          <a:bodyPr/>
          <a:lstStyle/>
          <a:p>
            <a:r>
              <a:rPr lang="en-US" dirty="0">
                <a:solidFill>
                  <a:schemeClr val="bg1"/>
                </a:solidFill>
              </a:rPr>
              <a:t>Co</a:t>
            </a:r>
            <a:r>
              <a:rPr lang="en-US" dirty="0"/>
              <a:t>mparison of COVID-19: Fatality an R0</a:t>
            </a:r>
          </a:p>
        </p:txBody>
      </p:sp>
      <p:sp>
        <p:nvSpPr>
          <p:cNvPr id="4" name="Slide Number Placeholder 3">
            <a:extLst>
              <a:ext uri="{FF2B5EF4-FFF2-40B4-BE49-F238E27FC236}">
                <a16:creationId xmlns:a16="http://schemas.microsoft.com/office/drawing/2014/main" id="{93D93E4F-7B41-904D-9DD0-09E83A5BDB42}"/>
              </a:ext>
            </a:extLst>
          </p:cNvPr>
          <p:cNvSpPr>
            <a:spLocks noGrp="1"/>
          </p:cNvSpPr>
          <p:nvPr>
            <p:ph type="sldNum" sz="quarter" idx="12"/>
          </p:nvPr>
        </p:nvSpPr>
        <p:spPr/>
        <p:txBody>
          <a:bodyPr/>
          <a:lstStyle/>
          <a:p>
            <a:fld id="{D9F085D5-EC86-4F6A-B501-C1359CB39116}" type="slidenum">
              <a:rPr lang="en-GB" smtClean="0"/>
              <a:t>60</a:t>
            </a:fld>
            <a:endParaRPr lang="en-GB" dirty="0"/>
          </a:p>
        </p:txBody>
      </p:sp>
      <p:pic>
        <p:nvPicPr>
          <p:cNvPr id="5" name="Picture 4">
            <a:extLst>
              <a:ext uri="{FF2B5EF4-FFF2-40B4-BE49-F238E27FC236}">
                <a16:creationId xmlns:a16="http://schemas.microsoft.com/office/drawing/2014/main" id="{6284A6D5-8357-B340-BD79-BB61EF02890A}"/>
              </a:ext>
            </a:extLst>
          </p:cNvPr>
          <p:cNvPicPr>
            <a:picLocks noChangeAspect="1"/>
          </p:cNvPicPr>
          <p:nvPr/>
        </p:nvPicPr>
        <p:blipFill>
          <a:blip r:embed="rId2"/>
          <a:stretch>
            <a:fillRect/>
          </a:stretch>
        </p:blipFill>
        <p:spPr>
          <a:xfrm>
            <a:off x="1005051" y="1468725"/>
            <a:ext cx="9639300" cy="4618338"/>
          </a:xfrm>
          <a:prstGeom prst="rect">
            <a:avLst/>
          </a:prstGeom>
        </p:spPr>
      </p:pic>
      <p:sp>
        <p:nvSpPr>
          <p:cNvPr id="6" name="TextBox 5">
            <a:extLst>
              <a:ext uri="{FF2B5EF4-FFF2-40B4-BE49-F238E27FC236}">
                <a16:creationId xmlns:a16="http://schemas.microsoft.com/office/drawing/2014/main" id="{B128DA1C-B1BD-2546-9A0D-494DD84BB407}"/>
              </a:ext>
            </a:extLst>
          </p:cNvPr>
          <p:cNvSpPr txBox="1"/>
          <p:nvPr/>
        </p:nvSpPr>
        <p:spPr>
          <a:xfrm>
            <a:off x="5584874" y="5389275"/>
            <a:ext cx="4742645" cy="369332"/>
          </a:xfrm>
          <a:prstGeom prst="rect">
            <a:avLst/>
          </a:prstGeom>
          <a:noFill/>
        </p:spPr>
        <p:txBody>
          <a:bodyPr wrap="none" rtlCol="0">
            <a:spAutoFit/>
          </a:bodyPr>
          <a:lstStyle/>
          <a:p>
            <a:r>
              <a:rPr lang="en-US" dirty="0"/>
              <a:t>Average # of People Infected by Each Sick Person</a:t>
            </a:r>
          </a:p>
        </p:txBody>
      </p:sp>
      <p:sp>
        <p:nvSpPr>
          <p:cNvPr id="8" name="TextBox 7">
            <a:extLst>
              <a:ext uri="{FF2B5EF4-FFF2-40B4-BE49-F238E27FC236}">
                <a16:creationId xmlns:a16="http://schemas.microsoft.com/office/drawing/2014/main" id="{5ADD6478-5F87-094A-BE2C-81836ADE170C}"/>
              </a:ext>
            </a:extLst>
          </p:cNvPr>
          <p:cNvSpPr txBox="1"/>
          <p:nvPr/>
        </p:nvSpPr>
        <p:spPr>
          <a:xfrm>
            <a:off x="167856" y="2829392"/>
            <a:ext cx="1340688" cy="923330"/>
          </a:xfrm>
          <a:prstGeom prst="rect">
            <a:avLst/>
          </a:prstGeom>
          <a:noFill/>
        </p:spPr>
        <p:txBody>
          <a:bodyPr wrap="none" rtlCol="0">
            <a:spAutoFit/>
          </a:bodyPr>
          <a:lstStyle/>
          <a:p>
            <a:r>
              <a:rPr lang="en-US" dirty="0"/>
              <a:t>Fatality Rate</a:t>
            </a:r>
          </a:p>
          <a:p>
            <a:r>
              <a:rPr lang="en-US" dirty="0"/>
              <a:t>100%</a:t>
            </a:r>
          </a:p>
          <a:p>
            <a:r>
              <a:rPr lang="en-US" dirty="0"/>
              <a:t>(log scale)</a:t>
            </a:r>
          </a:p>
        </p:txBody>
      </p:sp>
    </p:spTree>
    <p:extLst>
      <p:ext uri="{BB962C8B-B14F-4D97-AF65-F5344CB8AC3E}">
        <p14:creationId xmlns:p14="http://schemas.microsoft.com/office/powerpoint/2010/main" val="37642992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E6A48-9292-CA4E-A652-CA7943399BB6}"/>
              </a:ext>
            </a:extLst>
          </p:cNvPr>
          <p:cNvSpPr>
            <a:spLocks noGrp="1"/>
          </p:cNvSpPr>
          <p:nvPr>
            <p:ph type="title"/>
          </p:nvPr>
        </p:nvSpPr>
        <p:spPr/>
        <p:txBody>
          <a:bodyPr/>
          <a:lstStyle/>
          <a:p>
            <a:r>
              <a:rPr lang="en-US" dirty="0">
                <a:solidFill>
                  <a:schemeClr val="bg1"/>
                </a:solidFill>
              </a:rPr>
              <a:t>Epi</a:t>
            </a:r>
            <a:r>
              <a:rPr lang="en-US" dirty="0"/>
              <a:t>demiology and Flattening the Curve </a:t>
            </a:r>
          </a:p>
        </p:txBody>
      </p:sp>
      <p:sp>
        <p:nvSpPr>
          <p:cNvPr id="3" name="Content Placeholder 2">
            <a:extLst>
              <a:ext uri="{FF2B5EF4-FFF2-40B4-BE49-F238E27FC236}">
                <a16:creationId xmlns:a16="http://schemas.microsoft.com/office/drawing/2014/main" id="{A3958A1C-9522-3749-BB59-2C26E996211A}"/>
              </a:ext>
            </a:extLst>
          </p:cNvPr>
          <p:cNvSpPr>
            <a:spLocks noGrp="1"/>
          </p:cNvSpPr>
          <p:nvPr>
            <p:ph idx="1"/>
          </p:nvPr>
        </p:nvSpPr>
        <p:spPr>
          <a:xfrm>
            <a:off x="838200" y="1325563"/>
            <a:ext cx="10515600" cy="3970337"/>
          </a:xfrm>
        </p:spPr>
        <p:txBody>
          <a:bodyPr/>
          <a:lstStyle/>
          <a:p>
            <a:r>
              <a:rPr lang="en-US" dirty="0"/>
              <a:t>In order to understand the economic response, we need to understand the nature of the shock and  COVID-19 spreads. </a:t>
            </a:r>
          </a:p>
          <a:p>
            <a:pPr lvl="1"/>
            <a:endParaRPr lang="en-US" dirty="0"/>
          </a:p>
          <a:p>
            <a:endParaRPr lang="en-US" dirty="0"/>
          </a:p>
          <a:p>
            <a:pPr lvl="1"/>
            <a:endParaRPr lang="en-US" dirty="0"/>
          </a:p>
          <a:p>
            <a:endParaRPr lang="en-US" dirty="0"/>
          </a:p>
        </p:txBody>
      </p:sp>
      <p:sp>
        <p:nvSpPr>
          <p:cNvPr id="4" name="Slide Number Placeholder 3">
            <a:extLst>
              <a:ext uri="{FF2B5EF4-FFF2-40B4-BE49-F238E27FC236}">
                <a16:creationId xmlns:a16="http://schemas.microsoft.com/office/drawing/2014/main" id="{75B6CE13-1F64-654E-921C-B613E75D0B6C}"/>
              </a:ext>
            </a:extLst>
          </p:cNvPr>
          <p:cNvSpPr>
            <a:spLocks noGrp="1"/>
          </p:cNvSpPr>
          <p:nvPr>
            <p:ph type="sldNum" sz="quarter" idx="12"/>
          </p:nvPr>
        </p:nvSpPr>
        <p:spPr/>
        <p:txBody>
          <a:bodyPr/>
          <a:lstStyle/>
          <a:p>
            <a:fld id="{D9F085D5-EC86-4F6A-B501-C1359CB39116}" type="slidenum">
              <a:rPr lang="en-GB" smtClean="0"/>
              <a:t>61</a:t>
            </a:fld>
            <a:endParaRPr lang="en-GB" dirty="0"/>
          </a:p>
        </p:txBody>
      </p:sp>
      <p:pic>
        <p:nvPicPr>
          <p:cNvPr id="7" name="Picture 6">
            <a:extLst>
              <a:ext uri="{FF2B5EF4-FFF2-40B4-BE49-F238E27FC236}">
                <a16:creationId xmlns:a16="http://schemas.microsoft.com/office/drawing/2014/main" id="{0578487A-38FC-A04C-8BE4-AF1AB309A946}"/>
              </a:ext>
            </a:extLst>
          </p:cNvPr>
          <p:cNvPicPr>
            <a:picLocks noChangeAspect="1"/>
          </p:cNvPicPr>
          <p:nvPr/>
        </p:nvPicPr>
        <p:blipFill>
          <a:blip r:embed="rId2"/>
          <a:stretch>
            <a:fillRect/>
          </a:stretch>
        </p:blipFill>
        <p:spPr>
          <a:xfrm>
            <a:off x="1816100" y="3132931"/>
            <a:ext cx="8597900" cy="2098052"/>
          </a:xfrm>
          <a:prstGeom prst="rect">
            <a:avLst/>
          </a:prstGeom>
        </p:spPr>
      </p:pic>
    </p:spTree>
    <p:extLst>
      <p:ext uri="{BB962C8B-B14F-4D97-AF65-F5344CB8AC3E}">
        <p14:creationId xmlns:p14="http://schemas.microsoft.com/office/powerpoint/2010/main" val="15524555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379FD-6DEE-0F4C-8752-077C6B15DA18}"/>
              </a:ext>
            </a:extLst>
          </p:cNvPr>
          <p:cNvSpPr>
            <a:spLocks noGrp="1"/>
          </p:cNvSpPr>
          <p:nvPr>
            <p:ph type="title"/>
          </p:nvPr>
        </p:nvSpPr>
        <p:spPr/>
        <p:txBody>
          <a:bodyPr/>
          <a:lstStyle/>
          <a:p>
            <a:endParaRPr lang="en-US" dirty="0"/>
          </a:p>
        </p:txBody>
      </p:sp>
      <p:sp>
        <p:nvSpPr>
          <p:cNvPr id="3" name="Slide Number Placeholder 2">
            <a:extLst>
              <a:ext uri="{FF2B5EF4-FFF2-40B4-BE49-F238E27FC236}">
                <a16:creationId xmlns:a16="http://schemas.microsoft.com/office/drawing/2014/main" id="{88ED84CC-2F28-4145-84B2-BDC194F8C482}"/>
              </a:ext>
            </a:extLst>
          </p:cNvPr>
          <p:cNvSpPr>
            <a:spLocks noGrp="1"/>
          </p:cNvSpPr>
          <p:nvPr>
            <p:ph type="sldNum" sz="quarter" idx="12"/>
          </p:nvPr>
        </p:nvSpPr>
        <p:spPr/>
        <p:txBody>
          <a:bodyPr/>
          <a:lstStyle/>
          <a:p>
            <a:fld id="{D9F085D5-EC86-4F6A-B501-C1359CB39116}" type="slidenum">
              <a:rPr lang="en-GB" smtClean="0"/>
              <a:t>62</a:t>
            </a:fld>
            <a:endParaRPr lang="en-GB" dirty="0"/>
          </a:p>
        </p:txBody>
      </p:sp>
      <p:pic>
        <p:nvPicPr>
          <p:cNvPr id="4" name="Picture 3">
            <a:extLst>
              <a:ext uri="{FF2B5EF4-FFF2-40B4-BE49-F238E27FC236}">
                <a16:creationId xmlns:a16="http://schemas.microsoft.com/office/drawing/2014/main" id="{6D68F474-A155-E547-AC55-F21F54D15E86}"/>
              </a:ext>
            </a:extLst>
          </p:cNvPr>
          <p:cNvPicPr>
            <a:picLocks noChangeAspect="1"/>
          </p:cNvPicPr>
          <p:nvPr/>
        </p:nvPicPr>
        <p:blipFill>
          <a:blip r:embed="rId2"/>
          <a:stretch>
            <a:fillRect/>
          </a:stretch>
        </p:blipFill>
        <p:spPr>
          <a:xfrm>
            <a:off x="1301750" y="1325562"/>
            <a:ext cx="9588500" cy="5138737"/>
          </a:xfrm>
          <a:prstGeom prst="rect">
            <a:avLst/>
          </a:prstGeom>
        </p:spPr>
      </p:pic>
    </p:spTree>
    <p:extLst>
      <p:ext uri="{BB962C8B-B14F-4D97-AF65-F5344CB8AC3E}">
        <p14:creationId xmlns:p14="http://schemas.microsoft.com/office/powerpoint/2010/main" val="5946997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FB770-2DBD-074D-A695-20583E147FA8}"/>
              </a:ext>
            </a:extLst>
          </p:cNvPr>
          <p:cNvSpPr>
            <a:spLocks noGrp="1"/>
          </p:cNvSpPr>
          <p:nvPr>
            <p:ph type="title"/>
          </p:nvPr>
        </p:nvSpPr>
        <p:spPr>
          <a:xfrm>
            <a:off x="838200" y="96317"/>
            <a:ext cx="10515600" cy="1062914"/>
          </a:xfrm>
        </p:spPr>
        <p:txBody>
          <a:bodyPr/>
          <a:lstStyle/>
          <a:p>
            <a:r>
              <a:rPr lang="en-US" dirty="0">
                <a:solidFill>
                  <a:schemeClr val="bg1"/>
                </a:solidFill>
              </a:rPr>
              <a:t>Exp</a:t>
            </a:r>
            <a:r>
              <a:rPr lang="en-US" dirty="0"/>
              <a:t>osed and Infected – Baseline Case</a:t>
            </a:r>
          </a:p>
        </p:txBody>
      </p:sp>
      <p:sp>
        <p:nvSpPr>
          <p:cNvPr id="4" name="Slide Number Placeholder 3">
            <a:extLst>
              <a:ext uri="{FF2B5EF4-FFF2-40B4-BE49-F238E27FC236}">
                <a16:creationId xmlns:a16="http://schemas.microsoft.com/office/drawing/2014/main" id="{0A21E140-B8C0-2547-8031-A5C0A6B2107D}"/>
              </a:ext>
            </a:extLst>
          </p:cNvPr>
          <p:cNvSpPr>
            <a:spLocks noGrp="1"/>
          </p:cNvSpPr>
          <p:nvPr>
            <p:ph type="sldNum" sz="quarter" idx="12"/>
          </p:nvPr>
        </p:nvSpPr>
        <p:spPr/>
        <p:txBody>
          <a:bodyPr/>
          <a:lstStyle/>
          <a:p>
            <a:fld id="{D9F085D5-EC86-4F6A-B501-C1359CB39116}" type="slidenum">
              <a:rPr lang="en-GB" smtClean="0"/>
              <a:t>63</a:t>
            </a:fld>
            <a:endParaRPr lang="en-GB" dirty="0"/>
          </a:p>
        </p:txBody>
      </p:sp>
      <p:graphicFrame>
        <p:nvGraphicFramePr>
          <p:cNvPr id="15" name="Chart 14">
            <a:extLst>
              <a:ext uri="{FF2B5EF4-FFF2-40B4-BE49-F238E27FC236}">
                <a16:creationId xmlns:a16="http://schemas.microsoft.com/office/drawing/2014/main" id="{6AEFB098-FD7D-1A4F-BD25-98995E272B17}"/>
              </a:ext>
            </a:extLst>
          </p:cNvPr>
          <p:cNvGraphicFramePr>
            <a:graphicFrameLocks noGrp="1"/>
          </p:cNvGraphicFramePr>
          <p:nvPr/>
        </p:nvGraphicFramePr>
        <p:xfrm>
          <a:off x="425006" y="1336472"/>
          <a:ext cx="8676718" cy="5076316"/>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Box 15">
            <a:extLst>
              <a:ext uri="{FF2B5EF4-FFF2-40B4-BE49-F238E27FC236}">
                <a16:creationId xmlns:a16="http://schemas.microsoft.com/office/drawing/2014/main" id="{AE02A7F6-1030-C647-B065-8AC83FA37B3C}"/>
              </a:ext>
            </a:extLst>
          </p:cNvPr>
          <p:cNvSpPr txBox="1"/>
          <p:nvPr/>
        </p:nvSpPr>
        <p:spPr>
          <a:xfrm>
            <a:off x="3213100" y="1752600"/>
            <a:ext cx="966931" cy="369332"/>
          </a:xfrm>
          <a:prstGeom prst="rect">
            <a:avLst/>
          </a:prstGeom>
          <a:noFill/>
        </p:spPr>
        <p:txBody>
          <a:bodyPr wrap="none" rtlCol="0">
            <a:spAutoFit/>
          </a:bodyPr>
          <a:lstStyle/>
          <a:p>
            <a:r>
              <a:rPr lang="en-US" dirty="0">
                <a:solidFill>
                  <a:srgbClr val="FF0000"/>
                </a:solidFill>
              </a:rPr>
              <a:t>Exposed</a:t>
            </a:r>
          </a:p>
        </p:txBody>
      </p:sp>
      <p:sp>
        <p:nvSpPr>
          <p:cNvPr id="17" name="TextBox 16">
            <a:extLst>
              <a:ext uri="{FF2B5EF4-FFF2-40B4-BE49-F238E27FC236}">
                <a16:creationId xmlns:a16="http://schemas.microsoft.com/office/drawing/2014/main" id="{CC9E5075-F123-5C4A-8E63-C0AEFED63571}"/>
              </a:ext>
            </a:extLst>
          </p:cNvPr>
          <p:cNvSpPr txBox="1"/>
          <p:nvPr/>
        </p:nvSpPr>
        <p:spPr>
          <a:xfrm>
            <a:off x="3925165" y="4736069"/>
            <a:ext cx="952505" cy="369332"/>
          </a:xfrm>
          <a:prstGeom prst="rect">
            <a:avLst/>
          </a:prstGeom>
          <a:noFill/>
        </p:spPr>
        <p:txBody>
          <a:bodyPr wrap="none" rtlCol="0">
            <a:spAutoFit/>
          </a:bodyPr>
          <a:lstStyle/>
          <a:p>
            <a:r>
              <a:rPr lang="en-US" dirty="0">
                <a:solidFill>
                  <a:srgbClr val="FF0000"/>
                </a:solidFill>
              </a:rPr>
              <a:t>Infected</a:t>
            </a:r>
          </a:p>
        </p:txBody>
      </p:sp>
      <p:sp>
        <p:nvSpPr>
          <p:cNvPr id="18" name="TextBox 17">
            <a:extLst>
              <a:ext uri="{FF2B5EF4-FFF2-40B4-BE49-F238E27FC236}">
                <a16:creationId xmlns:a16="http://schemas.microsoft.com/office/drawing/2014/main" id="{03F2B2EA-C58D-9D49-95DC-E85998A3E559}"/>
              </a:ext>
            </a:extLst>
          </p:cNvPr>
          <p:cNvSpPr txBox="1"/>
          <p:nvPr/>
        </p:nvSpPr>
        <p:spPr>
          <a:xfrm>
            <a:off x="8286212" y="1742876"/>
            <a:ext cx="2826158" cy="923330"/>
          </a:xfrm>
          <a:prstGeom prst="rect">
            <a:avLst/>
          </a:prstGeom>
          <a:noFill/>
        </p:spPr>
        <p:txBody>
          <a:bodyPr wrap="none" rtlCol="0">
            <a:spAutoFit/>
          </a:bodyPr>
          <a:lstStyle/>
          <a:p>
            <a:r>
              <a:rPr lang="en-US" dirty="0"/>
              <a:t>Baseline case of the fraction</a:t>
            </a:r>
          </a:p>
          <a:p>
            <a:r>
              <a:rPr lang="en-US" dirty="0"/>
              <a:t>of the population exposed</a:t>
            </a:r>
          </a:p>
          <a:p>
            <a:r>
              <a:rPr lang="en-US" dirty="0"/>
              <a:t> and infected.</a:t>
            </a:r>
          </a:p>
        </p:txBody>
      </p:sp>
      <p:sp>
        <p:nvSpPr>
          <p:cNvPr id="19" name="TextBox 18">
            <a:extLst>
              <a:ext uri="{FF2B5EF4-FFF2-40B4-BE49-F238E27FC236}">
                <a16:creationId xmlns:a16="http://schemas.microsoft.com/office/drawing/2014/main" id="{AF2A9806-7726-6A49-8C15-954B2D74005C}"/>
              </a:ext>
            </a:extLst>
          </p:cNvPr>
          <p:cNvSpPr txBox="1"/>
          <p:nvPr/>
        </p:nvSpPr>
        <p:spPr>
          <a:xfrm>
            <a:off x="8286212" y="3072609"/>
            <a:ext cx="3844579" cy="2031325"/>
          </a:xfrm>
          <a:prstGeom prst="rect">
            <a:avLst/>
          </a:prstGeom>
          <a:noFill/>
        </p:spPr>
        <p:txBody>
          <a:bodyPr wrap="none" rtlCol="0">
            <a:spAutoFit/>
          </a:bodyPr>
          <a:lstStyle/>
          <a:p>
            <a:r>
              <a:rPr lang="en-US" dirty="0"/>
              <a:t>By practicing social distancing,</a:t>
            </a:r>
          </a:p>
          <a:p>
            <a:r>
              <a:rPr lang="en-US" dirty="0"/>
              <a:t>quarantining the sick, and self-</a:t>
            </a:r>
          </a:p>
          <a:p>
            <a:r>
              <a:rPr lang="en-US" dirty="0"/>
              <a:t>quarantining the exposed, you may</a:t>
            </a:r>
          </a:p>
          <a:p>
            <a:r>
              <a:rPr lang="en-US" dirty="0"/>
              <a:t>reduce the likelihood  that (or when) a </a:t>
            </a:r>
          </a:p>
          <a:p>
            <a:r>
              <a:rPr lang="en-US" dirty="0"/>
              <a:t>member of the susceptible </a:t>
            </a:r>
          </a:p>
          <a:p>
            <a:r>
              <a:rPr lang="en-US" dirty="0"/>
              <a:t>population will be in contact with</a:t>
            </a:r>
          </a:p>
          <a:p>
            <a:r>
              <a:rPr lang="en-US" dirty="0"/>
              <a:t>a member of the exposed population.</a:t>
            </a:r>
          </a:p>
        </p:txBody>
      </p:sp>
      <p:cxnSp>
        <p:nvCxnSpPr>
          <p:cNvPr id="21" name="Straight Connector 20">
            <a:extLst>
              <a:ext uri="{FF2B5EF4-FFF2-40B4-BE49-F238E27FC236}">
                <a16:creationId xmlns:a16="http://schemas.microsoft.com/office/drawing/2014/main" id="{47F7F3AE-4F8E-C347-8626-F49E160FE809}"/>
              </a:ext>
            </a:extLst>
          </p:cNvPr>
          <p:cNvCxnSpPr/>
          <p:nvPr/>
        </p:nvCxnSpPr>
        <p:spPr>
          <a:xfrm>
            <a:off x="838200" y="5218234"/>
            <a:ext cx="8020050" cy="0"/>
          </a:xfrm>
          <a:prstGeom prst="line">
            <a:avLst/>
          </a:prstGeom>
          <a:ln w="28575">
            <a:solidFill>
              <a:srgbClr val="2B414D"/>
            </a:solidFill>
            <a:prstDash val="sysDot"/>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81487C4F-E0D1-BA4A-AD3E-FC849C3EC9B4}"/>
              </a:ext>
            </a:extLst>
          </p:cNvPr>
          <p:cNvSpPr txBox="1"/>
          <p:nvPr/>
        </p:nvSpPr>
        <p:spPr>
          <a:xfrm>
            <a:off x="916536" y="4597569"/>
            <a:ext cx="1258550" cy="646331"/>
          </a:xfrm>
          <a:prstGeom prst="rect">
            <a:avLst/>
          </a:prstGeom>
          <a:noFill/>
        </p:spPr>
        <p:txBody>
          <a:bodyPr wrap="none" rtlCol="0">
            <a:spAutoFit/>
          </a:bodyPr>
          <a:lstStyle/>
          <a:p>
            <a:r>
              <a:rPr lang="en-US" dirty="0"/>
              <a:t>Healthcare </a:t>
            </a:r>
          </a:p>
          <a:p>
            <a:r>
              <a:rPr lang="en-US" dirty="0"/>
              <a:t>capacity</a:t>
            </a:r>
          </a:p>
        </p:txBody>
      </p:sp>
    </p:spTree>
    <p:extLst>
      <p:ext uri="{BB962C8B-B14F-4D97-AF65-F5344CB8AC3E}">
        <p14:creationId xmlns:p14="http://schemas.microsoft.com/office/powerpoint/2010/main" val="75371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dissolve">
                                      <p:cBhvr>
                                        <p:cTn id="12" dur="500"/>
                                        <p:tgtEl>
                                          <p:spTgt spid="22"/>
                                        </p:tgtEl>
                                      </p:cBhvr>
                                    </p:animEffec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dissolve">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dissolve">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E6A48-9292-CA4E-A652-CA7943399BB6}"/>
              </a:ext>
            </a:extLst>
          </p:cNvPr>
          <p:cNvSpPr>
            <a:spLocks noGrp="1"/>
          </p:cNvSpPr>
          <p:nvPr>
            <p:ph type="title"/>
          </p:nvPr>
        </p:nvSpPr>
        <p:spPr/>
        <p:txBody>
          <a:bodyPr/>
          <a:lstStyle/>
          <a:p>
            <a:r>
              <a:rPr lang="en-US" dirty="0">
                <a:solidFill>
                  <a:schemeClr val="bg1"/>
                </a:solidFill>
              </a:rPr>
              <a:t>Epi</a:t>
            </a:r>
            <a:r>
              <a:rPr lang="en-US" dirty="0"/>
              <a:t>demiology and Flattening the Curve </a:t>
            </a:r>
          </a:p>
        </p:txBody>
      </p:sp>
      <p:sp>
        <p:nvSpPr>
          <p:cNvPr id="3" name="Content Placeholder 2">
            <a:extLst>
              <a:ext uri="{FF2B5EF4-FFF2-40B4-BE49-F238E27FC236}">
                <a16:creationId xmlns:a16="http://schemas.microsoft.com/office/drawing/2014/main" id="{A3958A1C-9522-3749-BB59-2C26E996211A}"/>
              </a:ext>
            </a:extLst>
          </p:cNvPr>
          <p:cNvSpPr>
            <a:spLocks noGrp="1"/>
          </p:cNvSpPr>
          <p:nvPr>
            <p:ph idx="1"/>
          </p:nvPr>
        </p:nvSpPr>
        <p:spPr>
          <a:xfrm>
            <a:off x="838200" y="1325563"/>
            <a:ext cx="10515600" cy="3970337"/>
          </a:xfrm>
        </p:spPr>
        <p:txBody>
          <a:bodyPr/>
          <a:lstStyle/>
          <a:p>
            <a:r>
              <a:rPr lang="en-US" dirty="0"/>
              <a:t>The importance of testing and social distancing on containment. </a:t>
            </a:r>
          </a:p>
          <a:p>
            <a:pPr lvl="1"/>
            <a:endParaRPr lang="en-US" dirty="0"/>
          </a:p>
          <a:p>
            <a:endParaRPr lang="en-US" dirty="0"/>
          </a:p>
          <a:p>
            <a:pPr lvl="1"/>
            <a:endParaRPr lang="en-US" dirty="0"/>
          </a:p>
          <a:p>
            <a:endParaRPr lang="en-US" dirty="0"/>
          </a:p>
        </p:txBody>
      </p:sp>
      <p:sp>
        <p:nvSpPr>
          <p:cNvPr id="4" name="Slide Number Placeholder 3">
            <a:extLst>
              <a:ext uri="{FF2B5EF4-FFF2-40B4-BE49-F238E27FC236}">
                <a16:creationId xmlns:a16="http://schemas.microsoft.com/office/drawing/2014/main" id="{75B6CE13-1F64-654E-921C-B613E75D0B6C}"/>
              </a:ext>
            </a:extLst>
          </p:cNvPr>
          <p:cNvSpPr>
            <a:spLocks noGrp="1"/>
          </p:cNvSpPr>
          <p:nvPr>
            <p:ph type="sldNum" sz="quarter" idx="12"/>
          </p:nvPr>
        </p:nvSpPr>
        <p:spPr/>
        <p:txBody>
          <a:bodyPr/>
          <a:lstStyle/>
          <a:p>
            <a:fld id="{D9F085D5-EC86-4F6A-B501-C1359CB39116}" type="slidenum">
              <a:rPr lang="en-GB" smtClean="0"/>
              <a:t>64</a:t>
            </a:fld>
            <a:endParaRPr lang="en-GB" dirty="0"/>
          </a:p>
        </p:txBody>
      </p:sp>
      <p:pic>
        <p:nvPicPr>
          <p:cNvPr id="7" name="Picture 6">
            <a:extLst>
              <a:ext uri="{FF2B5EF4-FFF2-40B4-BE49-F238E27FC236}">
                <a16:creationId xmlns:a16="http://schemas.microsoft.com/office/drawing/2014/main" id="{0578487A-38FC-A04C-8BE4-AF1AB309A946}"/>
              </a:ext>
            </a:extLst>
          </p:cNvPr>
          <p:cNvPicPr>
            <a:picLocks noChangeAspect="1"/>
          </p:cNvPicPr>
          <p:nvPr/>
        </p:nvPicPr>
        <p:blipFill>
          <a:blip r:embed="rId2"/>
          <a:stretch>
            <a:fillRect/>
          </a:stretch>
        </p:blipFill>
        <p:spPr>
          <a:xfrm>
            <a:off x="1816100" y="3132931"/>
            <a:ext cx="8597900" cy="2098052"/>
          </a:xfrm>
          <a:prstGeom prst="rect">
            <a:avLst/>
          </a:prstGeom>
        </p:spPr>
      </p:pic>
      <p:cxnSp>
        <p:nvCxnSpPr>
          <p:cNvPr id="6" name="Curved Connector 5">
            <a:extLst>
              <a:ext uri="{FF2B5EF4-FFF2-40B4-BE49-F238E27FC236}">
                <a16:creationId xmlns:a16="http://schemas.microsoft.com/office/drawing/2014/main" id="{EFA3C56C-A5FE-E146-A91E-EDFCE136A131}"/>
              </a:ext>
            </a:extLst>
          </p:cNvPr>
          <p:cNvCxnSpPr>
            <a:cxnSpLocks/>
          </p:cNvCxnSpPr>
          <p:nvPr/>
        </p:nvCxnSpPr>
        <p:spPr>
          <a:xfrm rot="16200000" flipH="1">
            <a:off x="2804590" y="4257395"/>
            <a:ext cx="1790429" cy="759653"/>
          </a:xfrm>
          <a:prstGeom prst="curvedConnector3">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A6F0507-6F99-8844-9B65-DD640F6AB8EC}"/>
              </a:ext>
            </a:extLst>
          </p:cNvPr>
          <p:cNvSpPr txBox="1"/>
          <p:nvPr/>
        </p:nvSpPr>
        <p:spPr>
          <a:xfrm>
            <a:off x="3319978" y="5578397"/>
            <a:ext cx="1750223" cy="369332"/>
          </a:xfrm>
          <a:prstGeom prst="rect">
            <a:avLst/>
          </a:prstGeom>
          <a:noFill/>
        </p:spPr>
        <p:txBody>
          <a:bodyPr wrap="none" rtlCol="0">
            <a:spAutoFit/>
          </a:bodyPr>
          <a:lstStyle/>
          <a:p>
            <a:r>
              <a:rPr lang="en-US" dirty="0">
                <a:solidFill>
                  <a:srgbClr val="FF0000"/>
                </a:solidFill>
              </a:rPr>
              <a:t>Social Distancing</a:t>
            </a:r>
          </a:p>
        </p:txBody>
      </p:sp>
      <p:cxnSp>
        <p:nvCxnSpPr>
          <p:cNvPr id="14" name="Straight Connector 13">
            <a:extLst>
              <a:ext uri="{FF2B5EF4-FFF2-40B4-BE49-F238E27FC236}">
                <a16:creationId xmlns:a16="http://schemas.microsoft.com/office/drawing/2014/main" id="{51018900-2A43-B34C-A745-25C0540E72E7}"/>
              </a:ext>
            </a:extLst>
          </p:cNvPr>
          <p:cNvCxnSpPr>
            <a:cxnSpLocks/>
          </p:cNvCxnSpPr>
          <p:nvPr/>
        </p:nvCxnSpPr>
        <p:spPr>
          <a:xfrm>
            <a:off x="5583509" y="3764193"/>
            <a:ext cx="657225" cy="167295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9EAF201-6066-D348-9624-2EC045F2AAF3}"/>
              </a:ext>
            </a:extLst>
          </p:cNvPr>
          <p:cNvSpPr txBox="1"/>
          <p:nvPr/>
        </p:nvSpPr>
        <p:spPr>
          <a:xfrm>
            <a:off x="6096000" y="5467270"/>
            <a:ext cx="1248547" cy="646331"/>
          </a:xfrm>
          <a:prstGeom prst="rect">
            <a:avLst/>
          </a:prstGeom>
          <a:noFill/>
        </p:spPr>
        <p:txBody>
          <a:bodyPr wrap="none" rtlCol="0">
            <a:spAutoFit/>
          </a:bodyPr>
          <a:lstStyle/>
          <a:p>
            <a:r>
              <a:rPr lang="en-US" dirty="0">
                <a:solidFill>
                  <a:srgbClr val="FF0000"/>
                </a:solidFill>
              </a:rPr>
              <a:t>Vaccines &amp;</a:t>
            </a:r>
          </a:p>
          <a:p>
            <a:r>
              <a:rPr lang="en-US" dirty="0">
                <a:solidFill>
                  <a:srgbClr val="FF0000"/>
                </a:solidFill>
              </a:rPr>
              <a:t>Prophylaxis</a:t>
            </a:r>
          </a:p>
        </p:txBody>
      </p:sp>
    </p:spTree>
    <p:extLst>
      <p:ext uri="{BB962C8B-B14F-4D97-AF65-F5344CB8AC3E}">
        <p14:creationId xmlns:p14="http://schemas.microsoft.com/office/powerpoint/2010/main" val="262957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dissolv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dissolve">
                                      <p:cBhvr>
                                        <p:cTn id="16" dur="500"/>
                                        <p:tgtEl>
                                          <p:spTgt spid="14"/>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dissolv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CE285-4DCD-7546-A456-6D4CF6FC73C6}"/>
              </a:ext>
            </a:extLst>
          </p:cNvPr>
          <p:cNvSpPr>
            <a:spLocks noGrp="1"/>
          </p:cNvSpPr>
          <p:nvPr>
            <p:ph type="title"/>
          </p:nvPr>
        </p:nvSpPr>
        <p:spPr/>
        <p:txBody>
          <a:bodyPr/>
          <a:lstStyle/>
          <a:p>
            <a:r>
              <a:rPr lang="en-US" dirty="0">
                <a:solidFill>
                  <a:srgbClr val="FAF7F0"/>
                </a:solidFill>
              </a:rPr>
              <a:t>Exp</a:t>
            </a:r>
            <a:r>
              <a:rPr lang="en-US" dirty="0"/>
              <a:t>osed and Infected and Social Distance</a:t>
            </a:r>
            <a:endParaRPr lang="en-US" dirty="0">
              <a:solidFill>
                <a:srgbClr val="FAF7F0"/>
              </a:solidFill>
            </a:endParaRPr>
          </a:p>
        </p:txBody>
      </p:sp>
      <p:sp>
        <p:nvSpPr>
          <p:cNvPr id="4" name="Slide Number Placeholder 3">
            <a:extLst>
              <a:ext uri="{FF2B5EF4-FFF2-40B4-BE49-F238E27FC236}">
                <a16:creationId xmlns:a16="http://schemas.microsoft.com/office/drawing/2014/main" id="{079744FB-4E48-E948-A84B-7DDE9737F1D5}"/>
              </a:ext>
            </a:extLst>
          </p:cNvPr>
          <p:cNvSpPr>
            <a:spLocks noGrp="1"/>
          </p:cNvSpPr>
          <p:nvPr>
            <p:ph type="sldNum" sz="quarter" idx="12"/>
          </p:nvPr>
        </p:nvSpPr>
        <p:spPr/>
        <p:txBody>
          <a:bodyPr/>
          <a:lstStyle/>
          <a:p>
            <a:fld id="{D9F085D5-EC86-4F6A-B501-C1359CB39116}" type="slidenum">
              <a:rPr lang="en-GB" smtClean="0"/>
              <a:t>65</a:t>
            </a:fld>
            <a:endParaRPr lang="en-GB" dirty="0"/>
          </a:p>
        </p:txBody>
      </p:sp>
      <p:graphicFrame>
        <p:nvGraphicFramePr>
          <p:cNvPr id="12" name="Chart 11">
            <a:extLst>
              <a:ext uri="{FF2B5EF4-FFF2-40B4-BE49-F238E27FC236}">
                <a16:creationId xmlns:a16="http://schemas.microsoft.com/office/drawing/2014/main" id="{88497693-F2A4-B047-AE5F-A8AB1B033A73}"/>
              </a:ext>
            </a:extLst>
          </p:cNvPr>
          <p:cNvGraphicFramePr>
            <a:graphicFrameLocks noGrp="1"/>
          </p:cNvGraphicFramePr>
          <p:nvPr>
            <p:extLst>
              <p:ext uri="{D42A27DB-BD31-4B8C-83A1-F6EECF244321}">
                <p14:modId xmlns:p14="http://schemas.microsoft.com/office/powerpoint/2010/main" val="371527311"/>
              </p:ext>
            </p:extLst>
          </p:nvPr>
        </p:nvGraphicFramePr>
        <p:xfrm>
          <a:off x="622300" y="1500580"/>
          <a:ext cx="10731499" cy="4406481"/>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a:extLst>
              <a:ext uri="{FF2B5EF4-FFF2-40B4-BE49-F238E27FC236}">
                <a16:creationId xmlns:a16="http://schemas.microsoft.com/office/drawing/2014/main" id="{80018263-906D-1542-9054-61F6AFD07BB3}"/>
              </a:ext>
            </a:extLst>
          </p:cNvPr>
          <p:cNvSpPr txBox="1"/>
          <p:nvPr/>
        </p:nvSpPr>
        <p:spPr>
          <a:xfrm>
            <a:off x="6096000" y="3625677"/>
            <a:ext cx="2262222" cy="646331"/>
          </a:xfrm>
          <a:prstGeom prst="rect">
            <a:avLst/>
          </a:prstGeom>
          <a:noFill/>
        </p:spPr>
        <p:txBody>
          <a:bodyPr wrap="none" rtlCol="0">
            <a:spAutoFit/>
          </a:bodyPr>
          <a:lstStyle/>
          <a:p>
            <a:r>
              <a:rPr lang="en-US" dirty="0">
                <a:solidFill>
                  <a:srgbClr val="0432FF"/>
                </a:solidFill>
              </a:rPr>
              <a:t>Exposed w/Aggressive</a:t>
            </a:r>
          </a:p>
          <a:p>
            <a:r>
              <a:rPr lang="en-US" dirty="0">
                <a:solidFill>
                  <a:srgbClr val="0432FF"/>
                </a:solidFill>
              </a:rPr>
              <a:t>Social Distancing</a:t>
            </a:r>
          </a:p>
        </p:txBody>
      </p:sp>
      <p:sp>
        <p:nvSpPr>
          <p:cNvPr id="10" name="Rectangle 9">
            <a:extLst>
              <a:ext uri="{FF2B5EF4-FFF2-40B4-BE49-F238E27FC236}">
                <a16:creationId xmlns:a16="http://schemas.microsoft.com/office/drawing/2014/main" id="{89F5A94E-C1DC-DE43-A80B-2B8848587F4F}"/>
              </a:ext>
            </a:extLst>
          </p:cNvPr>
          <p:cNvSpPr/>
          <p:nvPr/>
        </p:nvSpPr>
        <p:spPr>
          <a:xfrm>
            <a:off x="7597774" y="4304704"/>
            <a:ext cx="2146300" cy="923330"/>
          </a:xfrm>
          <a:prstGeom prst="rect">
            <a:avLst/>
          </a:prstGeom>
        </p:spPr>
        <p:txBody>
          <a:bodyPr wrap="square">
            <a:spAutoFit/>
          </a:bodyPr>
          <a:lstStyle/>
          <a:p>
            <a:r>
              <a:rPr lang="en-US" dirty="0">
                <a:solidFill>
                  <a:srgbClr val="0432FF"/>
                </a:solidFill>
              </a:rPr>
              <a:t>Infected w/Aggressive</a:t>
            </a:r>
          </a:p>
          <a:p>
            <a:r>
              <a:rPr lang="en-US" dirty="0">
                <a:solidFill>
                  <a:srgbClr val="0432FF"/>
                </a:solidFill>
              </a:rPr>
              <a:t>Social Distancing</a:t>
            </a:r>
          </a:p>
        </p:txBody>
      </p:sp>
      <p:sp>
        <p:nvSpPr>
          <p:cNvPr id="8" name="TextBox 7">
            <a:extLst>
              <a:ext uri="{FF2B5EF4-FFF2-40B4-BE49-F238E27FC236}">
                <a16:creationId xmlns:a16="http://schemas.microsoft.com/office/drawing/2014/main" id="{531B307E-05F2-A944-AAD9-8C91B7BB524E}"/>
              </a:ext>
            </a:extLst>
          </p:cNvPr>
          <p:cNvSpPr txBox="1"/>
          <p:nvPr/>
        </p:nvSpPr>
        <p:spPr>
          <a:xfrm>
            <a:off x="3708400" y="2372117"/>
            <a:ext cx="1995098" cy="646331"/>
          </a:xfrm>
          <a:prstGeom prst="rect">
            <a:avLst/>
          </a:prstGeom>
          <a:noFill/>
        </p:spPr>
        <p:txBody>
          <a:bodyPr wrap="none" rtlCol="0">
            <a:spAutoFit/>
          </a:bodyPr>
          <a:lstStyle/>
          <a:p>
            <a:r>
              <a:rPr lang="en-US" dirty="0">
                <a:solidFill>
                  <a:srgbClr val="00B050"/>
                </a:solidFill>
              </a:rPr>
              <a:t>Exposed w/Modest</a:t>
            </a:r>
          </a:p>
          <a:p>
            <a:r>
              <a:rPr lang="en-US" dirty="0">
                <a:solidFill>
                  <a:srgbClr val="00B050"/>
                </a:solidFill>
              </a:rPr>
              <a:t>Social Distancing</a:t>
            </a:r>
          </a:p>
        </p:txBody>
      </p:sp>
      <p:sp>
        <p:nvSpPr>
          <p:cNvPr id="9" name="Rectangle 8">
            <a:extLst>
              <a:ext uri="{FF2B5EF4-FFF2-40B4-BE49-F238E27FC236}">
                <a16:creationId xmlns:a16="http://schemas.microsoft.com/office/drawing/2014/main" id="{053B8343-9AF2-7D47-B7C7-B388B361C2C1}"/>
              </a:ext>
            </a:extLst>
          </p:cNvPr>
          <p:cNvSpPr/>
          <p:nvPr/>
        </p:nvSpPr>
        <p:spPr>
          <a:xfrm>
            <a:off x="3841749" y="3758773"/>
            <a:ext cx="2146300" cy="646331"/>
          </a:xfrm>
          <a:prstGeom prst="rect">
            <a:avLst/>
          </a:prstGeom>
        </p:spPr>
        <p:txBody>
          <a:bodyPr wrap="square">
            <a:spAutoFit/>
          </a:bodyPr>
          <a:lstStyle/>
          <a:p>
            <a:r>
              <a:rPr lang="en-US" dirty="0">
                <a:solidFill>
                  <a:srgbClr val="00B050"/>
                </a:solidFill>
              </a:rPr>
              <a:t>Infected w/ Modest</a:t>
            </a:r>
          </a:p>
          <a:p>
            <a:r>
              <a:rPr lang="en-US" dirty="0">
                <a:solidFill>
                  <a:srgbClr val="00B050"/>
                </a:solidFill>
              </a:rPr>
              <a:t>Social Distancing</a:t>
            </a:r>
          </a:p>
        </p:txBody>
      </p:sp>
      <p:cxnSp>
        <p:nvCxnSpPr>
          <p:cNvPr id="14" name="Straight Arrow Connector 13">
            <a:extLst>
              <a:ext uri="{FF2B5EF4-FFF2-40B4-BE49-F238E27FC236}">
                <a16:creationId xmlns:a16="http://schemas.microsoft.com/office/drawing/2014/main" id="{62E6CF5C-DFD3-1B48-9A7B-5C34A8AF94EA}"/>
              </a:ext>
            </a:extLst>
          </p:cNvPr>
          <p:cNvCxnSpPr>
            <a:cxnSpLocks/>
          </p:cNvCxnSpPr>
          <p:nvPr/>
        </p:nvCxnSpPr>
        <p:spPr>
          <a:xfrm flipH="1">
            <a:off x="6315075" y="4630638"/>
            <a:ext cx="1012986" cy="597396"/>
          </a:xfrm>
          <a:prstGeom prst="straightConnector1">
            <a:avLst/>
          </a:prstGeom>
          <a:ln w="28575">
            <a:solidFill>
              <a:srgbClr val="0432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042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ssolve">
                                      <p:cBhvr>
                                        <p:cTn id="18" dur="500"/>
                                        <p:tgtEl>
                                          <p:spTgt spid="10"/>
                                        </p:tgtEl>
                                      </p:cBhvr>
                                    </p:animEffect>
                                  </p:childTnLst>
                                </p:cTn>
                              </p:par>
                            </p:childTnLst>
                          </p:cTn>
                        </p:par>
                        <p:par>
                          <p:cTn id="19" fill="hold">
                            <p:stCondLst>
                              <p:cond delay="500"/>
                            </p:stCondLst>
                            <p:childTnLst>
                              <p:par>
                                <p:cTn id="20" presetID="22" presetClass="entr" presetSubtype="2"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righ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P spid="8" grpId="0"/>
      <p:bldP spid="9"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CE285-4DCD-7546-A456-6D4CF6FC73C6}"/>
              </a:ext>
            </a:extLst>
          </p:cNvPr>
          <p:cNvSpPr>
            <a:spLocks noGrp="1"/>
          </p:cNvSpPr>
          <p:nvPr>
            <p:ph type="title"/>
          </p:nvPr>
        </p:nvSpPr>
        <p:spPr/>
        <p:txBody>
          <a:bodyPr/>
          <a:lstStyle/>
          <a:p>
            <a:r>
              <a:rPr lang="en-US" dirty="0">
                <a:solidFill>
                  <a:srgbClr val="FAF7F0"/>
                </a:solidFill>
              </a:rPr>
              <a:t>Inf</a:t>
            </a:r>
            <a:r>
              <a:rPr lang="en-US" dirty="0"/>
              <a:t>ected and the Impact of Social Distance</a:t>
            </a:r>
            <a:endParaRPr lang="en-US" dirty="0">
              <a:solidFill>
                <a:srgbClr val="FAF7F0"/>
              </a:solidFill>
            </a:endParaRPr>
          </a:p>
        </p:txBody>
      </p:sp>
      <p:sp>
        <p:nvSpPr>
          <p:cNvPr id="4" name="Slide Number Placeholder 3">
            <a:extLst>
              <a:ext uri="{FF2B5EF4-FFF2-40B4-BE49-F238E27FC236}">
                <a16:creationId xmlns:a16="http://schemas.microsoft.com/office/drawing/2014/main" id="{079744FB-4E48-E948-A84B-7DDE9737F1D5}"/>
              </a:ext>
            </a:extLst>
          </p:cNvPr>
          <p:cNvSpPr>
            <a:spLocks noGrp="1"/>
          </p:cNvSpPr>
          <p:nvPr>
            <p:ph type="sldNum" sz="quarter" idx="12"/>
          </p:nvPr>
        </p:nvSpPr>
        <p:spPr/>
        <p:txBody>
          <a:bodyPr/>
          <a:lstStyle/>
          <a:p>
            <a:fld id="{D9F085D5-EC86-4F6A-B501-C1359CB39116}" type="slidenum">
              <a:rPr lang="en-GB" smtClean="0"/>
              <a:t>66</a:t>
            </a:fld>
            <a:endParaRPr lang="en-GB" dirty="0"/>
          </a:p>
        </p:txBody>
      </p:sp>
      <p:graphicFrame>
        <p:nvGraphicFramePr>
          <p:cNvPr id="5" name="Chart 4">
            <a:extLst>
              <a:ext uri="{FF2B5EF4-FFF2-40B4-BE49-F238E27FC236}">
                <a16:creationId xmlns:a16="http://schemas.microsoft.com/office/drawing/2014/main" id="{3350EBC7-4D4C-7E43-9428-B8BDE483A5E9}"/>
              </a:ext>
            </a:extLst>
          </p:cNvPr>
          <p:cNvGraphicFramePr>
            <a:graphicFrameLocks noGrp="1"/>
          </p:cNvGraphicFramePr>
          <p:nvPr>
            <p:extLst>
              <p:ext uri="{D42A27DB-BD31-4B8C-83A1-F6EECF244321}">
                <p14:modId xmlns:p14="http://schemas.microsoft.com/office/powerpoint/2010/main" val="925667671"/>
              </p:ext>
            </p:extLst>
          </p:nvPr>
        </p:nvGraphicFramePr>
        <p:xfrm>
          <a:off x="711200" y="1193800"/>
          <a:ext cx="10515599" cy="4885816"/>
        </p:xfrm>
        <a:graphic>
          <a:graphicData uri="http://schemas.openxmlformats.org/drawingml/2006/chart">
            <c:chart xmlns:c="http://schemas.openxmlformats.org/drawingml/2006/chart" xmlns:r="http://schemas.openxmlformats.org/officeDocument/2006/relationships" r:id="rId2"/>
          </a:graphicData>
        </a:graphic>
      </p:graphicFrame>
      <p:cxnSp>
        <p:nvCxnSpPr>
          <p:cNvPr id="9" name="Straight Connector 8">
            <a:extLst>
              <a:ext uri="{FF2B5EF4-FFF2-40B4-BE49-F238E27FC236}">
                <a16:creationId xmlns:a16="http://schemas.microsoft.com/office/drawing/2014/main" id="{8970949F-7D5C-8642-938F-FEA2473D0262}"/>
              </a:ext>
            </a:extLst>
          </p:cNvPr>
          <p:cNvCxnSpPr/>
          <p:nvPr/>
        </p:nvCxnSpPr>
        <p:spPr>
          <a:xfrm>
            <a:off x="450850" y="4357883"/>
            <a:ext cx="11290300" cy="0"/>
          </a:xfrm>
          <a:prstGeom prst="line">
            <a:avLst/>
          </a:prstGeom>
          <a:ln w="28575">
            <a:solidFill>
              <a:srgbClr val="0432FF"/>
            </a:solidFill>
            <a:prstDash val="dash"/>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1943A88-B956-1244-8522-BBC9D7124578}"/>
              </a:ext>
            </a:extLst>
          </p:cNvPr>
          <p:cNvSpPr txBox="1"/>
          <p:nvPr/>
        </p:nvSpPr>
        <p:spPr>
          <a:xfrm>
            <a:off x="169397" y="3711552"/>
            <a:ext cx="1258550" cy="646331"/>
          </a:xfrm>
          <a:prstGeom prst="rect">
            <a:avLst/>
          </a:prstGeom>
          <a:noFill/>
        </p:spPr>
        <p:txBody>
          <a:bodyPr wrap="none" rtlCol="0">
            <a:spAutoFit/>
          </a:bodyPr>
          <a:lstStyle/>
          <a:p>
            <a:r>
              <a:rPr lang="en-US" dirty="0">
                <a:solidFill>
                  <a:srgbClr val="0432FF"/>
                </a:solidFill>
              </a:rPr>
              <a:t>Healthcare </a:t>
            </a:r>
          </a:p>
          <a:p>
            <a:r>
              <a:rPr lang="en-US" dirty="0">
                <a:solidFill>
                  <a:srgbClr val="0432FF"/>
                </a:solidFill>
              </a:rPr>
              <a:t>Capacity</a:t>
            </a:r>
          </a:p>
        </p:txBody>
      </p:sp>
      <p:cxnSp>
        <p:nvCxnSpPr>
          <p:cNvPr id="13" name="Straight Connector 12">
            <a:extLst>
              <a:ext uri="{FF2B5EF4-FFF2-40B4-BE49-F238E27FC236}">
                <a16:creationId xmlns:a16="http://schemas.microsoft.com/office/drawing/2014/main" id="{56405FDC-5935-4344-B284-DA4CC8B45606}"/>
              </a:ext>
            </a:extLst>
          </p:cNvPr>
          <p:cNvCxnSpPr/>
          <p:nvPr/>
        </p:nvCxnSpPr>
        <p:spPr>
          <a:xfrm flipH="1">
            <a:off x="307144" y="3860023"/>
            <a:ext cx="11577711" cy="0"/>
          </a:xfrm>
          <a:prstGeom prst="line">
            <a:avLst/>
          </a:prstGeom>
          <a:ln w="22225">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513A094-A05F-FC40-B7F6-E39AE81EEAA9}"/>
              </a:ext>
            </a:extLst>
          </p:cNvPr>
          <p:cNvSpPr/>
          <p:nvPr/>
        </p:nvSpPr>
        <p:spPr>
          <a:xfrm>
            <a:off x="10764052" y="2967335"/>
            <a:ext cx="1258550" cy="923330"/>
          </a:xfrm>
          <a:prstGeom prst="rect">
            <a:avLst/>
          </a:prstGeom>
        </p:spPr>
        <p:txBody>
          <a:bodyPr wrap="square">
            <a:spAutoFit/>
          </a:bodyPr>
          <a:lstStyle/>
          <a:p>
            <a:r>
              <a:rPr lang="en-US" dirty="0"/>
              <a:t>Healthcare </a:t>
            </a:r>
          </a:p>
          <a:p>
            <a:r>
              <a:rPr lang="en-US" dirty="0"/>
              <a:t>Capacity in 2 months</a:t>
            </a:r>
          </a:p>
        </p:txBody>
      </p:sp>
    </p:spTree>
    <p:extLst>
      <p:ext uri="{BB962C8B-B14F-4D97-AF65-F5344CB8AC3E}">
        <p14:creationId xmlns:p14="http://schemas.microsoft.com/office/powerpoint/2010/main" val="3910406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right)">
                                      <p:cBhvr>
                                        <p:cTn id="16" dur="500"/>
                                        <p:tgtEl>
                                          <p:spTgt spid="13"/>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dissolv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5A6A3-1550-A644-A128-6F3C90870568}"/>
              </a:ext>
            </a:extLst>
          </p:cNvPr>
          <p:cNvSpPr>
            <a:spLocks noGrp="1"/>
          </p:cNvSpPr>
          <p:nvPr>
            <p:ph type="title"/>
          </p:nvPr>
        </p:nvSpPr>
        <p:spPr/>
        <p:txBody>
          <a:bodyPr/>
          <a:lstStyle/>
          <a:p>
            <a:r>
              <a:rPr lang="en-US" dirty="0"/>
              <a:t>Effective Social Distancing</a:t>
            </a:r>
          </a:p>
        </p:txBody>
      </p:sp>
      <p:sp>
        <p:nvSpPr>
          <p:cNvPr id="3" name="Slide Number Placeholder 2">
            <a:extLst>
              <a:ext uri="{FF2B5EF4-FFF2-40B4-BE49-F238E27FC236}">
                <a16:creationId xmlns:a16="http://schemas.microsoft.com/office/drawing/2014/main" id="{943B3379-089D-FB4A-8D12-F69B98D7886D}"/>
              </a:ext>
            </a:extLst>
          </p:cNvPr>
          <p:cNvSpPr>
            <a:spLocks noGrp="1"/>
          </p:cNvSpPr>
          <p:nvPr>
            <p:ph type="sldNum" sz="quarter" idx="12"/>
          </p:nvPr>
        </p:nvSpPr>
        <p:spPr/>
        <p:txBody>
          <a:bodyPr/>
          <a:lstStyle/>
          <a:p>
            <a:fld id="{D9F085D5-EC86-4F6A-B501-C1359CB39116}" type="slidenum">
              <a:rPr lang="en-GB" smtClean="0"/>
              <a:t>67</a:t>
            </a:fld>
            <a:endParaRPr lang="en-GB" dirty="0"/>
          </a:p>
        </p:txBody>
      </p:sp>
      <p:pic>
        <p:nvPicPr>
          <p:cNvPr id="4" name="Picture 3">
            <a:extLst>
              <a:ext uri="{FF2B5EF4-FFF2-40B4-BE49-F238E27FC236}">
                <a16:creationId xmlns:a16="http://schemas.microsoft.com/office/drawing/2014/main" id="{CA627F5E-6F5A-0643-9AE2-9ED11D147135}"/>
              </a:ext>
            </a:extLst>
          </p:cNvPr>
          <p:cNvPicPr>
            <a:picLocks noChangeAspect="1"/>
          </p:cNvPicPr>
          <p:nvPr/>
        </p:nvPicPr>
        <p:blipFill>
          <a:blip r:embed="rId2"/>
          <a:stretch>
            <a:fillRect/>
          </a:stretch>
        </p:blipFill>
        <p:spPr>
          <a:xfrm>
            <a:off x="1944852" y="1507331"/>
            <a:ext cx="8699499" cy="4541126"/>
          </a:xfrm>
          <a:prstGeom prst="rect">
            <a:avLst/>
          </a:prstGeom>
        </p:spPr>
      </p:pic>
    </p:spTree>
    <p:extLst>
      <p:ext uri="{BB962C8B-B14F-4D97-AF65-F5344CB8AC3E}">
        <p14:creationId xmlns:p14="http://schemas.microsoft.com/office/powerpoint/2010/main" val="34748914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DF1BF-FFE5-6F4F-82FB-3D8CDB4826B0}"/>
              </a:ext>
            </a:extLst>
          </p:cNvPr>
          <p:cNvSpPr>
            <a:spLocks noGrp="1"/>
          </p:cNvSpPr>
          <p:nvPr>
            <p:ph type="title"/>
          </p:nvPr>
        </p:nvSpPr>
        <p:spPr>
          <a:xfrm>
            <a:off x="912128" y="282572"/>
            <a:ext cx="10515600" cy="827938"/>
          </a:xfrm>
        </p:spPr>
        <p:txBody>
          <a:bodyPr>
            <a:normAutofit/>
          </a:bodyPr>
          <a:lstStyle/>
          <a:p>
            <a:r>
              <a:rPr lang="en-US" sz="3200" dirty="0">
                <a:solidFill>
                  <a:schemeClr val="bg1"/>
                </a:solidFill>
              </a:rPr>
              <a:t>Flat</a:t>
            </a:r>
            <a:r>
              <a:rPr lang="en-US" sz="3200" dirty="0"/>
              <a:t>tening the Curve and Lengthening the Recession</a:t>
            </a:r>
          </a:p>
        </p:txBody>
      </p:sp>
      <p:sp>
        <p:nvSpPr>
          <p:cNvPr id="3" name="Slide Number Placeholder 2">
            <a:extLst>
              <a:ext uri="{FF2B5EF4-FFF2-40B4-BE49-F238E27FC236}">
                <a16:creationId xmlns:a16="http://schemas.microsoft.com/office/drawing/2014/main" id="{77C33EAD-CBFE-6F42-88F1-C2289D131681}"/>
              </a:ext>
            </a:extLst>
          </p:cNvPr>
          <p:cNvSpPr>
            <a:spLocks noGrp="1"/>
          </p:cNvSpPr>
          <p:nvPr>
            <p:ph type="sldNum" sz="quarter" idx="12"/>
          </p:nvPr>
        </p:nvSpPr>
        <p:spPr/>
        <p:txBody>
          <a:bodyPr/>
          <a:lstStyle/>
          <a:p>
            <a:fld id="{D9F085D5-EC86-4F6A-B501-C1359CB39116}" type="slidenum">
              <a:rPr lang="en-GB" smtClean="0"/>
              <a:t>68</a:t>
            </a:fld>
            <a:endParaRPr lang="en-GB" dirty="0"/>
          </a:p>
        </p:txBody>
      </p:sp>
      <p:sp>
        <p:nvSpPr>
          <p:cNvPr id="14" name="Freeform 13">
            <a:extLst>
              <a:ext uri="{FF2B5EF4-FFF2-40B4-BE49-F238E27FC236}">
                <a16:creationId xmlns:a16="http://schemas.microsoft.com/office/drawing/2014/main" id="{8966D751-58FF-5845-B4E5-DCC64FF9FFE8}"/>
              </a:ext>
            </a:extLst>
          </p:cNvPr>
          <p:cNvSpPr/>
          <p:nvPr/>
        </p:nvSpPr>
        <p:spPr>
          <a:xfrm>
            <a:off x="1426364" y="1189076"/>
            <a:ext cx="4500563" cy="2757488"/>
          </a:xfrm>
          <a:custGeom>
            <a:avLst/>
            <a:gdLst>
              <a:gd name="connsiteX0" fmla="*/ 0 w 4500563"/>
              <a:gd name="connsiteY0" fmla="*/ 2757488 h 2757488"/>
              <a:gd name="connsiteX1" fmla="*/ 1085850 w 4500563"/>
              <a:gd name="connsiteY1" fmla="*/ 2157413 h 2757488"/>
              <a:gd name="connsiteX2" fmla="*/ 2271713 w 4500563"/>
              <a:gd name="connsiteY2" fmla="*/ 0 h 2757488"/>
              <a:gd name="connsiteX3" fmla="*/ 3443288 w 4500563"/>
              <a:gd name="connsiteY3" fmla="*/ 2157413 h 2757488"/>
              <a:gd name="connsiteX4" fmla="*/ 4500563 w 4500563"/>
              <a:gd name="connsiteY4" fmla="*/ 2743200 h 275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0563" h="2757488">
                <a:moveTo>
                  <a:pt x="0" y="2757488"/>
                </a:moveTo>
                <a:cubicBezTo>
                  <a:pt x="353615" y="2687241"/>
                  <a:pt x="707231" y="2616994"/>
                  <a:pt x="1085850" y="2157413"/>
                </a:cubicBezTo>
                <a:cubicBezTo>
                  <a:pt x="1464469" y="1697832"/>
                  <a:pt x="1878807" y="0"/>
                  <a:pt x="2271713" y="0"/>
                </a:cubicBezTo>
                <a:cubicBezTo>
                  <a:pt x="2664619" y="0"/>
                  <a:pt x="3071813" y="1700213"/>
                  <a:pt x="3443288" y="2157413"/>
                </a:cubicBezTo>
                <a:cubicBezTo>
                  <a:pt x="3814763" y="2614613"/>
                  <a:pt x="4157663" y="2678906"/>
                  <a:pt x="4500563" y="2743200"/>
                </a:cubicBezTo>
              </a:path>
            </a:pathLst>
          </a:cu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a:extLst>
              <a:ext uri="{FF2B5EF4-FFF2-40B4-BE49-F238E27FC236}">
                <a16:creationId xmlns:a16="http://schemas.microsoft.com/office/drawing/2014/main" id="{82420E0D-4888-244D-A957-E0CF0177B980}"/>
              </a:ext>
            </a:extLst>
          </p:cNvPr>
          <p:cNvCxnSpPr/>
          <p:nvPr/>
        </p:nvCxnSpPr>
        <p:spPr>
          <a:xfrm>
            <a:off x="250036" y="3907192"/>
            <a:ext cx="11480002"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027C3CB-C678-3846-BE88-51063D5783A5}"/>
              </a:ext>
            </a:extLst>
          </p:cNvPr>
          <p:cNvSpPr txBox="1"/>
          <p:nvPr/>
        </p:nvSpPr>
        <p:spPr>
          <a:xfrm>
            <a:off x="10765636" y="4058723"/>
            <a:ext cx="702436" cy="369332"/>
          </a:xfrm>
          <a:prstGeom prst="rect">
            <a:avLst/>
          </a:prstGeom>
          <a:noFill/>
        </p:spPr>
        <p:txBody>
          <a:bodyPr wrap="none" rtlCol="0">
            <a:spAutoFit/>
          </a:bodyPr>
          <a:lstStyle/>
          <a:p>
            <a:r>
              <a:rPr lang="en-US" dirty="0"/>
              <a:t>Time </a:t>
            </a:r>
          </a:p>
        </p:txBody>
      </p:sp>
      <p:sp>
        <p:nvSpPr>
          <p:cNvPr id="21" name="TextBox 20">
            <a:extLst>
              <a:ext uri="{FF2B5EF4-FFF2-40B4-BE49-F238E27FC236}">
                <a16:creationId xmlns:a16="http://schemas.microsoft.com/office/drawing/2014/main" id="{E777F560-C5E5-C146-A05F-A4B51FB47E9E}"/>
              </a:ext>
            </a:extLst>
          </p:cNvPr>
          <p:cNvSpPr txBox="1"/>
          <p:nvPr/>
        </p:nvSpPr>
        <p:spPr>
          <a:xfrm rot="16200000">
            <a:off x="-261866" y="4650603"/>
            <a:ext cx="1711494" cy="369332"/>
          </a:xfrm>
          <a:prstGeom prst="rect">
            <a:avLst/>
          </a:prstGeom>
          <a:noFill/>
        </p:spPr>
        <p:txBody>
          <a:bodyPr wrap="none" rtlCol="0">
            <a:spAutoFit/>
          </a:bodyPr>
          <a:lstStyle/>
          <a:p>
            <a:r>
              <a:rPr lang="en-US" dirty="0"/>
              <a:t>GDP (Recession)</a:t>
            </a:r>
          </a:p>
        </p:txBody>
      </p:sp>
      <p:sp>
        <p:nvSpPr>
          <p:cNvPr id="23" name="TextBox 22">
            <a:extLst>
              <a:ext uri="{FF2B5EF4-FFF2-40B4-BE49-F238E27FC236}">
                <a16:creationId xmlns:a16="http://schemas.microsoft.com/office/drawing/2014/main" id="{F4D7EE83-A6A4-DD46-BE0C-240D47B6FEBC}"/>
              </a:ext>
            </a:extLst>
          </p:cNvPr>
          <p:cNvSpPr txBox="1"/>
          <p:nvPr/>
        </p:nvSpPr>
        <p:spPr>
          <a:xfrm rot="16200000">
            <a:off x="-303160" y="2202076"/>
            <a:ext cx="1794081" cy="369332"/>
          </a:xfrm>
          <a:prstGeom prst="rect">
            <a:avLst/>
          </a:prstGeom>
          <a:noFill/>
        </p:spPr>
        <p:txBody>
          <a:bodyPr wrap="none" rtlCol="0">
            <a:spAutoFit/>
          </a:bodyPr>
          <a:lstStyle/>
          <a:p>
            <a:r>
              <a:rPr lang="en-US" dirty="0"/>
              <a:t>Number or Cases</a:t>
            </a:r>
          </a:p>
        </p:txBody>
      </p:sp>
      <p:sp>
        <p:nvSpPr>
          <p:cNvPr id="26" name="TextBox 25">
            <a:extLst>
              <a:ext uri="{FF2B5EF4-FFF2-40B4-BE49-F238E27FC236}">
                <a16:creationId xmlns:a16="http://schemas.microsoft.com/office/drawing/2014/main" id="{0BFC20DE-0148-BB4C-A80A-668FC99D12F8}"/>
              </a:ext>
            </a:extLst>
          </p:cNvPr>
          <p:cNvSpPr txBox="1"/>
          <p:nvPr/>
        </p:nvSpPr>
        <p:spPr>
          <a:xfrm>
            <a:off x="9348355" y="3071006"/>
            <a:ext cx="2635017" cy="338554"/>
          </a:xfrm>
          <a:prstGeom prst="rect">
            <a:avLst/>
          </a:prstGeom>
          <a:noFill/>
        </p:spPr>
        <p:txBody>
          <a:bodyPr wrap="square" rtlCol="0">
            <a:spAutoFit/>
          </a:bodyPr>
          <a:lstStyle/>
          <a:p>
            <a:r>
              <a:rPr lang="en-US" sz="1600" dirty="0"/>
              <a:t>Current Health Care Capacity</a:t>
            </a:r>
          </a:p>
        </p:txBody>
      </p:sp>
      <p:sp>
        <p:nvSpPr>
          <p:cNvPr id="28" name="Freeform 27">
            <a:extLst>
              <a:ext uri="{FF2B5EF4-FFF2-40B4-BE49-F238E27FC236}">
                <a16:creationId xmlns:a16="http://schemas.microsoft.com/office/drawing/2014/main" id="{3DB33319-779E-0249-B344-5DBF9A092DE2}"/>
              </a:ext>
            </a:extLst>
          </p:cNvPr>
          <p:cNvSpPr/>
          <p:nvPr/>
        </p:nvSpPr>
        <p:spPr>
          <a:xfrm>
            <a:off x="1476239" y="3907052"/>
            <a:ext cx="7872116" cy="2543168"/>
          </a:xfrm>
          <a:custGeom>
            <a:avLst/>
            <a:gdLst>
              <a:gd name="connsiteX0" fmla="*/ 0 w 5362832"/>
              <a:gd name="connsiteY0" fmla="*/ 0 h 2125365"/>
              <a:gd name="connsiteX1" fmla="*/ 506627 w 5362832"/>
              <a:gd name="connsiteY1" fmla="*/ 926757 h 2125365"/>
              <a:gd name="connsiteX2" fmla="*/ 1458097 w 5362832"/>
              <a:gd name="connsiteY2" fmla="*/ 2125362 h 2125365"/>
              <a:gd name="connsiteX3" fmla="*/ 2594919 w 5362832"/>
              <a:gd name="connsiteY3" fmla="*/ 914400 h 2125365"/>
              <a:gd name="connsiteX4" fmla="*/ 3076832 w 5362832"/>
              <a:gd name="connsiteY4" fmla="*/ 568411 h 2125365"/>
              <a:gd name="connsiteX5" fmla="*/ 3941805 w 5362832"/>
              <a:gd name="connsiteY5" fmla="*/ 296562 h 2125365"/>
              <a:gd name="connsiteX6" fmla="*/ 5362832 w 5362832"/>
              <a:gd name="connsiteY6" fmla="*/ 0 h 2125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62832" h="2125365">
                <a:moveTo>
                  <a:pt x="0" y="0"/>
                </a:moveTo>
                <a:cubicBezTo>
                  <a:pt x="131805" y="286265"/>
                  <a:pt x="263611" y="572530"/>
                  <a:pt x="506627" y="926757"/>
                </a:cubicBezTo>
                <a:cubicBezTo>
                  <a:pt x="749643" y="1280984"/>
                  <a:pt x="1110048" y="2127422"/>
                  <a:pt x="1458097" y="2125362"/>
                </a:cubicBezTo>
                <a:cubicBezTo>
                  <a:pt x="1806146" y="2123303"/>
                  <a:pt x="2325130" y="1173892"/>
                  <a:pt x="2594919" y="914400"/>
                </a:cubicBezTo>
                <a:cubicBezTo>
                  <a:pt x="2864708" y="654908"/>
                  <a:pt x="2852351" y="671384"/>
                  <a:pt x="3076832" y="568411"/>
                </a:cubicBezTo>
                <a:cubicBezTo>
                  <a:pt x="3301313" y="465438"/>
                  <a:pt x="3560805" y="391297"/>
                  <a:pt x="3941805" y="296562"/>
                </a:cubicBezTo>
                <a:cubicBezTo>
                  <a:pt x="4322805" y="201827"/>
                  <a:pt x="4842818" y="100913"/>
                  <a:pt x="5362832" y="0"/>
                </a:cubicBezTo>
              </a:path>
            </a:pathLst>
          </a:custGeom>
          <a:solidFill>
            <a:schemeClr val="accent1">
              <a:lumMod val="60000"/>
              <a:lumOff val="40000"/>
              <a:alpha val="33000"/>
            </a:schemeClr>
          </a:solidFill>
          <a:ln w="25400">
            <a:solidFill>
              <a:srgbClr val="0C4C8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16">
            <a:extLst>
              <a:ext uri="{FF2B5EF4-FFF2-40B4-BE49-F238E27FC236}">
                <a16:creationId xmlns:a16="http://schemas.microsoft.com/office/drawing/2014/main" id="{E79C1580-7257-274C-9EF2-B3FF70F20D0D}"/>
              </a:ext>
            </a:extLst>
          </p:cNvPr>
          <p:cNvSpPr/>
          <p:nvPr/>
        </p:nvSpPr>
        <p:spPr>
          <a:xfrm rot="10800000">
            <a:off x="1899538" y="3907333"/>
            <a:ext cx="3967171" cy="1531349"/>
          </a:xfrm>
          <a:custGeom>
            <a:avLst/>
            <a:gdLst>
              <a:gd name="connsiteX0" fmla="*/ 0 w 4500563"/>
              <a:gd name="connsiteY0" fmla="*/ 2757488 h 2757488"/>
              <a:gd name="connsiteX1" fmla="*/ 1085850 w 4500563"/>
              <a:gd name="connsiteY1" fmla="*/ 2157413 h 2757488"/>
              <a:gd name="connsiteX2" fmla="*/ 2271713 w 4500563"/>
              <a:gd name="connsiteY2" fmla="*/ 0 h 2757488"/>
              <a:gd name="connsiteX3" fmla="*/ 3443288 w 4500563"/>
              <a:gd name="connsiteY3" fmla="*/ 2157413 h 2757488"/>
              <a:gd name="connsiteX4" fmla="*/ 4500563 w 4500563"/>
              <a:gd name="connsiteY4" fmla="*/ 2743200 h 275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0563" h="2757488">
                <a:moveTo>
                  <a:pt x="0" y="2757488"/>
                </a:moveTo>
                <a:cubicBezTo>
                  <a:pt x="353615" y="2687241"/>
                  <a:pt x="707231" y="2616994"/>
                  <a:pt x="1085850" y="2157413"/>
                </a:cubicBezTo>
                <a:cubicBezTo>
                  <a:pt x="1464469" y="1697832"/>
                  <a:pt x="1878807" y="0"/>
                  <a:pt x="2271713" y="0"/>
                </a:cubicBezTo>
                <a:cubicBezTo>
                  <a:pt x="2664619" y="0"/>
                  <a:pt x="3071813" y="1700213"/>
                  <a:pt x="3443288" y="2157413"/>
                </a:cubicBezTo>
                <a:cubicBezTo>
                  <a:pt x="3814763" y="2614613"/>
                  <a:pt x="4157663" y="2678906"/>
                  <a:pt x="4500563" y="2743200"/>
                </a:cubicBezTo>
              </a:path>
            </a:pathLst>
          </a:custGeom>
          <a:solidFill>
            <a:srgbClr val="FF0000">
              <a:alpha val="27000"/>
            </a:srgb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4">
            <a:extLst>
              <a:ext uri="{FF2B5EF4-FFF2-40B4-BE49-F238E27FC236}">
                <a16:creationId xmlns:a16="http://schemas.microsoft.com/office/drawing/2014/main" id="{F85499A4-4361-A840-B8FB-3A9DB2ADE9C8}"/>
              </a:ext>
            </a:extLst>
          </p:cNvPr>
          <p:cNvSpPr/>
          <p:nvPr/>
        </p:nvSpPr>
        <p:spPr>
          <a:xfrm>
            <a:off x="1459921" y="2621001"/>
            <a:ext cx="8010528" cy="1325563"/>
          </a:xfrm>
          <a:custGeom>
            <a:avLst/>
            <a:gdLst>
              <a:gd name="connsiteX0" fmla="*/ 0 w 4500563"/>
              <a:gd name="connsiteY0" fmla="*/ 2757488 h 2757488"/>
              <a:gd name="connsiteX1" fmla="*/ 1085850 w 4500563"/>
              <a:gd name="connsiteY1" fmla="*/ 2157413 h 2757488"/>
              <a:gd name="connsiteX2" fmla="*/ 2271713 w 4500563"/>
              <a:gd name="connsiteY2" fmla="*/ 0 h 2757488"/>
              <a:gd name="connsiteX3" fmla="*/ 3443288 w 4500563"/>
              <a:gd name="connsiteY3" fmla="*/ 2157413 h 2757488"/>
              <a:gd name="connsiteX4" fmla="*/ 4500563 w 4500563"/>
              <a:gd name="connsiteY4" fmla="*/ 2743200 h 275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0563" h="2757488">
                <a:moveTo>
                  <a:pt x="0" y="2757488"/>
                </a:moveTo>
                <a:cubicBezTo>
                  <a:pt x="353615" y="2687241"/>
                  <a:pt x="707231" y="2616994"/>
                  <a:pt x="1085850" y="2157413"/>
                </a:cubicBezTo>
                <a:cubicBezTo>
                  <a:pt x="1464469" y="1697832"/>
                  <a:pt x="1878807" y="0"/>
                  <a:pt x="2271713" y="0"/>
                </a:cubicBezTo>
                <a:cubicBezTo>
                  <a:pt x="2664619" y="0"/>
                  <a:pt x="3071813" y="1700213"/>
                  <a:pt x="3443288" y="2157413"/>
                </a:cubicBezTo>
                <a:cubicBezTo>
                  <a:pt x="3814763" y="2614613"/>
                  <a:pt x="4157663" y="2678906"/>
                  <a:pt x="4500563" y="2743200"/>
                </a:cubicBezTo>
              </a:path>
            </a:pathLst>
          </a:custGeom>
          <a:solidFill>
            <a:srgbClr val="0C4C88"/>
          </a:solidFill>
          <a:ln w="28575">
            <a:solidFill>
              <a:srgbClr val="0C4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Connector 24">
            <a:extLst>
              <a:ext uri="{FF2B5EF4-FFF2-40B4-BE49-F238E27FC236}">
                <a16:creationId xmlns:a16="http://schemas.microsoft.com/office/drawing/2014/main" id="{0F163804-687F-F94C-AE26-4E3571CAD426}"/>
              </a:ext>
            </a:extLst>
          </p:cNvPr>
          <p:cNvCxnSpPr/>
          <p:nvPr/>
        </p:nvCxnSpPr>
        <p:spPr>
          <a:xfrm>
            <a:off x="100013" y="2982046"/>
            <a:ext cx="11915938" cy="0"/>
          </a:xfrm>
          <a:prstGeom prst="line">
            <a:avLst/>
          </a:prstGeom>
          <a:ln w="222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A730DDD-94DC-0F40-8286-608208133E71}"/>
              </a:ext>
            </a:extLst>
          </p:cNvPr>
          <p:cNvSpPr txBox="1"/>
          <p:nvPr/>
        </p:nvSpPr>
        <p:spPr>
          <a:xfrm>
            <a:off x="9272751" y="2210499"/>
            <a:ext cx="2743200" cy="338554"/>
          </a:xfrm>
          <a:prstGeom prst="rect">
            <a:avLst/>
          </a:prstGeom>
          <a:noFill/>
        </p:spPr>
        <p:txBody>
          <a:bodyPr wrap="square" rtlCol="0">
            <a:spAutoFit/>
          </a:bodyPr>
          <a:lstStyle/>
          <a:p>
            <a:r>
              <a:rPr lang="en-US" sz="1600" b="1" dirty="0">
                <a:solidFill>
                  <a:srgbClr val="C00000"/>
                </a:solidFill>
              </a:rPr>
              <a:t>GOAL</a:t>
            </a:r>
            <a:r>
              <a:rPr lang="en-US" sz="1600" dirty="0">
                <a:solidFill>
                  <a:srgbClr val="C00000"/>
                </a:solidFill>
              </a:rPr>
              <a:t> for Health Care Capacity</a:t>
            </a:r>
          </a:p>
        </p:txBody>
      </p:sp>
      <p:cxnSp>
        <p:nvCxnSpPr>
          <p:cNvPr id="18" name="Straight Connector 17">
            <a:extLst>
              <a:ext uri="{FF2B5EF4-FFF2-40B4-BE49-F238E27FC236}">
                <a16:creationId xmlns:a16="http://schemas.microsoft.com/office/drawing/2014/main" id="{0F4D43A6-BF23-1C4F-B339-15E35BE296D6}"/>
              </a:ext>
            </a:extLst>
          </p:cNvPr>
          <p:cNvCxnSpPr/>
          <p:nvPr/>
        </p:nvCxnSpPr>
        <p:spPr>
          <a:xfrm>
            <a:off x="100013" y="2602855"/>
            <a:ext cx="11915938" cy="0"/>
          </a:xfrm>
          <a:prstGeom prst="line">
            <a:avLst/>
          </a:prstGeom>
          <a:ln w="22225">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A9D33EB5-91E1-C841-9AC6-550F2792CAE8}"/>
              </a:ext>
            </a:extLst>
          </p:cNvPr>
          <p:cNvCxnSpPr/>
          <p:nvPr/>
        </p:nvCxnSpPr>
        <p:spPr>
          <a:xfrm flipV="1">
            <a:off x="7632192" y="2621001"/>
            <a:ext cx="0" cy="361045"/>
          </a:xfrm>
          <a:prstGeom prst="line">
            <a:avLst/>
          </a:prstGeom>
          <a:ln>
            <a:solidFill>
              <a:srgbClr val="C00000"/>
            </a:solidFill>
            <a:tailEnd type="stealt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F3061F0-1616-564E-8D99-EA2C09F6CD66}"/>
              </a:ext>
            </a:extLst>
          </p:cNvPr>
          <p:cNvCxnSpPr/>
          <p:nvPr/>
        </p:nvCxnSpPr>
        <p:spPr>
          <a:xfrm flipV="1">
            <a:off x="7784592" y="2627097"/>
            <a:ext cx="0" cy="361045"/>
          </a:xfrm>
          <a:prstGeom prst="line">
            <a:avLst/>
          </a:prstGeom>
          <a:ln>
            <a:solidFill>
              <a:srgbClr val="C00000"/>
            </a:solidFill>
            <a:tailEnd type="stealt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3EE01E9-ABF5-E645-8A4B-7B8C9AFD02C9}"/>
              </a:ext>
            </a:extLst>
          </p:cNvPr>
          <p:cNvCxnSpPr/>
          <p:nvPr/>
        </p:nvCxnSpPr>
        <p:spPr>
          <a:xfrm flipV="1">
            <a:off x="10369296" y="2614905"/>
            <a:ext cx="0" cy="361045"/>
          </a:xfrm>
          <a:prstGeom prst="line">
            <a:avLst/>
          </a:prstGeom>
          <a:ln>
            <a:solidFill>
              <a:srgbClr val="C00000"/>
            </a:solidFill>
            <a:tailEnd type="stealt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EAB4811-0587-F949-B892-B4A9D345EFCA}"/>
              </a:ext>
            </a:extLst>
          </p:cNvPr>
          <p:cNvCxnSpPr/>
          <p:nvPr/>
        </p:nvCxnSpPr>
        <p:spPr>
          <a:xfrm flipV="1">
            <a:off x="10521696" y="2608809"/>
            <a:ext cx="0" cy="361045"/>
          </a:xfrm>
          <a:prstGeom prst="line">
            <a:avLst/>
          </a:prstGeom>
          <a:ln>
            <a:solidFill>
              <a:srgbClr val="C00000"/>
            </a:solidFill>
            <a:tailEnd type="stealth"/>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7A0A220-85AC-E84E-8228-C3F0AFC487FB}"/>
              </a:ext>
            </a:extLst>
          </p:cNvPr>
          <p:cNvSpPr txBox="1"/>
          <p:nvPr/>
        </p:nvSpPr>
        <p:spPr>
          <a:xfrm>
            <a:off x="3108444" y="1703767"/>
            <a:ext cx="1136401" cy="923330"/>
          </a:xfrm>
          <a:prstGeom prst="rect">
            <a:avLst/>
          </a:prstGeom>
          <a:noFill/>
        </p:spPr>
        <p:txBody>
          <a:bodyPr wrap="none" rtlCol="0">
            <a:spAutoFit/>
          </a:bodyPr>
          <a:lstStyle/>
          <a:p>
            <a:r>
              <a:rPr lang="en-US" dirty="0">
                <a:solidFill>
                  <a:schemeClr val="bg1"/>
                </a:solidFill>
              </a:rPr>
              <a:t>Without </a:t>
            </a:r>
          </a:p>
          <a:p>
            <a:r>
              <a:rPr lang="en-US" dirty="0">
                <a:solidFill>
                  <a:schemeClr val="bg1"/>
                </a:solidFill>
              </a:rPr>
              <a:t>Protective</a:t>
            </a:r>
          </a:p>
          <a:p>
            <a:r>
              <a:rPr lang="en-US" dirty="0">
                <a:solidFill>
                  <a:schemeClr val="bg1"/>
                </a:solidFill>
              </a:rPr>
              <a:t>Measures</a:t>
            </a:r>
          </a:p>
        </p:txBody>
      </p:sp>
      <p:sp>
        <p:nvSpPr>
          <p:cNvPr id="7" name="Rectangle 6">
            <a:extLst>
              <a:ext uri="{FF2B5EF4-FFF2-40B4-BE49-F238E27FC236}">
                <a16:creationId xmlns:a16="http://schemas.microsoft.com/office/drawing/2014/main" id="{AC900933-8A89-1F47-8EC1-650AF5FE5FF6}"/>
              </a:ext>
            </a:extLst>
          </p:cNvPr>
          <p:cNvSpPr/>
          <p:nvPr/>
        </p:nvSpPr>
        <p:spPr>
          <a:xfrm>
            <a:off x="4747494" y="3127936"/>
            <a:ext cx="1871536" cy="646331"/>
          </a:xfrm>
          <a:prstGeom prst="rect">
            <a:avLst/>
          </a:prstGeom>
        </p:spPr>
        <p:txBody>
          <a:bodyPr wrap="square">
            <a:spAutoFit/>
          </a:bodyPr>
          <a:lstStyle/>
          <a:p>
            <a:r>
              <a:rPr lang="en-US" dirty="0">
                <a:solidFill>
                  <a:schemeClr val="bg1"/>
                </a:solidFill>
              </a:rPr>
              <a:t>With Protective</a:t>
            </a:r>
          </a:p>
          <a:p>
            <a:r>
              <a:rPr lang="en-US" dirty="0">
                <a:solidFill>
                  <a:schemeClr val="bg1"/>
                </a:solidFill>
              </a:rPr>
              <a:t>Measures</a:t>
            </a:r>
          </a:p>
        </p:txBody>
      </p:sp>
    </p:spTree>
    <p:extLst>
      <p:ext uri="{BB962C8B-B14F-4D97-AF65-F5344CB8AC3E}">
        <p14:creationId xmlns:p14="http://schemas.microsoft.com/office/powerpoint/2010/main" val="1551048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6" grpId="0"/>
      <p:bldP spid="28" grpId="0" animBg="1"/>
      <p:bldP spid="17" grpId="0" animBg="1"/>
      <p:bldP spid="15" grpId="0" animBg="1"/>
      <p:bldP spid="16" grpId="0"/>
      <p:bldP spid="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27AEE-912A-2140-A373-B39091A64320}"/>
              </a:ext>
            </a:extLst>
          </p:cNvPr>
          <p:cNvSpPr>
            <a:spLocks noGrp="1"/>
          </p:cNvSpPr>
          <p:nvPr>
            <p:ph type="title"/>
          </p:nvPr>
        </p:nvSpPr>
        <p:spPr/>
        <p:txBody>
          <a:bodyPr/>
          <a:lstStyle/>
          <a:p>
            <a:r>
              <a:rPr lang="en-US" dirty="0"/>
              <a:t> </a:t>
            </a:r>
            <a:r>
              <a:rPr lang="en-US" dirty="0">
                <a:solidFill>
                  <a:schemeClr val="bg1"/>
                </a:solidFill>
              </a:rPr>
              <a:t>Co</a:t>
            </a:r>
            <a:r>
              <a:rPr lang="en-US" dirty="0"/>
              <a:t>st Benefit Analysis: Tradeoffs</a:t>
            </a:r>
          </a:p>
        </p:txBody>
      </p:sp>
      <p:sp>
        <p:nvSpPr>
          <p:cNvPr id="3" name="Content Placeholder 2">
            <a:extLst>
              <a:ext uri="{FF2B5EF4-FFF2-40B4-BE49-F238E27FC236}">
                <a16:creationId xmlns:a16="http://schemas.microsoft.com/office/drawing/2014/main" id="{4EF19AFC-B156-F849-9052-5935EC1AFEC8}"/>
              </a:ext>
            </a:extLst>
          </p:cNvPr>
          <p:cNvSpPr>
            <a:spLocks noGrp="1"/>
          </p:cNvSpPr>
          <p:nvPr>
            <p:ph sz="half" idx="1"/>
          </p:nvPr>
        </p:nvSpPr>
        <p:spPr>
          <a:xfrm>
            <a:off x="838200" y="120641"/>
            <a:ext cx="5181600" cy="4189162"/>
          </a:xfrm>
        </p:spPr>
        <p:txBody>
          <a:bodyPr/>
          <a:lstStyle/>
          <a:p>
            <a:r>
              <a:rPr lang="en-US" dirty="0"/>
              <a:t>No containment policies</a:t>
            </a:r>
          </a:p>
          <a:p>
            <a:pPr lvl="1"/>
            <a:r>
              <a:rPr lang="en-US" b="1" dirty="0"/>
              <a:t>Reduced</a:t>
            </a:r>
            <a:r>
              <a:rPr lang="en-US" dirty="0"/>
              <a:t> economic activity</a:t>
            </a:r>
          </a:p>
          <a:p>
            <a:pPr lvl="1"/>
            <a:r>
              <a:rPr lang="en-US" b="1" dirty="0">
                <a:solidFill>
                  <a:srgbClr val="FF0000"/>
                </a:solidFill>
              </a:rPr>
              <a:t>More</a:t>
            </a:r>
            <a:r>
              <a:rPr lang="en-US" dirty="0"/>
              <a:t> coronavirus deaths</a:t>
            </a:r>
          </a:p>
          <a:p>
            <a:pPr lvl="1"/>
            <a:r>
              <a:rPr lang="en-US" b="1" dirty="0"/>
              <a:t>Non-coronavirus deaths</a:t>
            </a:r>
          </a:p>
        </p:txBody>
      </p:sp>
      <p:sp>
        <p:nvSpPr>
          <p:cNvPr id="4" name="Content Placeholder 3">
            <a:extLst>
              <a:ext uri="{FF2B5EF4-FFF2-40B4-BE49-F238E27FC236}">
                <a16:creationId xmlns:a16="http://schemas.microsoft.com/office/drawing/2014/main" id="{1D488419-1CD5-C442-904C-C4379C030285}"/>
              </a:ext>
            </a:extLst>
          </p:cNvPr>
          <p:cNvSpPr>
            <a:spLocks noGrp="1"/>
          </p:cNvSpPr>
          <p:nvPr>
            <p:ph sz="half" idx="2"/>
          </p:nvPr>
        </p:nvSpPr>
        <p:spPr>
          <a:xfrm>
            <a:off x="5712311" y="120641"/>
            <a:ext cx="5959736" cy="4189162"/>
          </a:xfrm>
        </p:spPr>
        <p:txBody>
          <a:bodyPr/>
          <a:lstStyle/>
          <a:p>
            <a:r>
              <a:rPr lang="en-US" dirty="0"/>
              <a:t>Stringent containment policies</a:t>
            </a:r>
          </a:p>
          <a:p>
            <a:pPr lvl="1"/>
            <a:r>
              <a:rPr lang="en-US" b="1" dirty="0">
                <a:solidFill>
                  <a:srgbClr val="C00000"/>
                </a:solidFill>
              </a:rPr>
              <a:t>Dramatically</a:t>
            </a:r>
            <a:r>
              <a:rPr lang="en-US" b="1" dirty="0"/>
              <a:t> reduced </a:t>
            </a:r>
            <a:r>
              <a:rPr lang="en-US" dirty="0"/>
              <a:t>economic activity</a:t>
            </a:r>
          </a:p>
          <a:p>
            <a:pPr lvl="1"/>
            <a:r>
              <a:rPr lang="en-US" b="1" dirty="0">
                <a:solidFill>
                  <a:srgbClr val="00B050"/>
                </a:solidFill>
              </a:rPr>
              <a:t>Fewer</a:t>
            </a:r>
            <a:r>
              <a:rPr lang="en-US" dirty="0"/>
              <a:t> coronavirus deaths</a:t>
            </a:r>
          </a:p>
          <a:p>
            <a:pPr lvl="1"/>
            <a:r>
              <a:rPr lang="en-US" b="1" dirty="0"/>
              <a:t>Non-coronavirus deaths(?)</a:t>
            </a:r>
          </a:p>
        </p:txBody>
      </p:sp>
      <p:sp>
        <p:nvSpPr>
          <p:cNvPr id="5" name="Slide Number Placeholder 4">
            <a:extLst>
              <a:ext uri="{FF2B5EF4-FFF2-40B4-BE49-F238E27FC236}">
                <a16:creationId xmlns:a16="http://schemas.microsoft.com/office/drawing/2014/main" id="{0712C6BF-7B0D-AB4C-9ADB-67EEE3EED0CA}"/>
              </a:ext>
            </a:extLst>
          </p:cNvPr>
          <p:cNvSpPr>
            <a:spLocks noGrp="1"/>
          </p:cNvSpPr>
          <p:nvPr>
            <p:ph type="sldNum" sz="quarter" idx="12"/>
          </p:nvPr>
        </p:nvSpPr>
        <p:spPr/>
        <p:txBody>
          <a:bodyPr/>
          <a:lstStyle/>
          <a:p>
            <a:fld id="{D9F085D5-EC86-4F6A-B501-C1359CB39116}" type="slidenum">
              <a:rPr lang="en-GB" smtClean="0"/>
              <a:t>69</a:t>
            </a:fld>
            <a:endParaRPr lang="en-GB" dirty="0"/>
          </a:p>
        </p:txBody>
      </p:sp>
      <p:cxnSp>
        <p:nvCxnSpPr>
          <p:cNvPr id="7" name="Straight Connector 6">
            <a:extLst>
              <a:ext uri="{FF2B5EF4-FFF2-40B4-BE49-F238E27FC236}">
                <a16:creationId xmlns:a16="http://schemas.microsoft.com/office/drawing/2014/main" id="{93741184-37B4-F440-AF37-F37B81147D82}"/>
              </a:ext>
            </a:extLst>
          </p:cNvPr>
          <p:cNvCxnSpPr/>
          <p:nvPr/>
        </p:nvCxnSpPr>
        <p:spPr>
          <a:xfrm>
            <a:off x="3232673" y="3424695"/>
            <a:ext cx="4959275"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9BA6D8-B008-224D-93D9-6B7AB616DDE7}"/>
              </a:ext>
            </a:extLst>
          </p:cNvPr>
          <p:cNvCxnSpPr>
            <a:cxnSpLocks/>
          </p:cNvCxnSpPr>
          <p:nvPr/>
        </p:nvCxnSpPr>
        <p:spPr>
          <a:xfrm flipV="1">
            <a:off x="3270773" y="3094367"/>
            <a:ext cx="0" cy="303007"/>
          </a:xfrm>
          <a:prstGeom prst="line">
            <a:avLst/>
          </a:prstGeom>
          <a:ln w="63500">
            <a:tailEnd type="stealt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88D82CC-8C78-3C4D-9B1B-50581E870266}"/>
              </a:ext>
            </a:extLst>
          </p:cNvPr>
          <p:cNvCxnSpPr>
            <a:cxnSpLocks/>
          </p:cNvCxnSpPr>
          <p:nvPr/>
        </p:nvCxnSpPr>
        <p:spPr>
          <a:xfrm flipV="1">
            <a:off x="8161836" y="3094367"/>
            <a:ext cx="0" cy="303007"/>
          </a:xfrm>
          <a:prstGeom prst="line">
            <a:avLst/>
          </a:prstGeom>
          <a:ln w="63500">
            <a:tailEnd type="stealth"/>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06232AF-16D9-1046-B9E9-A3E52C23C447}"/>
              </a:ext>
            </a:extLst>
          </p:cNvPr>
          <p:cNvSpPr txBox="1"/>
          <p:nvPr/>
        </p:nvSpPr>
        <p:spPr>
          <a:xfrm>
            <a:off x="5458875" y="3580447"/>
            <a:ext cx="506870" cy="369332"/>
          </a:xfrm>
          <a:prstGeom prst="rect">
            <a:avLst/>
          </a:prstGeom>
          <a:noFill/>
        </p:spPr>
        <p:txBody>
          <a:bodyPr wrap="none" rtlCol="0">
            <a:spAutoFit/>
          </a:bodyPr>
          <a:lstStyle/>
          <a:p>
            <a:r>
              <a:rPr lang="en-US" b="1" dirty="0">
                <a:solidFill>
                  <a:srgbClr val="0C4C88"/>
                </a:solidFill>
              </a:rPr>
              <a:t>???</a:t>
            </a:r>
          </a:p>
        </p:txBody>
      </p:sp>
      <p:sp>
        <p:nvSpPr>
          <p:cNvPr id="13" name="Rectangle 12">
            <a:extLst>
              <a:ext uri="{FF2B5EF4-FFF2-40B4-BE49-F238E27FC236}">
                <a16:creationId xmlns:a16="http://schemas.microsoft.com/office/drawing/2014/main" id="{33A4B3AD-F75E-E746-8977-E05C3889E5D0}"/>
              </a:ext>
            </a:extLst>
          </p:cNvPr>
          <p:cNvSpPr/>
          <p:nvPr/>
        </p:nvSpPr>
        <p:spPr>
          <a:xfrm>
            <a:off x="1581374" y="2684038"/>
            <a:ext cx="3732904" cy="2545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2A79009-C48F-FE42-A5D8-8FABF9244001}"/>
              </a:ext>
            </a:extLst>
          </p:cNvPr>
          <p:cNvSpPr/>
          <p:nvPr/>
        </p:nvSpPr>
        <p:spPr>
          <a:xfrm>
            <a:off x="6453916" y="2684095"/>
            <a:ext cx="3732904" cy="2545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A813B2F-3C09-0844-91FA-8DCE2143C0FF}"/>
              </a:ext>
            </a:extLst>
          </p:cNvPr>
          <p:cNvSpPr txBox="1"/>
          <p:nvPr/>
        </p:nvSpPr>
        <p:spPr>
          <a:xfrm>
            <a:off x="4071412" y="4367612"/>
            <a:ext cx="3281796" cy="369332"/>
          </a:xfrm>
          <a:prstGeom prst="rect">
            <a:avLst/>
          </a:prstGeom>
          <a:noFill/>
        </p:spPr>
        <p:txBody>
          <a:bodyPr wrap="none" rtlCol="0">
            <a:spAutoFit/>
          </a:bodyPr>
          <a:lstStyle/>
          <a:p>
            <a:r>
              <a:rPr lang="en-US" u="sng" dirty="0"/>
              <a:t>Analysis of Containment Policies</a:t>
            </a:r>
          </a:p>
        </p:txBody>
      </p:sp>
      <p:sp>
        <p:nvSpPr>
          <p:cNvPr id="16" name="TextBox 15">
            <a:extLst>
              <a:ext uri="{FF2B5EF4-FFF2-40B4-BE49-F238E27FC236}">
                <a16:creationId xmlns:a16="http://schemas.microsoft.com/office/drawing/2014/main" id="{7CB444E7-98BB-AB44-B980-FBF4B7120C3D}"/>
              </a:ext>
            </a:extLst>
          </p:cNvPr>
          <p:cNvSpPr txBox="1"/>
          <p:nvPr/>
        </p:nvSpPr>
        <p:spPr>
          <a:xfrm>
            <a:off x="3012821" y="4754957"/>
            <a:ext cx="5398978" cy="369332"/>
          </a:xfrm>
          <a:prstGeom prst="rect">
            <a:avLst/>
          </a:prstGeom>
          <a:noFill/>
        </p:spPr>
        <p:txBody>
          <a:bodyPr wrap="none" rtlCol="0">
            <a:spAutoFit/>
          </a:bodyPr>
          <a:lstStyle/>
          <a:p>
            <a:r>
              <a:rPr lang="en-US" dirty="0"/>
              <a:t>Reduced economic activity  &lt; value of additional deaths</a:t>
            </a:r>
          </a:p>
        </p:txBody>
      </p:sp>
      <p:sp>
        <p:nvSpPr>
          <p:cNvPr id="17" name="TextBox 16">
            <a:extLst>
              <a:ext uri="{FF2B5EF4-FFF2-40B4-BE49-F238E27FC236}">
                <a16:creationId xmlns:a16="http://schemas.microsoft.com/office/drawing/2014/main" id="{F2C89212-1C73-9347-8E16-925D27A91985}"/>
              </a:ext>
            </a:extLst>
          </p:cNvPr>
          <p:cNvSpPr txBox="1"/>
          <p:nvPr/>
        </p:nvSpPr>
        <p:spPr>
          <a:xfrm>
            <a:off x="2753647" y="5354289"/>
            <a:ext cx="5917326" cy="369332"/>
          </a:xfrm>
          <a:prstGeom prst="rect">
            <a:avLst/>
          </a:prstGeom>
          <a:noFill/>
        </p:spPr>
        <p:txBody>
          <a:bodyPr wrap="none" rtlCol="0">
            <a:spAutoFit/>
          </a:bodyPr>
          <a:lstStyle/>
          <a:p>
            <a:r>
              <a:rPr lang="en-US" dirty="0"/>
              <a:t>Complicated equation – both numerically and philosophically</a:t>
            </a:r>
          </a:p>
        </p:txBody>
      </p:sp>
    </p:spTree>
    <p:extLst>
      <p:ext uri="{BB962C8B-B14F-4D97-AF65-F5344CB8AC3E}">
        <p14:creationId xmlns:p14="http://schemas.microsoft.com/office/powerpoint/2010/main" val="1317327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P spid="14" grpId="0" animBg="1"/>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7E6F9-A980-2348-88F6-87696A437026}"/>
              </a:ext>
            </a:extLst>
          </p:cNvPr>
          <p:cNvSpPr>
            <a:spLocks noGrp="1"/>
          </p:cNvSpPr>
          <p:nvPr>
            <p:ph type="title"/>
          </p:nvPr>
        </p:nvSpPr>
        <p:spPr/>
        <p:txBody>
          <a:bodyPr/>
          <a:lstStyle/>
          <a:p>
            <a:r>
              <a:rPr lang="en-US" dirty="0">
                <a:solidFill>
                  <a:schemeClr val="bg1"/>
                </a:solidFill>
              </a:rPr>
              <a:t>Ou</a:t>
            </a:r>
            <a:r>
              <a:rPr lang="en-US" dirty="0"/>
              <a:t>tline</a:t>
            </a:r>
          </a:p>
        </p:txBody>
      </p:sp>
      <p:sp>
        <p:nvSpPr>
          <p:cNvPr id="3" name="Content Placeholder 2">
            <a:extLst>
              <a:ext uri="{FF2B5EF4-FFF2-40B4-BE49-F238E27FC236}">
                <a16:creationId xmlns:a16="http://schemas.microsoft.com/office/drawing/2014/main" id="{609E8607-FDD7-E740-A0B8-3B94245F7859}"/>
              </a:ext>
            </a:extLst>
          </p:cNvPr>
          <p:cNvSpPr>
            <a:spLocks noGrp="1"/>
          </p:cNvSpPr>
          <p:nvPr>
            <p:ph idx="1"/>
          </p:nvPr>
        </p:nvSpPr>
        <p:spPr>
          <a:xfrm>
            <a:off x="3542683" y="1445673"/>
            <a:ext cx="5106633" cy="4351338"/>
          </a:xfrm>
        </p:spPr>
        <p:txBody>
          <a:bodyPr>
            <a:normAutofit/>
          </a:bodyPr>
          <a:lstStyle/>
          <a:p>
            <a:r>
              <a:rPr lang="en-US" dirty="0"/>
              <a:t>What is this?</a:t>
            </a:r>
          </a:p>
          <a:p>
            <a:r>
              <a:rPr lang="en-US" dirty="0"/>
              <a:t>What does economics offer?</a:t>
            </a:r>
          </a:p>
          <a:p>
            <a:r>
              <a:rPr lang="en-US" dirty="0"/>
              <a:t>Economic implications</a:t>
            </a:r>
          </a:p>
          <a:p>
            <a:r>
              <a:rPr lang="en-US" dirty="0"/>
              <a:t>Vulnerabilities</a:t>
            </a:r>
          </a:p>
          <a:p>
            <a:r>
              <a:rPr lang="en-US" dirty="0"/>
              <a:t>Evidence</a:t>
            </a:r>
          </a:p>
          <a:p>
            <a:r>
              <a:rPr lang="en-US" dirty="0"/>
              <a:t>Policy</a:t>
            </a:r>
          </a:p>
          <a:p>
            <a:endParaRPr lang="en-US" dirty="0"/>
          </a:p>
        </p:txBody>
      </p:sp>
      <p:sp>
        <p:nvSpPr>
          <p:cNvPr id="4" name="Slide Number Placeholder 3">
            <a:extLst>
              <a:ext uri="{FF2B5EF4-FFF2-40B4-BE49-F238E27FC236}">
                <a16:creationId xmlns:a16="http://schemas.microsoft.com/office/drawing/2014/main" id="{B99924DA-FE6F-254B-8EBF-5C58B48D45F1}"/>
              </a:ext>
            </a:extLst>
          </p:cNvPr>
          <p:cNvSpPr>
            <a:spLocks noGrp="1"/>
          </p:cNvSpPr>
          <p:nvPr>
            <p:ph type="sldNum" sz="quarter" idx="12"/>
          </p:nvPr>
        </p:nvSpPr>
        <p:spPr/>
        <p:txBody>
          <a:bodyPr/>
          <a:lstStyle/>
          <a:p>
            <a:fld id="{D9F085D5-EC86-4F6A-B501-C1359CB39116}" type="slidenum">
              <a:rPr lang="en-GB" smtClean="0"/>
              <a:t>7</a:t>
            </a:fld>
            <a:endParaRPr lang="en-GB" dirty="0"/>
          </a:p>
        </p:txBody>
      </p:sp>
    </p:spTree>
    <p:extLst>
      <p:ext uri="{BB962C8B-B14F-4D97-AF65-F5344CB8AC3E}">
        <p14:creationId xmlns:p14="http://schemas.microsoft.com/office/powerpoint/2010/main" val="3432350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9D206-14E3-5041-A33B-3E5B2A76A56D}"/>
              </a:ext>
            </a:extLst>
          </p:cNvPr>
          <p:cNvSpPr>
            <a:spLocks noGrp="1"/>
          </p:cNvSpPr>
          <p:nvPr>
            <p:ph type="title"/>
          </p:nvPr>
        </p:nvSpPr>
        <p:spPr/>
        <p:txBody>
          <a:bodyPr/>
          <a:lstStyle/>
          <a:p>
            <a:r>
              <a:rPr lang="en-US" dirty="0">
                <a:solidFill>
                  <a:schemeClr val="bg1"/>
                </a:solidFill>
              </a:rPr>
              <a:t> Co</a:t>
            </a:r>
            <a:r>
              <a:rPr lang="en-US" dirty="0"/>
              <a:t>st Benefit Analysis: Some Additional Info</a:t>
            </a:r>
          </a:p>
        </p:txBody>
      </p:sp>
      <p:sp>
        <p:nvSpPr>
          <p:cNvPr id="3" name="Content Placeholder 2">
            <a:extLst>
              <a:ext uri="{FF2B5EF4-FFF2-40B4-BE49-F238E27FC236}">
                <a16:creationId xmlns:a16="http://schemas.microsoft.com/office/drawing/2014/main" id="{A5228FC5-E9F8-7D42-BF03-083D09D621CE}"/>
              </a:ext>
            </a:extLst>
          </p:cNvPr>
          <p:cNvSpPr>
            <a:spLocks noGrp="1"/>
          </p:cNvSpPr>
          <p:nvPr>
            <p:ph idx="1"/>
          </p:nvPr>
        </p:nvSpPr>
        <p:spPr/>
        <p:txBody>
          <a:bodyPr/>
          <a:lstStyle/>
          <a:p>
            <a:pPr marL="0" indent="0">
              <a:buNone/>
            </a:pPr>
            <a:endParaRPr lang="en-US" dirty="0"/>
          </a:p>
          <a:p>
            <a:r>
              <a:rPr lang="en-US" dirty="0"/>
              <a:t>Value of a statistical life:  $5-14 million</a:t>
            </a:r>
          </a:p>
          <a:p>
            <a:pPr lvl="1"/>
            <a:r>
              <a:rPr lang="en-US" dirty="0"/>
              <a:t>Depends on what the right value of a life is.</a:t>
            </a:r>
          </a:p>
          <a:p>
            <a:pPr lvl="1"/>
            <a:r>
              <a:rPr lang="en-US" dirty="0"/>
              <a:t>Depends on net difference in # of deaths.</a:t>
            </a:r>
          </a:p>
          <a:p>
            <a:pPr lvl="1"/>
            <a:endParaRPr lang="en-US" dirty="0"/>
          </a:p>
          <a:p>
            <a:r>
              <a:rPr lang="en-US" dirty="0"/>
              <a:t>Size of the economy:  ~$2 trillion per month</a:t>
            </a:r>
          </a:p>
          <a:p>
            <a:pPr lvl="1"/>
            <a:r>
              <a:rPr lang="en-US" dirty="0"/>
              <a:t>Depends on economic impact</a:t>
            </a:r>
          </a:p>
          <a:p>
            <a:pPr lvl="2"/>
            <a:r>
              <a:rPr lang="en-US" dirty="0"/>
              <a:t>Of containment polices</a:t>
            </a:r>
          </a:p>
          <a:p>
            <a:pPr lvl="2"/>
            <a:r>
              <a:rPr lang="en-US" dirty="0"/>
              <a:t>Of unabated virus</a:t>
            </a:r>
          </a:p>
          <a:p>
            <a:pPr marL="457200" lvl="1" indent="0">
              <a:buNone/>
            </a:pPr>
            <a:endParaRPr lang="en-US" dirty="0"/>
          </a:p>
          <a:p>
            <a:pPr marL="457200" lvl="1" indent="0">
              <a:buNone/>
            </a:pPr>
            <a:endParaRPr lang="en-US" dirty="0"/>
          </a:p>
        </p:txBody>
      </p:sp>
      <p:sp>
        <p:nvSpPr>
          <p:cNvPr id="4" name="Slide Number Placeholder 3">
            <a:extLst>
              <a:ext uri="{FF2B5EF4-FFF2-40B4-BE49-F238E27FC236}">
                <a16:creationId xmlns:a16="http://schemas.microsoft.com/office/drawing/2014/main" id="{16C3513C-18DF-2849-8F56-4719539E3661}"/>
              </a:ext>
            </a:extLst>
          </p:cNvPr>
          <p:cNvSpPr>
            <a:spLocks noGrp="1"/>
          </p:cNvSpPr>
          <p:nvPr>
            <p:ph type="sldNum" sz="quarter" idx="12"/>
          </p:nvPr>
        </p:nvSpPr>
        <p:spPr/>
        <p:txBody>
          <a:bodyPr/>
          <a:lstStyle/>
          <a:p>
            <a:fld id="{D9F085D5-EC86-4F6A-B501-C1359CB39116}" type="slidenum">
              <a:rPr lang="en-GB" smtClean="0"/>
              <a:t>70</a:t>
            </a:fld>
            <a:endParaRPr lang="en-GB" dirty="0"/>
          </a:p>
        </p:txBody>
      </p:sp>
    </p:spTree>
    <p:extLst>
      <p:ext uri="{BB962C8B-B14F-4D97-AF65-F5344CB8AC3E}">
        <p14:creationId xmlns:p14="http://schemas.microsoft.com/office/powerpoint/2010/main" val="31726025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06BF2-6A1B-9B4B-BDA1-38F2E063A705}"/>
              </a:ext>
            </a:extLst>
          </p:cNvPr>
          <p:cNvSpPr>
            <a:spLocks noGrp="1"/>
          </p:cNvSpPr>
          <p:nvPr>
            <p:ph type="title"/>
          </p:nvPr>
        </p:nvSpPr>
        <p:spPr/>
        <p:txBody>
          <a:bodyPr/>
          <a:lstStyle/>
          <a:p>
            <a:r>
              <a:rPr lang="en-US" dirty="0">
                <a:solidFill>
                  <a:schemeClr val="bg1"/>
                </a:solidFill>
              </a:rPr>
              <a:t>BO</a:t>
            </a:r>
            <a:r>
              <a:rPr lang="en-US" dirty="0"/>
              <a:t>TE Cost Benefit Analysis</a:t>
            </a:r>
          </a:p>
        </p:txBody>
      </p:sp>
      <p:sp>
        <p:nvSpPr>
          <p:cNvPr id="3" name="Content Placeholder 2">
            <a:extLst>
              <a:ext uri="{FF2B5EF4-FFF2-40B4-BE49-F238E27FC236}">
                <a16:creationId xmlns:a16="http://schemas.microsoft.com/office/drawing/2014/main" id="{B80C9252-FB24-3145-9662-2E0BD6D89CA7}"/>
              </a:ext>
            </a:extLst>
          </p:cNvPr>
          <p:cNvSpPr>
            <a:spLocks noGrp="1"/>
          </p:cNvSpPr>
          <p:nvPr>
            <p:ph idx="1"/>
          </p:nvPr>
        </p:nvSpPr>
        <p:spPr/>
        <p:txBody>
          <a:bodyPr/>
          <a:lstStyle/>
          <a:p>
            <a:r>
              <a:rPr lang="en-US" dirty="0"/>
              <a:t>If we evaluate the the value of a statistical life at $7 million, and </a:t>
            </a:r>
          </a:p>
          <a:p>
            <a:r>
              <a:rPr lang="en-US" dirty="0"/>
              <a:t>we think that social distancing reduces the number of deaths by 600,000</a:t>
            </a:r>
          </a:p>
          <a:p>
            <a:r>
              <a:rPr lang="en-US" dirty="0"/>
              <a:t>Benefit of Saved Lives is:  $4.2 Trillion</a:t>
            </a:r>
          </a:p>
          <a:p>
            <a:r>
              <a:rPr lang="en-US" dirty="0"/>
              <a:t>Survivors may face long-term health effects – 2 million valued each at $500,000 </a:t>
            </a:r>
          </a:p>
          <a:p>
            <a:r>
              <a:rPr lang="en-US" dirty="0"/>
              <a:t>Survivor Cost:  $1 Trillion</a:t>
            </a:r>
          </a:p>
          <a:p>
            <a:r>
              <a:rPr lang="en-US" dirty="0">
                <a:solidFill>
                  <a:srgbClr val="FF0000"/>
                </a:solidFill>
              </a:rPr>
              <a:t>Total Benefit of Social Distancing: $5.2 Trillion</a:t>
            </a:r>
          </a:p>
        </p:txBody>
      </p:sp>
      <p:sp>
        <p:nvSpPr>
          <p:cNvPr id="4" name="Slide Number Placeholder 3">
            <a:extLst>
              <a:ext uri="{FF2B5EF4-FFF2-40B4-BE49-F238E27FC236}">
                <a16:creationId xmlns:a16="http://schemas.microsoft.com/office/drawing/2014/main" id="{7C8FB3E6-DFA1-1040-82EC-13FAD9780F55}"/>
              </a:ext>
            </a:extLst>
          </p:cNvPr>
          <p:cNvSpPr>
            <a:spLocks noGrp="1"/>
          </p:cNvSpPr>
          <p:nvPr>
            <p:ph type="sldNum" sz="quarter" idx="12"/>
          </p:nvPr>
        </p:nvSpPr>
        <p:spPr/>
        <p:txBody>
          <a:bodyPr/>
          <a:lstStyle/>
          <a:p>
            <a:fld id="{D9F085D5-EC86-4F6A-B501-C1359CB39116}" type="slidenum">
              <a:rPr lang="en-GB" smtClean="0"/>
              <a:t>71</a:t>
            </a:fld>
            <a:endParaRPr lang="en-GB" dirty="0"/>
          </a:p>
        </p:txBody>
      </p:sp>
      <p:sp>
        <p:nvSpPr>
          <p:cNvPr id="5" name="TextBox 4">
            <a:extLst>
              <a:ext uri="{FF2B5EF4-FFF2-40B4-BE49-F238E27FC236}">
                <a16:creationId xmlns:a16="http://schemas.microsoft.com/office/drawing/2014/main" id="{526C04EE-8FAC-BF4D-8163-55811A39C27E}"/>
              </a:ext>
            </a:extLst>
          </p:cNvPr>
          <p:cNvSpPr txBox="1"/>
          <p:nvPr/>
        </p:nvSpPr>
        <p:spPr>
          <a:xfrm>
            <a:off x="7030855" y="6456851"/>
            <a:ext cx="4483792" cy="276999"/>
          </a:xfrm>
          <a:prstGeom prst="rect">
            <a:avLst/>
          </a:prstGeom>
          <a:noFill/>
        </p:spPr>
        <p:txBody>
          <a:bodyPr wrap="none" rtlCol="0">
            <a:spAutoFit/>
          </a:bodyPr>
          <a:lstStyle/>
          <a:p>
            <a:r>
              <a:rPr lang="en-US" sz="1200" dirty="0">
                <a:hlinkClick r:id="rId2"/>
              </a:rPr>
              <a:t>https://twitter.com/BetseyStevenson/status/1242180499566669828</a:t>
            </a:r>
            <a:endParaRPr lang="en-US" sz="1200" dirty="0"/>
          </a:p>
        </p:txBody>
      </p:sp>
      <p:sp>
        <p:nvSpPr>
          <p:cNvPr id="6" name="TextBox 5">
            <a:extLst>
              <a:ext uri="{FF2B5EF4-FFF2-40B4-BE49-F238E27FC236}">
                <a16:creationId xmlns:a16="http://schemas.microsoft.com/office/drawing/2014/main" id="{35DDAE1C-F476-9E44-AC94-0B78FC729C8D}"/>
              </a:ext>
            </a:extLst>
          </p:cNvPr>
          <p:cNvSpPr txBox="1"/>
          <p:nvPr/>
        </p:nvSpPr>
        <p:spPr>
          <a:xfrm>
            <a:off x="2054710" y="874938"/>
            <a:ext cx="2823722" cy="369332"/>
          </a:xfrm>
          <a:prstGeom prst="rect">
            <a:avLst/>
          </a:prstGeom>
          <a:noFill/>
        </p:spPr>
        <p:txBody>
          <a:bodyPr wrap="none" rtlCol="0">
            <a:spAutoFit/>
          </a:bodyPr>
          <a:lstStyle/>
          <a:p>
            <a:r>
              <a:rPr lang="en-US" i="1" dirty="0"/>
              <a:t>BOTE: Back Of The Envelope</a:t>
            </a:r>
          </a:p>
        </p:txBody>
      </p:sp>
    </p:spTree>
    <p:extLst>
      <p:ext uri="{BB962C8B-B14F-4D97-AF65-F5344CB8AC3E}">
        <p14:creationId xmlns:p14="http://schemas.microsoft.com/office/powerpoint/2010/main" val="399109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06BF2-6A1B-9B4B-BDA1-38F2E063A705}"/>
              </a:ext>
            </a:extLst>
          </p:cNvPr>
          <p:cNvSpPr>
            <a:spLocks noGrp="1"/>
          </p:cNvSpPr>
          <p:nvPr>
            <p:ph type="title"/>
          </p:nvPr>
        </p:nvSpPr>
        <p:spPr/>
        <p:txBody>
          <a:bodyPr/>
          <a:lstStyle/>
          <a:p>
            <a:r>
              <a:rPr lang="en-US" dirty="0">
                <a:solidFill>
                  <a:schemeClr val="bg1"/>
                </a:solidFill>
              </a:rPr>
              <a:t>BO</a:t>
            </a:r>
            <a:r>
              <a:rPr lang="en-US" dirty="0"/>
              <a:t>TE Cost Benefit Analysis</a:t>
            </a:r>
          </a:p>
        </p:txBody>
      </p:sp>
      <p:sp>
        <p:nvSpPr>
          <p:cNvPr id="3" name="Content Placeholder 2">
            <a:extLst>
              <a:ext uri="{FF2B5EF4-FFF2-40B4-BE49-F238E27FC236}">
                <a16:creationId xmlns:a16="http://schemas.microsoft.com/office/drawing/2014/main" id="{B80C9252-FB24-3145-9662-2E0BD6D89CA7}"/>
              </a:ext>
            </a:extLst>
          </p:cNvPr>
          <p:cNvSpPr>
            <a:spLocks noGrp="1"/>
          </p:cNvSpPr>
          <p:nvPr>
            <p:ph idx="1"/>
          </p:nvPr>
        </p:nvSpPr>
        <p:spPr/>
        <p:txBody>
          <a:bodyPr/>
          <a:lstStyle/>
          <a:p>
            <a:r>
              <a:rPr lang="en-US" dirty="0"/>
              <a:t>Cost of “Shelter in Place” or “Lockdown”</a:t>
            </a:r>
          </a:p>
          <a:p>
            <a:r>
              <a:rPr lang="en-US" dirty="0"/>
              <a:t>The cost of a non-workday reduces unadjusted quarterly GDP by about 0.4%.</a:t>
            </a:r>
          </a:p>
          <a:p>
            <a:r>
              <a:rPr lang="en-US" dirty="0"/>
              <a:t>There are about 60+ workdays in a quarter and we lost about 1/8 or March.</a:t>
            </a:r>
          </a:p>
          <a:p>
            <a:r>
              <a:rPr lang="en-US" dirty="0">
                <a:solidFill>
                  <a:srgbClr val="FF0000"/>
                </a:solidFill>
              </a:rPr>
              <a:t>The cost of a “lockdown” is roughly $1.3 Trillion</a:t>
            </a:r>
          </a:p>
          <a:p>
            <a:endParaRPr lang="en-US" dirty="0"/>
          </a:p>
        </p:txBody>
      </p:sp>
      <p:sp>
        <p:nvSpPr>
          <p:cNvPr id="4" name="Slide Number Placeholder 3">
            <a:extLst>
              <a:ext uri="{FF2B5EF4-FFF2-40B4-BE49-F238E27FC236}">
                <a16:creationId xmlns:a16="http://schemas.microsoft.com/office/drawing/2014/main" id="{7C8FB3E6-DFA1-1040-82EC-13FAD9780F55}"/>
              </a:ext>
            </a:extLst>
          </p:cNvPr>
          <p:cNvSpPr>
            <a:spLocks noGrp="1"/>
          </p:cNvSpPr>
          <p:nvPr>
            <p:ph type="sldNum" sz="quarter" idx="12"/>
          </p:nvPr>
        </p:nvSpPr>
        <p:spPr/>
        <p:txBody>
          <a:bodyPr/>
          <a:lstStyle/>
          <a:p>
            <a:fld id="{D9F085D5-EC86-4F6A-B501-C1359CB39116}" type="slidenum">
              <a:rPr lang="en-GB" smtClean="0"/>
              <a:t>72</a:t>
            </a:fld>
            <a:endParaRPr lang="en-GB" dirty="0"/>
          </a:p>
        </p:txBody>
      </p:sp>
      <p:sp>
        <p:nvSpPr>
          <p:cNvPr id="6" name="TextBox 5">
            <a:extLst>
              <a:ext uri="{FF2B5EF4-FFF2-40B4-BE49-F238E27FC236}">
                <a16:creationId xmlns:a16="http://schemas.microsoft.com/office/drawing/2014/main" id="{35DDAE1C-F476-9E44-AC94-0B78FC729C8D}"/>
              </a:ext>
            </a:extLst>
          </p:cNvPr>
          <p:cNvSpPr txBox="1"/>
          <p:nvPr/>
        </p:nvSpPr>
        <p:spPr>
          <a:xfrm>
            <a:off x="2054710" y="874938"/>
            <a:ext cx="2823722" cy="369332"/>
          </a:xfrm>
          <a:prstGeom prst="rect">
            <a:avLst/>
          </a:prstGeom>
          <a:noFill/>
        </p:spPr>
        <p:txBody>
          <a:bodyPr wrap="none" rtlCol="0">
            <a:spAutoFit/>
          </a:bodyPr>
          <a:lstStyle/>
          <a:p>
            <a:r>
              <a:rPr lang="en-US" i="1" dirty="0"/>
              <a:t>BOTE: Back Of The Envelope</a:t>
            </a:r>
          </a:p>
        </p:txBody>
      </p:sp>
      <p:sp>
        <p:nvSpPr>
          <p:cNvPr id="7" name="Rectangle 6">
            <a:extLst>
              <a:ext uri="{FF2B5EF4-FFF2-40B4-BE49-F238E27FC236}">
                <a16:creationId xmlns:a16="http://schemas.microsoft.com/office/drawing/2014/main" id="{2EAF2347-78C3-F24A-B203-939C686A64C1}"/>
              </a:ext>
            </a:extLst>
          </p:cNvPr>
          <p:cNvSpPr/>
          <p:nvPr/>
        </p:nvSpPr>
        <p:spPr>
          <a:xfrm>
            <a:off x="7540513" y="6488668"/>
            <a:ext cx="3464475" cy="369332"/>
          </a:xfrm>
          <a:prstGeom prst="rect">
            <a:avLst/>
          </a:prstGeom>
        </p:spPr>
        <p:txBody>
          <a:bodyPr wrap="none">
            <a:spAutoFit/>
          </a:bodyPr>
          <a:lstStyle/>
          <a:p>
            <a:r>
              <a:rPr lang="en-US" dirty="0"/>
              <a:t>http://</a:t>
            </a:r>
            <a:r>
              <a:rPr lang="en-US" dirty="0" err="1"/>
              <a:t>caseymulligan.blogspot.com</a:t>
            </a:r>
            <a:endParaRPr lang="en-US" dirty="0"/>
          </a:p>
        </p:txBody>
      </p:sp>
      <p:sp>
        <p:nvSpPr>
          <p:cNvPr id="5" name="TextBox 4">
            <a:extLst>
              <a:ext uri="{FF2B5EF4-FFF2-40B4-BE49-F238E27FC236}">
                <a16:creationId xmlns:a16="http://schemas.microsoft.com/office/drawing/2014/main" id="{7FCB2D8F-71B9-8F47-9BBC-197E027F301F}"/>
              </a:ext>
            </a:extLst>
          </p:cNvPr>
          <p:cNvSpPr txBox="1"/>
          <p:nvPr/>
        </p:nvSpPr>
        <p:spPr>
          <a:xfrm>
            <a:off x="2620657" y="5268563"/>
            <a:ext cx="6950685" cy="523220"/>
          </a:xfrm>
          <a:prstGeom prst="rect">
            <a:avLst/>
          </a:prstGeom>
          <a:noFill/>
        </p:spPr>
        <p:txBody>
          <a:bodyPr wrap="none" rtlCol="0">
            <a:spAutoFit/>
          </a:bodyPr>
          <a:lstStyle/>
          <a:p>
            <a:r>
              <a:rPr lang="en-US" sz="2800" b="1" dirty="0"/>
              <a:t>Benefit: $5.2 trillion      &gt;      Cost:  $1.3 trillion</a:t>
            </a:r>
          </a:p>
        </p:txBody>
      </p:sp>
    </p:spTree>
    <p:extLst>
      <p:ext uri="{BB962C8B-B14F-4D97-AF65-F5344CB8AC3E}">
        <p14:creationId xmlns:p14="http://schemas.microsoft.com/office/powerpoint/2010/main" val="152914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06BF2-6A1B-9B4B-BDA1-38F2E063A705}"/>
              </a:ext>
            </a:extLst>
          </p:cNvPr>
          <p:cNvSpPr>
            <a:spLocks noGrp="1"/>
          </p:cNvSpPr>
          <p:nvPr>
            <p:ph type="title"/>
          </p:nvPr>
        </p:nvSpPr>
        <p:spPr/>
        <p:txBody>
          <a:bodyPr/>
          <a:lstStyle/>
          <a:p>
            <a:r>
              <a:rPr lang="en-US" dirty="0">
                <a:solidFill>
                  <a:schemeClr val="bg1"/>
                </a:solidFill>
              </a:rPr>
              <a:t>BO</a:t>
            </a:r>
            <a:r>
              <a:rPr lang="en-US" dirty="0"/>
              <a:t>TE Cost Benefit Analysis</a:t>
            </a:r>
          </a:p>
        </p:txBody>
      </p:sp>
      <p:sp>
        <p:nvSpPr>
          <p:cNvPr id="3" name="Content Placeholder 2">
            <a:extLst>
              <a:ext uri="{FF2B5EF4-FFF2-40B4-BE49-F238E27FC236}">
                <a16:creationId xmlns:a16="http://schemas.microsoft.com/office/drawing/2014/main" id="{B80C9252-FB24-3145-9662-2E0BD6D89CA7}"/>
              </a:ext>
            </a:extLst>
          </p:cNvPr>
          <p:cNvSpPr>
            <a:spLocks noGrp="1"/>
          </p:cNvSpPr>
          <p:nvPr>
            <p:ph idx="1"/>
          </p:nvPr>
        </p:nvSpPr>
        <p:spPr>
          <a:xfrm>
            <a:off x="838199" y="1253331"/>
            <a:ext cx="10515600" cy="4351338"/>
          </a:xfrm>
        </p:spPr>
        <p:txBody>
          <a:bodyPr>
            <a:normAutofit/>
          </a:bodyPr>
          <a:lstStyle/>
          <a:p>
            <a:r>
              <a:rPr lang="en-US" dirty="0"/>
              <a:t>BENEFITS of social distancing:</a:t>
            </a:r>
          </a:p>
          <a:p>
            <a:pPr lvl="1"/>
            <a:r>
              <a:rPr lang="en-US" dirty="0"/>
              <a:t>$7 million/life and 600,000 lives saved    ($4.2 trillion)</a:t>
            </a:r>
          </a:p>
          <a:p>
            <a:pPr lvl="1"/>
            <a:r>
              <a:rPr lang="en-US" dirty="0"/>
              <a:t>Long term health issues avoided: 2 million at $500,000  ($1 trillion)</a:t>
            </a:r>
          </a:p>
          <a:p>
            <a:pPr lvl="1"/>
            <a:r>
              <a:rPr lang="en-US" dirty="0">
                <a:solidFill>
                  <a:srgbClr val="FF0000"/>
                </a:solidFill>
              </a:rPr>
              <a:t>Total Benefit of Social Distancing: $5.2 Trillion</a:t>
            </a:r>
          </a:p>
          <a:p>
            <a:r>
              <a:rPr lang="en-US" dirty="0"/>
              <a:t>COSTS of “Shelter in Place” or “Lockdown”</a:t>
            </a:r>
          </a:p>
          <a:p>
            <a:pPr lvl="1"/>
            <a:r>
              <a:rPr lang="en-US" dirty="0"/>
              <a:t>There are about 70+ workdays in a quarter (plus March).</a:t>
            </a:r>
          </a:p>
          <a:p>
            <a:pPr lvl="1"/>
            <a:r>
              <a:rPr lang="en-US" dirty="0">
                <a:solidFill>
                  <a:srgbClr val="FF0000"/>
                </a:solidFill>
              </a:rPr>
              <a:t>The cost of a “lockdown” is roughly $1.3 Trillion</a:t>
            </a:r>
          </a:p>
          <a:p>
            <a:endParaRPr lang="en-US" dirty="0">
              <a:solidFill>
                <a:srgbClr val="FF0000"/>
              </a:solidFill>
            </a:endParaRPr>
          </a:p>
        </p:txBody>
      </p:sp>
      <p:sp>
        <p:nvSpPr>
          <p:cNvPr id="4" name="Slide Number Placeholder 3">
            <a:extLst>
              <a:ext uri="{FF2B5EF4-FFF2-40B4-BE49-F238E27FC236}">
                <a16:creationId xmlns:a16="http://schemas.microsoft.com/office/drawing/2014/main" id="{7C8FB3E6-DFA1-1040-82EC-13FAD9780F55}"/>
              </a:ext>
            </a:extLst>
          </p:cNvPr>
          <p:cNvSpPr>
            <a:spLocks noGrp="1"/>
          </p:cNvSpPr>
          <p:nvPr>
            <p:ph type="sldNum" sz="quarter" idx="12"/>
          </p:nvPr>
        </p:nvSpPr>
        <p:spPr/>
        <p:txBody>
          <a:bodyPr/>
          <a:lstStyle/>
          <a:p>
            <a:fld id="{D9F085D5-EC86-4F6A-B501-C1359CB39116}" type="slidenum">
              <a:rPr lang="en-GB" smtClean="0"/>
              <a:t>73</a:t>
            </a:fld>
            <a:endParaRPr lang="en-GB" dirty="0"/>
          </a:p>
        </p:txBody>
      </p:sp>
      <p:sp>
        <p:nvSpPr>
          <p:cNvPr id="5" name="TextBox 4">
            <a:extLst>
              <a:ext uri="{FF2B5EF4-FFF2-40B4-BE49-F238E27FC236}">
                <a16:creationId xmlns:a16="http://schemas.microsoft.com/office/drawing/2014/main" id="{526C04EE-8FAC-BF4D-8163-55811A39C27E}"/>
              </a:ext>
            </a:extLst>
          </p:cNvPr>
          <p:cNvSpPr txBox="1"/>
          <p:nvPr/>
        </p:nvSpPr>
        <p:spPr>
          <a:xfrm>
            <a:off x="7030855" y="6456851"/>
            <a:ext cx="4483792" cy="276999"/>
          </a:xfrm>
          <a:prstGeom prst="rect">
            <a:avLst/>
          </a:prstGeom>
          <a:noFill/>
        </p:spPr>
        <p:txBody>
          <a:bodyPr wrap="none" rtlCol="0">
            <a:spAutoFit/>
          </a:bodyPr>
          <a:lstStyle/>
          <a:p>
            <a:r>
              <a:rPr lang="en-US" sz="1200" dirty="0">
                <a:hlinkClick r:id="rId2"/>
              </a:rPr>
              <a:t>https://twitter.com/BetseyStevenson/status/1242180499566669828</a:t>
            </a:r>
            <a:endParaRPr lang="en-US" sz="1200" dirty="0"/>
          </a:p>
        </p:txBody>
      </p:sp>
      <p:sp>
        <p:nvSpPr>
          <p:cNvPr id="6" name="TextBox 5">
            <a:extLst>
              <a:ext uri="{FF2B5EF4-FFF2-40B4-BE49-F238E27FC236}">
                <a16:creationId xmlns:a16="http://schemas.microsoft.com/office/drawing/2014/main" id="{35DDAE1C-F476-9E44-AC94-0B78FC729C8D}"/>
              </a:ext>
            </a:extLst>
          </p:cNvPr>
          <p:cNvSpPr txBox="1"/>
          <p:nvPr/>
        </p:nvSpPr>
        <p:spPr>
          <a:xfrm>
            <a:off x="2054710" y="874938"/>
            <a:ext cx="2823722" cy="369332"/>
          </a:xfrm>
          <a:prstGeom prst="rect">
            <a:avLst/>
          </a:prstGeom>
          <a:noFill/>
        </p:spPr>
        <p:txBody>
          <a:bodyPr wrap="none" rtlCol="0">
            <a:spAutoFit/>
          </a:bodyPr>
          <a:lstStyle/>
          <a:p>
            <a:r>
              <a:rPr lang="en-US" i="1" dirty="0"/>
              <a:t>BOTE: Back Of The Envelope</a:t>
            </a:r>
          </a:p>
        </p:txBody>
      </p:sp>
      <p:sp>
        <p:nvSpPr>
          <p:cNvPr id="7" name="TextBox 6">
            <a:extLst>
              <a:ext uri="{FF2B5EF4-FFF2-40B4-BE49-F238E27FC236}">
                <a16:creationId xmlns:a16="http://schemas.microsoft.com/office/drawing/2014/main" id="{834B042A-C598-0343-AA12-F8E61804FE08}"/>
              </a:ext>
            </a:extLst>
          </p:cNvPr>
          <p:cNvSpPr txBox="1"/>
          <p:nvPr/>
        </p:nvSpPr>
        <p:spPr>
          <a:xfrm>
            <a:off x="2620657" y="5268563"/>
            <a:ext cx="6950685" cy="523220"/>
          </a:xfrm>
          <a:prstGeom prst="rect">
            <a:avLst/>
          </a:prstGeom>
          <a:noFill/>
        </p:spPr>
        <p:txBody>
          <a:bodyPr wrap="none" rtlCol="0">
            <a:spAutoFit/>
          </a:bodyPr>
          <a:lstStyle/>
          <a:p>
            <a:r>
              <a:rPr lang="en-US" sz="2800" b="1" dirty="0"/>
              <a:t>Benefit: $5.2 trillion      &gt;      Cost:  $1.3 trillion</a:t>
            </a:r>
          </a:p>
        </p:txBody>
      </p:sp>
    </p:spTree>
    <p:extLst>
      <p:ext uri="{BB962C8B-B14F-4D97-AF65-F5344CB8AC3E}">
        <p14:creationId xmlns:p14="http://schemas.microsoft.com/office/powerpoint/2010/main" val="2424108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dissolve">
                                      <p:cBhvr>
                                        <p:cTn id="24" dur="500"/>
                                        <p:tgtEl>
                                          <p:spTgt spid="3">
                                            <p:txEl>
                                              <p:pRg st="5" end="5"/>
                                            </p:txEl>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dissolv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E8ECF37-A59B-684E-B8EB-62987062EACE}"/>
              </a:ext>
            </a:extLst>
          </p:cNvPr>
          <p:cNvSpPr>
            <a:spLocks noGrp="1"/>
          </p:cNvSpPr>
          <p:nvPr>
            <p:ph type="title"/>
          </p:nvPr>
        </p:nvSpPr>
        <p:spPr/>
        <p:txBody>
          <a:bodyPr/>
          <a:lstStyle/>
          <a:p>
            <a:r>
              <a:rPr lang="en-US" dirty="0"/>
              <a:t>University of Chicago – Experts Poll</a:t>
            </a:r>
          </a:p>
        </p:txBody>
      </p:sp>
      <p:sp>
        <p:nvSpPr>
          <p:cNvPr id="4" name="Slide Number Placeholder 3">
            <a:extLst>
              <a:ext uri="{FF2B5EF4-FFF2-40B4-BE49-F238E27FC236}">
                <a16:creationId xmlns:a16="http://schemas.microsoft.com/office/drawing/2014/main" id="{08F13FFE-D028-C44C-857C-9E3179828170}"/>
              </a:ext>
            </a:extLst>
          </p:cNvPr>
          <p:cNvSpPr>
            <a:spLocks noGrp="1"/>
          </p:cNvSpPr>
          <p:nvPr>
            <p:ph type="sldNum" sz="quarter" idx="12"/>
          </p:nvPr>
        </p:nvSpPr>
        <p:spPr/>
        <p:txBody>
          <a:bodyPr/>
          <a:lstStyle/>
          <a:p>
            <a:fld id="{D9F085D5-EC86-4F6A-B501-C1359CB39116}" type="slidenum">
              <a:rPr lang="en-GB" smtClean="0"/>
              <a:t>74</a:t>
            </a:fld>
            <a:endParaRPr lang="en-GB" dirty="0"/>
          </a:p>
        </p:txBody>
      </p:sp>
      <p:pic>
        <p:nvPicPr>
          <p:cNvPr id="6" name="Picture 5">
            <a:extLst>
              <a:ext uri="{FF2B5EF4-FFF2-40B4-BE49-F238E27FC236}">
                <a16:creationId xmlns:a16="http://schemas.microsoft.com/office/drawing/2014/main" id="{DC31C5D8-C4CA-C843-BAE8-C2B69C4C861C}"/>
              </a:ext>
            </a:extLst>
          </p:cNvPr>
          <p:cNvPicPr>
            <a:picLocks noChangeAspect="1"/>
          </p:cNvPicPr>
          <p:nvPr/>
        </p:nvPicPr>
        <p:blipFill>
          <a:blip r:embed="rId2" r:link="rId3"/>
          <a:srcRect/>
          <a:stretch>
            <a:fillRect/>
          </a:stretch>
        </p:blipFill>
        <p:spPr>
          <a:xfrm>
            <a:off x="1471109" y="934099"/>
            <a:ext cx="9249782" cy="5296127"/>
          </a:xfrm>
          <a:prstGeom prst="rect">
            <a:avLst/>
          </a:prstGeom>
        </p:spPr>
      </p:pic>
    </p:spTree>
    <p:extLst>
      <p:ext uri="{BB962C8B-B14F-4D97-AF65-F5344CB8AC3E}">
        <p14:creationId xmlns:p14="http://schemas.microsoft.com/office/powerpoint/2010/main" val="25089899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C583D-6AE7-4448-AEDD-FE436474CED0}"/>
              </a:ext>
            </a:extLst>
          </p:cNvPr>
          <p:cNvSpPr>
            <a:spLocks noGrp="1"/>
          </p:cNvSpPr>
          <p:nvPr>
            <p:ph type="title"/>
          </p:nvPr>
        </p:nvSpPr>
        <p:spPr/>
        <p:txBody>
          <a:bodyPr/>
          <a:lstStyle/>
          <a:p>
            <a:r>
              <a:rPr lang="en-US" dirty="0"/>
              <a:t> </a:t>
            </a:r>
            <a:r>
              <a:rPr lang="en-US" dirty="0">
                <a:solidFill>
                  <a:schemeClr val="bg1"/>
                </a:solidFill>
              </a:rPr>
              <a:t>Po</a:t>
            </a:r>
            <a:r>
              <a:rPr lang="en-US" dirty="0"/>
              <a:t>tential Economic Costs of Shutdown</a:t>
            </a:r>
          </a:p>
        </p:txBody>
      </p:sp>
      <p:sp>
        <p:nvSpPr>
          <p:cNvPr id="3" name="Content Placeholder 2">
            <a:extLst>
              <a:ext uri="{FF2B5EF4-FFF2-40B4-BE49-F238E27FC236}">
                <a16:creationId xmlns:a16="http://schemas.microsoft.com/office/drawing/2014/main" id="{850F53A3-25E4-514D-9477-7626E8A821B7}"/>
              </a:ext>
            </a:extLst>
          </p:cNvPr>
          <p:cNvSpPr>
            <a:spLocks noGrp="1"/>
          </p:cNvSpPr>
          <p:nvPr>
            <p:ph idx="1"/>
          </p:nvPr>
        </p:nvSpPr>
        <p:spPr>
          <a:xfrm>
            <a:off x="1964506" y="1325563"/>
            <a:ext cx="9389294" cy="4351338"/>
          </a:xfrm>
        </p:spPr>
        <p:txBody>
          <a:bodyPr>
            <a:normAutofit lnSpcReduction="10000"/>
          </a:bodyPr>
          <a:lstStyle/>
          <a:p>
            <a:r>
              <a:rPr lang="en-US" dirty="0"/>
              <a:t>Unemployment</a:t>
            </a:r>
          </a:p>
          <a:p>
            <a:pPr lvl="1"/>
            <a:r>
              <a:rPr lang="en-US" dirty="0"/>
              <a:t>About one-quarter of workers are affected by stay-at-home orders.</a:t>
            </a:r>
          </a:p>
          <a:p>
            <a:pPr lvl="1"/>
            <a:r>
              <a:rPr lang="en-US" dirty="0"/>
              <a:t>Unemployment on this scale has not been seen since the Great Depression.</a:t>
            </a:r>
          </a:p>
          <a:p>
            <a:pPr lvl="1"/>
            <a:endParaRPr lang="en-US" dirty="0"/>
          </a:p>
          <a:p>
            <a:r>
              <a:rPr lang="en-US" dirty="0"/>
              <a:t>Cascading bankruptcies of small and large businesses.</a:t>
            </a:r>
          </a:p>
          <a:p>
            <a:pPr lvl="1"/>
            <a:r>
              <a:rPr lang="en-US" dirty="0"/>
              <a:t>Businesses face revenue shortfall and are unable to pay their fixed costs and service debt.</a:t>
            </a:r>
          </a:p>
          <a:p>
            <a:pPr lvl="1"/>
            <a:endParaRPr lang="en-US" dirty="0"/>
          </a:p>
          <a:p>
            <a:r>
              <a:rPr lang="en-US" dirty="0"/>
              <a:t>Long term: disruption from previous growth path.</a:t>
            </a:r>
          </a:p>
          <a:p>
            <a:pPr lvl="1"/>
            <a:r>
              <a:rPr lang="en-US" dirty="0"/>
              <a:t>Perhaps permanent.</a:t>
            </a:r>
          </a:p>
        </p:txBody>
      </p:sp>
      <p:sp>
        <p:nvSpPr>
          <p:cNvPr id="4" name="Slide Number Placeholder 3">
            <a:extLst>
              <a:ext uri="{FF2B5EF4-FFF2-40B4-BE49-F238E27FC236}">
                <a16:creationId xmlns:a16="http://schemas.microsoft.com/office/drawing/2014/main" id="{B129E664-8C6A-8F44-80D0-F3209C458790}"/>
              </a:ext>
            </a:extLst>
          </p:cNvPr>
          <p:cNvSpPr>
            <a:spLocks noGrp="1"/>
          </p:cNvSpPr>
          <p:nvPr>
            <p:ph type="sldNum" sz="quarter" idx="12"/>
          </p:nvPr>
        </p:nvSpPr>
        <p:spPr/>
        <p:txBody>
          <a:bodyPr/>
          <a:lstStyle/>
          <a:p>
            <a:fld id="{D9F085D5-EC86-4F6A-B501-C1359CB39116}" type="slidenum">
              <a:rPr lang="en-US" smtClean="0"/>
              <a:t>75</a:t>
            </a:fld>
            <a:endParaRPr lang="en-US" dirty="0"/>
          </a:p>
        </p:txBody>
      </p:sp>
    </p:spTree>
    <p:extLst>
      <p:ext uri="{BB962C8B-B14F-4D97-AF65-F5344CB8AC3E}">
        <p14:creationId xmlns:p14="http://schemas.microsoft.com/office/powerpoint/2010/main" val="5901548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C99C9-48FA-7848-AC87-2EBB285CDA46}"/>
              </a:ext>
            </a:extLst>
          </p:cNvPr>
          <p:cNvSpPr>
            <a:spLocks noGrp="1"/>
          </p:cNvSpPr>
          <p:nvPr>
            <p:ph type="title"/>
          </p:nvPr>
        </p:nvSpPr>
        <p:spPr/>
        <p:txBody>
          <a:bodyPr/>
          <a:lstStyle/>
          <a:p>
            <a:r>
              <a:rPr lang="en-US" dirty="0">
                <a:solidFill>
                  <a:srgbClr val="FAF7F0"/>
                </a:solidFill>
              </a:rPr>
              <a:t> </a:t>
            </a:r>
            <a:r>
              <a:rPr lang="en-US" sz="3600" dirty="0">
                <a:solidFill>
                  <a:srgbClr val="FAF7F0"/>
                </a:solidFill>
              </a:rPr>
              <a:t>Im</a:t>
            </a:r>
            <a:r>
              <a:rPr lang="en-US" sz="3600" dirty="0"/>
              <a:t>pact on GDP of COVID-19 – W/Social Distancing </a:t>
            </a:r>
          </a:p>
        </p:txBody>
      </p:sp>
      <p:sp>
        <p:nvSpPr>
          <p:cNvPr id="4" name="Slide Number Placeholder 3">
            <a:extLst>
              <a:ext uri="{FF2B5EF4-FFF2-40B4-BE49-F238E27FC236}">
                <a16:creationId xmlns:a16="http://schemas.microsoft.com/office/drawing/2014/main" id="{C82474DC-8B94-C04D-8E6B-7F7381DE59BF}"/>
              </a:ext>
            </a:extLst>
          </p:cNvPr>
          <p:cNvSpPr>
            <a:spLocks noGrp="1"/>
          </p:cNvSpPr>
          <p:nvPr>
            <p:ph type="sldNum" sz="quarter" idx="12"/>
          </p:nvPr>
        </p:nvSpPr>
        <p:spPr/>
        <p:txBody>
          <a:bodyPr/>
          <a:lstStyle/>
          <a:p>
            <a:fld id="{D9F085D5-EC86-4F6A-B501-C1359CB39116}" type="slidenum">
              <a:rPr lang="en-GB" smtClean="0"/>
              <a:t>76</a:t>
            </a:fld>
            <a:endParaRPr lang="en-GB" dirty="0"/>
          </a:p>
        </p:txBody>
      </p:sp>
      <p:cxnSp>
        <p:nvCxnSpPr>
          <p:cNvPr id="6" name="Straight Connector 5">
            <a:extLst>
              <a:ext uri="{FF2B5EF4-FFF2-40B4-BE49-F238E27FC236}">
                <a16:creationId xmlns:a16="http://schemas.microsoft.com/office/drawing/2014/main" id="{0CE278D3-F745-D247-A4F3-B9E6FFD00DDA}"/>
              </a:ext>
            </a:extLst>
          </p:cNvPr>
          <p:cNvCxnSpPr/>
          <p:nvPr/>
        </p:nvCxnSpPr>
        <p:spPr>
          <a:xfrm>
            <a:off x="1841500" y="1714500"/>
            <a:ext cx="0" cy="4267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9279E4F-E519-B642-B927-31D4B0226B6D}"/>
              </a:ext>
            </a:extLst>
          </p:cNvPr>
          <p:cNvCxnSpPr>
            <a:cxnSpLocks/>
          </p:cNvCxnSpPr>
          <p:nvPr/>
        </p:nvCxnSpPr>
        <p:spPr>
          <a:xfrm flipH="1">
            <a:off x="1841500" y="6032500"/>
            <a:ext cx="7797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763F578-1B4F-BC45-9EE6-6A145D3EFBB9}"/>
              </a:ext>
            </a:extLst>
          </p:cNvPr>
          <p:cNvSpPr txBox="1"/>
          <p:nvPr/>
        </p:nvSpPr>
        <p:spPr>
          <a:xfrm>
            <a:off x="700867" y="1663998"/>
            <a:ext cx="1140633" cy="923330"/>
          </a:xfrm>
          <a:prstGeom prst="rect">
            <a:avLst/>
          </a:prstGeom>
          <a:noFill/>
        </p:spPr>
        <p:txBody>
          <a:bodyPr wrap="none" rtlCol="0">
            <a:spAutoFit/>
          </a:bodyPr>
          <a:lstStyle/>
          <a:p>
            <a:r>
              <a:rPr lang="en-US" dirty="0"/>
              <a:t>GDP</a:t>
            </a:r>
          </a:p>
          <a:p>
            <a:r>
              <a:rPr lang="en-US" dirty="0"/>
              <a:t>Per Capita</a:t>
            </a:r>
          </a:p>
          <a:p>
            <a:endParaRPr lang="en-US" dirty="0"/>
          </a:p>
        </p:txBody>
      </p:sp>
      <p:cxnSp>
        <p:nvCxnSpPr>
          <p:cNvPr id="18" name="Straight Connector 17">
            <a:extLst>
              <a:ext uri="{FF2B5EF4-FFF2-40B4-BE49-F238E27FC236}">
                <a16:creationId xmlns:a16="http://schemas.microsoft.com/office/drawing/2014/main" id="{2B68A125-FB3D-B345-AE2F-FDB2F6FE65BB}"/>
              </a:ext>
            </a:extLst>
          </p:cNvPr>
          <p:cNvCxnSpPr/>
          <p:nvPr/>
        </p:nvCxnSpPr>
        <p:spPr>
          <a:xfrm flipV="1">
            <a:off x="1841500" y="2730500"/>
            <a:ext cx="3467100" cy="1346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9064CA8-CB7A-914B-AEA8-FB5AD8F1640B}"/>
              </a:ext>
            </a:extLst>
          </p:cNvPr>
          <p:cNvCxnSpPr>
            <a:cxnSpLocks/>
          </p:cNvCxnSpPr>
          <p:nvPr/>
        </p:nvCxnSpPr>
        <p:spPr>
          <a:xfrm>
            <a:off x="5308600" y="2705497"/>
            <a:ext cx="431800" cy="300434"/>
          </a:xfrm>
          <a:prstGeom prst="line">
            <a:avLst/>
          </a:prstGeom>
          <a:ln w="28575">
            <a:solidFill>
              <a:srgbClr val="2B414D"/>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A2F654B-F475-D04B-A5F9-5A5C169FC23E}"/>
              </a:ext>
            </a:extLst>
          </p:cNvPr>
          <p:cNvCxnSpPr/>
          <p:nvPr/>
        </p:nvCxnSpPr>
        <p:spPr>
          <a:xfrm flipV="1">
            <a:off x="5740400" y="2527300"/>
            <a:ext cx="203200" cy="482600"/>
          </a:xfrm>
          <a:prstGeom prst="line">
            <a:avLst/>
          </a:prstGeom>
          <a:ln w="28575">
            <a:solidFill>
              <a:srgbClr val="2B414D"/>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8C3DC04-4ADB-BA43-9946-3096DD63A39C}"/>
              </a:ext>
            </a:extLst>
          </p:cNvPr>
          <p:cNvCxnSpPr/>
          <p:nvPr/>
        </p:nvCxnSpPr>
        <p:spPr>
          <a:xfrm flipV="1">
            <a:off x="5969000" y="1342231"/>
            <a:ext cx="2628900" cy="1185069"/>
          </a:xfrm>
          <a:prstGeom prst="line">
            <a:avLst/>
          </a:prstGeom>
          <a:ln w="28575">
            <a:solidFill>
              <a:srgbClr val="2B414D"/>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1BD2552A-D951-7A46-B9C2-0E9433284973}"/>
              </a:ext>
            </a:extLst>
          </p:cNvPr>
          <p:cNvSpPr txBox="1"/>
          <p:nvPr/>
        </p:nvSpPr>
        <p:spPr>
          <a:xfrm>
            <a:off x="9700963" y="5933998"/>
            <a:ext cx="649537" cy="369332"/>
          </a:xfrm>
          <a:prstGeom prst="rect">
            <a:avLst/>
          </a:prstGeom>
          <a:noFill/>
        </p:spPr>
        <p:txBody>
          <a:bodyPr wrap="none" rtlCol="0">
            <a:spAutoFit/>
          </a:bodyPr>
          <a:lstStyle/>
          <a:p>
            <a:r>
              <a:rPr lang="en-US" dirty="0"/>
              <a:t>Time</a:t>
            </a:r>
          </a:p>
        </p:txBody>
      </p:sp>
      <p:sp>
        <p:nvSpPr>
          <p:cNvPr id="13" name="TextBox 12">
            <a:extLst>
              <a:ext uri="{FF2B5EF4-FFF2-40B4-BE49-F238E27FC236}">
                <a16:creationId xmlns:a16="http://schemas.microsoft.com/office/drawing/2014/main" id="{EBEE15BE-51E1-DE46-A605-52A96BF3F2A3}"/>
              </a:ext>
            </a:extLst>
          </p:cNvPr>
          <p:cNvSpPr txBox="1"/>
          <p:nvPr/>
        </p:nvSpPr>
        <p:spPr>
          <a:xfrm>
            <a:off x="1851660" y="1021626"/>
            <a:ext cx="7458004" cy="1200329"/>
          </a:xfrm>
          <a:prstGeom prst="rect">
            <a:avLst/>
          </a:prstGeom>
          <a:noFill/>
        </p:spPr>
        <p:txBody>
          <a:bodyPr wrap="none" rtlCol="0">
            <a:spAutoFit/>
          </a:bodyPr>
          <a:lstStyle/>
          <a:p>
            <a:r>
              <a:rPr lang="en-US" dirty="0">
                <a:solidFill>
                  <a:srgbClr val="0432FF"/>
                </a:solidFill>
              </a:rPr>
              <a:t>The response of GDP is likely to be a U-shaped recovery with social-distancing</a:t>
            </a:r>
          </a:p>
          <a:p>
            <a:pPr marL="342900" indent="-342900">
              <a:buAutoNum type="arabicParenR"/>
            </a:pPr>
            <a:r>
              <a:rPr lang="en-US" dirty="0">
                <a:solidFill>
                  <a:srgbClr val="0432FF"/>
                </a:solidFill>
              </a:rPr>
              <a:t>The depth will depend on </a:t>
            </a:r>
          </a:p>
          <a:p>
            <a:pPr marL="800100" lvl="1" indent="-342900">
              <a:buAutoNum type="arabicParenR"/>
            </a:pPr>
            <a:r>
              <a:rPr lang="en-US" dirty="0">
                <a:solidFill>
                  <a:srgbClr val="0432FF"/>
                </a:solidFill>
              </a:rPr>
              <a:t>The extent of social distancing, and</a:t>
            </a:r>
          </a:p>
          <a:p>
            <a:pPr marL="800100" lvl="1" indent="-342900">
              <a:buAutoNum type="arabicParenR"/>
            </a:pPr>
            <a:r>
              <a:rPr lang="en-US" dirty="0">
                <a:solidFill>
                  <a:srgbClr val="0432FF"/>
                </a:solidFill>
              </a:rPr>
              <a:t>The length of time spent social distancing.</a:t>
            </a:r>
          </a:p>
        </p:txBody>
      </p:sp>
      <p:sp>
        <p:nvSpPr>
          <p:cNvPr id="15" name="Freeform 14">
            <a:extLst>
              <a:ext uri="{FF2B5EF4-FFF2-40B4-BE49-F238E27FC236}">
                <a16:creationId xmlns:a16="http://schemas.microsoft.com/office/drawing/2014/main" id="{B7422074-EE92-7B4C-87F2-528517966A00}"/>
              </a:ext>
            </a:extLst>
          </p:cNvPr>
          <p:cNvSpPr/>
          <p:nvPr/>
        </p:nvSpPr>
        <p:spPr>
          <a:xfrm>
            <a:off x="5275148" y="1982109"/>
            <a:ext cx="1954497" cy="1445983"/>
          </a:xfrm>
          <a:custGeom>
            <a:avLst/>
            <a:gdLst>
              <a:gd name="connsiteX0" fmla="*/ 0 w 1631852"/>
              <a:gd name="connsiteY0" fmla="*/ 633046 h 1231106"/>
              <a:gd name="connsiteX1" fmla="*/ 436098 w 1631852"/>
              <a:gd name="connsiteY1" fmla="*/ 1125416 h 1231106"/>
              <a:gd name="connsiteX2" fmla="*/ 436098 w 1631852"/>
              <a:gd name="connsiteY2" fmla="*/ 1125416 h 1231106"/>
              <a:gd name="connsiteX3" fmla="*/ 773723 w 1631852"/>
              <a:gd name="connsiteY3" fmla="*/ 1153551 h 1231106"/>
              <a:gd name="connsiteX4" fmla="*/ 1631852 w 1631852"/>
              <a:gd name="connsiteY4" fmla="*/ 0 h 1231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1852" h="1231106">
                <a:moveTo>
                  <a:pt x="0" y="633046"/>
                </a:moveTo>
                <a:lnTo>
                  <a:pt x="436098" y="1125416"/>
                </a:lnTo>
                <a:lnTo>
                  <a:pt x="436098" y="1125416"/>
                </a:lnTo>
                <a:cubicBezTo>
                  <a:pt x="492369" y="1130105"/>
                  <a:pt x="574431" y="1341120"/>
                  <a:pt x="773723" y="1153551"/>
                </a:cubicBezTo>
                <a:cubicBezTo>
                  <a:pt x="973015" y="965982"/>
                  <a:pt x="1302433" y="482991"/>
                  <a:pt x="1631852"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590ECC9-3FDA-0E41-BB39-84CC85C4D951}"/>
              </a:ext>
            </a:extLst>
          </p:cNvPr>
          <p:cNvSpPr txBox="1"/>
          <p:nvPr/>
        </p:nvSpPr>
        <p:spPr>
          <a:xfrm>
            <a:off x="3575050" y="4002661"/>
            <a:ext cx="7004225" cy="1200329"/>
          </a:xfrm>
          <a:prstGeom prst="rect">
            <a:avLst/>
          </a:prstGeom>
          <a:noFill/>
        </p:spPr>
        <p:txBody>
          <a:bodyPr wrap="none" rtlCol="0">
            <a:spAutoFit/>
          </a:bodyPr>
          <a:lstStyle/>
          <a:p>
            <a:r>
              <a:rPr lang="en-US" dirty="0">
                <a:solidFill>
                  <a:srgbClr val="0432FF"/>
                </a:solidFill>
              </a:rPr>
              <a:t>With social distancing, then we can expect a reduction in GDP because:</a:t>
            </a:r>
          </a:p>
          <a:p>
            <a:pPr marL="342900" indent="-342900">
              <a:buAutoNum type="arabicParenR"/>
            </a:pPr>
            <a:r>
              <a:rPr lang="en-US" dirty="0">
                <a:solidFill>
                  <a:srgbClr val="0432FF"/>
                </a:solidFill>
              </a:rPr>
              <a:t>Some services are most effective when delivered face-to-face,</a:t>
            </a:r>
          </a:p>
          <a:p>
            <a:pPr marL="342900" indent="-342900">
              <a:buAutoNum type="arabicParenR"/>
            </a:pPr>
            <a:r>
              <a:rPr lang="en-US" dirty="0">
                <a:solidFill>
                  <a:srgbClr val="0432FF"/>
                </a:solidFill>
              </a:rPr>
              <a:t>Working remotely is likely to reduce the productivity of most workers</a:t>
            </a:r>
          </a:p>
          <a:p>
            <a:pPr marL="342900" indent="-342900">
              <a:buAutoNum type="arabicParenR"/>
            </a:pPr>
            <a:r>
              <a:rPr lang="en-US" dirty="0">
                <a:solidFill>
                  <a:srgbClr val="0432FF"/>
                </a:solidFill>
              </a:rPr>
              <a:t>Disrupted supply chains</a:t>
            </a:r>
          </a:p>
        </p:txBody>
      </p:sp>
      <p:grpSp>
        <p:nvGrpSpPr>
          <p:cNvPr id="10" name="Group 9">
            <a:extLst>
              <a:ext uri="{FF2B5EF4-FFF2-40B4-BE49-F238E27FC236}">
                <a16:creationId xmlns:a16="http://schemas.microsoft.com/office/drawing/2014/main" id="{4407404C-A701-7842-A5E8-223587D91BFD}"/>
              </a:ext>
            </a:extLst>
          </p:cNvPr>
          <p:cNvGrpSpPr/>
          <p:nvPr/>
        </p:nvGrpSpPr>
        <p:grpSpPr>
          <a:xfrm>
            <a:off x="6096000" y="2012582"/>
            <a:ext cx="3554809" cy="1415511"/>
            <a:chOff x="6096000" y="2012582"/>
            <a:chExt cx="3554809" cy="1415511"/>
          </a:xfrm>
        </p:grpSpPr>
        <p:cxnSp>
          <p:nvCxnSpPr>
            <p:cNvPr id="5" name="Straight Connector 4">
              <a:extLst>
                <a:ext uri="{FF2B5EF4-FFF2-40B4-BE49-F238E27FC236}">
                  <a16:creationId xmlns:a16="http://schemas.microsoft.com/office/drawing/2014/main" id="{3AD2DD19-BF01-4C4B-9728-76B8D9BCE72B}"/>
                </a:ext>
              </a:extLst>
            </p:cNvPr>
            <p:cNvCxnSpPr>
              <a:cxnSpLocks/>
            </p:cNvCxnSpPr>
            <p:nvPr/>
          </p:nvCxnSpPr>
          <p:spPr>
            <a:xfrm flipV="1">
              <a:off x="6096000" y="2012582"/>
              <a:ext cx="3030792" cy="1415511"/>
            </a:xfrm>
            <a:prstGeom prst="line">
              <a:avLst/>
            </a:prstGeom>
            <a:ln w="5080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F864C7C-3FC7-E042-9157-E4D630AA883B}"/>
                </a:ext>
              </a:extLst>
            </p:cNvPr>
            <p:cNvSpPr txBox="1"/>
            <p:nvPr/>
          </p:nvSpPr>
          <p:spPr>
            <a:xfrm rot="20119223">
              <a:off x="6188258" y="2561250"/>
              <a:ext cx="3462551" cy="369332"/>
            </a:xfrm>
            <a:prstGeom prst="rect">
              <a:avLst/>
            </a:prstGeom>
            <a:noFill/>
          </p:spPr>
          <p:txBody>
            <a:bodyPr wrap="none" rtlCol="0">
              <a:spAutoFit/>
            </a:bodyPr>
            <a:lstStyle/>
            <a:p>
              <a:r>
                <a:rPr lang="en-US" dirty="0">
                  <a:solidFill>
                    <a:srgbClr val="C00000"/>
                  </a:solidFill>
                </a:rPr>
                <a:t>L-Shaped Recovery – to be avoided</a:t>
              </a:r>
            </a:p>
          </p:txBody>
        </p:sp>
      </p:grpSp>
    </p:spTree>
    <p:extLst>
      <p:ext uri="{BB962C8B-B14F-4D97-AF65-F5344CB8AC3E}">
        <p14:creationId xmlns:p14="http://schemas.microsoft.com/office/powerpoint/2010/main" val="4100990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P spid="1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cell phone&#10;&#10;Description automatically generated">
            <a:extLst>
              <a:ext uri="{FF2B5EF4-FFF2-40B4-BE49-F238E27FC236}">
                <a16:creationId xmlns:a16="http://schemas.microsoft.com/office/drawing/2014/main" id="{ECE4D0CE-F3F7-034B-BBC0-54DAFFBA4FCA}"/>
              </a:ext>
            </a:extLst>
          </p:cNvPr>
          <p:cNvPicPr>
            <a:picLocks noChangeAspect="1"/>
          </p:cNvPicPr>
          <p:nvPr/>
        </p:nvPicPr>
        <p:blipFill>
          <a:blip r:embed="rId2" r:link="rId3"/>
          <a:stretch>
            <a:fillRect/>
          </a:stretch>
        </p:blipFill>
        <p:spPr>
          <a:xfrm>
            <a:off x="1591352" y="1215631"/>
            <a:ext cx="9554300" cy="4777150"/>
          </a:xfrm>
          <a:prstGeom prst="rect">
            <a:avLst/>
          </a:prstGeom>
        </p:spPr>
      </p:pic>
      <p:sp>
        <p:nvSpPr>
          <p:cNvPr id="2" name="Title 1">
            <a:extLst>
              <a:ext uri="{FF2B5EF4-FFF2-40B4-BE49-F238E27FC236}">
                <a16:creationId xmlns:a16="http://schemas.microsoft.com/office/drawing/2014/main" id="{FB58F55C-3F10-8747-B3E8-7FAA48981DB7}"/>
              </a:ext>
            </a:extLst>
          </p:cNvPr>
          <p:cNvSpPr>
            <a:spLocks noGrp="1"/>
          </p:cNvSpPr>
          <p:nvPr>
            <p:ph type="title"/>
          </p:nvPr>
        </p:nvSpPr>
        <p:spPr>
          <a:xfrm>
            <a:off x="755850" y="189660"/>
            <a:ext cx="10515600" cy="1325563"/>
          </a:xfrm>
        </p:spPr>
        <p:txBody>
          <a:bodyPr/>
          <a:lstStyle/>
          <a:p>
            <a:r>
              <a:rPr lang="en-US" dirty="0"/>
              <a:t>Quarterly Real GDP Growth</a:t>
            </a:r>
            <a:br>
              <a:rPr lang="en-US" dirty="0"/>
            </a:br>
            <a:r>
              <a:rPr lang="en-US" sz="2000" dirty="0"/>
              <a:t>(1990-2019) </a:t>
            </a:r>
          </a:p>
        </p:txBody>
      </p:sp>
      <p:sp>
        <p:nvSpPr>
          <p:cNvPr id="3" name="Slide Number Placeholder 2">
            <a:extLst>
              <a:ext uri="{FF2B5EF4-FFF2-40B4-BE49-F238E27FC236}">
                <a16:creationId xmlns:a16="http://schemas.microsoft.com/office/drawing/2014/main" id="{2E2A2754-6EC4-EC4A-8E66-00B1482F0299}"/>
              </a:ext>
            </a:extLst>
          </p:cNvPr>
          <p:cNvSpPr>
            <a:spLocks noGrp="1"/>
          </p:cNvSpPr>
          <p:nvPr>
            <p:ph type="sldNum" sz="quarter" idx="12"/>
          </p:nvPr>
        </p:nvSpPr>
        <p:spPr/>
        <p:txBody>
          <a:bodyPr/>
          <a:lstStyle/>
          <a:p>
            <a:fld id="{D9F085D5-EC86-4F6A-B501-C1359CB39116}" type="slidenum">
              <a:rPr lang="en-GB" smtClean="0"/>
              <a:t>77</a:t>
            </a:fld>
            <a:endParaRPr lang="en-GB" dirty="0"/>
          </a:p>
        </p:txBody>
      </p:sp>
      <p:sp>
        <p:nvSpPr>
          <p:cNvPr id="7" name="TextBox 6">
            <a:extLst>
              <a:ext uri="{FF2B5EF4-FFF2-40B4-BE49-F238E27FC236}">
                <a16:creationId xmlns:a16="http://schemas.microsoft.com/office/drawing/2014/main" id="{32B9CD4B-3415-9B4C-98BE-1DFE352B9555}"/>
              </a:ext>
            </a:extLst>
          </p:cNvPr>
          <p:cNvSpPr txBox="1"/>
          <p:nvPr/>
        </p:nvSpPr>
        <p:spPr>
          <a:xfrm>
            <a:off x="1474537" y="5805208"/>
            <a:ext cx="9796913" cy="369332"/>
          </a:xfrm>
          <a:prstGeom prst="rect">
            <a:avLst/>
          </a:prstGeom>
          <a:solidFill>
            <a:srgbClr val="FF0000"/>
          </a:solidFill>
        </p:spPr>
        <p:txBody>
          <a:bodyPr wrap="none" rtlCol="0">
            <a:spAutoFit/>
          </a:bodyPr>
          <a:lstStyle/>
          <a:p>
            <a:r>
              <a:rPr lang="en-US" dirty="0">
                <a:solidFill>
                  <a:schemeClr val="bg1"/>
                </a:solidFill>
              </a:rPr>
              <a:t>Since 2000, there have only been 26 quarters where GDP growth has exceeded 3% -- (33% of the time)</a:t>
            </a:r>
          </a:p>
        </p:txBody>
      </p:sp>
      <p:sp>
        <p:nvSpPr>
          <p:cNvPr id="4" name="Oval 3">
            <a:extLst>
              <a:ext uri="{FF2B5EF4-FFF2-40B4-BE49-F238E27FC236}">
                <a16:creationId xmlns:a16="http://schemas.microsoft.com/office/drawing/2014/main" id="{A988B5DF-0882-5D42-B59C-61E6E1881BF4}"/>
              </a:ext>
            </a:extLst>
          </p:cNvPr>
          <p:cNvSpPr/>
          <p:nvPr/>
        </p:nvSpPr>
        <p:spPr>
          <a:xfrm>
            <a:off x="10203302" y="2023921"/>
            <a:ext cx="670166" cy="109086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63344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A3358-63E1-1C47-A079-357F1BC78950}"/>
              </a:ext>
            </a:extLst>
          </p:cNvPr>
          <p:cNvSpPr>
            <a:spLocks noGrp="1"/>
          </p:cNvSpPr>
          <p:nvPr>
            <p:ph type="title"/>
          </p:nvPr>
        </p:nvSpPr>
        <p:spPr/>
        <p:txBody>
          <a:bodyPr/>
          <a:lstStyle/>
          <a:p>
            <a:r>
              <a:rPr lang="en-US" dirty="0">
                <a:solidFill>
                  <a:schemeClr val="bg1"/>
                </a:solidFill>
              </a:rPr>
              <a:t>Wh</a:t>
            </a:r>
            <a:r>
              <a:rPr lang="en-US" dirty="0"/>
              <a:t>at “Accounts” for GDP Growth?</a:t>
            </a:r>
          </a:p>
        </p:txBody>
      </p:sp>
      <p:sp>
        <p:nvSpPr>
          <p:cNvPr id="3" name="Content Placeholder 2">
            <a:extLst>
              <a:ext uri="{FF2B5EF4-FFF2-40B4-BE49-F238E27FC236}">
                <a16:creationId xmlns:a16="http://schemas.microsoft.com/office/drawing/2014/main" id="{4E6AAB63-AB4E-4345-9E18-47DE62CC5DFE}"/>
              </a:ext>
            </a:extLst>
          </p:cNvPr>
          <p:cNvSpPr>
            <a:spLocks noGrp="1"/>
          </p:cNvSpPr>
          <p:nvPr>
            <p:ph idx="1"/>
          </p:nvPr>
        </p:nvSpPr>
        <p:spPr/>
        <p:txBody>
          <a:bodyPr>
            <a:normAutofit/>
          </a:bodyPr>
          <a:lstStyle/>
          <a:p>
            <a:r>
              <a:rPr lang="en-US" dirty="0"/>
              <a:t>Expenditures Relationship to GDP growth. </a:t>
            </a:r>
          </a:p>
          <a:p>
            <a:pPr lvl="1"/>
            <a:r>
              <a:rPr lang="en-US" dirty="0"/>
              <a:t>GDP is the sum of four categories of spending:</a:t>
            </a:r>
          </a:p>
          <a:p>
            <a:pPr lvl="2"/>
            <a:r>
              <a:rPr lang="en-US" dirty="0"/>
              <a:t>Consumption </a:t>
            </a:r>
            <a:r>
              <a:rPr lang="en-US" dirty="0">
                <a:solidFill>
                  <a:srgbClr val="FF0000"/>
                </a:solidFill>
              </a:rPr>
              <a:t>( C )</a:t>
            </a:r>
          </a:p>
          <a:p>
            <a:pPr lvl="2"/>
            <a:r>
              <a:rPr lang="en-US" dirty="0"/>
              <a:t>Investment  </a:t>
            </a:r>
            <a:r>
              <a:rPr lang="en-US" dirty="0">
                <a:solidFill>
                  <a:srgbClr val="FF0000"/>
                </a:solidFill>
              </a:rPr>
              <a:t>( I )</a:t>
            </a:r>
          </a:p>
          <a:p>
            <a:pPr lvl="2"/>
            <a:r>
              <a:rPr lang="en-US" dirty="0"/>
              <a:t>Government spending </a:t>
            </a:r>
            <a:r>
              <a:rPr lang="en-US" dirty="0">
                <a:solidFill>
                  <a:srgbClr val="FF0000"/>
                </a:solidFill>
              </a:rPr>
              <a:t>( G )</a:t>
            </a:r>
          </a:p>
          <a:p>
            <a:pPr lvl="2"/>
            <a:r>
              <a:rPr lang="en-US" dirty="0"/>
              <a:t>Net Exports: Exports – Imports </a:t>
            </a:r>
            <a:r>
              <a:rPr lang="en-US" dirty="0">
                <a:solidFill>
                  <a:srgbClr val="FF0000"/>
                </a:solidFill>
              </a:rPr>
              <a:t>( NX )</a:t>
            </a:r>
          </a:p>
          <a:p>
            <a:r>
              <a:rPr lang="en-US" dirty="0"/>
              <a:t>Productivity and Inputs as Drivers for GDP Growth.</a:t>
            </a:r>
          </a:p>
          <a:p>
            <a:pPr lvl="1"/>
            <a:r>
              <a:rPr lang="en-US" dirty="0"/>
              <a:t>Employment </a:t>
            </a:r>
          </a:p>
          <a:p>
            <a:pPr lvl="1"/>
            <a:r>
              <a:rPr lang="en-US" dirty="0"/>
              <a:t>Productivity</a:t>
            </a:r>
          </a:p>
          <a:p>
            <a:pPr lvl="1"/>
            <a:endParaRPr lang="en-US" dirty="0"/>
          </a:p>
        </p:txBody>
      </p:sp>
      <p:sp>
        <p:nvSpPr>
          <p:cNvPr id="4" name="Slide Number Placeholder 3">
            <a:extLst>
              <a:ext uri="{FF2B5EF4-FFF2-40B4-BE49-F238E27FC236}">
                <a16:creationId xmlns:a16="http://schemas.microsoft.com/office/drawing/2014/main" id="{DBE277A1-5FDE-7942-985A-A9DB596D16F0}"/>
              </a:ext>
            </a:extLst>
          </p:cNvPr>
          <p:cNvSpPr>
            <a:spLocks noGrp="1"/>
          </p:cNvSpPr>
          <p:nvPr>
            <p:ph type="sldNum" sz="quarter" idx="12"/>
          </p:nvPr>
        </p:nvSpPr>
        <p:spPr/>
        <p:txBody>
          <a:bodyPr/>
          <a:lstStyle/>
          <a:p>
            <a:fld id="{D9F085D5-EC86-4F6A-B501-C1359CB39116}" type="slidenum">
              <a:rPr lang="en-GB" smtClean="0"/>
              <a:t>78</a:t>
            </a:fld>
            <a:endParaRPr lang="en-GB" dirty="0"/>
          </a:p>
        </p:txBody>
      </p:sp>
      <p:sp>
        <p:nvSpPr>
          <p:cNvPr id="5" name="TextBox 4">
            <a:extLst>
              <a:ext uri="{FF2B5EF4-FFF2-40B4-BE49-F238E27FC236}">
                <a16:creationId xmlns:a16="http://schemas.microsoft.com/office/drawing/2014/main" id="{6AD4D5FE-3E21-2B4E-A564-B9BE34497077}"/>
              </a:ext>
            </a:extLst>
          </p:cNvPr>
          <p:cNvSpPr txBox="1"/>
          <p:nvPr/>
        </p:nvSpPr>
        <p:spPr>
          <a:xfrm>
            <a:off x="3416300" y="4597400"/>
            <a:ext cx="8520731" cy="461665"/>
          </a:xfrm>
          <a:prstGeom prst="rect">
            <a:avLst/>
          </a:prstGeom>
          <a:solidFill>
            <a:srgbClr val="0432FF"/>
          </a:solidFill>
        </p:spPr>
        <p:txBody>
          <a:bodyPr wrap="none" rtlCol="0">
            <a:spAutoFit/>
          </a:bodyPr>
          <a:lstStyle/>
          <a:p>
            <a:r>
              <a:rPr lang="en-US" sz="2400" dirty="0">
                <a:solidFill>
                  <a:srgbClr val="FAF7F0"/>
                </a:solidFill>
              </a:rPr>
              <a:t>Concern:  Supply side -- slower growth from disrupted value chains.</a:t>
            </a:r>
          </a:p>
        </p:txBody>
      </p:sp>
      <p:sp>
        <p:nvSpPr>
          <p:cNvPr id="6" name="TextBox 5">
            <a:extLst>
              <a:ext uri="{FF2B5EF4-FFF2-40B4-BE49-F238E27FC236}">
                <a16:creationId xmlns:a16="http://schemas.microsoft.com/office/drawing/2014/main" id="{5BD44202-EC41-A145-B9A3-8FE474A94F22}"/>
              </a:ext>
            </a:extLst>
          </p:cNvPr>
          <p:cNvSpPr txBox="1"/>
          <p:nvPr/>
        </p:nvSpPr>
        <p:spPr>
          <a:xfrm>
            <a:off x="3094510" y="5212459"/>
            <a:ext cx="9097490" cy="1200329"/>
          </a:xfrm>
          <a:prstGeom prst="rect">
            <a:avLst/>
          </a:prstGeom>
          <a:solidFill>
            <a:srgbClr val="0432FF"/>
          </a:solidFill>
        </p:spPr>
        <p:txBody>
          <a:bodyPr wrap="none" rtlCol="0">
            <a:spAutoFit/>
          </a:bodyPr>
          <a:lstStyle/>
          <a:p>
            <a:r>
              <a:rPr lang="en-US" sz="2400" dirty="0">
                <a:solidFill>
                  <a:srgbClr val="FAF7F0"/>
                </a:solidFill>
              </a:rPr>
              <a:t>Concern:  Demand Side --  Sudden Stop fueled by increased difficulty</a:t>
            </a:r>
          </a:p>
          <a:p>
            <a:r>
              <a:rPr lang="en-US" sz="2400" dirty="0">
                <a:solidFill>
                  <a:srgbClr val="FAF7F0"/>
                </a:solidFill>
              </a:rPr>
              <a:t>in transactions that typically require face-to-face interactions as well as </a:t>
            </a:r>
          </a:p>
          <a:p>
            <a:r>
              <a:rPr lang="en-US" sz="2400" dirty="0">
                <a:solidFill>
                  <a:srgbClr val="FAF7F0"/>
                </a:solidFill>
              </a:rPr>
              <a:t>uncertainty (economic and policy)</a:t>
            </a:r>
          </a:p>
        </p:txBody>
      </p:sp>
    </p:spTree>
    <p:extLst>
      <p:ext uri="{BB962C8B-B14F-4D97-AF65-F5344CB8AC3E}">
        <p14:creationId xmlns:p14="http://schemas.microsoft.com/office/powerpoint/2010/main" val="590321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dissolv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dissolve">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EECD5-F452-414A-9AFA-4A71BB07FAAA}"/>
              </a:ext>
            </a:extLst>
          </p:cNvPr>
          <p:cNvSpPr>
            <a:spLocks noGrp="1"/>
          </p:cNvSpPr>
          <p:nvPr>
            <p:ph type="title"/>
          </p:nvPr>
        </p:nvSpPr>
        <p:spPr/>
        <p:txBody>
          <a:bodyPr/>
          <a:lstStyle/>
          <a:p>
            <a:r>
              <a:rPr lang="en-US" dirty="0">
                <a:solidFill>
                  <a:schemeClr val="bg1"/>
                </a:solidFill>
              </a:rPr>
              <a:t> Co</a:t>
            </a:r>
            <a:r>
              <a:rPr lang="en-US" dirty="0"/>
              <a:t>mposition of Real GDP</a:t>
            </a:r>
          </a:p>
        </p:txBody>
      </p:sp>
      <p:sp>
        <p:nvSpPr>
          <p:cNvPr id="4" name="Slide Number Placeholder 3">
            <a:extLst>
              <a:ext uri="{FF2B5EF4-FFF2-40B4-BE49-F238E27FC236}">
                <a16:creationId xmlns:a16="http://schemas.microsoft.com/office/drawing/2014/main" id="{08649114-11D2-E541-B16B-85110DDED253}"/>
              </a:ext>
            </a:extLst>
          </p:cNvPr>
          <p:cNvSpPr>
            <a:spLocks noGrp="1"/>
          </p:cNvSpPr>
          <p:nvPr>
            <p:ph type="sldNum" sz="quarter" idx="12"/>
          </p:nvPr>
        </p:nvSpPr>
        <p:spPr/>
        <p:txBody>
          <a:bodyPr/>
          <a:lstStyle/>
          <a:p>
            <a:fld id="{D9F085D5-EC86-4F6A-B501-C1359CB39116}" type="slidenum">
              <a:rPr lang="en-GB" smtClean="0"/>
              <a:t>79</a:t>
            </a:fld>
            <a:endParaRPr lang="en-GB" dirty="0"/>
          </a:p>
        </p:txBody>
      </p:sp>
      <p:pic>
        <p:nvPicPr>
          <p:cNvPr id="6" name="gdp_comp_real.png" descr="/FileShare/Presentations/Base_New/Charts/gdp_comp_real.png"/>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1050927" y="1155306"/>
            <a:ext cx="10149839" cy="5074920"/>
          </a:xfrm>
          <a:prstGeom prst="rect">
            <a:avLst/>
          </a:prstGeom>
        </p:spPr>
      </p:pic>
    </p:spTree>
    <p:extLst>
      <p:ext uri="{BB962C8B-B14F-4D97-AF65-F5344CB8AC3E}">
        <p14:creationId xmlns:p14="http://schemas.microsoft.com/office/powerpoint/2010/main" val="22998175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762F0-10CE-0D45-9F2F-6D1D4B6D3D98}"/>
              </a:ext>
            </a:extLst>
          </p:cNvPr>
          <p:cNvSpPr>
            <a:spLocks noGrp="1"/>
          </p:cNvSpPr>
          <p:nvPr>
            <p:ph type="title"/>
          </p:nvPr>
        </p:nvSpPr>
        <p:spPr/>
        <p:txBody>
          <a:bodyPr/>
          <a:lstStyle/>
          <a:p>
            <a:r>
              <a:rPr lang="en-US" dirty="0">
                <a:solidFill>
                  <a:schemeClr val="bg1"/>
                </a:solidFill>
              </a:rPr>
              <a:t>Wh</a:t>
            </a:r>
            <a:r>
              <a:rPr lang="en-US" dirty="0"/>
              <a:t>at is this?</a:t>
            </a:r>
          </a:p>
        </p:txBody>
      </p:sp>
      <p:sp>
        <p:nvSpPr>
          <p:cNvPr id="3" name="Content Placeholder 2">
            <a:extLst>
              <a:ext uri="{FF2B5EF4-FFF2-40B4-BE49-F238E27FC236}">
                <a16:creationId xmlns:a16="http://schemas.microsoft.com/office/drawing/2014/main" id="{1AB2F0FA-26F9-A941-BDBE-90716A9A77F2}"/>
              </a:ext>
            </a:extLst>
          </p:cNvPr>
          <p:cNvSpPr>
            <a:spLocks noGrp="1"/>
          </p:cNvSpPr>
          <p:nvPr>
            <p:ph idx="1"/>
          </p:nvPr>
        </p:nvSpPr>
        <p:spPr/>
        <p:txBody>
          <a:bodyPr>
            <a:normAutofit/>
          </a:bodyPr>
          <a:lstStyle/>
          <a:p>
            <a:r>
              <a:rPr lang="en-US" dirty="0"/>
              <a:t>A natural disaster – with important twists</a:t>
            </a:r>
          </a:p>
          <a:p>
            <a:pPr lvl="1"/>
            <a:r>
              <a:rPr lang="en-US" dirty="0"/>
              <a:t>Global</a:t>
            </a:r>
          </a:p>
          <a:p>
            <a:pPr lvl="1"/>
            <a:r>
              <a:rPr lang="en-US" dirty="0"/>
              <a:t>Duration is unpredictable</a:t>
            </a:r>
          </a:p>
          <a:p>
            <a:pPr lvl="1"/>
            <a:r>
              <a:rPr lang="en-US" dirty="0"/>
              <a:t>Economic toll is enormous and potentially durable</a:t>
            </a:r>
          </a:p>
          <a:p>
            <a:r>
              <a:rPr lang="en-US" dirty="0"/>
              <a:t>A health crisis with enormous economic implications.</a:t>
            </a:r>
          </a:p>
          <a:p>
            <a:pPr lvl="1"/>
            <a:r>
              <a:rPr lang="en-US" dirty="0"/>
              <a:t>A perfect storm of economic difficulty</a:t>
            </a:r>
          </a:p>
          <a:p>
            <a:pPr lvl="2"/>
            <a:r>
              <a:rPr lang="en-US" dirty="0"/>
              <a:t>Supply side</a:t>
            </a:r>
          </a:p>
          <a:p>
            <a:pPr lvl="2"/>
            <a:r>
              <a:rPr lang="en-US" dirty="0"/>
              <a:t>Demand side</a:t>
            </a:r>
          </a:p>
          <a:p>
            <a:pPr lvl="2"/>
            <a:r>
              <a:rPr lang="en-US" dirty="0"/>
              <a:t>Financial</a:t>
            </a:r>
          </a:p>
          <a:p>
            <a:pPr lvl="1"/>
            <a:r>
              <a:rPr lang="en-US" dirty="0"/>
              <a:t>Without a culprit</a:t>
            </a:r>
          </a:p>
        </p:txBody>
      </p:sp>
      <p:sp>
        <p:nvSpPr>
          <p:cNvPr id="4" name="Slide Number Placeholder 3">
            <a:extLst>
              <a:ext uri="{FF2B5EF4-FFF2-40B4-BE49-F238E27FC236}">
                <a16:creationId xmlns:a16="http://schemas.microsoft.com/office/drawing/2014/main" id="{DE704248-948D-A64F-9BD8-99661272DDF1}"/>
              </a:ext>
            </a:extLst>
          </p:cNvPr>
          <p:cNvSpPr>
            <a:spLocks noGrp="1"/>
          </p:cNvSpPr>
          <p:nvPr>
            <p:ph type="sldNum" sz="quarter" idx="12"/>
          </p:nvPr>
        </p:nvSpPr>
        <p:spPr/>
        <p:txBody>
          <a:bodyPr/>
          <a:lstStyle/>
          <a:p>
            <a:fld id="{D9F085D5-EC86-4F6A-B501-C1359CB39116}" type="slidenum">
              <a:rPr lang="en-GB" smtClean="0"/>
              <a:t>8</a:t>
            </a:fld>
            <a:endParaRPr lang="en-GB"/>
          </a:p>
        </p:txBody>
      </p:sp>
    </p:spTree>
    <p:extLst>
      <p:ext uri="{BB962C8B-B14F-4D97-AF65-F5344CB8AC3E}">
        <p14:creationId xmlns:p14="http://schemas.microsoft.com/office/powerpoint/2010/main" val="4035712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45FDA9-BCE5-074F-A71B-55D0488BAF00}"/>
              </a:ext>
            </a:extLst>
          </p:cNvPr>
          <p:cNvPicPr>
            <a:picLocks noChangeAspect="1"/>
          </p:cNvPicPr>
          <p:nvPr/>
        </p:nvPicPr>
        <p:blipFill>
          <a:blip r:embed="rId2" r:link="rId3"/>
          <a:srcRect/>
          <a:stretch>
            <a:fillRect/>
          </a:stretch>
        </p:blipFill>
        <p:spPr>
          <a:xfrm>
            <a:off x="1063307" y="1063792"/>
            <a:ext cx="10302874" cy="5151437"/>
          </a:xfrm>
          <a:prstGeom prst="rect">
            <a:avLst/>
          </a:prstGeom>
        </p:spPr>
      </p:pic>
      <p:sp>
        <p:nvSpPr>
          <p:cNvPr id="2" name="Title 1">
            <a:extLst>
              <a:ext uri="{FF2B5EF4-FFF2-40B4-BE49-F238E27FC236}">
                <a16:creationId xmlns:a16="http://schemas.microsoft.com/office/drawing/2014/main" id="{F7B19C10-8D77-6C4A-8DEE-B25EFB3DF540}"/>
              </a:ext>
            </a:extLst>
          </p:cNvPr>
          <p:cNvSpPr>
            <a:spLocks noGrp="1"/>
          </p:cNvSpPr>
          <p:nvPr>
            <p:ph type="title"/>
          </p:nvPr>
        </p:nvSpPr>
        <p:spPr>
          <a:xfrm>
            <a:off x="838199" y="0"/>
            <a:ext cx="10515600" cy="1325563"/>
          </a:xfrm>
        </p:spPr>
        <p:txBody>
          <a:bodyPr/>
          <a:lstStyle/>
          <a:p>
            <a:r>
              <a:rPr lang="en-US" dirty="0"/>
              <a:t>  </a:t>
            </a:r>
            <a:r>
              <a:rPr lang="en-US" dirty="0">
                <a:solidFill>
                  <a:schemeClr val="bg1"/>
                </a:solidFill>
              </a:rPr>
              <a:t>IS</a:t>
            </a:r>
            <a:r>
              <a:rPr lang="en-US" dirty="0"/>
              <a:t>M Manufacturing Index</a:t>
            </a:r>
          </a:p>
        </p:txBody>
      </p:sp>
      <p:sp>
        <p:nvSpPr>
          <p:cNvPr id="4" name="Slide Number Placeholder 3">
            <a:extLst>
              <a:ext uri="{FF2B5EF4-FFF2-40B4-BE49-F238E27FC236}">
                <a16:creationId xmlns:a16="http://schemas.microsoft.com/office/drawing/2014/main" id="{F153FBE8-B16C-4549-8397-9901EC6BCB94}"/>
              </a:ext>
            </a:extLst>
          </p:cNvPr>
          <p:cNvSpPr>
            <a:spLocks noGrp="1"/>
          </p:cNvSpPr>
          <p:nvPr>
            <p:ph type="sldNum" sz="quarter" idx="12"/>
          </p:nvPr>
        </p:nvSpPr>
        <p:spPr/>
        <p:txBody>
          <a:bodyPr/>
          <a:lstStyle/>
          <a:p>
            <a:fld id="{D9F085D5-EC86-4F6A-B501-C1359CB39116}" type="slidenum">
              <a:rPr lang="en-GB" smtClean="0"/>
              <a:t>80</a:t>
            </a:fld>
            <a:endParaRPr lang="en-GB"/>
          </a:p>
        </p:txBody>
      </p:sp>
      <p:sp>
        <p:nvSpPr>
          <p:cNvPr id="3" name="Oval 2">
            <a:extLst>
              <a:ext uri="{FF2B5EF4-FFF2-40B4-BE49-F238E27FC236}">
                <a16:creationId xmlns:a16="http://schemas.microsoft.com/office/drawing/2014/main" id="{A4114903-EE98-194D-A574-E060FF8C7C19}"/>
              </a:ext>
            </a:extLst>
          </p:cNvPr>
          <p:cNvSpPr/>
          <p:nvPr/>
        </p:nvSpPr>
        <p:spPr>
          <a:xfrm>
            <a:off x="9953882" y="2816508"/>
            <a:ext cx="958739" cy="803952"/>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12784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screenshot of a social media post&#10;&#10;Description automatically generated">
            <a:extLst>
              <a:ext uri="{FF2B5EF4-FFF2-40B4-BE49-F238E27FC236}">
                <a16:creationId xmlns:a16="http://schemas.microsoft.com/office/drawing/2014/main" id="{12013138-E888-5947-8094-93EBF838737E}"/>
              </a:ext>
            </a:extLst>
          </p:cNvPr>
          <p:cNvPicPr>
            <a:picLocks noChangeAspect="1"/>
          </p:cNvPicPr>
          <p:nvPr/>
        </p:nvPicPr>
        <p:blipFill>
          <a:blip r:embed="rId2" r:link="rId3"/>
          <a:stretch>
            <a:fillRect/>
          </a:stretch>
        </p:blipFill>
        <p:spPr>
          <a:xfrm>
            <a:off x="1063307" y="1063792"/>
            <a:ext cx="10302874" cy="5151437"/>
          </a:xfrm>
          <a:prstGeom prst="rect">
            <a:avLst/>
          </a:prstGeom>
        </p:spPr>
      </p:pic>
      <p:sp>
        <p:nvSpPr>
          <p:cNvPr id="2" name="Title 1">
            <a:extLst>
              <a:ext uri="{FF2B5EF4-FFF2-40B4-BE49-F238E27FC236}">
                <a16:creationId xmlns:a16="http://schemas.microsoft.com/office/drawing/2014/main" id="{CC92CE1A-4624-1942-8332-63BE71467467}"/>
              </a:ext>
            </a:extLst>
          </p:cNvPr>
          <p:cNvSpPr>
            <a:spLocks noGrp="1"/>
          </p:cNvSpPr>
          <p:nvPr>
            <p:ph type="title"/>
          </p:nvPr>
        </p:nvSpPr>
        <p:spPr>
          <a:xfrm>
            <a:off x="914400" y="0"/>
            <a:ext cx="10439400" cy="1325563"/>
          </a:xfrm>
        </p:spPr>
        <p:txBody>
          <a:bodyPr/>
          <a:lstStyle/>
          <a:p>
            <a:r>
              <a:rPr lang="en-US" dirty="0">
                <a:solidFill>
                  <a:schemeClr val="bg1"/>
                </a:solidFill>
              </a:rPr>
              <a:t>  IS</a:t>
            </a:r>
            <a:r>
              <a:rPr lang="en-US" dirty="0"/>
              <a:t>M Manufacturing Index and Real GDP Growth</a:t>
            </a:r>
          </a:p>
        </p:txBody>
      </p:sp>
      <p:sp>
        <p:nvSpPr>
          <p:cNvPr id="4" name="Slide Number Placeholder 3">
            <a:extLst>
              <a:ext uri="{FF2B5EF4-FFF2-40B4-BE49-F238E27FC236}">
                <a16:creationId xmlns:a16="http://schemas.microsoft.com/office/drawing/2014/main" id="{D236B002-978A-0643-831F-B19DBBD87488}"/>
              </a:ext>
            </a:extLst>
          </p:cNvPr>
          <p:cNvSpPr>
            <a:spLocks noGrp="1"/>
          </p:cNvSpPr>
          <p:nvPr>
            <p:ph type="sldNum" sz="quarter" idx="12"/>
          </p:nvPr>
        </p:nvSpPr>
        <p:spPr/>
        <p:txBody>
          <a:bodyPr/>
          <a:lstStyle/>
          <a:p>
            <a:fld id="{D9F085D5-EC86-4F6A-B501-C1359CB39116}" type="slidenum">
              <a:rPr lang="en-GB" smtClean="0"/>
              <a:t>81</a:t>
            </a:fld>
            <a:endParaRPr lang="en-GB"/>
          </a:p>
        </p:txBody>
      </p:sp>
    </p:spTree>
    <p:extLst>
      <p:ext uri="{BB962C8B-B14F-4D97-AF65-F5344CB8AC3E}">
        <p14:creationId xmlns:p14="http://schemas.microsoft.com/office/powerpoint/2010/main" val="202012649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1CDB6-22D8-0347-9072-775C54E46641}"/>
              </a:ext>
            </a:extLst>
          </p:cNvPr>
          <p:cNvSpPr>
            <a:spLocks noGrp="1"/>
          </p:cNvSpPr>
          <p:nvPr>
            <p:ph type="title"/>
          </p:nvPr>
        </p:nvSpPr>
        <p:spPr/>
        <p:txBody>
          <a:bodyPr/>
          <a:lstStyle/>
          <a:p>
            <a:r>
              <a:rPr lang="en-US" dirty="0">
                <a:solidFill>
                  <a:schemeClr val="bg1"/>
                </a:solidFill>
              </a:rPr>
              <a:t>Chi</a:t>
            </a:r>
            <a:r>
              <a:rPr lang="en-US" dirty="0"/>
              <a:t>na’s PMI Manufacturing Index</a:t>
            </a:r>
            <a:endParaRPr lang="en-US" dirty="0">
              <a:solidFill>
                <a:schemeClr val="bg1"/>
              </a:solidFill>
            </a:endParaRPr>
          </a:p>
        </p:txBody>
      </p:sp>
      <p:sp>
        <p:nvSpPr>
          <p:cNvPr id="4" name="Slide Number Placeholder 3">
            <a:extLst>
              <a:ext uri="{FF2B5EF4-FFF2-40B4-BE49-F238E27FC236}">
                <a16:creationId xmlns:a16="http://schemas.microsoft.com/office/drawing/2014/main" id="{A7C16963-92E9-FB4B-9886-BCC38DB1E9D6}"/>
              </a:ext>
            </a:extLst>
          </p:cNvPr>
          <p:cNvSpPr>
            <a:spLocks noGrp="1"/>
          </p:cNvSpPr>
          <p:nvPr>
            <p:ph type="sldNum" sz="quarter" idx="12"/>
          </p:nvPr>
        </p:nvSpPr>
        <p:spPr/>
        <p:txBody>
          <a:bodyPr/>
          <a:lstStyle/>
          <a:p>
            <a:fld id="{D9F085D5-EC86-4F6A-B501-C1359CB39116}" type="slidenum">
              <a:rPr lang="en-GB" smtClean="0"/>
              <a:t>82</a:t>
            </a:fld>
            <a:endParaRPr lang="en-GB" dirty="0"/>
          </a:p>
        </p:txBody>
      </p:sp>
      <p:pic>
        <p:nvPicPr>
          <p:cNvPr id="5" name="Picture 4">
            <a:extLst>
              <a:ext uri="{FF2B5EF4-FFF2-40B4-BE49-F238E27FC236}">
                <a16:creationId xmlns:a16="http://schemas.microsoft.com/office/drawing/2014/main" id="{2E36254E-8B44-9D41-8BDA-9972C9F6D3CB}"/>
              </a:ext>
            </a:extLst>
          </p:cNvPr>
          <p:cNvPicPr>
            <a:picLocks noChangeAspect="1"/>
          </p:cNvPicPr>
          <p:nvPr/>
        </p:nvPicPr>
        <p:blipFill>
          <a:blip r:embed="rId2"/>
          <a:stretch>
            <a:fillRect/>
          </a:stretch>
        </p:blipFill>
        <p:spPr>
          <a:xfrm>
            <a:off x="1028700" y="1496128"/>
            <a:ext cx="9423400" cy="4563533"/>
          </a:xfrm>
          <a:prstGeom prst="rect">
            <a:avLst/>
          </a:prstGeom>
        </p:spPr>
      </p:pic>
    </p:spTree>
    <p:extLst>
      <p:ext uri="{BB962C8B-B14F-4D97-AF65-F5344CB8AC3E}">
        <p14:creationId xmlns:p14="http://schemas.microsoft.com/office/powerpoint/2010/main" val="71380600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971" y="38100"/>
            <a:ext cx="10076592" cy="1325563"/>
          </a:xfrm>
          <a:ln>
            <a:noFill/>
          </a:ln>
        </p:spPr>
        <p:txBody>
          <a:bodyPr/>
          <a:lstStyle/>
          <a:p>
            <a:r>
              <a:rPr lang="en-US" dirty="0">
                <a:solidFill>
                  <a:schemeClr val="bg1"/>
                </a:solidFill>
              </a:rPr>
              <a:t>Un</a:t>
            </a:r>
            <a:r>
              <a:rPr lang="en-US" dirty="0"/>
              <a:t>employment Rate: 1950-2020</a:t>
            </a:r>
          </a:p>
        </p:txBody>
      </p:sp>
      <p:pic>
        <p:nvPicPr>
          <p:cNvPr id="4" name="Picture 3">
            <a:extLst>
              <a:ext uri="{FF2B5EF4-FFF2-40B4-BE49-F238E27FC236}">
                <a16:creationId xmlns:a16="http://schemas.microsoft.com/office/drawing/2014/main" id="{26CD9D21-99F9-D240-A2B7-AF4E87A36AF9}"/>
              </a:ext>
            </a:extLst>
          </p:cNvPr>
          <p:cNvPicPr>
            <a:picLocks noChangeAspect="1"/>
          </p:cNvPicPr>
          <p:nvPr/>
        </p:nvPicPr>
        <p:blipFill>
          <a:blip r:embed="rId2" r:link="rId3"/>
          <a:stretch>
            <a:fillRect/>
          </a:stretch>
        </p:blipFill>
        <p:spPr>
          <a:xfrm>
            <a:off x="982663" y="1130579"/>
            <a:ext cx="10226674" cy="5113337"/>
          </a:xfrm>
          <a:prstGeom prst="rect">
            <a:avLst/>
          </a:prstGeom>
        </p:spPr>
      </p:pic>
    </p:spTree>
    <p:extLst>
      <p:ext uri="{BB962C8B-B14F-4D97-AF65-F5344CB8AC3E}">
        <p14:creationId xmlns:p14="http://schemas.microsoft.com/office/powerpoint/2010/main" val="316411395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6471" y="0"/>
            <a:ext cx="9193229" cy="1325563"/>
          </a:xfrm>
          <a:ln>
            <a:noFill/>
          </a:ln>
        </p:spPr>
        <p:txBody>
          <a:bodyPr/>
          <a:lstStyle/>
          <a:p>
            <a:r>
              <a:rPr lang="en-US" dirty="0">
                <a:solidFill>
                  <a:schemeClr val="bg1"/>
                </a:solidFill>
              </a:rPr>
              <a:t>Jo</a:t>
            </a:r>
            <a:r>
              <a:rPr lang="en-US" dirty="0"/>
              <a:t>b Separations and Hires</a:t>
            </a:r>
          </a:p>
        </p:txBody>
      </p:sp>
      <p:pic>
        <p:nvPicPr>
          <p:cNvPr id="5" name="Picture 4" descr="A screenshot of a cell phone&#10;&#10;Description automatically generated">
            <a:extLst>
              <a:ext uri="{FF2B5EF4-FFF2-40B4-BE49-F238E27FC236}">
                <a16:creationId xmlns:a16="http://schemas.microsoft.com/office/drawing/2014/main" id="{87136B0B-5C6A-0940-96AE-62814F69B0ED}"/>
              </a:ext>
            </a:extLst>
          </p:cNvPr>
          <p:cNvPicPr>
            <a:picLocks noChangeAspect="1"/>
          </p:cNvPicPr>
          <p:nvPr/>
        </p:nvPicPr>
        <p:blipFill>
          <a:blip r:embed="rId2" r:link="rId3"/>
          <a:stretch>
            <a:fillRect/>
          </a:stretch>
        </p:blipFill>
        <p:spPr>
          <a:xfrm>
            <a:off x="944563" y="1074550"/>
            <a:ext cx="10302874" cy="5151437"/>
          </a:xfrm>
          <a:prstGeom prst="rect">
            <a:avLst/>
          </a:prstGeom>
        </p:spPr>
      </p:pic>
    </p:spTree>
    <p:extLst>
      <p:ext uri="{BB962C8B-B14F-4D97-AF65-F5344CB8AC3E}">
        <p14:creationId xmlns:p14="http://schemas.microsoft.com/office/powerpoint/2010/main" val="155233194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911DB-CEC4-184C-8A96-6E8C88A1BC6A}"/>
              </a:ext>
            </a:extLst>
          </p:cNvPr>
          <p:cNvSpPr>
            <a:spLocks noGrp="1"/>
          </p:cNvSpPr>
          <p:nvPr>
            <p:ph type="title"/>
          </p:nvPr>
        </p:nvSpPr>
        <p:spPr/>
        <p:txBody>
          <a:bodyPr/>
          <a:lstStyle/>
          <a:p>
            <a:r>
              <a:rPr lang="en-US" dirty="0"/>
              <a:t>GDP Shares and Impact of COVID-19</a:t>
            </a:r>
          </a:p>
        </p:txBody>
      </p:sp>
      <p:sp>
        <p:nvSpPr>
          <p:cNvPr id="3" name="Slide Number Placeholder 2">
            <a:extLst>
              <a:ext uri="{FF2B5EF4-FFF2-40B4-BE49-F238E27FC236}">
                <a16:creationId xmlns:a16="http://schemas.microsoft.com/office/drawing/2014/main" id="{0F9665BC-AE21-214D-98EF-92DD4464454C}"/>
              </a:ext>
            </a:extLst>
          </p:cNvPr>
          <p:cNvSpPr>
            <a:spLocks noGrp="1"/>
          </p:cNvSpPr>
          <p:nvPr>
            <p:ph type="sldNum" sz="quarter" idx="12"/>
          </p:nvPr>
        </p:nvSpPr>
        <p:spPr/>
        <p:txBody>
          <a:bodyPr/>
          <a:lstStyle/>
          <a:p>
            <a:fld id="{D9F085D5-EC86-4F6A-B501-C1359CB39116}" type="slidenum">
              <a:rPr lang="en-GB" smtClean="0"/>
              <a:t>85</a:t>
            </a:fld>
            <a:endParaRPr lang="en-GB" dirty="0"/>
          </a:p>
        </p:txBody>
      </p:sp>
      <p:graphicFrame>
        <p:nvGraphicFramePr>
          <p:cNvPr id="4" name="Table 3">
            <a:extLst>
              <a:ext uri="{FF2B5EF4-FFF2-40B4-BE49-F238E27FC236}">
                <a16:creationId xmlns:a16="http://schemas.microsoft.com/office/drawing/2014/main" id="{FCDCCDC9-9E56-1048-BDDF-AEA11C8E9913}"/>
              </a:ext>
            </a:extLst>
          </p:cNvPr>
          <p:cNvGraphicFramePr>
            <a:graphicFrameLocks noGrp="1"/>
          </p:cNvGraphicFramePr>
          <p:nvPr>
            <p:extLst>
              <p:ext uri="{D42A27DB-BD31-4B8C-83A1-F6EECF244321}">
                <p14:modId xmlns:p14="http://schemas.microsoft.com/office/powerpoint/2010/main" val="1429799003"/>
              </p:ext>
            </p:extLst>
          </p:nvPr>
        </p:nvGraphicFramePr>
        <p:xfrm>
          <a:off x="600019" y="1222611"/>
          <a:ext cx="10044332" cy="4778538"/>
        </p:xfrm>
        <a:graphic>
          <a:graphicData uri="http://schemas.openxmlformats.org/drawingml/2006/table">
            <a:tbl>
              <a:tblPr firstRow="1" bandRow="1">
                <a:tableStyleId>{5C22544A-7EE6-4342-B048-85BDC9FD1C3A}</a:tableStyleId>
              </a:tblPr>
              <a:tblGrid>
                <a:gridCol w="1668937">
                  <a:extLst>
                    <a:ext uri="{9D8B030D-6E8A-4147-A177-3AD203B41FA5}">
                      <a16:colId xmlns:a16="http://schemas.microsoft.com/office/drawing/2014/main" val="2971719357"/>
                    </a:ext>
                  </a:extLst>
                </a:gridCol>
                <a:gridCol w="1443680">
                  <a:extLst>
                    <a:ext uri="{9D8B030D-6E8A-4147-A177-3AD203B41FA5}">
                      <a16:colId xmlns:a16="http://schemas.microsoft.com/office/drawing/2014/main" val="1224622974"/>
                    </a:ext>
                  </a:extLst>
                </a:gridCol>
                <a:gridCol w="1904429">
                  <a:extLst>
                    <a:ext uri="{9D8B030D-6E8A-4147-A177-3AD203B41FA5}">
                      <a16:colId xmlns:a16="http://schemas.microsoft.com/office/drawing/2014/main" val="664990318"/>
                    </a:ext>
                  </a:extLst>
                </a:gridCol>
                <a:gridCol w="1675762">
                  <a:extLst>
                    <a:ext uri="{9D8B030D-6E8A-4147-A177-3AD203B41FA5}">
                      <a16:colId xmlns:a16="http://schemas.microsoft.com/office/drawing/2014/main" val="2206071577"/>
                    </a:ext>
                  </a:extLst>
                </a:gridCol>
                <a:gridCol w="1675762">
                  <a:extLst>
                    <a:ext uri="{9D8B030D-6E8A-4147-A177-3AD203B41FA5}">
                      <a16:colId xmlns:a16="http://schemas.microsoft.com/office/drawing/2014/main" val="476198191"/>
                    </a:ext>
                  </a:extLst>
                </a:gridCol>
                <a:gridCol w="1675762">
                  <a:extLst>
                    <a:ext uri="{9D8B030D-6E8A-4147-A177-3AD203B41FA5}">
                      <a16:colId xmlns:a16="http://schemas.microsoft.com/office/drawing/2014/main" val="2536194390"/>
                    </a:ext>
                  </a:extLst>
                </a:gridCol>
              </a:tblGrid>
              <a:tr h="966354">
                <a:tc>
                  <a:txBody>
                    <a:bodyPr/>
                    <a:lstStyle/>
                    <a:p>
                      <a:r>
                        <a:rPr lang="en-US" dirty="0"/>
                        <a:t>Countries</a:t>
                      </a:r>
                    </a:p>
                  </a:txBody>
                  <a:tcPr anchor="b"/>
                </a:tc>
                <a:tc>
                  <a:txBody>
                    <a:bodyPr/>
                    <a:lstStyle/>
                    <a:p>
                      <a:pPr algn="ctr"/>
                      <a:r>
                        <a:rPr lang="en-US" dirty="0"/>
                        <a:t>Share of World GDP</a:t>
                      </a:r>
                    </a:p>
                  </a:txBody>
                  <a:tcPr anchor="b"/>
                </a:tc>
                <a:tc>
                  <a:txBody>
                    <a:bodyPr/>
                    <a:lstStyle/>
                    <a:p>
                      <a:pPr algn="ctr"/>
                      <a:r>
                        <a:rPr lang="en-US" dirty="0"/>
                        <a:t>Manufacturing as a Share of GDP</a:t>
                      </a:r>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Services as a Share of GDP</a:t>
                      </a:r>
                    </a:p>
                  </a:txBody>
                  <a:tcPr anchor="b"/>
                </a:tc>
                <a:tc>
                  <a:txBody>
                    <a:bodyPr/>
                    <a:lstStyle/>
                    <a:p>
                      <a:pPr algn="ctr"/>
                      <a:r>
                        <a:rPr lang="en-US" dirty="0"/>
                        <a:t>Confirmed Cases</a:t>
                      </a:r>
                    </a:p>
                  </a:txBody>
                  <a:tcPr anchor="b"/>
                </a:tc>
                <a:tc>
                  <a:txBody>
                    <a:bodyPr/>
                    <a:lstStyle/>
                    <a:p>
                      <a:pPr algn="ctr"/>
                      <a:r>
                        <a:rPr lang="en-US" dirty="0"/>
                        <a:t>Deaths</a:t>
                      </a:r>
                    </a:p>
                  </a:txBody>
                  <a:tcPr anchor="b"/>
                </a:tc>
                <a:extLst>
                  <a:ext uri="{0D108BD9-81ED-4DB2-BD59-A6C34878D82A}">
                    <a16:rowId xmlns:a16="http://schemas.microsoft.com/office/drawing/2014/main" val="905001205"/>
                  </a:ext>
                </a:extLst>
              </a:tr>
              <a:tr h="520344">
                <a:tc>
                  <a:txBody>
                    <a:bodyPr/>
                    <a:lstStyle/>
                    <a:p>
                      <a:r>
                        <a:rPr lang="en-US" dirty="0"/>
                        <a:t>United States</a:t>
                      </a:r>
                    </a:p>
                  </a:txBody>
                  <a:tcPr/>
                </a:tc>
                <a:tc>
                  <a:txBody>
                    <a:bodyPr/>
                    <a:lstStyle/>
                    <a:p>
                      <a:pPr algn="r"/>
                      <a:r>
                        <a:rPr lang="en-US" dirty="0"/>
                        <a:t>24%</a:t>
                      </a:r>
                    </a:p>
                  </a:txBody>
                  <a:tcPr/>
                </a:tc>
                <a:tc>
                  <a:txBody>
                    <a:bodyPr/>
                    <a:lstStyle/>
                    <a:p>
                      <a:pPr algn="r"/>
                      <a:r>
                        <a:rPr lang="en-US" dirty="0"/>
                        <a:t>11%</a:t>
                      </a:r>
                    </a:p>
                  </a:txBody>
                  <a:tcPr/>
                </a:tc>
                <a:tc>
                  <a:txBody>
                    <a:bodyPr/>
                    <a:lstStyle/>
                    <a:p>
                      <a:pPr algn="r"/>
                      <a:r>
                        <a:rPr lang="en-US" dirty="0"/>
                        <a:t>77.4%</a:t>
                      </a:r>
                    </a:p>
                  </a:txBody>
                  <a:tcPr/>
                </a:tc>
                <a:tc>
                  <a:txBody>
                    <a:bodyPr/>
                    <a:lstStyle/>
                    <a:p>
                      <a:pPr algn="r"/>
                      <a:r>
                        <a:rPr lang="en-US" dirty="0">
                          <a:solidFill>
                            <a:schemeClr val="tx1"/>
                          </a:solidFill>
                        </a:rPr>
                        <a:t>238,823</a:t>
                      </a:r>
                    </a:p>
                  </a:txBody>
                  <a:tcPr/>
                </a:tc>
                <a:tc>
                  <a:txBody>
                    <a:bodyPr/>
                    <a:lstStyle/>
                    <a:p>
                      <a:pPr algn="r"/>
                      <a:r>
                        <a:rPr lang="en-US" dirty="0">
                          <a:solidFill>
                            <a:schemeClr val="tx1"/>
                          </a:solidFill>
                        </a:rPr>
                        <a:t>5,768</a:t>
                      </a:r>
                    </a:p>
                  </a:txBody>
                  <a:tcPr/>
                </a:tc>
                <a:extLst>
                  <a:ext uri="{0D108BD9-81ED-4DB2-BD59-A6C34878D82A}">
                    <a16:rowId xmlns:a16="http://schemas.microsoft.com/office/drawing/2014/main" val="371687749"/>
                  </a:ext>
                </a:extLst>
              </a:tr>
              <a:tr h="297340">
                <a:tc>
                  <a:txBody>
                    <a:bodyPr/>
                    <a:lstStyle/>
                    <a:p>
                      <a:r>
                        <a:rPr lang="en-US" dirty="0"/>
                        <a:t>Canada</a:t>
                      </a:r>
                    </a:p>
                  </a:txBody>
                  <a:tcPr/>
                </a:tc>
                <a:tc>
                  <a:txBody>
                    <a:bodyPr/>
                    <a:lstStyle/>
                    <a:p>
                      <a:pPr algn="r"/>
                      <a:r>
                        <a:rPr lang="en-US" dirty="0"/>
                        <a:t>2%</a:t>
                      </a:r>
                    </a:p>
                  </a:txBody>
                  <a:tcPr/>
                </a:tc>
                <a:tc>
                  <a:txBody>
                    <a:bodyPr/>
                    <a:lstStyle/>
                    <a:p>
                      <a:pPr algn="r"/>
                      <a:r>
                        <a:rPr lang="en-US" dirty="0"/>
                        <a:t>10%</a:t>
                      </a:r>
                    </a:p>
                  </a:txBody>
                  <a:tcPr/>
                </a:tc>
                <a:tc>
                  <a:txBody>
                    <a:bodyPr/>
                    <a:lstStyle/>
                    <a:p>
                      <a:pPr algn="r"/>
                      <a:r>
                        <a:rPr lang="en-US" dirty="0"/>
                        <a:t>66.7%</a:t>
                      </a:r>
                    </a:p>
                  </a:txBody>
                  <a:tcPr/>
                </a:tc>
                <a:tc>
                  <a:txBody>
                    <a:bodyPr/>
                    <a:lstStyle/>
                    <a:p>
                      <a:pPr algn="r"/>
                      <a:r>
                        <a:rPr lang="en-US" dirty="0">
                          <a:solidFill>
                            <a:schemeClr val="tx1"/>
                          </a:solidFill>
                        </a:rPr>
                        <a:t>11,118</a:t>
                      </a:r>
                    </a:p>
                  </a:txBody>
                  <a:tcPr/>
                </a:tc>
                <a:tc>
                  <a:txBody>
                    <a:bodyPr/>
                    <a:lstStyle/>
                    <a:p>
                      <a:pPr algn="r"/>
                      <a:r>
                        <a:rPr lang="en-US" dirty="0">
                          <a:solidFill>
                            <a:schemeClr val="tx1"/>
                          </a:solidFill>
                        </a:rPr>
                        <a:t>134</a:t>
                      </a:r>
                    </a:p>
                  </a:txBody>
                  <a:tcPr/>
                </a:tc>
                <a:extLst>
                  <a:ext uri="{0D108BD9-81ED-4DB2-BD59-A6C34878D82A}">
                    <a16:rowId xmlns:a16="http://schemas.microsoft.com/office/drawing/2014/main" val="2860510019"/>
                  </a:ext>
                </a:extLst>
              </a:tr>
              <a:tr h="297340">
                <a:tc>
                  <a:txBody>
                    <a:bodyPr/>
                    <a:lstStyle/>
                    <a:p>
                      <a:r>
                        <a:rPr lang="en-US" dirty="0"/>
                        <a:t>UK</a:t>
                      </a:r>
                    </a:p>
                  </a:txBody>
                  <a:tcPr/>
                </a:tc>
                <a:tc>
                  <a:txBody>
                    <a:bodyPr/>
                    <a:lstStyle/>
                    <a:p>
                      <a:pPr algn="r"/>
                      <a:r>
                        <a:rPr lang="en-US" dirty="0"/>
                        <a:t>3%</a:t>
                      </a:r>
                    </a:p>
                  </a:txBody>
                  <a:tcPr/>
                </a:tc>
                <a:tc>
                  <a:txBody>
                    <a:bodyPr/>
                    <a:lstStyle/>
                    <a:p>
                      <a:pPr algn="r"/>
                      <a:r>
                        <a:rPr lang="en-US" dirty="0"/>
                        <a:t>9%</a:t>
                      </a:r>
                    </a:p>
                  </a:txBody>
                  <a:tcPr/>
                </a:tc>
                <a:tc>
                  <a:txBody>
                    <a:bodyPr/>
                    <a:lstStyle/>
                    <a:p>
                      <a:pPr algn="r"/>
                      <a:r>
                        <a:rPr lang="en-US" dirty="0"/>
                        <a:t>71.0%</a:t>
                      </a:r>
                    </a:p>
                  </a:txBody>
                  <a:tcPr/>
                </a:tc>
                <a:tc>
                  <a:txBody>
                    <a:bodyPr/>
                    <a:lstStyle/>
                    <a:p>
                      <a:pPr algn="r"/>
                      <a:r>
                        <a:rPr lang="en-US" dirty="0">
                          <a:solidFill>
                            <a:schemeClr val="tx1"/>
                          </a:solidFill>
                        </a:rPr>
                        <a:t>33,718</a:t>
                      </a:r>
                    </a:p>
                  </a:txBody>
                  <a:tcPr/>
                </a:tc>
                <a:tc>
                  <a:txBody>
                    <a:bodyPr/>
                    <a:lstStyle/>
                    <a:p>
                      <a:pPr algn="r"/>
                      <a:r>
                        <a:rPr lang="en-US" dirty="0">
                          <a:solidFill>
                            <a:schemeClr val="tx1"/>
                          </a:solidFill>
                        </a:rPr>
                        <a:t>2,921</a:t>
                      </a:r>
                    </a:p>
                  </a:txBody>
                  <a:tcPr/>
                </a:tc>
                <a:extLst>
                  <a:ext uri="{0D108BD9-81ED-4DB2-BD59-A6C34878D82A}">
                    <a16:rowId xmlns:a16="http://schemas.microsoft.com/office/drawing/2014/main" val="2048561144"/>
                  </a:ext>
                </a:extLst>
              </a:tr>
              <a:tr h="297340">
                <a:tc>
                  <a:txBody>
                    <a:bodyPr/>
                    <a:lstStyle/>
                    <a:p>
                      <a:r>
                        <a:rPr lang="en-US" dirty="0"/>
                        <a:t>Germany</a:t>
                      </a:r>
                    </a:p>
                  </a:txBody>
                  <a:tcPr/>
                </a:tc>
                <a:tc>
                  <a:txBody>
                    <a:bodyPr/>
                    <a:lstStyle/>
                    <a:p>
                      <a:pPr algn="r"/>
                      <a:r>
                        <a:rPr lang="en-US" dirty="0"/>
                        <a:t>5%</a:t>
                      </a:r>
                    </a:p>
                  </a:txBody>
                  <a:tcPr/>
                </a:tc>
                <a:tc>
                  <a:txBody>
                    <a:bodyPr/>
                    <a:lstStyle/>
                    <a:p>
                      <a:pPr algn="r"/>
                      <a:r>
                        <a:rPr lang="en-US" dirty="0"/>
                        <a:t>20%</a:t>
                      </a:r>
                    </a:p>
                  </a:txBody>
                  <a:tcPr/>
                </a:tc>
                <a:tc>
                  <a:txBody>
                    <a:bodyPr/>
                    <a:lstStyle/>
                    <a:p>
                      <a:pPr algn="r"/>
                      <a:r>
                        <a:rPr lang="en-US" dirty="0"/>
                        <a:t>61.8%</a:t>
                      </a:r>
                    </a:p>
                  </a:txBody>
                  <a:tcPr/>
                </a:tc>
                <a:tc>
                  <a:txBody>
                    <a:bodyPr/>
                    <a:lstStyle/>
                    <a:p>
                      <a:pPr algn="r"/>
                      <a:r>
                        <a:rPr lang="en-US" dirty="0">
                          <a:solidFill>
                            <a:schemeClr val="tx1"/>
                          </a:solidFill>
                        </a:rPr>
                        <a:t>84,636</a:t>
                      </a:r>
                    </a:p>
                  </a:txBody>
                  <a:tcPr/>
                </a:tc>
                <a:tc>
                  <a:txBody>
                    <a:bodyPr/>
                    <a:lstStyle/>
                    <a:p>
                      <a:pPr algn="r"/>
                      <a:r>
                        <a:rPr lang="en-US" dirty="0">
                          <a:solidFill>
                            <a:schemeClr val="tx1"/>
                          </a:solidFill>
                        </a:rPr>
                        <a:t>1,099</a:t>
                      </a:r>
                    </a:p>
                  </a:txBody>
                  <a:tcPr/>
                </a:tc>
                <a:extLst>
                  <a:ext uri="{0D108BD9-81ED-4DB2-BD59-A6C34878D82A}">
                    <a16:rowId xmlns:a16="http://schemas.microsoft.com/office/drawing/2014/main" val="4179247728"/>
                  </a:ext>
                </a:extLst>
              </a:tr>
              <a:tr h="297340">
                <a:tc>
                  <a:txBody>
                    <a:bodyPr/>
                    <a:lstStyle/>
                    <a:p>
                      <a:r>
                        <a:rPr lang="en-US" dirty="0"/>
                        <a:t>France</a:t>
                      </a:r>
                    </a:p>
                  </a:txBody>
                  <a:tcPr/>
                </a:tc>
                <a:tc>
                  <a:txBody>
                    <a:bodyPr/>
                    <a:lstStyle/>
                    <a:p>
                      <a:pPr algn="r"/>
                      <a:r>
                        <a:rPr lang="en-US" dirty="0"/>
                        <a:t>3%</a:t>
                      </a:r>
                    </a:p>
                  </a:txBody>
                  <a:tcPr/>
                </a:tc>
                <a:tc>
                  <a:txBody>
                    <a:bodyPr/>
                    <a:lstStyle/>
                    <a:p>
                      <a:pPr algn="r"/>
                      <a:r>
                        <a:rPr lang="en-US" dirty="0"/>
                        <a:t>10%</a:t>
                      </a:r>
                    </a:p>
                  </a:txBody>
                  <a:tcPr/>
                </a:tc>
                <a:tc>
                  <a:txBody>
                    <a:bodyPr/>
                    <a:lstStyle/>
                    <a:p>
                      <a:pPr algn="r"/>
                      <a:r>
                        <a:rPr lang="en-US" dirty="0"/>
                        <a:t>70.3%</a:t>
                      </a:r>
                    </a:p>
                  </a:txBody>
                  <a:tcPr/>
                </a:tc>
                <a:tc>
                  <a:txBody>
                    <a:bodyPr/>
                    <a:lstStyle/>
                    <a:p>
                      <a:pPr algn="r"/>
                      <a:r>
                        <a:rPr lang="en-US" dirty="0">
                          <a:solidFill>
                            <a:schemeClr val="tx1"/>
                          </a:solidFill>
                        </a:rPr>
                        <a:t>59,105</a:t>
                      </a:r>
                    </a:p>
                  </a:txBody>
                  <a:tcPr/>
                </a:tc>
                <a:tc>
                  <a:txBody>
                    <a:bodyPr/>
                    <a:lstStyle/>
                    <a:p>
                      <a:pPr algn="r"/>
                      <a:r>
                        <a:rPr lang="en-US" dirty="0">
                          <a:solidFill>
                            <a:schemeClr val="tx1"/>
                          </a:solidFill>
                        </a:rPr>
                        <a:t>4,503</a:t>
                      </a:r>
                    </a:p>
                  </a:txBody>
                  <a:tcPr/>
                </a:tc>
                <a:extLst>
                  <a:ext uri="{0D108BD9-81ED-4DB2-BD59-A6C34878D82A}">
                    <a16:rowId xmlns:a16="http://schemas.microsoft.com/office/drawing/2014/main" val="268972797"/>
                  </a:ext>
                </a:extLst>
              </a:tr>
              <a:tr h="297340">
                <a:tc>
                  <a:txBody>
                    <a:bodyPr/>
                    <a:lstStyle/>
                    <a:p>
                      <a:r>
                        <a:rPr lang="en-US" dirty="0"/>
                        <a:t>Italy</a:t>
                      </a:r>
                    </a:p>
                  </a:txBody>
                  <a:tcPr/>
                </a:tc>
                <a:tc>
                  <a:txBody>
                    <a:bodyPr/>
                    <a:lstStyle/>
                    <a:p>
                      <a:pPr algn="r"/>
                      <a:r>
                        <a:rPr lang="en-US" dirty="0"/>
                        <a:t>2%</a:t>
                      </a:r>
                    </a:p>
                  </a:txBody>
                  <a:tcPr/>
                </a:tc>
                <a:tc>
                  <a:txBody>
                    <a:bodyPr/>
                    <a:lstStyle/>
                    <a:p>
                      <a:pPr algn="r"/>
                      <a:r>
                        <a:rPr lang="en-US" dirty="0"/>
                        <a:t>15%</a:t>
                      </a:r>
                    </a:p>
                  </a:txBody>
                  <a:tcPr/>
                </a:tc>
                <a:tc>
                  <a:txBody>
                    <a:bodyPr/>
                    <a:lstStyle/>
                    <a:p>
                      <a:pPr algn="r"/>
                      <a:r>
                        <a:rPr lang="en-US" dirty="0"/>
                        <a:t>66.3%</a:t>
                      </a:r>
                    </a:p>
                  </a:txBody>
                  <a:tcPr/>
                </a:tc>
                <a:tc>
                  <a:txBody>
                    <a:bodyPr/>
                    <a:lstStyle/>
                    <a:p>
                      <a:pPr algn="r"/>
                      <a:r>
                        <a:rPr lang="en-US" dirty="0">
                          <a:solidFill>
                            <a:schemeClr val="tx1"/>
                          </a:solidFill>
                        </a:rPr>
                        <a:t>115,242</a:t>
                      </a:r>
                    </a:p>
                  </a:txBody>
                  <a:tcPr/>
                </a:tc>
                <a:tc>
                  <a:txBody>
                    <a:bodyPr/>
                    <a:lstStyle/>
                    <a:p>
                      <a:pPr algn="r"/>
                      <a:r>
                        <a:rPr lang="en-US" dirty="0">
                          <a:solidFill>
                            <a:schemeClr val="tx1"/>
                          </a:solidFill>
                        </a:rPr>
                        <a:t>13,915</a:t>
                      </a:r>
                    </a:p>
                  </a:txBody>
                  <a:tcPr/>
                </a:tc>
                <a:extLst>
                  <a:ext uri="{0D108BD9-81ED-4DB2-BD59-A6C34878D82A}">
                    <a16:rowId xmlns:a16="http://schemas.microsoft.com/office/drawing/2014/main" val="2629037930"/>
                  </a:ext>
                </a:extLst>
              </a:tr>
              <a:tr h="297340">
                <a:tc>
                  <a:txBody>
                    <a:bodyPr/>
                    <a:lstStyle/>
                    <a:p>
                      <a:r>
                        <a:rPr lang="en-US" dirty="0"/>
                        <a:t>Spain </a:t>
                      </a:r>
                    </a:p>
                  </a:txBody>
                  <a:tcPr/>
                </a:tc>
                <a:tc>
                  <a:txBody>
                    <a:bodyPr/>
                    <a:lstStyle/>
                    <a:p>
                      <a:pPr algn="r"/>
                      <a:r>
                        <a:rPr lang="en-US" dirty="0"/>
                        <a:t>2%</a:t>
                      </a:r>
                    </a:p>
                  </a:txBody>
                  <a:tcPr/>
                </a:tc>
                <a:tc>
                  <a:txBody>
                    <a:bodyPr/>
                    <a:lstStyle/>
                    <a:p>
                      <a:pPr algn="r"/>
                      <a:r>
                        <a:rPr lang="en-US" dirty="0"/>
                        <a:t>11%</a:t>
                      </a:r>
                    </a:p>
                  </a:txBody>
                  <a:tcPr/>
                </a:tc>
                <a:tc>
                  <a:txBody>
                    <a:bodyPr/>
                    <a:lstStyle/>
                    <a:p>
                      <a:pPr algn="r"/>
                      <a:r>
                        <a:rPr lang="en-US" dirty="0"/>
                        <a:t>67.7%</a:t>
                      </a:r>
                    </a:p>
                  </a:txBody>
                  <a:tcPr/>
                </a:tc>
                <a:tc>
                  <a:txBody>
                    <a:bodyPr/>
                    <a:lstStyle/>
                    <a:p>
                      <a:pPr algn="r"/>
                      <a:r>
                        <a:rPr lang="en-US" dirty="0">
                          <a:solidFill>
                            <a:schemeClr val="tx1"/>
                          </a:solidFill>
                        </a:rPr>
                        <a:t>110,238</a:t>
                      </a:r>
                    </a:p>
                  </a:txBody>
                  <a:tcPr/>
                </a:tc>
                <a:tc>
                  <a:txBody>
                    <a:bodyPr/>
                    <a:lstStyle/>
                    <a:p>
                      <a:pPr algn="r"/>
                      <a:r>
                        <a:rPr lang="en-US" dirty="0">
                          <a:solidFill>
                            <a:schemeClr val="tx1"/>
                          </a:solidFill>
                        </a:rPr>
                        <a:t>10,096</a:t>
                      </a:r>
                    </a:p>
                  </a:txBody>
                  <a:tcPr/>
                </a:tc>
                <a:extLst>
                  <a:ext uri="{0D108BD9-81ED-4DB2-BD59-A6C34878D82A}">
                    <a16:rowId xmlns:a16="http://schemas.microsoft.com/office/drawing/2014/main" val="62665096"/>
                  </a:ext>
                </a:extLst>
              </a:tr>
              <a:tr h="297340">
                <a:tc>
                  <a:txBody>
                    <a:bodyPr/>
                    <a:lstStyle/>
                    <a:p>
                      <a:r>
                        <a:rPr lang="en-US" dirty="0"/>
                        <a:t>Japan</a:t>
                      </a:r>
                    </a:p>
                  </a:txBody>
                  <a:tcPr/>
                </a:tc>
                <a:tc>
                  <a:txBody>
                    <a:bodyPr/>
                    <a:lstStyle/>
                    <a:p>
                      <a:pPr algn="r"/>
                      <a:r>
                        <a:rPr lang="en-US" dirty="0"/>
                        <a:t>6%</a:t>
                      </a:r>
                    </a:p>
                  </a:txBody>
                  <a:tcPr/>
                </a:tc>
                <a:tc>
                  <a:txBody>
                    <a:bodyPr/>
                    <a:lstStyle/>
                    <a:p>
                      <a:pPr algn="r"/>
                      <a:r>
                        <a:rPr lang="en-US" dirty="0"/>
                        <a:t>21%</a:t>
                      </a:r>
                    </a:p>
                  </a:txBody>
                  <a:tcPr/>
                </a:tc>
                <a:tc>
                  <a:txBody>
                    <a:bodyPr/>
                    <a:lstStyle/>
                    <a:p>
                      <a:pPr algn="r"/>
                      <a:r>
                        <a:rPr lang="en-US" dirty="0"/>
                        <a:t>69.1%</a:t>
                      </a:r>
                    </a:p>
                  </a:txBody>
                  <a:tcPr/>
                </a:tc>
                <a:tc>
                  <a:txBody>
                    <a:bodyPr/>
                    <a:lstStyle/>
                    <a:p>
                      <a:pPr algn="r"/>
                      <a:r>
                        <a:rPr lang="en-US" dirty="0">
                          <a:solidFill>
                            <a:schemeClr val="tx1"/>
                          </a:solidFill>
                        </a:rPr>
                        <a:t>2,384</a:t>
                      </a:r>
                    </a:p>
                  </a:txBody>
                  <a:tcPr/>
                </a:tc>
                <a:tc>
                  <a:txBody>
                    <a:bodyPr/>
                    <a:lstStyle/>
                    <a:p>
                      <a:pPr algn="r"/>
                      <a:r>
                        <a:rPr lang="en-US" dirty="0">
                          <a:solidFill>
                            <a:schemeClr val="tx1"/>
                          </a:solidFill>
                        </a:rPr>
                        <a:t>57</a:t>
                      </a:r>
                    </a:p>
                  </a:txBody>
                  <a:tcPr/>
                </a:tc>
                <a:extLst>
                  <a:ext uri="{0D108BD9-81ED-4DB2-BD59-A6C34878D82A}">
                    <a16:rowId xmlns:a16="http://schemas.microsoft.com/office/drawing/2014/main" val="384801853"/>
                  </a:ext>
                </a:extLst>
              </a:tr>
              <a:tr h="297340">
                <a:tc>
                  <a:txBody>
                    <a:bodyPr/>
                    <a:lstStyle/>
                    <a:p>
                      <a:r>
                        <a:rPr lang="en-US" dirty="0"/>
                        <a:t>China</a:t>
                      </a:r>
                    </a:p>
                  </a:txBody>
                  <a:tcPr/>
                </a:tc>
                <a:tc>
                  <a:txBody>
                    <a:bodyPr/>
                    <a:lstStyle/>
                    <a:p>
                      <a:pPr algn="r"/>
                      <a:r>
                        <a:rPr lang="en-US" dirty="0"/>
                        <a:t>16%</a:t>
                      </a:r>
                    </a:p>
                  </a:txBody>
                  <a:tcPr/>
                </a:tc>
                <a:tc>
                  <a:txBody>
                    <a:bodyPr/>
                    <a:lstStyle/>
                    <a:p>
                      <a:pPr algn="r"/>
                      <a:r>
                        <a:rPr lang="en-US" dirty="0"/>
                        <a:t>29%</a:t>
                      </a:r>
                    </a:p>
                  </a:txBody>
                  <a:tcPr/>
                </a:tc>
                <a:tc>
                  <a:txBody>
                    <a:bodyPr/>
                    <a:lstStyle/>
                    <a:p>
                      <a:pPr algn="r"/>
                      <a:r>
                        <a:rPr lang="en-US" dirty="0"/>
                        <a:t>52.2%</a:t>
                      </a:r>
                    </a:p>
                  </a:txBody>
                  <a:tcPr/>
                </a:tc>
                <a:tc>
                  <a:txBody>
                    <a:bodyPr/>
                    <a:lstStyle/>
                    <a:p>
                      <a:pPr algn="r"/>
                      <a:r>
                        <a:rPr lang="en-US" b="1" i="1" dirty="0">
                          <a:solidFill>
                            <a:schemeClr val="tx1"/>
                          </a:solidFill>
                        </a:rPr>
                        <a:t>81,589</a:t>
                      </a:r>
                    </a:p>
                  </a:txBody>
                  <a:tcPr/>
                </a:tc>
                <a:tc>
                  <a:txBody>
                    <a:bodyPr/>
                    <a:lstStyle/>
                    <a:p>
                      <a:pPr algn="r"/>
                      <a:r>
                        <a:rPr lang="en-US" b="1" i="1" dirty="0">
                          <a:solidFill>
                            <a:schemeClr val="tx1"/>
                          </a:solidFill>
                        </a:rPr>
                        <a:t>3,318</a:t>
                      </a:r>
                    </a:p>
                  </a:txBody>
                  <a:tcPr/>
                </a:tc>
                <a:extLst>
                  <a:ext uri="{0D108BD9-81ED-4DB2-BD59-A6C34878D82A}">
                    <a16:rowId xmlns:a16="http://schemas.microsoft.com/office/drawing/2014/main" val="251564093"/>
                  </a:ext>
                </a:extLst>
              </a:tr>
              <a:tr h="297340">
                <a:tc>
                  <a:txBody>
                    <a:bodyPr/>
                    <a:lstStyle/>
                    <a:p>
                      <a:endParaRPr lang="en-US" dirty="0"/>
                    </a:p>
                  </a:txBody>
                  <a:tcPr/>
                </a:tc>
                <a:tc>
                  <a:txBody>
                    <a:bodyPr/>
                    <a:lstStyle/>
                    <a:p>
                      <a:pPr algn="r"/>
                      <a:endParaRPr lang="en-US" dirty="0"/>
                    </a:p>
                  </a:txBody>
                  <a:tcPr/>
                </a:tc>
                <a:tc>
                  <a:txBody>
                    <a:bodyPr/>
                    <a:lstStyle/>
                    <a:p>
                      <a:pPr algn="r"/>
                      <a:endParaRPr lang="en-US" dirty="0"/>
                    </a:p>
                  </a:txBody>
                  <a:tcPr/>
                </a:tc>
                <a:tc>
                  <a:txBody>
                    <a:bodyPr/>
                    <a:lstStyle/>
                    <a:p>
                      <a:pPr algn="r"/>
                      <a:endParaRPr lang="en-US" dirty="0"/>
                    </a:p>
                  </a:txBody>
                  <a:tcPr/>
                </a:tc>
                <a:tc>
                  <a:txBody>
                    <a:bodyPr/>
                    <a:lstStyle/>
                    <a:p>
                      <a:pPr algn="r"/>
                      <a:endParaRPr lang="en-US" b="1" i="1" dirty="0">
                        <a:solidFill>
                          <a:schemeClr val="tx1"/>
                        </a:solidFill>
                      </a:endParaRPr>
                    </a:p>
                  </a:txBody>
                  <a:tcPr/>
                </a:tc>
                <a:tc>
                  <a:txBody>
                    <a:bodyPr/>
                    <a:lstStyle/>
                    <a:p>
                      <a:pPr algn="r"/>
                      <a:endParaRPr lang="en-US" b="1" i="1" dirty="0">
                        <a:solidFill>
                          <a:schemeClr val="tx1"/>
                        </a:solidFill>
                      </a:endParaRPr>
                    </a:p>
                  </a:txBody>
                  <a:tcPr/>
                </a:tc>
                <a:extLst>
                  <a:ext uri="{0D108BD9-81ED-4DB2-BD59-A6C34878D82A}">
                    <a16:rowId xmlns:a16="http://schemas.microsoft.com/office/drawing/2014/main" val="2238158577"/>
                  </a:ext>
                </a:extLst>
              </a:tr>
            </a:tbl>
          </a:graphicData>
        </a:graphic>
      </p:graphicFrame>
      <p:sp>
        <p:nvSpPr>
          <p:cNvPr id="5" name="TextBox 4">
            <a:extLst>
              <a:ext uri="{FF2B5EF4-FFF2-40B4-BE49-F238E27FC236}">
                <a16:creationId xmlns:a16="http://schemas.microsoft.com/office/drawing/2014/main" id="{B27910EA-463E-7348-86E8-5F6254CA272D}"/>
              </a:ext>
            </a:extLst>
          </p:cNvPr>
          <p:cNvSpPr txBox="1"/>
          <p:nvPr/>
        </p:nvSpPr>
        <p:spPr>
          <a:xfrm>
            <a:off x="600019" y="5635389"/>
            <a:ext cx="7596760" cy="369332"/>
          </a:xfrm>
          <a:prstGeom prst="rect">
            <a:avLst/>
          </a:prstGeom>
          <a:noFill/>
        </p:spPr>
        <p:txBody>
          <a:bodyPr wrap="none" rtlCol="0">
            <a:spAutoFit/>
          </a:bodyPr>
          <a:lstStyle/>
          <a:p>
            <a:r>
              <a:rPr lang="en-US" dirty="0"/>
              <a:t>Source: World Bank, Johns Hopkins Coronavirus Resource Center, </a:t>
            </a:r>
            <a:r>
              <a:rPr lang="en-US" dirty="0" err="1"/>
              <a:t>Worldometer</a:t>
            </a:r>
            <a:endParaRPr lang="en-US" dirty="0"/>
          </a:p>
        </p:txBody>
      </p:sp>
      <p:sp>
        <p:nvSpPr>
          <p:cNvPr id="6" name="Rectangle 5">
            <a:extLst>
              <a:ext uri="{FF2B5EF4-FFF2-40B4-BE49-F238E27FC236}">
                <a16:creationId xmlns:a16="http://schemas.microsoft.com/office/drawing/2014/main" id="{047918E3-3E28-2547-A683-E5A673002E02}"/>
              </a:ext>
            </a:extLst>
          </p:cNvPr>
          <p:cNvSpPr/>
          <p:nvPr/>
        </p:nvSpPr>
        <p:spPr>
          <a:xfrm>
            <a:off x="7327557" y="2211859"/>
            <a:ext cx="3316794" cy="342353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641477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FD4887C-BA75-9945-B1B1-7D4E3C58617E}"/>
              </a:ext>
            </a:extLst>
          </p:cNvPr>
          <p:cNvPicPr>
            <a:picLocks noChangeAspect="1"/>
          </p:cNvPicPr>
          <p:nvPr/>
        </p:nvPicPr>
        <p:blipFill>
          <a:blip r:embed="rId2"/>
          <a:stretch>
            <a:fillRect/>
          </a:stretch>
        </p:blipFill>
        <p:spPr>
          <a:xfrm>
            <a:off x="1678849" y="890388"/>
            <a:ext cx="9291733" cy="5339838"/>
          </a:xfrm>
          <a:prstGeom prst="rect">
            <a:avLst/>
          </a:prstGeom>
        </p:spPr>
      </p:pic>
      <p:sp>
        <p:nvSpPr>
          <p:cNvPr id="2" name="Title 1">
            <a:extLst>
              <a:ext uri="{FF2B5EF4-FFF2-40B4-BE49-F238E27FC236}">
                <a16:creationId xmlns:a16="http://schemas.microsoft.com/office/drawing/2014/main" id="{D2460A21-C3C3-DC4E-97EA-86505A6BAFE2}"/>
              </a:ext>
            </a:extLst>
          </p:cNvPr>
          <p:cNvSpPr>
            <a:spLocks noGrp="1"/>
          </p:cNvSpPr>
          <p:nvPr>
            <p:ph type="title"/>
          </p:nvPr>
        </p:nvSpPr>
        <p:spPr/>
        <p:txBody>
          <a:bodyPr/>
          <a:lstStyle/>
          <a:p>
            <a:r>
              <a:rPr lang="en-US" dirty="0">
                <a:solidFill>
                  <a:schemeClr val="bg1"/>
                </a:solidFill>
              </a:rPr>
              <a:t> Co</a:t>
            </a:r>
            <a:r>
              <a:rPr lang="en-US" dirty="0"/>
              <a:t>nfirmed Cases by Country</a:t>
            </a:r>
          </a:p>
        </p:txBody>
      </p:sp>
      <p:sp>
        <p:nvSpPr>
          <p:cNvPr id="4" name="Slide Number Placeholder 3">
            <a:extLst>
              <a:ext uri="{FF2B5EF4-FFF2-40B4-BE49-F238E27FC236}">
                <a16:creationId xmlns:a16="http://schemas.microsoft.com/office/drawing/2014/main" id="{709C5F14-BC07-674C-A22A-A87791ACCBB4}"/>
              </a:ext>
            </a:extLst>
          </p:cNvPr>
          <p:cNvSpPr>
            <a:spLocks noGrp="1"/>
          </p:cNvSpPr>
          <p:nvPr>
            <p:ph type="sldNum" sz="quarter" idx="12"/>
          </p:nvPr>
        </p:nvSpPr>
        <p:spPr/>
        <p:txBody>
          <a:bodyPr/>
          <a:lstStyle/>
          <a:p>
            <a:fld id="{D9F085D5-EC86-4F6A-B501-C1359CB39116}" type="slidenum">
              <a:rPr lang="en-GB" smtClean="0"/>
              <a:t>86</a:t>
            </a:fld>
            <a:endParaRPr lang="en-GB" dirty="0"/>
          </a:p>
        </p:txBody>
      </p:sp>
      <p:cxnSp>
        <p:nvCxnSpPr>
          <p:cNvPr id="6" name="Straight Connector 5">
            <a:extLst>
              <a:ext uri="{FF2B5EF4-FFF2-40B4-BE49-F238E27FC236}">
                <a16:creationId xmlns:a16="http://schemas.microsoft.com/office/drawing/2014/main" id="{BCABBB74-FC26-BE4A-B297-C7EE75BD0D4F}"/>
              </a:ext>
            </a:extLst>
          </p:cNvPr>
          <p:cNvCxnSpPr/>
          <p:nvPr/>
        </p:nvCxnSpPr>
        <p:spPr>
          <a:xfrm>
            <a:off x="5181600" y="2036694"/>
            <a:ext cx="914400" cy="280658"/>
          </a:xfrm>
          <a:prstGeom prst="line">
            <a:avLst/>
          </a:prstGeom>
          <a:ln w="38100">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07369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60A21-C3C3-DC4E-97EA-86505A6BAFE2}"/>
              </a:ext>
            </a:extLst>
          </p:cNvPr>
          <p:cNvSpPr>
            <a:spLocks noGrp="1"/>
          </p:cNvSpPr>
          <p:nvPr>
            <p:ph type="title"/>
          </p:nvPr>
        </p:nvSpPr>
        <p:spPr/>
        <p:txBody>
          <a:bodyPr/>
          <a:lstStyle/>
          <a:p>
            <a:r>
              <a:rPr lang="en-US" dirty="0">
                <a:solidFill>
                  <a:schemeClr val="bg1"/>
                </a:solidFill>
              </a:rPr>
              <a:t>Per</a:t>
            </a:r>
            <a:r>
              <a:rPr lang="en-US" dirty="0"/>
              <a:t> Capita Incidence </a:t>
            </a:r>
            <a:r>
              <a:rPr lang="en-US" sz="2800" dirty="0"/>
              <a:t>Cases per 100,000 </a:t>
            </a:r>
          </a:p>
        </p:txBody>
      </p:sp>
      <p:sp>
        <p:nvSpPr>
          <p:cNvPr id="4" name="Slide Number Placeholder 3">
            <a:extLst>
              <a:ext uri="{FF2B5EF4-FFF2-40B4-BE49-F238E27FC236}">
                <a16:creationId xmlns:a16="http://schemas.microsoft.com/office/drawing/2014/main" id="{709C5F14-BC07-674C-A22A-A87791ACCBB4}"/>
              </a:ext>
            </a:extLst>
          </p:cNvPr>
          <p:cNvSpPr>
            <a:spLocks noGrp="1"/>
          </p:cNvSpPr>
          <p:nvPr>
            <p:ph type="sldNum" sz="quarter" idx="12"/>
          </p:nvPr>
        </p:nvSpPr>
        <p:spPr/>
        <p:txBody>
          <a:bodyPr/>
          <a:lstStyle/>
          <a:p>
            <a:fld id="{D9F085D5-EC86-4F6A-B501-C1359CB39116}" type="slidenum">
              <a:rPr lang="en-GB" smtClean="0"/>
              <a:t>87</a:t>
            </a:fld>
            <a:endParaRPr lang="en-GB" dirty="0"/>
          </a:p>
        </p:txBody>
      </p:sp>
      <p:pic>
        <p:nvPicPr>
          <p:cNvPr id="3" name="Picture 2">
            <a:extLst>
              <a:ext uri="{FF2B5EF4-FFF2-40B4-BE49-F238E27FC236}">
                <a16:creationId xmlns:a16="http://schemas.microsoft.com/office/drawing/2014/main" id="{F207E2AB-C369-B44B-BBA7-E850CCBAB246}"/>
              </a:ext>
            </a:extLst>
          </p:cNvPr>
          <p:cNvPicPr>
            <a:picLocks noChangeAspect="1"/>
          </p:cNvPicPr>
          <p:nvPr/>
        </p:nvPicPr>
        <p:blipFill>
          <a:blip r:embed="rId2"/>
          <a:stretch>
            <a:fillRect/>
          </a:stretch>
        </p:blipFill>
        <p:spPr>
          <a:xfrm>
            <a:off x="273962" y="1325563"/>
            <a:ext cx="11644076" cy="4559737"/>
          </a:xfrm>
          <a:prstGeom prst="rect">
            <a:avLst/>
          </a:prstGeom>
        </p:spPr>
      </p:pic>
      <p:cxnSp>
        <p:nvCxnSpPr>
          <p:cNvPr id="5" name="Straight Connector 4">
            <a:extLst>
              <a:ext uri="{FF2B5EF4-FFF2-40B4-BE49-F238E27FC236}">
                <a16:creationId xmlns:a16="http://schemas.microsoft.com/office/drawing/2014/main" id="{0699148B-0462-A641-AED7-397E6424BB99}"/>
              </a:ext>
            </a:extLst>
          </p:cNvPr>
          <p:cNvCxnSpPr>
            <a:cxnSpLocks/>
          </p:cNvCxnSpPr>
          <p:nvPr/>
        </p:nvCxnSpPr>
        <p:spPr>
          <a:xfrm flipH="1" flipV="1">
            <a:off x="6371593" y="2777695"/>
            <a:ext cx="769543" cy="1095469"/>
          </a:xfrm>
          <a:prstGeom prst="line">
            <a:avLst/>
          </a:prstGeom>
          <a:ln w="38100">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214367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E7004A7-55F6-884E-BA9E-3D226FA8AEAA}"/>
              </a:ext>
            </a:extLst>
          </p:cNvPr>
          <p:cNvPicPr>
            <a:picLocks noChangeAspect="1"/>
          </p:cNvPicPr>
          <p:nvPr/>
        </p:nvPicPr>
        <p:blipFill>
          <a:blip r:embed="rId2"/>
          <a:stretch>
            <a:fillRect/>
          </a:stretch>
        </p:blipFill>
        <p:spPr>
          <a:xfrm>
            <a:off x="1524229" y="933450"/>
            <a:ext cx="9457631" cy="5162550"/>
          </a:xfrm>
          <a:prstGeom prst="rect">
            <a:avLst/>
          </a:prstGeom>
        </p:spPr>
      </p:pic>
      <p:sp>
        <p:nvSpPr>
          <p:cNvPr id="2" name="Title 1">
            <a:extLst>
              <a:ext uri="{FF2B5EF4-FFF2-40B4-BE49-F238E27FC236}">
                <a16:creationId xmlns:a16="http://schemas.microsoft.com/office/drawing/2014/main" id="{C61A63C8-8630-634F-A329-B39D5BA1C482}"/>
              </a:ext>
            </a:extLst>
          </p:cNvPr>
          <p:cNvSpPr>
            <a:spLocks noGrp="1"/>
          </p:cNvSpPr>
          <p:nvPr>
            <p:ph type="title"/>
          </p:nvPr>
        </p:nvSpPr>
        <p:spPr/>
        <p:txBody>
          <a:bodyPr/>
          <a:lstStyle/>
          <a:p>
            <a:r>
              <a:rPr lang="en-US" dirty="0"/>
              <a:t> </a:t>
            </a:r>
            <a:r>
              <a:rPr lang="en-US" dirty="0">
                <a:solidFill>
                  <a:schemeClr val="bg1"/>
                </a:solidFill>
              </a:rPr>
              <a:t>Co</a:t>
            </a:r>
            <a:r>
              <a:rPr lang="en-US" dirty="0"/>
              <a:t>nfirmed Cases and State GDP</a:t>
            </a:r>
          </a:p>
        </p:txBody>
      </p:sp>
      <p:sp>
        <p:nvSpPr>
          <p:cNvPr id="4" name="Slide Number Placeholder 3">
            <a:extLst>
              <a:ext uri="{FF2B5EF4-FFF2-40B4-BE49-F238E27FC236}">
                <a16:creationId xmlns:a16="http://schemas.microsoft.com/office/drawing/2014/main" id="{C43CE862-5B4D-D44E-8703-3AB89DA4DA60}"/>
              </a:ext>
            </a:extLst>
          </p:cNvPr>
          <p:cNvSpPr>
            <a:spLocks noGrp="1"/>
          </p:cNvSpPr>
          <p:nvPr>
            <p:ph type="sldNum" sz="quarter" idx="12"/>
          </p:nvPr>
        </p:nvSpPr>
        <p:spPr/>
        <p:txBody>
          <a:bodyPr/>
          <a:lstStyle/>
          <a:p>
            <a:fld id="{D9F085D5-EC86-4F6A-B501-C1359CB39116}" type="slidenum">
              <a:rPr lang="en-GB" smtClean="0"/>
              <a:t>88</a:t>
            </a:fld>
            <a:endParaRPr lang="en-GB" dirty="0"/>
          </a:p>
        </p:txBody>
      </p:sp>
      <p:sp>
        <p:nvSpPr>
          <p:cNvPr id="6" name="Oval 5">
            <a:extLst>
              <a:ext uri="{FF2B5EF4-FFF2-40B4-BE49-F238E27FC236}">
                <a16:creationId xmlns:a16="http://schemas.microsoft.com/office/drawing/2014/main" id="{73A68072-FFEF-4046-B3B2-5290D1C654EA}"/>
              </a:ext>
            </a:extLst>
          </p:cNvPr>
          <p:cNvSpPr/>
          <p:nvPr/>
        </p:nvSpPr>
        <p:spPr>
          <a:xfrm rot="20026473">
            <a:off x="5898788" y="2182035"/>
            <a:ext cx="4032575" cy="67096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F0E708CE-69FE-734C-B86B-03F0BB5B9E89}"/>
              </a:ext>
            </a:extLst>
          </p:cNvPr>
          <p:cNvSpPr/>
          <p:nvPr/>
        </p:nvSpPr>
        <p:spPr>
          <a:xfrm rot="20026473">
            <a:off x="8812144" y="2736871"/>
            <a:ext cx="2323114" cy="688570"/>
          </a:xfrm>
          <a:prstGeom prst="ellipse">
            <a:avLst/>
          </a:prstGeom>
          <a:noFill/>
          <a:ln w="3810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21407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F68FC-DCF8-6547-8FE3-B2D68D769D4B}"/>
              </a:ext>
            </a:extLst>
          </p:cNvPr>
          <p:cNvSpPr>
            <a:spLocks noGrp="1"/>
          </p:cNvSpPr>
          <p:nvPr>
            <p:ph type="title"/>
          </p:nvPr>
        </p:nvSpPr>
        <p:spPr/>
        <p:txBody>
          <a:bodyPr/>
          <a:lstStyle/>
          <a:p>
            <a:r>
              <a:rPr lang="en-US" dirty="0"/>
              <a:t> </a:t>
            </a:r>
            <a:r>
              <a:rPr lang="en-US" dirty="0">
                <a:solidFill>
                  <a:schemeClr val="bg1"/>
                </a:solidFill>
              </a:rPr>
              <a:t>So</a:t>
            </a:r>
            <a:r>
              <a:rPr lang="en-US" dirty="0"/>
              <a:t>cial Distancing by State</a:t>
            </a:r>
          </a:p>
        </p:txBody>
      </p:sp>
      <p:pic>
        <p:nvPicPr>
          <p:cNvPr id="6" name="Content Placeholder 5">
            <a:extLst>
              <a:ext uri="{FF2B5EF4-FFF2-40B4-BE49-F238E27FC236}">
                <a16:creationId xmlns:a16="http://schemas.microsoft.com/office/drawing/2014/main" id="{44475F8B-FE97-8A49-BA12-AECFFA6D68EA}"/>
              </a:ext>
            </a:extLst>
          </p:cNvPr>
          <p:cNvPicPr>
            <a:picLocks noGrp="1" noChangeAspect="1"/>
          </p:cNvPicPr>
          <p:nvPr>
            <p:ph idx="1"/>
          </p:nvPr>
        </p:nvPicPr>
        <p:blipFill>
          <a:blip r:embed="rId2"/>
          <a:stretch>
            <a:fillRect/>
          </a:stretch>
        </p:blipFill>
        <p:spPr>
          <a:xfrm rot="5400000">
            <a:off x="2842465" y="-561103"/>
            <a:ext cx="6600304" cy="8541573"/>
          </a:xfrm>
        </p:spPr>
      </p:pic>
      <p:sp>
        <p:nvSpPr>
          <p:cNvPr id="4" name="Slide Number Placeholder 3">
            <a:extLst>
              <a:ext uri="{FF2B5EF4-FFF2-40B4-BE49-F238E27FC236}">
                <a16:creationId xmlns:a16="http://schemas.microsoft.com/office/drawing/2014/main" id="{C3DB2039-54A9-914A-8834-73CAC7AFE255}"/>
              </a:ext>
            </a:extLst>
          </p:cNvPr>
          <p:cNvSpPr>
            <a:spLocks noGrp="1"/>
          </p:cNvSpPr>
          <p:nvPr>
            <p:ph type="sldNum" sz="quarter" idx="12"/>
          </p:nvPr>
        </p:nvSpPr>
        <p:spPr/>
        <p:txBody>
          <a:bodyPr/>
          <a:lstStyle/>
          <a:p>
            <a:fld id="{D9F085D5-EC86-4F6A-B501-C1359CB39116}" type="slidenum">
              <a:rPr lang="en-GB" smtClean="0"/>
              <a:t>89</a:t>
            </a:fld>
            <a:endParaRPr lang="en-GB" dirty="0"/>
          </a:p>
        </p:txBody>
      </p:sp>
    </p:spTree>
    <p:extLst>
      <p:ext uri="{BB962C8B-B14F-4D97-AF65-F5344CB8AC3E}">
        <p14:creationId xmlns:p14="http://schemas.microsoft.com/office/powerpoint/2010/main" val="6915186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4F947-183C-964D-9C1A-578006FFAC8E}"/>
              </a:ext>
            </a:extLst>
          </p:cNvPr>
          <p:cNvSpPr>
            <a:spLocks noGrp="1"/>
          </p:cNvSpPr>
          <p:nvPr>
            <p:ph type="title"/>
          </p:nvPr>
        </p:nvSpPr>
        <p:spPr/>
        <p:txBody>
          <a:bodyPr/>
          <a:lstStyle/>
          <a:p>
            <a:r>
              <a:rPr lang="en-US" dirty="0">
                <a:solidFill>
                  <a:schemeClr val="bg1"/>
                </a:solidFill>
              </a:rPr>
              <a:t>Wh</a:t>
            </a:r>
            <a:r>
              <a:rPr lang="en-US" dirty="0"/>
              <a:t>at Does Economics Offer?</a:t>
            </a:r>
          </a:p>
        </p:txBody>
      </p:sp>
      <p:sp>
        <p:nvSpPr>
          <p:cNvPr id="3" name="Content Placeholder 2">
            <a:extLst>
              <a:ext uri="{FF2B5EF4-FFF2-40B4-BE49-F238E27FC236}">
                <a16:creationId xmlns:a16="http://schemas.microsoft.com/office/drawing/2014/main" id="{EF110D21-215C-454D-ACC9-50B9CFAEF36A}"/>
              </a:ext>
            </a:extLst>
          </p:cNvPr>
          <p:cNvSpPr>
            <a:spLocks noGrp="1"/>
          </p:cNvSpPr>
          <p:nvPr>
            <p:ph idx="1"/>
          </p:nvPr>
        </p:nvSpPr>
        <p:spPr/>
        <p:txBody>
          <a:bodyPr/>
          <a:lstStyle/>
          <a:p>
            <a:r>
              <a:rPr lang="en-US" dirty="0"/>
              <a:t>Insight into the transition of the virus from health to the economy.</a:t>
            </a:r>
          </a:p>
          <a:p>
            <a:r>
              <a:rPr lang="en-US" dirty="0"/>
              <a:t>Data on the magnitude of economic vulnerability.</a:t>
            </a:r>
          </a:p>
          <a:p>
            <a:r>
              <a:rPr lang="en-US" dirty="0"/>
              <a:t>Cost benefit analysis of social distancing.</a:t>
            </a:r>
          </a:p>
          <a:p>
            <a:r>
              <a:rPr lang="en-US" dirty="0"/>
              <a:t>Insight into government response:</a:t>
            </a:r>
          </a:p>
          <a:p>
            <a:pPr lvl="1"/>
            <a:r>
              <a:rPr lang="en-US" dirty="0"/>
              <a:t>Appropriate targets of government policy</a:t>
            </a:r>
          </a:p>
          <a:p>
            <a:pPr lvl="1"/>
            <a:r>
              <a:rPr lang="en-US" dirty="0"/>
              <a:t>Evaluation of current measures</a:t>
            </a:r>
          </a:p>
          <a:p>
            <a:pPr lvl="2"/>
            <a:r>
              <a:rPr lang="en-US" dirty="0"/>
              <a:t>Fiscal and monetary policies</a:t>
            </a:r>
          </a:p>
          <a:p>
            <a:pPr lvl="1"/>
            <a:r>
              <a:rPr lang="en-US" dirty="0"/>
              <a:t>What else might be done and why?</a:t>
            </a:r>
          </a:p>
          <a:p>
            <a:endParaRPr lang="en-US" dirty="0"/>
          </a:p>
        </p:txBody>
      </p:sp>
      <p:sp>
        <p:nvSpPr>
          <p:cNvPr id="4" name="Slide Number Placeholder 3">
            <a:extLst>
              <a:ext uri="{FF2B5EF4-FFF2-40B4-BE49-F238E27FC236}">
                <a16:creationId xmlns:a16="http://schemas.microsoft.com/office/drawing/2014/main" id="{ADB7FB84-52F8-264D-82FD-218382F058BC}"/>
              </a:ext>
            </a:extLst>
          </p:cNvPr>
          <p:cNvSpPr>
            <a:spLocks noGrp="1"/>
          </p:cNvSpPr>
          <p:nvPr>
            <p:ph type="sldNum" sz="quarter" idx="12"/>
          </p:nvPr>
        </p:nvSpPr>
        <p:spPr/>
        <p:txBody>
          <a:bodyPr/>
          <a:lstStyle/>
          <a:p>
            <a:fld id="{D9F085D5-EC86-4F6A-B501-C1359CB39116}" type="slidenum">
              <a:rPr lang="en-GB" smtClean="0"/>
              <a:t>9</a:t>
            </a:fld>
            <a:endParaRPr lang="en-GB" dirty="0"/>
          </a:p>
        </p:txBody>
      </p:sp>
    </p:spTree>
    <p:extLst>
      <p:ext uri="{BB962C8B-B14F-4D97-AF65-F5344CB8AC3E}">
        <p14:creationId xmlns:p14="http://schemas.microsoft.com/office/powerpoint/2010/main" val="283698643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4355A-5CF0-8F43-9F7F-CB0A9714AC3F}"/>
              </a:ext>
            </a:extLst>
          </p:cNvPr>
          <p:cNvSpPr>
            <a:spLocks noGrp="1"/>
          </p:cNvSpPr>
          <p:nvPr>
            <p:ph type="title"/>
          </p:nvPr>
        </p:nvSpPr>
        <p:spPr/>
        <p:txBody>
          <a:bodyPr/>
          <a:lstStyle/>
          <a:p>
            <a:r>
              <a:rPr lang="en-US" dirty="0"/>
              <a:t>Economic Crisis Tools</a:t>
            </a:r>
          </a:p>
        </p:txBody>
      </p:sp>
      <p:sp>
        <p:nvSpPr>
          <p:cNvPr id="3" name="Text Placeholder 2">
            <a:extLst>
              <a:ext uri="{FF2B5EF4-FFF2-40B4-BE49-F238E27FC236}">
                <a16:creationId xmlns:a16="http://schemas.microsoft.com/office/drawing/2014/main" id="{91DFE760-F345-5340-9272-FF12145DB120}"/>
              </a:ext>
            </a:extLst>
          </p:cNvPr>
          <p:cNvSpPr>
            <a:spLocks noGrp="1"/>
          </p:cNvSpPr>
          <p:nvPr>
            <p:ph type="body" idx="1"/>
          </p:nvPr>
        </p:nvSpPr>
        <p:spPr/>
        <p:txBody>
          <a:bodyPr/>
          <a:lstStyle/>
          <a:p>
            <a:r>
              <a:rPr lang="en-US" dirty="0"/>
              <a:t>Fiscal and Monetary Policy</a:t>
            </a:r>
          </a:p>
        </p:txBody>
      </p:sp>
      <p:sp>
        <p:nvSpPr>
          <p:cNvPr id="4" name="Slide Number Placeholder 3">
            <a:extLst>
              <a:ext uri="{FF2B5EF4-FFF2-40B4-BE49-F238E27FC236}">
                <a16:creationId xmlns:a16="http://schemas.microsoft.com/office/drawing/2014/main" id="{1CA2839B-DFCE-3E4A-876C-CC48594E5142}"/>
              </a:ext>
            </a:extLst>
          </p:cNvPr>
          <p:cNvSpPr>
            <a:spLocks noGrp="1"/>
          </p:cNvSpPr>
          <p:nvPr>
            <p:ph type="sldNum" sz="quarter" idx="12"/>
          </p:nvPr>
        </p:nvSpPr>
        <p:spPr/>
        <p:txBody>
          <a:bodyPr/>
          <a:lstStyle/>
          <a:p>
            <a:fld id="{D9F085D5-EC86-4F6A-B501-C1359CB39116}" type="slidenum">
              <a:rPr lang="en-GB" smtClean="0"/>
              <a:t>90</a:t>
            </a:fld>
            <a:endParaRPr lang="en-GB" dirty="0"/>
          </a:p>
        </p:txBody>
      </p:sp>
    </p:spTree>
    <p:extLst>
      <p:ext uri="{BB962C8B-B14F-4D97-AF65-F5344CB8AC3E}">
        <p14:creationId xmlns:p14="http://schemas.microsoft.com/office/powerpoint/2010/main" val="29581871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83E87-024D-B241-8C8E-04FAF2745E73}"/>
              </a:ext>
            </a:extLst>
          </p:cNvPr>
          <p:cNvSpPr>
            <a:spLocks noGrp="1"/>
          </p:cNvSpPr>
          <p:nvPr>
            <p:ph type="title"/>
          </p:nvPr>
        </p:nvSpPr>
        <p:spPr/>
        <p:txBody>
          <a:bodyPr/>
          <a:lstStyle/>
          <a:p>
            <a:r>
              <a:rPr lang="en-US">
                <a:solidFill>
                  <a:schemeClr val="bg1"/>
                </a:solidFill>
              </a:rPr>
              <a:t> Co</a:t>
            </a:r>
            <a:r>
              <a:rPr lang="en-US"/>
              <a:t>nsumer </a:t>
            </a:r>
            <a:r>
              <a:rPr lang="en-US" dirty="0"/>
              <a:t>Confidence</a:t>
            </a:r>
          </a:p>
        </p:txBody>
      </p:sp>
      <p:sp>
        <p:nvSpPr>
          <p:cNvPr id="4" name="Slide Number Placeholder 3">
            <a:extLst>
              <a:ext uri="{FF2B5EF4-FFF2-40B4-BE49-F238E27FC236}">
                <a16:creationId xmlns:a16="http://schemas.microsoft.com/office/drawing/2014/main" id="{4D52083E-CA03-1744-91CF-C6D53A8F3E3A}"/>
              </a:ext>
            </a:extLst>
          </p:cNvPr>
          <p:cNvSpPr>
            <a:spLocks noGrp="1"/>
          </p:cNvSpPr>
          <p:nvPr>
            <p:ph type="sldNum" sz="quarter" idx="12"/>
          </p:nvPr>
        </p:nvSpPr>
        <p:spPr/>
        <p:txBody>
          <a:bodyPr/>
          <a:lstStyle/>
          <a:p>
            <a:fld id="{D9F085D5-EC86-4F6A-B501-C1359CB39116}" type="slidenum">
              <a:rPr lang="en-GB" smtClean="0"/>
              <a:t>91</a:t>
            </a:fld>
            <a:endParaRPr lang="en-GB" dirty="0"/>
          </a:p>
        </p:txBody>
      </p:sp>
      <p:pic>
        <p:nvPicPr>
          <p:cNvPr id="12" name="Content Placeholder 11" descr="A screenshot of a cell phone&#10;&#10;Description automatically generated">
            <a:extLst>
              <a:ext uri="{FF2B5EF4-FFF2-40B4-BE49-F238E27FC236}">
                <a16:creationId xmlns:a16="http://schemas.microsoft.com/office/drawing/2014/main" id="{B8DEDE06-CAF2-8143-B567-B2F07B1E45E2}"/>
              </a:ext>
            </a:extLst>
          </p:cNvPr>
          <p:cNvPicPr>
            <a:picLocks noGrp="1" noChangeAspect="1"/>
          </p:cNvPicPr>
          <p:nvPr>
            <p:ph idx="1"/>
          </p:nvPr>
        </p:nvPicPr>
        <p:blipFill>
          <a:blip r:embed="rId2" r:link="rId3"/>
          <a:stretch>
            <a:fillRect/>
          </a:stretch>
        </p:blipFill>
        <p:spPr>
          <a:xfrm>
            <a:off x="1176111" y="1310337"/>
            <a:ext cx="9839778" cy="4919889"/>
          </a:xfrm>
        </p:spPr>
      </p:pic>
    </p:spTree>
    <p:extLst>
      <p:ext uri="{BB962C8B-B14F-4D97-AF65-F5344CB8AC3E}">
        <p14:creationId xmlns:p14="http://schemas.microsoft.com/office/powerpoint/2010/main" val="303099409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EDEA2-D762-CA4C-93F6-8A9AA3BF536A}"/>
              </a:ext>
            </a:extLst>
          </p:cNvPr>
          <p:cNvSpPr>
            <a:spLocks noGrp="1"/>
          </p:cNvSpPr>
          <p:nvPr>
            <p:ph type="title"/>
          </p:nvPr>
        </p:nvSpPr>
        <p:spPr/>
        <p:txBody>
          <a:bodyPr/>
          <a:lstStyle/>
          <a:p>
            <a:r>
              <a:rPr lang="en-US" dirty="0">
                <a:solidFill>
                  <a:schemeClr val="bg1"/>
                </a:solidFill>
              </a:rPr>
              <a:t>Eco</a:t>
            </a:r>
            <a:r>
              <a:rPr lang="en-US" dirty="0"/>
              <a:t>nomic Policy Uncertainty</a:t>
            </a:r>
          </a:p>
        </p:txBody>
      </p:sp>
      <p:pic>
        <p:nvPicPr>
          <p:cNvPr id="6" name="Content Placeholder 5" descr="A screenshot of a cell phone&#10;&#10;Description automatically generated">
            <a:extLst>
              <a:ext uri="{FF2B5EF4-FFF2-40B4-BE49-F238E27FC236}">
                <a16:creationId xmlns:a16="http://schemas.microsoft.com/office/drawing/2014/main" id="{34BC414B-60BE-3243-A0CC-5DDE8E009397}"/>
              </a:ext>
            </a:extLst>
          </p:cNvPr>
          <p:cNvPicPr>
            <a:picLocks noGrp="1" noChangeAspect="1"/>
          </p:cNvPicPr>
          <p:nvPr>
            <p:ph idx="1"/>
          </p:nvPr>
        </p:nvPicPr>
        <p:blipFill>
          <a:blip r:embed="rId2" r:link="rId3"/>
          <a:stretch>
            <a:fillRect/>
          </a:stretch>
        </p:blipFill>
        <p:spPr>
          <a:xfrm>
            <a:off x="1060449" y="1145463"/>
            <a:ext cx="10169525" cy="5084763"/>
          </a:xfrm>
        </p:spPr>
      </p:pic>
      <p:sp>
        <p:nvSpPr>
          <p:cNvPr id="4" name="Slide Number Placeholder 3">
            <a:extLst>
              <a:ext uri="{FF2B5EF4-FFF2-40B4-BE49-F238E27FC236}">
                <a16:creationId xmlns:a16="http://schemas.microsoft.com/office/drawing/2014/main" id="{586BB840-4315-7542-AE05-08730B3AFCAE}"/>
              </a:ext>
            </a:extLst>
          </p:cNvPr>
          <p:cNvSpPr>
            <a:spLocks noGrp="1"/>
          </p:cNvSpPr>
          <p:nvPr>
            <p:ph type="sldNum" sz="quarter" idx="12"/>
          </p:nvPr>
        </p:nvSpPr>
        <p:spPr/>
        <p:txBody>
          <a:bodyPr/>
          <a:lstStyle/>
          <a:p>
            <a:fld id="{D9F085D5-EC86-4F6A-B501-C1359CB39116}" type="slidenum">
              <a:rPr lang="en-GB" smtClean="0"/>
              <a:t>92</a:t>
            </a:fld>
            <a:endParaRPr lang="en-GB" dirty="0"/>
          </a:p>
        </p:txBody>
      </p:sp>
      <p:pic>
        <p:nvPicPr>
          <p:cNvPr id="8" name="Picture 7">
            <a:extLst>
              <a:ext uri="{FF2B5EF4-FFF2-40B4-BE49-F238E27FC236}">
                <a16:creationId xmlns:a16="http://schemas.microsoft.com/office/drawing/2014/main" id="{79D45586-EAF7-E54C-B650-255CC2D361B5}"/>
              </a:ext>
            </a:extLst>
          </p:cNvPr>
          <p:cNvPicPr>
            <a:picLocks noChangeAspect="1"/>
          </p:cNvPicPr>
          <p:nvPr/>
        </p:nvPicPr>
        <p:blipFill>
          <a:blip r:embed="rId4" r:link="rId5"/>
          <a:srcRect/>
          <a:stretch>
            <a:fillRect/>
          </a:stretch>
        </p:blipFill>
        <p:spPr>
          <a:xfrm>
            <a:off x="4019315" y="1145463"/>
            <a:ext cx="4251791" cy="4251791"/>
          </a:xfrm>
          <a:prstGeom prst="rect">
            <a:avLst/>
          </a:prstGeom>
        </p:spPr>
      </p:pic>
    </p:spTree>
    <p:extLst>
      <p:ext uri="{BB962C8B-B14F-4D97-AF65-F5344CB8AC3E}">
        <p14:creationId xmlns:p14="http://schemas.microsoft.com/office/powerpoint/2010/main" val="358035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BF015-79CC-6643-84F4-CC70A1F74F87}"/>
              </a:ext>
            </a:extLst>
          </p:cNvPr>
          <p:cNvSpPr>
            <a:spLocks noGrp="1"/>
          </p:cNvSpPr>
          <p:nvPr>
            <p:ph type="title"/>
          </p:nvPr>
        </p:nvSpPr>
        <p:spPr/>
        <p:txBody>
          <a:bodyPr/>
          <a:lstStyle/>
          <a:p>
            <a:r>
              <a:rPr lang="en-US" dirty="0">
                <a:solidFill>
                  <a:schemeClr val="bg1"/>
                </a:solidFill>
              </a:rPr>
              <a:t> Fis</a:t>
            </a:r>
            <a:r>
              <a:rPr lang="en-US" dirty="0"/>
              <a:t>cal Policy</a:t>
            </a:r>
          </a:p>
        </p:txBody>
      </p:sp>
      <p:sp>
        <p:nvSpPr>
          <p:cNvPr id="3" name="Content Placeholder 2">
            <a:extLst>
              <a:ext uri="{FF2B5EF4-FFF2-40B4-BE49-F238E27FC236}">
                <a16:creationId xmlns:a16="http://schemas.microsoft.com/office/drawing/2014/main" id="{60A88269-C792-7A4E-9D55-3E749303805B}"/>
              </a:ext>
            </a:extLst>
          </p:cNvPr>
          <p:cNvSpPr>
            <a:spLocks noGrp="1"/>
          </p:cNvSpPr>
          <p:nvPr>
            <p:ph idx="1"/>
          </p:nvPr>
        </p:nvSpPr>
        <p:spPr/>
        <p:txBody>
          <a:bodyPr/>
          <a:lstStyle/>
          <a:p>
            <a:r>
              <a:rPr lang="en-US" dirty="0"/>
              <a:t>Government spending</a:t>
            </a:r>
          </a:p>
          <a:p>
            <a:pPr lvl="1"/>
            <a:r>
              <a:rPr lang="en-US" dirty="0"/>
              <a:t>Occurs as a matter of course, but is often increased in a time of crisis – economic or otherwise.</a:t>
            </a:r>
          </a:p>
          <a:p>
            <a:r>
              <a:rPr lang="en-US" dirty="0"/>
              <a:t>Its role in a health crisis:</a:t>
            </a:r>
          </a:p>
          <a:p>
            <a:pPr lvl="1"/>
            <a:r>
              <a:rPr lang="en-US" dirty="0"/>
              <a:t>Infection fighting</a:t>
            </a:r>
          </a:p>
          <a:p>
            <a:pPr lvl="1"/>
            <a:r>
              <a:rPr lang="en-US" dirty="0"/>
              <a:t>Disaster relief</a:t>
            </a:r>
          </a:p>
          <a:p>
            <a:pPr lvl="1"/>
            <a:r>
              <a:rPr lang="en-US" dirty="0"/>
              <a:t>Stimulate the economy</a:t>
            </a:r>
          </a:p>
        </p:txBody>
      </p:sp>
      <p:sp>
        <p:nvSpPr>
          <p:cNvPr id="4" name="Slide Number Placeholder 3">
            <a:extLst>
              <a:ext uri="{FF2B5EF4-FFF2-40B4-BE49-F238E27FC236}">
                <a16:creationId xmlns:a16="http://schemas.microsoft.com/office/drawing/2014/main" id="{B0BC40AA-5B2A-8C4F-95A0-9612C9D5DA41}"/>
              </a:ext>
            </a:extLst>
          </p:cNvPr>
          <p:cNvSpPr>
            <a:spLocks noGrp="1"/>
          </p:cNvSpPr>
          <p:nvPr>
            <p:ph type="sldNum" sz="quarter" idx="12"/>
          </p:nvPr>
        </p:nvSpPr>
        <p:spPr/>
        <p:txBody>
          <a:bodyPr/>
          <a:lstStyle/>
          <a:p>
            <a:fld id="{D9F085D5-EC86-4F6A-B501-C1359CB39116}" type="slidenum">
              <a:rPr lang="en-GB" smtClean="0"/>
              <a:t>93</a:t>
            </a:fld>
            <a:endParaRPr lang="en-GB" dirty="0"/>
          </a:p>
        </p:txBody>
      </p:sp>
    </p:spTree>
    <p:extLst>
      <p:ext uri="{BB962C8B-B14F-4D97-AF65-F5344CB8AC3E}">
        <p14:creationId xmlns:p14="http://schemas.microsoft.com/office/powerpoint/2010/main" val="400113617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29EAE-338F-5D4A-8C40-7C3D0FD4A353}"/>
              </a:ext>
            </a:extLst>
          </p:cNvPr>
          <p:cNvSpPr>
            <a:spLocks noGrp="1"/>
          </p:cNvSpPr>
          <p:nvPr>
            <p:ph type="title"/>
          </p:nvPr>
        </p:nvSpPr>
        <p:spPr/>
        <p:txBody>
          <a:bodyPr/>
          <a:lstStyle/>
          <a:p>
            <a:r>
              <a:rPr lang="en-US" dirty="0"/>
              <a:t> </a:t>
            </a:r>
            <a:r>
              <a:rPr lang="en-US" dirty="0">
                <a:solidFill>
                  <a:schemeClr val="bg1"/>
                </a:solidFill>
              </a:rPr>
              <a:t>Fis</a:t>
            </a:r>
            <a:r>
              <a:rPr lang="en-US" dirty="0"/>
              <a:t>cal Policy: This Shock is Different</a:t>
            </a:r>
          </a:p>
        </p:txBody>
      </p:sp>
      <p:sp>
        <p:nvSpPr>
          <p:cNvPr id="3" name="Content Placeholder 2">
            <a:extLst>
              <a:ext uri="{FF2B5EF4-FFF2-40B4-BE49-F238E27FC236}">
                <a16:creationId xmlns:a16="http://schemas.microsoft.com/office/drawing/2014/main" id="{A4BC8CE3-22BA-E94A-B6AC-D7971382055A}"/>
              </a:ext>
            </a:extLst>
          </p:cNvPr>
          <p:cNvSpPr>
            <a:spLocks noGrp="1"/>
          </p:cNvSpPr>
          <p:nvPr>
            <p:ph idx="1"/>
          </p:nvPr>
        </p:nvSpPr>
        <p:spPr>
          <a:xfrm>
            <a:off x="723347" y="1098549"/>
            <a:ext cx="10515600" cy="4660901"/>
          </a:xfrm>
        </p:spPr>
        <p:txBody>
          <a:bodyPr>
            <a:normAutofit/>
          </a:bodyPr>
          <a:lstStyle/>
          <a:p>
            <a:r>
              <a:rPr lang="en-US" sz="3200" dirty="0">
                <a:solidFill>
                  <a:schemeClr val="accent1"/>
                </a:solidFill>
              </a:rPr>
              <a:t>Classical response:  Stimulate the economy!</a:t>
            </a:r>
          </a:p>
          <a:p>
            <a:r>
              <a:rPr lang="en-US" sz="3200" dirty="0">
                <a:solidFill>
                  <a:schemeClr val="accent1"/>
                </a:solidFill>
              </a:rPr>
              <a:t>This economic shock is different: “health shock” </a:t>
            </a:r>
          </a:p>
          <a:p>
            <a:pPr lvl="1"/>
            <a:r>
              <a:rPr lang="en-US" sz="2800" dirty="0">
                <a:solidFill>
                  <a:schemeClr val="accent1"/>
                </a:solidFill>
              </a:rPr>
              <a:t>with large macroeconomic consequences.</a:t>
            </a:r>
          </a:p>
          <a:p>
            <a:r>
              <a:rPr lang="en-US" sz="3200" dirty="0">
                <a:solidFill>
                  <a:schemeClr val="accent1"/>
                </a:solidFill>
              </a:rPr>
              <a:t>Response should be:</a:t>
            </a:r>
          </a:p>
          <a:p>
            <a:pPr lvl="1"/>
            <a:r>
              <a:rPr lang="en-US" sz="2800" dirty="0">
                <a:solidFill>
                  <a:schemeClr val="accent1"/>
                </a:solidFill>
              </a:rPr>
              <a:t>target the cause of the problem</a:t>
            </a:r>
          </a:p>
          <a:p>
            <a:pPr lvl="1"/>
            <a:r>
              <a:rPr lang="en-US" sz="2800" dirty="0">
                <a:solidFill>
                  <a:schemeClr val="accent1"/>
                </a:solidFill>
              </a:rPr>
              <a:t>provide financial support for individuals and for firms.</a:t>
            </a:r>
            <a:endParaRPr lang="en-US" dirty="0"/>
          </a:p>
          <a:p>
            <a:r>
              <a:rPr lang="en-US" sz="3200" dirty="0">
                <a:solidFill>
                  <a:schemeClr val="accent1"/>
                </a:solidFill>
              </a:rPr>
              <a:t>When the crisis is under control -&gt; classical stimulus.</a:t>
            </a:r>
          </a:p>
        </p:txBody>
      </p:sp>
      <p:sp>
        <p:nvSpPr>
          <p:cNvPr id="4" name="Slide Number Placeholder 3">
            <a:extLst>
              <a:ext uri="{FF2B5EF4-FFF2-40B4-BE49-F238E27FC236}">
                <a16:creationId xmlns:a16="http://schemas.microsoft.com/office/drawing/2014/main" id="{2965FD2B-E0DC-B44E-B85B-3363DE712D2A}"/>
              </a:ext>
            </a:extLst>
          </p:cNvPr>
          <p:cNvSpPr>
            <a:spLocks noGrp="1"/>
          </p:cNvSpPr>
          <p:nvPr>
            <p:ph type="sldNum" sz="quarter" idx="12"/>
          </p:nvPr>
        </p:nvSpPr>
        <p:spPr/>
        <p:txBody>
          <a:bodyPr/>
          <a:lstStyle/>
          <a:p>
            <a:fld id="{D9F085D5-EC86-4F6A-B501-C1359CB39116}" type="slidenum">
              <a:rPr lang="en-GB" smtClean="0"/>
              <a:t>94</a:t>
            </a:fld>
            <a:endParaRPr lang="en-GB" dirty="0"/>
          </a:p>
        </p:txBody>
      </p:sp>
    </p:spTree>
    <p:extLst>
      <p:ext uri="{BB962C8B-B14F-4D97-AF65-F5344CB8AC3E}">
        <p14:creationId xmlns:p14="http://schemas.microsoft.com/office/powerpoint/2010/main" val="3941151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dissolve">
                                      <p:cBhvr>
                                        <p:cTn id="20" dur="500"/>
                                        <p:tgtEl>
                                          <p:spTgt spid="3">
                                            <p:txEl>
                                              <p:pRg st="3" end="3"/>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dissolv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dissolve">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D7373B-FB79-6646-B926-E20F3E6BCF40}"/>
              </a:ext>
            </a:extLst>
          </p:cNvPr>
          <p:cNvSpPr>
            <a:spLocks noGrp="1"/>
          </p:cNvSpPr>
          <p:nvPr>
            <p:ph type="sldNum" sz="quarter" idx="12"/>
          </p:nvPr>
        </p:nvSpPr>
        <p:spPr/>
        <p:txBody>
          <a:bodyPr/>
          <a:lstStyle/>
          <a:p>
            <a:fld id="{D9F085D5-EC86-4F6A-B501-C1359CB39116}" type="slidenum">
              <a:rPr lang="en-GB" smtClean="0"/>
              <a:t>95</a:t>
            </a:fld>
            <a:endParaRPr lang="en-GB" dirty="0"/>
          </a:p>
        </p:txBody>
      </p:sp>
      <p:pic>
        <p:nvPicPr>
          <p:cNvPr id="3" name="Content Placeholder 5" descr="A screenshot of text&#10;&#10;Description automatically generated">
            <a:extLst>
              <a:ext uri="{FF2B5EF4-FFF2-40B4-BE49-F238E27FC236}">
                <a16:creationId xmlns:a16="http://schemas.microsoft.com/office/drawing/2014/main" id="{778DE9FE-6281-C043-B62E-3D250C5FAC10}"/>
              </a:ext>
            </a:extLst>
          </p:cNvPr>
          <p:cNvPicPr>
            <a:picLocks noChangeAspect="1"/>
          </p:cNvPicPr>
          <p:nvPr/>
        </p:nvPicPr>
        <p:blipFill>
          <a:blip r:embed="rId2" r:link="rId3"/>
          <a:stretch>
            <a:fillRect/>
          </a:stretch>
        </p:blipFill>
        <p:spPr>
          <a:xfrm>
            <a:off x="608977" y="262649"/>
            <a:ext cx="9715684" cy="5967577"/>
          </a:xfrm>
          <a:prstGeom prst="rect">
            <a:avLst/>
          </a:prstGeom>
        </p:spPr>
      </p:pic>
    </p:spTree>
    <p:extLst>
      <p:ext uri="{BB962C8B-B14F-4D97-AF65-F5344CB8AC3E}">
        <p14:creationId xmlns:p14="http://schemas.microsoft.com/office/powerpoint/2010/main" val="227595619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B3C5A-3148-FA44-B4DC-75A1F8EB80DB}"/>
              </a:ext>
            </a:extLst>
          </p:cNvPr>
          <p:cNvSpPr>
            <a:spLocks noGrp="1"/>
          </p:cNvSpPr>
          <p:nvPr>
            <p:ph type="title"/>
          </p:nvPr>
        </p:nvSpPr>
        <p:spPr/>
        <p:txBody>
          <a:bodyPr/>
          <a:lstStyle/>
          <a:p>
            <a:r>
              <a:rPr lang="en-US" dirty="0">
                <a:solidFill>
                  <a:schemeClr val="bg1"/>
                </a:solidFill>
              </a:rPr>
              <a:t> Pri</a:t>
            </a:r>
            <a:r>
              <a:rPr lang="en-US" dirty="0"/>
              <a:t>orities for Policy</a:t>
            </a:r>
          </a:p>
        </p:txBody>
      </p:sp>
      <p:sp>
        <p:nvSpPr>
          <p:cNvPr id="3" name="Content Placeholder 2">
            <a:extLst>
              <a:ext uri="{FF2B5EF4-FFF2-40B4-BE49-F238E27FC236}">
                <a16:creationId xmlns:a16="http://schemas.microsoft.com/office/drawing/2014/main" id="{9D41FE99-9A09-344E-86EE-9057712CAE65}"/>
              </a:ext>
            </a:extLst>
          </p:cNvPr>
          <p:cNvSpPr>
            <a:spLocks noGrp="1"/>
          </p:cNvSpPr>
          <p:nvPr>
            <p:ph idx="1"/>
          </p:nvPr>
        </p:nvSpPr>
        <p:spPr>
          <a:xfrm>
            <a:off x="838200" y="1325563"/>
            <a:ext cx="10515600" cy="4351338"/>
          </a:xfrm>
        </p:spPr>
        <p:txBody>
          <a:bodyPr/>
          <a:lstStyle/>
          <a:p>
            <a:r>
              <a:rPr lang="en-US" dirty="0"/>
              <a:t>Policies to protect public health</a:t>
            </a:r>
          </a:p>
          <a:p>
            <a:pPr lvl="1"/>
            <a:r>
              <a:rPr lang="en-US" dirty="0"/>
              <a:t>Long run benefits for the economy.</a:t>
            </a:r>
          </a:p>
          <a:p>
            <a:pPr lvl="1"/>
            <a:r>
              <a:rPr lang="en-US" dirty="0"/>
              <a:t>Though there may well be short run pain.</a:t>
            </a:r>
          </a:p>
          <a:p>
            <a:r>
              <a:rPr lang="en-US" dirty="0"/>
              <a:t>Policies to:</a:t>
            </a:r>
          </a:p>
          <a:p>
            <a:pPr lvl="1"/>
            <a:r>
              <a:rPr lang="en-US" dirty="0"/>
              <a:t>Protect the economically vulnerable.</a:t>
            </a:r>
          </a:p>
          <a:p>
            <a:pPr lvl="1"/>
            <a:r>
              <a:rPr lang="en-US" dirty="0"/>
              <a:t>Policies to maintain structure of the economy.</a:t>
            </a:r>
          </a:p>
          <a:p>
            <a:pPr lvl="3"/>
            <a:r>
              <a:rPr lang="en-US" dirty="0"/>
              <a:t>Help firms stay in business, maintain ties with workers</a:t>
            </a:r>
          </a:p>
          <a:p>
            <a:r>
              <a:rPr lang="en-US" dirty="0"/>
              <a:t>Policies to stimulate aggregate demand</a:t>
            </a:r>
          </a:p>
          <a:p>
            <a:pPr lvl="1"/>
            <a:r>
              <a:rPr lang="en-US" dirty="0"/>
              <a:t>Long run – once the economic switch is turned back on</a:t>
            </a:r>
          </a:p>
        </p:txBody>
      </p:sp>
      <p:sp>
        <p:nvSpPr>
          <p:cNvPr id="4" name="Slide Number Placeholder 3">
            <a:extLst>
              <a:ext uri="{FF2B5EF4-FFF2-40B4-BE49-F238E27FC236}">
                <a16:creationId xmlns:a16="http://schemas.microsoft.com/office/drawing/2014/main" id="{9980D42E-5E4A-BB4F-9B5E-6D24240B7190}"/>
              </a:ext>
            </a:extLst>
          </p:cNvPr>
          <p:cNvSpPr>
            <a:spLocks noGrp="1"/>
          </p:cNvSpPr>
          <p:nvPr>
            <p:ph type="sldNum" sz="quarter" idx="12"/>
          </p:nvPr>
        </p:nvSpPr>
        <p:spPr/>
        <p:txBody>
          <a:bodyPr/>
          <a:lstStyle/>
          <a:p>
            <a:fld id="{D9F085D5-EC86-4F6A-B501-C1359CB39116}" type="slidenum">
              <a:rPr lang="en-GB" smtClean="0"/>
              <a:t>96</a:t>
            </a:fld>
            <a:endParaRPr lang="en-GB" dirty="0"/>
          </a:p>
        </p:txBody>
      </p:sp>
    </p:spTree>
    <p:extLst>
      <p:ext uri="{BB962C8B-B14F-4D97-AF65-F5344CB8AC3E}">
        <p14:creationId xmlns:p14="http://schemas.microsoft.com/office/powerpoint/2010/main" val="1506857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29EAE-338F-5D4A-8C40-7C3D0FD4A353}"/>
              </a:ext>
            </a:extLst>
          </p:cNvPr>
          <p:cNvSpPr>
            <a:spLocks noGrp="1"/>
          </p:cNvSpPr>
          <p:nvPr>
            <p:ph type="title"/>
          </p:nvPr>
        </p:nvSpPr>
        <p:spPr/>
        <p:txBody>
          <a:bodyPr/>
          <a:lstStyle/>
          <a:p>
            <a:r>
              <a:rPr lang="en-US" dirty="0">
                <a:solidFill>
                  <a:schemeClr val="bg1"/>
                </a:solidFill>
              </a:rPr>
              <a:t>Gov</a:t>
            </a:r>
            <a:r>
              <a:rPr lang="en-US" dirty="0"/>
              <a:t>ernment Response: Fiscal Response</a:t>
            </a:r>
          </a:p>
        </p:txBody>
      </p:sp>
      <p:sp>
        <p:nvSpPr>
          <p:cNvPr id="3" name="Content Placeholder 2">
            <a:extLst>
              <a:ext uri="{FF2B5EF4-FFF2-40B4-BE49-F238E27FC236}">
                <a16:creationId xmlns:a16="http://schemas.microsoft.com/office/drawing/2014/main" id="{A4BC8CE3-22BA-E94A-B6AC-D7971382055A}"/>
              </a:ext>
            </a:extLst>
          </p:cNvPr>
          <p:cNvSpPr>
            <a:spLocks noGrp="1"/>
          </p:cNvSpPr>
          <p:nvPr>
            <p:ph idx="1"/>
          </p:nvPr>
        </p:nvSpPr>
        <p:spPr>
          <a:xfrm>
            <a:off x="698500" y="1325563"/>
            <a:ext cx="10655300" cy="4351338"/>
          </a:xfrm>
        </p:spPr>
        <p:txBody>
          <a:bodyPr>
            <a:normAutofit/>
          </a:bodyPr>
          <a:lstStyle/>
          <a:p>
            <a:r>
              <a:rPr lang="en-US" sz="3200" dirty="0"/>
              <a:t>Respond to the impacted sector(s) – health crisis.</a:t>
            </a:r>
          </a:p>
          <a:p>
            <a:r>
              <a:rPr lang="en-US" sz="3200" dirty="0"/>
              <a:t>Disaster relief</a:t>
            </a:r>
          </a:p>
          <a:p>
            <a:pPr lvl="1"/>
            <a:r>
              <a:rPr lang="en-US" sz="2800" dirty="0"/>
              <a:t>Provide income support for the lower income and most vulnerable.</a:t>
            </a:r>
          </a:p>
          <a:p>
            <a:pPr lvl="1"/>
            <a:r>
              <a:rPr lang="en-US" sz="2800" dirty="0"/>
              <a:t>Provide support to maintain employer - employee matches, and</a:t>
            </a:r>
          </a:p>
          <a:p>
            <a:pPr lvl="1"/>
            <a:r>
              <a:rPr lang="en-US" sz="2800" dirty="0"/>
              <a:t>Provide support for the sectors that are most exposed to the shock.</a:t>
            </a:r>
          </a:p>
          <a:p>
            <a:r>
              <a:rPr lang="en-US" dirty="0"/>
              <a:t>Economic stimulus</a:t>
            </a:r>
          </a:p>
          <a:p>
            <a:pPr lvl="1"/>
            <a:r>
              <a:rPr lang="en-US" dirty="0"/>
              <a:t>Not yet time.</a:t>
            </a:r>
          </a:p>
          <a:p>
            <a:endParaRPr lang="en-US" dirty="0"/>
          </a:p>
        </p:txBody>
      </p:sp>
      <p:sp>
        <p:nvSpPr>
          <p:cNvPr id="4" name="Slide Number Placeholder 3">
            <a:extLst>
              <a:ext uri="{FF2B5EF4-FFF2-40B4-BE49-F238E27FC236}">
                <a16:creationId xmlns:a16="http://schemas.microsoft.com/office/drawing/2014/main" id="{2965FD2B-E0DC-B44E-B85B-3363DE712D2A}"/>
              </a:ext>
            </a:extLst>
          </p:cNvPr>
          <p:cNvSpPr>
            <a:spLocks noGrp="1"/>
          </p:cNvSpPr>
          <p:nvPr>
            <p:ph type="sldNum" sz="quarter" idx="12"/>
          </p:nvPr>
        </p:nvSpPr>
        <p:spPr/>
        <p:txBody>
          <a:bodyPr/>
          <a:lstStyle/>
          <a:p>
            <a:fld id="{D9F085D5-EC86-4F6A-B501-C1359CB39116}" type="slidenum">
              <a:rPr lang="en-GB" smtClean="0"/>
              <a:t>97</a:t>
            </a:fld>
            <a:endParaRPr lang="en-GB" dirty="0"/>
          </a:p>
        </p:txBody>
      </p:sp>
    </p:spTree>
    <p:extLst>
      <p:ext uri="{BB962C8B-B14F-4D97-AF65-F5344CB8AC3E}">
        <p14:creationId xmlns:p14="http://schemas.microsoft.com/office/powerpoint/2010/main" val="964697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dissolve">
                                      <p:cBhvr>
                                        <p:cTn id="26" dur="500"/>
                                        <p:tgtEl>
                                          <p:spTgt spid="3">
                                            <p:txEl>
                                              <p:pRg st="5" end="5"/>
                                            </p:txEl>
                                          </p:spTgt>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dissolve">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007E-9E33-D84B-B196-138D4871F10D}"/>
              </a:ext>
            </a:extLst>
          </p:cNvPr>
          <p:cNvSpPr>
            <a:spLocks noGrp="1"/>
          </p:cNvSpPr>
          <p:nvPr>
            <p:ph type="title"/>
          </p:nvPr>
        </p:nvSpPr>
        <p:spPr/>
        <p:txBody>
          <a:bodyPr/>
          <a:lstStyle/>
          <a:p>
            <a:r>
              <a:rPr lang="en-US" dirty="0">
                <a:solidFill>
                  <a:schemeClr val="bg1"/>
                </a:solidFill>
              </a:rPr>
              <a:t>Go</a:t>
            </a:r>
            <a:r>
              <a:rPr lang="en-US" dirty="0"/>
              <a:t>vernment Response (Phase 2):  H.R. 6201</a:t>
            </a:r>
            <a:endParaRPr lang="en-US" dirty="0">
              <a:solidFill>
                <a:schemeClr val="bg1"/>
              </a:solidFill>
            </a:endParaRPr>
          </a:p>
        </p:txBody>
      </p:sp>
      <p:sp>
        <p:nvSpPr>
          <p:cNvPr id="3" name="Content Placeholder 2">
            <a:extLst>
              <a:ext uri="{FF2B5EF4-FFF2-40B4-BE49-F238E27FC236}">
                <a16:creationId xmlns:a16="http://schemas.microsoft.com/office/drawing/2014/main" id="{9B7A68B1-76FA-2C4D-973C-8D87B319F2DF}"/>
              </a:ext>
            </a:extLst>
          </p:cNvPr>
          <p:cNvSpPr>
            <a:spLocks noGrp="1"/>
          </p:cNvSpPr>
          <p:nvPr>
            <p:ph idx="1"/>
          </p:nvPr>
        </p:nvSpPr>
        <p:spPr>
          <a:xfrm>
            <a:off x="838200" y="1253331"/>
            <a:ext cx="10515600" cy="4351338"/>
          </a:xfrm>
        </p:spPr>
        <p:txBody>
          <a:bodyPr/>
          <a:lstStyle/>
          <a:p>
            <a:r>
              <a:rPr lang="en-US" dirty="0"/>
              <a:t>Free testing for anyone whose doctor recommends testing.</a:t>
            </a:r>
          </a:p>
          <a:p>
            <a:r>
              <a:rPr lang="en-US" dirty="0"/>
              <a:t>Expand family and medical leave </a:t>
            </a:r>
          </a:p>
          <a:p>
            <a:r>
              <a:rPr lang="en-US" dirty="0"/>
              <a:t>Paid emergency sick leave</a:t>
            </a:r>
          </a:p>
          <a:p>
            <a:r>
              <a:rPr lang="en-US" dirty="0"/>
              <a:t>Additional unemployment benefits</a:t>
            </a:r>
          </a:p>
          <a:p>
            <a:r>
              <a:rPr lang="en-US" dirty="0"/>
              <a:t>Food assistance: Supplemental Nutrition Assistance Program (SNAP) and Home-Delivered Nutritional Services</a:t>
            </a:r>
          </a:p>
        </p:txBody>
      </p:sp>
      <p:sp>
        <p:nvSpPr>
          <p:cNvPr id="4" name="Slide Number Placeholder 3">
            <a:extLst>
              <a:ext uri="{FF2B5EF4-FFF2-40B4-BE49-F238E27FC236}">
                <a16:creationId xmlns:a16="http://schemas.microsoft.com/office/drawing/2014/main" id="{CEC1BD3B-D3F8-FB44-92AB-19334C939DDD}"/>
              </a:ext>
            </a:extLst>
          </p:cNvPr>
          <p:cNvSpPr>
            <a:spLocks noGrp="1"/>
          </p:cNvSpPr>
          <p:nvPr>
            <p:ph type="sldNum" sz="quarter" idx="12"/>
          </p:nvPr>
        </p:nvSpPr>
        <p:spPr/>
        <p:txBody>
          <a:bodyPr/>
          <a:lstStyle/>
          <a:p>
            <a:fld id="{D9F085D5-EC86-4F6A-B501-C1359CB39116}" type="slidenum">
              <a:rPr lang="en-GB" smtClean="0"/>
              <a:t>98</a:t>
            </a:fld>
            <a:endParaRPr lang="en-GB" dirty="0"/>
          </a:p>
        </p:txBody>
      </p:sp>
      <p:sp>
        <p:nvSpPr>
          <p:cNvPr id="5" name="TextBox 4">
            <a:extLst>
              <a:ext uri="{FF2B5EF4-FFF2-40B4-BE49-F238E27FC236}">
                <a16:creationId xmlns:a16="http://schemas.microsoft.com/office/drawing/2014/main" id="{023BCB9B-5CB3-0C42-B791-A81147C1B491}"/>
              </a:ext>
            </a:extLst>
          </p:cNvPr>
          <p:cNvSpPr txBox="1"/>
          <p:nvPr/>
        </p:nvSpPr>
        <p:spPr>
          <a:xfrm>
            <a:off x="2162961" y="5245150"/>
            <a:ext cx="7452987" cy="830997"/>
          </a:xfrm>
          <a:prstGeom prst="rect">
            <a:avLst/>
          </a:prstGeom>
          <a:solidFill>
            <a:srgbClr val="0C4C88"/>
          </a:solidFill>
          <a:ln>
            <a:solidFill>
              <a:srgbClr val="0432FF"/>
            </a:solidFill>
          </a:ln>
        </p:spPr>
        <p:txBody>
          <a:bodyPr wrap="square" rtlCol="0">
            <a:spAutoFit/>
          </a:bodyPr>
          <a:lstStyle/>
          <a:p>
            <a:r>
              <a:rPr lang="en-US" sz="2400" dirty="0">
                <a:solidFill>
                  <a:schemeClr val="bg1"/>
                </a:solidFill>
              </a:rPr>
              <a:t>Clearly this is designed to increase testing and support social distancing and (self) quarantines.</a:t>
            </a:r>
          </a:p>
        </p:txBody>
      </p:sp>
    </p:spTree>
    <p:extLst>
      <p:ext uri="{BB962C8B-B14F-4D97-AF65-F5344CB8AC3E}">
        <p14:creationId xmlns:p14="http://schemas.microsoft.com/office/powerpoint/2010/main" val="4003881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0DC57-C06D-044D-858D-0C1B9F0F0DAC}"/>
              </a:ext>
            </a:extLst>
          </p:cNvPr>
          <p:cNvSpPr>
            <a:spLocks noGrp="1"/>
          </p:cNvSpPr>
          <p:nvPr>
            <p:ph type="title"/>
          </p:nvPr>
        </p:nvSpPr>
        <p:spPr/>
        <p:txBody>
          <a:bodyPr/>
          <a:lstStyle/>
          <a:p>
            <a:r>
              <a:rPr lang="en-US" dirty="0"/>
              <a:t>Paid Leave by Income Category</a:t>
            </a:r>
          </a:p>
        </p:txBody>
      </p:sp>
      <p:sp>
        <p:nvSpPr>
          <p:cNvPr id="3" name="Slide Number Placeholder 2">
            <a:extLst>
              <a:ext uri="{FF2B5EF4-FFF2-40B4-BE49-F238E27FC236}">
                <a16:creationId xmlns:a16="http://schemas.microsoft.com/office/drawing/2014/main" id="{2025E3F1-55A3-4543-9800-7148AC559EEA}"/>
              </a:ext>
            </a:extLst>
          </p:cNvPr>
          <p:cNvSpPr>
            <a:spLocks noGrp="1"/>
          </p:cNvSpPr>
          <p:nvPr>
            <p:ph type="sldNum" sz="quarter" idx="12"/>
          </p:nvPr>
        </p:nvSpPr>
        <p:spPr/>
        <p:txBody>
          <a:bodyPr/>
          <a:lstStyle/>
          <a:p>
            <a:fld id="{D9F085D5-EC86-4F6A-B501-C1359CB39116}" type="slidenum">
              <a:rPr lang="en-GB" smtClean="0"/>
              <a:t>99</a:t>
            </a:fld>
            <a:endParaRPr lang="en-GB" dirty="0"/>
          </a:p>
        </p:txBody>
      </p:sp>
      <p:graphicFrame>
        <p:nvGraphicFramePr>
          <p:cNvPr id="5" name="Chart 4">
            <a:extLst>
              <a:ext uri="{FF2B5EF4-FFF2-40B4-BE49-F238E27FC236}">
                <a16:creationId xmlns:a16="http://schemas.microsoft.com/office/drawing/2014/main" id="{1C051853-37DD-E04A-B2C8-FCAC90298DEF}"/>
              </a:ext>
            </a:extLst>
          </p:cNvPr>
          <p:cNvGraphicFramePr>
            <a:graphicFrameLocks noGrp="1"/>
          </p:cNvGraphicFramePr>
          <p:nvPr/>
        </p:nvGraphicFramePr>
        <p:xfrm>
          <a:off x="1756833" y="1325563"/>
          <a:ext cx="8678333" cy="4904664"/>
        </p:xfrm>
        <a:graphic>
          <a:graphicData uri="http://schemas.openxmlformats.org/drawingml/2006/chart">
            <c:chart xmlns:c="http://schemas.openxmlformats.org/drawingml/2006/chart" xmlns:r="http://schemas.openxmlformats.org/officeDocument/2006/relationships" r:id="rId2"/>
          </a:graphicData>
        </a:graphic>
      </p:graphicFrame>
      <p:sp>
        <p:nvSpPr>
          <p:cNvPr id="4" name="Oval 3">
            <a:extLst>
              <a:ext uri="{FF2B5EF4-FFF2-40B4-BE49-F238E27FC236}">
                <a16:creationId xmlns:a16="http://schemas.microsoft.com/office/drawing/2014/main" id="{C8D76EE7-57EA-7B40-8085-BC94D67A2B6E}"/>
              </a:ext>
            </a:extLst>
          </p:cNvPr>
          <p:cNvSpPr/>
          <p:nvPr/>
        </p:nvSpPr>
        <p:spPr>
          <a:xfrm>
            <a:off x="3365500" y="3568700"/>
            <a:ext cx="1092200" cy="2857500"/>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41E41DD-3DF1-DD46-9C57-2B490D2FBCBD}"/>
              </a:ext>
            </a:extLst>
          </p:cNvPr>
          <p:cNvSpPr/>
          <p:nvPr/>
        </p:nvSpPr>
        <p:spPr>
          <a:xfrm>
            <a:off x="4457700" y="3086100"/>
            <a:ext cx="1092200" cy="2857500"/>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1AAC7C0-302D-4245-9290-34D3AA019995}"/>
              </a:ext>
            </a:extLst>
          </p:cNvPr>
          <p:cNvSpPr txBox="1"/>
          <p:nvPr/>
        </p:nvSpPr>
        <p:spPr>
          <a:xfrm>
            <a:off x="1899138" y="1842868"/>
            <a:ext cx="721993" cy="923330"/>
          </a:xfrm>
          <a:prstGeom prst="rect">
            <a:avLst/>
          </a:prstGeom>
          <a:noFill/>
        </p:spPr>
        <p:txBody>
          <a:bodyPr wrap="none" rtlCol="0">
            <a:spAutoFit/>
          </a:bodyPr>
          <a:lstStyle/>
          <a:p>
            <a:r>
              <a:rPr lang="en-US" dirty="0">
                <a:solidFill>
                  <a:srgbClr val="0432FF"/>
                </a:solidFill>
              </a:rPr>
              <a:t>Paid</a:t>
            </a:r>
          </a:p>
          <a:p>
            <a:r>
              <a:rPr lang="en-US" dirty="0">
                <a:solidFill>
                  <a:srgbClr val="0432FF"/>
                </a:solidFill>
              </a:rPr>
              <a:t>Sick </a:t>
            </a:r>
          </a:p>
          <a:p>
            <a:r>
              <a:rPr lang="en-US" dirty="0">
                <a:solidFill>
                  <a:srgbClr val="0432FF"/>
                </a:solidFill>
              </a:rPr>
              <a:t>Leave</a:t>
            </a:r>
          </a:p>
        </p:txBody>
      </p:sp>
    </p:spTree>
    <p:extLst>
      <p:ext uri="{BB962C8B-B14F-4D97-AF65-F5344CB8AC3E}">
        <p14:creationId xmlns:p14="http://schemas.microsoft.com/office/powerpoint/2010/main" val="906580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4"/>
                                        </p:tgtEl>
                                        <p:attrNameLst>
                                          <p:attrName>style.visibility</p:attrName>
                                        </p:attrNameLst>
                                      </p:cBhvr>
                                      <p:to>
                                        <p:strVal val="hidden"/>
                                      </p:to>
                                    </p:set>
                                  </p:childTnLst>
                                </p:cTn>
                              </p:par>
                            </p:childTnLst>
                          </p:cTn>
                        </p:par>
                        <p:par>
                          <p:cTn id="17" fill="hold">
                            <p:stCondLst>
                              <p:cond delay="0"/>
                            </p:stCondLst>
                            <p:childTnLst>
                              <p:par>
                                <p:cTn id="18" presetID="22" presetClass="entr" presetSubtype="4"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7"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15443</TotalTime>
  <Words>4554</Words>
  <Application>Microsoft Macintosh PowerPoint</Application>
  <PresentationFormat>Widescreen</PresentationFormat>
  <Paragraphs>996</Paragraphs>
  <Slides>120</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120</vt:i4>
      </vt:variant>
    </vt:vector>
  </HeadingPairs>
  <TitlesOfParts>
    <vt:vector size="124" baseType="lpstr">
      <vt:lpstr>Arial</vt:lpstr>
      <vt:lpstr>Calibri</vt:lpstr>
      <vt:lpstr>Courier New</vt:lpstr>
      <vt:lpstr>Custom Design</vt:lpstr>
      <vt:lpstr>PowerPoint Presentation</vt:lpstr>
      <vt:lpstr> National Economic Education Delegation</vt:lpstr>
      <vt:lpstr>Who Are We?</vt:lpstr>
      <vt:lpstr>Where Are We?</vt:lpstr>
      <vt:lpstr> Available NEED Topics Include:</vt:lpstr>
      <vt:lpstr>Credits and Disclaimer</vt:lpstr>
      <vt:lpstr>Outline</vt:lpstr>
      <vt:lpstr>What is this?</vt:lpstr>
      <vt:lpstr>What Does Economics Offer?</vt:lpstr>
      <vt:lpstr>GDP Shares</vt:lpstr>
      <vt:lpstr>Perception of Implications – Timeline</vt:lpstr>
      <vt:lpstr>Perfect Storm for the Economy</vt:lpstr>
      <vt:lpstr>Economic Impact</vt:lpstr>
      <vt:lpstr>Trade with China is Significant, but Small</vt:lpstr>
      <vt:lpstr>Initially: Impact Expected to be Small</vt:lpstr>
      <vt:lpstr>Coronavirus: Supply Chains</vt:lpstr>
      <vt:lpstr>Modest Impact on GDP of COVID-19 </vt:lpstr>
      <vt:lpstr>GDP Shares</vt:lpstr>
      <vt:lpstr>The Escalation of the Economic Effects </vt:lpstr>
      <vt:lpstr>Coronavirus: Demand Side</vt:lpstr>
      <vt:lpstr> Gross Domestic Product</vt:lpstr>
      <vt:lpstr>Plunge in Consumer Spending</vt:lpstr>
      <vt:lpstr>Grocery Volatility</vt:lpstr>
      <vt:lpstr>DJIA and S&amp;P 500 </vt:lpstr>
      <vt:lpstr>NASDAQ: Then (Great Recession) and Now</vt:lpstr>
      <vt:lpstr>Particularly Vulnerable Industries</vt:lpstr>
      <vt:lpstr>Percent Change Hours Worked</vt:lpstr>
      <vt:lpstr>Percent Change Hours Worked</vt:lpstr>
      <vt:lpstr>Change in Hours Worked: States</vt:lpstr>
      <vt:lpstr>Change in Hours Worked: MSAs</vt:lpstr>
      <vt:lpstr>Size of Businesses in Vulnerable Industries</vt:lpstr>
      <vt:lpstr>Weekly New Unemployment Claims</vt:lpstr>
      <vt:lpstr>Weekly New Unemployment Claims</vt:lpstr>
      <vt:lpstr>Weekly New Unemployment Claims</vt:lpstr>
      <vt:lpstr> Continuing Unemployment Claims</vt:lpstr>
      <vt:lpstr> Continuing Unemployment Claims</vt:lpstr>
      <vt:lpstr> Continuing Unemployment Claims</vt:lpstr>
      <vt:lpstr>Unemployment Rate</vt:lpstr>
      <vt:lpstr>Monthly Changes in Nonfarm Employment</vt:lpstr>
      <vt:lpstr>Monthly Changes in Nonfarm Employment</vt:lpstr>
      <vt:lpstr>Monthly Changes in Nonfarm Employment</vt:lpstr>
      <vt:lpstr> Annual Changes in Nonfarm Employment</vt:lpstr>
      <vt:lpstr>Part-Time Nonfarm Employment</vt:lpstr>
      <vt:lpstr>Housing Starts Plummet: Down 25% in March</vt:lpstr>
      <vt:lpstr>Retail Sales</vt:lpstr>
      <vt:lpstr>Automobile and Light Truck Sales</vt:lpstr>
      <vt:lpstr>Inflation – Deflation is More Likely</vt:lpstr>
      <vt:lpstr>Particularly Vulnerable Workers</vt:lpstr>
      <vt:lpstr>PowerPoint Presentation</vt:lpstr>
      <vt:lpstr>Financial Markets</vt:lpstr>
      <vt:lpstr>Financial Markets</vt:lpstr>
      <vt:lpstr>DJIA and S&amp;P 500 </vt:lpstr>
      <vt:lpstr>Market Risk and Stress: CBOE VIX</vt:lpstr>
      <vt:lpstr>Exchange Rates</vt:lpstr>
      <vt:lpstr>GDP Shares and Sudden Demand Stops</vt:lpstr>
      <vt:lpstr>A Tale of Three Policies Efforts</vt:lpstr>
      <vt:lpstr>Process for Dealing with a Natural Disaster</vt:lpstr>
      <vt:lpstr> Impact on GDP of COVID-19 – No Social Distancing </vt:lpstr>
      <vt:lpstr>Epidemiology</vt:lpstr>
      <vt:lpstr>Comparison of COVID-19: Fatality an R0</vt:lpstr>
      <vt:lpstr>Epidemiology and Flattening the Curve </vt:lpstr>
      <vt:lpstr>PowerPoint Presentation</vt:lpstr>
      <vt:lpstr>Exposed and Infected – Baseline Case</vt:lpstr>
      <vt:lpstr>Epidemiology and Flattening the Curve </vt:lpstr>
      <vt:lpstr>Exposed and Infected and Social Distance</vt:lpstr>
      <vt:lpstr>Infected and the Impact of Social Distance</vt:lpstr>
      <vt:lpstr>Effective Social Distancing</vt:lpstr>
      <vt:lpstr>Flattening the Curve and Lengthening the Recession</vt:lpstr>
      <vt:lpstr> Cost Benefit Analysis: Tradeoffs</vt:lpstr>
      <vt:lpstr> Cost Benefit Analysis: Some Additional Info</vt:lpstr>
      <vt:lpstr>BOTE Cost Benefit Analysis</vt:lpstr>
      <vt:lpstr>BOTE Cost Benefit Analysis</vt:lpstr>
      <vt:lpstr>BOTE Cost Benefit Analysis</vt:lpstr>
      <vt:lpstr>University of Chicago – Experts Poll</vt:lpstr>
      <vt:lpstr> Potential Economic Costs of Shutdown</vt:lpstr>
      <vt:lpstr> Impact on GDP of COVID-19 – W/Social Distancing </vt:lpstr>
      <vt:lpstr>Quarterly Real GDP Growth (1990-2019) </vt:lpstr>
      <vt:lpstr>What “Accounts” for GDP Growth?</vt:lpstr>
      <vt:lpstr> Composition of Real GDP</vt:lpstr>
      <vt:lpstr>  ISM Manufacturing Index</vt:lpstr>
      <vt:lpstr>  ISM Manufacturing Index and Real GDP Growth</vt:lpstr>
      <vt:lpstr>China’s PMI Manufacturing Index</vt:lpstr>
      <vt:lpstr>Unemployment Rate: 1950-2020</vt:lpstr>
      <vt:lpstr>Job Separations and Hires</vt:lpstr>
      <vt:lpstr>GDP Shares and Impact of COVID-19</vt:lpstr>
      <vt:lpstr> Confirmed Cases by Country</vt:lpstr>
      <vt:lpstr>Per Capita Incidence Cases per 100,000 </vt:lpstr>
      <vt:lpstr> Confirmed Cases and State GDP</vt:lpstr>
      <vt:lpstr> Social Distancing by State</vt:lpstr>
      <vt:lpstr>Economic Crisis Tools</vt:lpstr>
      <vt:lpstr> Consumer Confidence</vt:lpstr>
      <vt:lpstr>Economic Policy Uncertainty</vt:lpstr>
      <vt:lpstr> Fiscal Policy</vt:lpstr>
      <vt:lpstr> Fiscal Policy: This Shock is Different</vt:lpstr>
      <vt:lpstr>PowerPoint Presentation</vt:lpstr>
      <vt:lpstr> Priorities for Policy</vt:lpstr>
      <vt:lpstr>Government Response: Fiscal Response</vt:lpstr>
      <vt:lpstr>Government Response (Phase 2):  H.R. 6201</vt:lpstr>
      <vt:lpstr>Paid Leave by Income Category</vt:lpstr>
      <vt:lpstr>Fiscal Response: CARES Act (Phase 3) </vt:lpstr>
      <vt:lpstr> Fiscal Policy Timeline</vt:lpstr>
      <vt:lpstr>Thoughts on Policies to Date</vt:lpstr>
      <vt:lpstr> Fiscal Policy: Phase 4</vt:lpstr>
      <vt:lpstr>OHMIGOSH: How Do We Pay For It!</vt:lpstr>
      <vt:lpstr>European Timeline</vt:lpstr>
      <vt:lpstr>US Treasury Rates:  A Safe Haven?</vt:lpstr>
      <vt:lpstr> Federal Reserve Response:  Federal Funds Rate</vt:lpstr>
      <vt:lpstr>Runs Again</vt:lpstr>
      <vt:lpstr>The Most Important Roles of Monetary Policy Na</vt:lpstr>
      <vt:lpstr>A Repeat of 2008</vt:lpstr>
      <vt:lpstr>Only Much Bigger and Faster: Macroeconomic Stabilization: </vt:lpstr>
      <vt:lpstr>Insuring Market Liquidity</vt:lpstr>
      <vt:lpstr>Insuring Funding Liquidity</vt:lpstr>
      <vt:lpstr>Government Response: Federal Reserve</vt:lpstr>
      <vt:lpstr>Monetary Policy Timeline</vt:lpstr>
      <vt:lpstr>What is next and what else can be done?</vt:lpstr>
      <vt:lpstr>Big Open Questions</vt:lpstr>
      <vt:lpstr>What have we learned? Positive Take-Aways</vt:lpstr>
      <vt:lpstr>Conclusion</vt:lpstr>
      <vt:lpstr>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haveman</cp:lastModifiedBy>
  <cp:revision>326</cp:revision>
  <cp:lastPrinted>2020-03-20T00:17:30Z</cp:lastPrinted>
  <dcterms:created xsi:type="dcterms:W3CDTF">2017-05-03T22:30:38Z</dcterms:created>
  <dcterms:modified xsi:type="dcterms:W3CDTF">2020-11-07T16:05:30Z</dcterms:modified>
</cp:coreProperties>
</file>