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107"/>
  </p:notesMasterIdLst>
  <p:sldIdLst>
    <p:sldId id="256" r:id="rId2"/>
    <p:sldId id="337" r:id="rId3"/>
    <p:sldId id="489" r:id="rId4"/>
    <p:sldId id="526" r:id="rId5"/>
    <p:sldId id="436" r:id="rId6"/>
    <p:sldId id="437" r:id="rId7"/>
    <p:sldId id="380" r:id="rId8"/>
    <p:sldId id="381" r:id="rId9"/>
    <p:sldId id="382" r:id="rId10"/>
    <p:sldId id="383" r:id="rId11"/>
    <p:sldId id="386" r:id="rId12"/>
    <p:sldId id="384" r:id="rId13"/>
    <p:sldId id="387" r:id="rId14"/>
    <p:sldId id="259" r:id="rId15"/>
    <p:sldId id="263" r:id="rId16"/>
    <p:sldId id="264" r:id="rId17"/>
    <p:sldId id="265" r:id="rId18"/>
    <p:sldId id="440" r:id="rId19"/>
    <p:sldId id="527" r:id="rId20"/>
    <p:sldId id="388" r:id="rId21"/>
    <p:sldId id="389" r:id="rId22"/>
    <p:sldId id="486" r:id="rId23"/>
    <p:sldId id="277" r:id="rId24"/>
    <p:sldId id="1161" r:id="rId25"/>
    <p:sldId id="390" r:id="rId26"/>
    <p:sldId id="391" r:id="rId27"/>
    <p:sldId id="317" r:id="rId28"/>
    <p:sldId id="318" r:id="rId29"/>
    <p:sldId id="392" r:id="rId30"/>
    <p:sldId id="393" r:id="rId31"/>
    <p:sldId id="408" r:id="rId32"/>
    <p:sldId id="356" r:id="rId33"/>
    <p:sldId id="477" r:id="rId34"/>
    <p:sldId id="324" r:id="rId35"/>
    <p:sldId id="351" r:id="rId36"/>
    <p:sldId id="320" r:id="rId37"/>
    <p:sldId id="370" r:id="rId38"/>
    <p:sldId id="371" r:id="rId39"/>
    <p:sldId id="372" r:id="rId40"/>
    <p:sldId id="373" r:id="rId41"/>
    <p:sldId id="374" r:id="rId42"/>
    <p:sldId id="406" r:id="rId43"/>
    <p:sldId id="479" r:id="rId44"/>
    <p:sldId id="480" r:id="rId45"/>
    <p:sldId id="530" r:id="rId46"/>
    <p:sldId id="363" r:id="rId47"/>
    <p:sldId id="409" r:id="rId48"/>
    <p:sldId id="483" r:id="rId49"/>
    <p:sldId id="407" r:id="rId50"/>
    <p:sldId id="478" r:id="rId51"/>
    <p:sldId id="1160" r:id="rId52"/>
    <p:sldId id="375" r:id="rId53"/>
    <p:sldId id="488" r:id="rId54"/>
    <p:sldId id="323" r:id="rId55"/>
    <p:sldId id="322" r:id="rId56"/>
    <p:sldId id="352" r:id="rId57"/>
    <p:sldId id="357" r:id="rId58"/>
    <p:sldId id="358" r:id="rId59"/>
    <p:sldId id="353" r:id="rId60"/>
    <p:sldId id="359" r:id="rId61"/>
    <p:sldId id="365" r:id="rId62"/>
    <p:sldId id="321" r:id="rId63"/>
    <p:sldId id="376" r:id="rId64"/>
    <p:sldId id="360" r:id="rId65"/>
    <p:sldId id="361" r:id="rId66"/>
    <p:sldId id="484" r:id="rId67"/>
    <p:sldId id="362" r:id="rId68"/>
    <p:sldId id="482" r:id="rId69"/>
    <p:sldId id="364" r:id="rId70"/>
    <p:sldId id="481" r:id="rId71"/>
    <p:sldId id="325" r:id="rId72"/>
    <p:sldId id="326" r:id="rId73"/>
    <p:sldId id="327" r:id="rId74"/>
    <p:sldId id="328" r:id="rId75"/>
    <p:sldId id="329" r:id="rId76"/>
    <p:sldId id="330" r:id="rId77"/>
    <p:sldId id="331" r:id="rId78"/>
    <p:sldId id="332" r:id="rId79"/>
    <p:sldId id="333" r:id="rId80"/>
    <p:sldId id="334" r:id="rId81"/>
    <p:sldId id="335" r:id="rId82"/>
    <p:sldId id="485" r:id="rId83"/>
    <p:sldId id="439" r:id="rId84"/>
    <p:sldId id="295" r:id="rId85"/>
    <p:sldId id="296" r:id="rId86"/>
    <p:sldId id="297" r:id="rId87"/>
    <p:sldId id="298" r:id="rId88"/>
    <p:sldId id="299" r:id="rId89"/>
    <p:sldId id="336" r:id="rId90"/>
    <p:sldId id="301" r:id="rId91"/>
    <p:sldId id="302" r:id="rId92"/>
    <p:sldId id="303" r:id="rId93"/>
    <p:sldId id="304" r:id="rId94"/>
    <p:sldId id="305" r:id="rId95"/>
    <p:sldId id="441" r:id="rId96"/>
    <p:sldId id="258" r:id="rId97"/>
    <p:sldId id="286" r:id="rId98"/>
    <p:sldId id="287" r:id="rId99"/>
    <p:sldId id="288" r:id="rId100"/>
    <p:sldId id="289" r:id="rId101"/>
    <p:sldId id="290" r:id="rId102"/>
    <p:sldId id="291" r:id="rId103"/>
    <p:sldId id="292" r:id="rId104"/>
    <p:sldId id="293" r:id="rId105"/>
    <p:sldId id="438"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con History" id="{D72B98FE-AA23-4906-946C-4F5F745ED7F7}">
          <p14:sldIdLst>
            <p14:sldId id="256"/>
            <p14:sldId id="337"/>
            <p14:sldId id="489"/>
            <p14:sldId id="526"/>
            <p14:sldId id="436"/>
            <p14:sldId id="437"/>
            <p14:sldId id="380"/>
            <p14:sldId id="381"/>
            <p14:sldId id="382"/>
            <p14:sldId id="383"/>
            <p14:sldId id="386"/>
            <p14:sldId id="384"/>
            <p14:sldId id="387"/>
            <p14:sldId id="259"/>
            <p14:sldId id="263"/>
            <p14:sldId id="264"/>
            <p14:sldId id="265"/>
          </p14:sldIdLst>
        </p14:section>
        <p14:section name="Trade" id="{5BCD821D-2DBE-410F-924A-33679C2DC4C2}">
          <p14:sldIdLst>
            <p14:sldId id="440"/>
            <p14:sldId id="527"/>
            <p14:sldId id="388"/>
            <p14:sldId id="389"/>
            <p14:sldId id="486"/>
            <p14:sldId id="277"/>
            <p14:sldId id="1161"/>
            <p14:sldId id="390"/>
            <p14:sldId id="391"/>
            <p14:sldId id="317"/>
            <p14:sldId id="318"/>
            <p14:sldId id="392"/>
            <p14:sldId id="393"/>
            <p14:sldId id="408"/>
            <p14:sldId id="356"/>
            <p14:sldId id="477"/>
            <p14:sldId id="324"/>
            <p14:sldId id="351"/>
            <p14:sldId id="320"/>
            <p14:sldId id="370"/>
            <p14:sldId id="371"/>
            <p14:sldId id="372"/>
            <p14:sldId id="373"/>
            <p14:sldId id="374"/>
            <p14:sldId id="406"/>
            <p14:sldId id="479"/>
            <p14:sldId id="480"/>
            <p14:sldId id="530"/>
            <p14:sldId id="363"/>
            <p14:sldId id="409"/>
            <p14:sldId id="483"/>
            <p14:sldId id="407"/>
            <p14:sldId id="478"/>
            <p14:sldId id="1160"/>
            <p14:sldId id="375"/>
            <p14:sldId id="488"/>
            <p14:sldId id="323"/>
            <p14:sldId id="322"/>
            <p14:sldId id="352"/>
            <p14:sldId id="357"/>
            <p14:sldId id="358"/>
            <p14:sldId id="353"/>
            <p14:sldId id="359"/>
            <p14:sldId id="365"/>
            <p14:sldId id="321"/>
            <p14:sldId id="376"/>
            <p14:sldId id="360"/>
            <p14:sldId id="361"/>
            <p14:sldId id="484"/>
            <p14:sldId id="362"/>
            <p14:sldId id="482"/>
            <p14:sldId id="364"/>
            <p14:sldId id="481"/>
            <p14:sldId id="325"/>
            <p14:sldId id="326"/>
            <p14:sldId id="327"/>
            <p14:sldId id="328"/>
            <p14:sldId id="329"/>
            <p14:sldId id="330"/>
            <p14:sldId id="331"/>
            <p14:sldId id="332"/>
            <p14:sldId id="333"/>
            <p14:sldId id="334"/>
            <p14:sldId id="335"/>
            <p14:sldId id="485"/>
          </p14:sldIdLst>
        </p14:section>
        <p14:section name="FDI" id="{43D9074E-FA2D-4939-91F5-B1421ADF54DE}">
          <p14:sldIdLst>
            <p14:sldId id="439"/>
            <p14:sldId id="295"/>
            <p14:sldId id="296"/>
            <p14:sldId id="297"/>
            <p14:sldId id="298"/>
            <p14:sldId id="299"/>
            <p14:sldId id="336"/>
            <p14:sldId id="301"/>
            <p14:sldId id="302"/>
            <p14:sldId id="303"/>
            <p14:sldId id="304"/>
            <p14:sldId id="305"/>
          </p14:sldIdLst>
        </p14:section>
        <p14:section name="Offshoring" id="{89EC664E-E75C-42F1-87F2-CFC38534889B}">
          <p14:sldIdLst>
            <p14:sldId id="441"/>
            <p14:sldId id="258"/>
            <p14:sldId id="286"/>
            <p14:sldId id="287"/>
            <p14:sldId id="288"/>
            <p14:sldId id="289"/>
            <p14:sldId id="290"/>
            <p14:sldId id="291"/>
            <p14:sldId id="292"/>
            <p14:sldId id="293"/>
            <p14:sldId id="4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651"/>
    <a:srgbClr val="942093"/>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00" autoAdjust="0"/>
    <p:restoredTop sz="94674"/>
  </p:normalViewPr>
  <p:slideViewPr>
    <p:cSldViewPr snapToGrid="0" snapToObjects="1">
      <p:cViewPr varScale="1">
        <p:scale>
          <a:sx n="67" d="100"/>
          <a:sy n="67" d="100"/>
        </p:scale>
        <p:origin x="208" y="2128"/>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chael\Documents\SpiderOak%20Hive\Research\NEED\USTariff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41227918\Dropbox\SMU\UndergradTrade\Fall2018\UStradePartners_som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41227918\Dropbox\SMU\UndergradTrade\Fall2018\UStradePartners_som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41227918\Dropbox\SMU\UndergradTrade\Fall2018\UStradePartners_som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Users/Jon/NEED%20Dropbox/Presentations/TradeWars/Data/2018.csv"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Jon/NEED%20Dropbox/Presentations/TradeWars/Data/201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Sheet1!$B$1</c:f>
              <c:strCache>
                <c:ptCount val="1"/>
                <c:pt idx="0">
                  <c:v>Duties collected/Dutiable imports</c:v>
                </c:pt>
              </c:strCache>
            </c:strRef>
          </c:tx>
          <c:spPr>
            <a:ln w="28575" cap="rnd">
              <a:solidFill>
                <a:schemeClr val="accent2">
                  <a:lumMod val="50000"/>
                </a:schemeClr>
              </a:solidFill>
              <a:prstDash val="dash"/>
              <a:round/>
            </a:ln>
            <a:effectLst/>
          </c:spPr>
          <c:marker>
            <c:symbol val="none"/>
          </c:marker>
          <c:cat>
            <c:numRef>
              <c:f>Sheet1!$A$2:$A$128</c:f>
              <c:numCache>
                <c:formatCode>General</c:formatCode>
                <c:ptCount val="127"/>
                <c:pt idx="0">
                  <c:v>1891</c:v>
                </c:pt>
                <c:pt idx="1">
                  <c:v>1892</c:v>
                </c:pt>
                <c:pt idx="2">
                  <c:v>1893</c:v>
                </c:pt>
                <c:pt idx="3">
                  <c:v>1894</c:v>
                </c:pt>
                <c:pt idx="4">
                  <c:v>1895</c:v>
                </c:pt>
                <c:pt idx="5">
                  <c:v>1896</c:v>
                </c:pt>
                <c:pt idx="6">
                  <c:v>1897</c:v>
                </c:pt>
                <c:pt idx="7">
                  <c:v>1898</c:v>
                </c:pt>
                <c:pt idx="8">
                  <c:v>1899</c:v>
                </c:pt>
                <c:pt idx="9">
                  <c:v>1900</c:v>
                </c:pt>
                <c:pt idx="10">
                  <c:v>1901</c:v>
                </c:pt>
                <c:pt idx="11">
                  <c:v>1902</c:v>
                </c:pt>
                <c:pt idx="12">
                  <c:v>1903</c:v>
                </c:pt>
                <c:pt idx="13">
                  <c:v>1904</c:v>
                </c:pt>
                <c:pt idx="14">
                  <c:v>1905</c:v>
                </c:pt>
                <c:pt idx="15">
                  <c:v>1906</c:v>
                </c:pt>
                <c:pt idx="16">
                  <c:v>1907</c:v>
                </c:pt>
                <c:pt idx="17">
                  <c:v>1908</c:v>
                </c:pt>
                <c:pt idx="18">
                  <c:v>1909</c:v>
                </c:pt>
                <c:pt idx="19">
                  <c:v>1910</c:v>
                </c:pt>
                <c:pt idx="20">
                  <c:v>1911</c:v>
                </c:pt>
                <c:pt idx="21">
                  <c:v>1912</c:v>
                </c:pt>
                <c:pt idx="22">
                  <c:v>1913</c:v>
                </c:pt>
                <c:pt idx="23">
                  <c:v>1914</c:v>
                </c:pt>
                <c:pt idx="24">
                  <c:v>1915</c:v>
                </c:pt>
                <c:pt idx="25">
                  <c:v>1916</c:v>
                </c:pt>
                <c:pt idx="26">
                  <c:v>1917</c:v>
                </c:pt>
                <c:pt idx="27">
                  <c:v>1918</c:v>
                </c:pt>
                <c:pt idx="28">
                  <c:v>1919</c:v>
                </c:pt>
                <c:pt idx="29">
                  <c:v>1920</c:v>
                </c:pt>
                <c:pt idx="30">
                  <c:v>1921</c:v>
                </c:pt>
                <c:pt idx="31">
                  <c:v>1922</c:v>
                </c:pt>
                <c:pt idx="32">
                  <c:v>1923</c:v>
                </c:pt>
                <c:pt idx="33">
                  <c:v>1924</c:v>
                </c:pt>
                <c:pt idx="34">
                  <c:v>1925</c:v>
                </c:pt>
                <c:pt idx="35">
                  <c:v>1926</c:v>
                </c:pt>
                <c:pt idx="36">
                  <c:v>1927</c:v>
                </c:pt>
                <c:pt idx="37">
                  <c:v>1928</c:v>
                </c:pt>
                <c:pt idx="38">
                  <c:v>1929</c:v>
                </c:pt>
                <c:pt idx="39">
                  <c:v>1930</c:v>
                </c:pt>
                <c:pt idx="40">
                  <c:v>1931</c:v>
                </c:pt>
                <c:pt idx="41">
                  <c:v>1932</c:v>
                </c:pt>
                <c:pt idx="42">
                  <c:v>1933</c:v>
                </c:pt>
                <c:pt idx="43">
                  <c:v>1934</c:v>
                </c:pt>
                <c:pt idx="44">
                  <c:v>1935</c:v>
                </c:pt>
                <c:pt idx="45">
                  <c:v>1936</c:v>
                </c:pt>
                <c:pt idx="46">
                  <c:v>1937</c:v>
                </c:pt>
                <c:pt idx="47">
                  <c:v>1938</c:v>
                </c:pt>
                <c:pt idx="48">
                  <c:v>1939</c:v>
                </c:pt>
                <c:pt idx="49">
                  <c:v>1940</c:v>
                </c:pt>
                <c:pt idx="50">
                  <c:v>1941</c:v>
                </c:pt>
                <c:pt idx="51">
                  <c:v>1942</c:v>
                </c:pt>
                <c:pt idx="52">
                  <c:v>1943</c:v>
                </c:pt>
                <c:pt idx="53">
                  <c:v>1944</c:v>
                </c:pt>
                <c:pt idx="54">
                  <c:v>1945</c:v>
                </c:pt>
                <c:pt idx="55">
                  <c:v>1946</c:v>
                </c:pt>
                <c:pt idx="56">
                  <c:v>1947</c:v>
                </c:pt>
                <c:pt idx="57">
                  <c:v>1948</c:v>
                </c:pt>
                <c:pt idx="58">
                  <c:v>1949</c:v>
                </c:pt>
                <c:pt idx="59">
                  <c:v>1950</c:v>
                </c:pt>
                <c:pt idx="60">
                  <c:v>1951</c:v>
                </c:pt>
                <c:pt idx="61">
                  <c:v>1952</c:v>
                </c:pt>
                <c:pt idx="62">
                  <c:v>1953</c:v>
                </c:pt>
                <c:pt idx="63">
                  <c:v>1954</c:v>
                </c:pt>
                <c:pt idx="64">
                  <c:v>1955</c:v>
                </c:pt>
                <c:pt idx="65">
                  <c:v>1956</c:v>
                </c:pt>
                <c:pt idx="66">
                  <c:v>1957</c:v>
                </c:pt>
                <c:pt idx="67">
                  <c:v>1958</c:v>
                </c:pt>
                <c:pt idx="68">
                  <c:v>1959</c:v>
                </c:pt>
                <c:pt idx="69">
                  <c:v>1960</c:v>
                </c:pt>
                <c:pt idx="70">
                  <c:v>1961</c:v>
                </c:pt>
                <c:pt idx="71">
                  <c:v>1962</c:v>
                </c:pt>
                <c:pt idx="72">
                  <c:v>1963</c:v>
                </c:pt>
                <c:pt idx="73">
                  <c:v>1964</c:v>
                </c:pt>
                <c:pt idx="74">
                  <c:v>1965</c:v>
                </c:pt>
                <c:pt idx="75">
                  <c:v>1966</c:v>
                </c:pt>
                <c:pt idx="76">
                  <c:v>1967</c:v>
                </c:pt>
                <c:pt idx="77">
                  <c:v>1968</c:v>
                </c:pt>
                <c:pt idx="78">
                  <c:v>1969</c:v>
                </c:pt>
                <c:pt idx="79">
                  <c:v>1970</c:v>
                </c:pt>
                <c:pt idx="80">
                  <c:v>1971</c:v>
                </c:pt>
                <c:pt idx="81">
                  <c:v>1972</c:v>
                </c:pt>
                <c:pt idx="82">
                  <c:v>1973</c:v>
                </c:pt>
                <c:pt idx="83">
                  <c:v>1974</c:v>
                </c:pt>
                <c:pt idx="84">
                  <c:v>1975</c:v>
                </c:pt>
                <c:pt idx="85">
                  <c:v>1976</c:v>
                </c:pt>
                <c:pt idx="86">
                  <c:v>1977</c:v>
                </c:pt>
                <c:pt idx="87">
                  <c:v>1978</c:v>
                </c:pt>
                <c:pt idx="88">
                  <c:v>1979</c:v>
                </c:pt>
                <c:pt idx="89">
                  <c:v>1980</c:v>
                </c:pt>
                <c:pt idx="90">
                  <c:v>1981</c:v>
                </c:pt>
                <c:pt idx="91">
                  <c:v>1982</c:v>
                </c:pt>
                <c:pt idx="92">
                  <c:v>1983</c:v>
                </c:pt>
                <c:pt idx="93">
                  <c:v>1984</c:v>
                </c:pt>
                <c:pt idx="94">
                  <c:v>1985</c:v>
                </c:pt>
                <c:pt idx="95">
                  <c:v>1986</c:v>
                </c:pt>
                <c:pt idx="96">
                  <c:v>1987</c:v>
                </c:pt>
                <c:pt idx="97">
                  <c:v>1988</c:v>
                </c:pt>
                <c:pt idx="98">
                  <c:v>1989</c:v>
                </c:pt>
                <c:pt idx="99">
                  <c:v>1990</c:v>
                </c:pt>
                <c:pt idx="100">
                  <c:v>1991</c:v>
                </c:pt>
                <c:pt idx="101">
                  <c:v>1992</c:v>
                </c:pt>
                <c:pt idx="102">
                  <c:v>1993</c:v>
                </c:pt>
                <c:pt idx="103">
                  <c:v>1994</c:v>
                </c:pt>
                <c:pt idx="104">
                  <c:v>1995</c:v>
                </c:pt>
                <c:pt idx="105">
                  <c:v>1996</c:v>
                </c:pt>
                <c:pt idx="106">
                  <c:v>1997</c:v>
                </c:pt>
                <c:pt idx="107">
                  <c:v>1998</c:v>
                </c:pt>
                <c:pt idx="108">
                  <c:v>1999</c:v>
                </c:pt>
                <c:pt idx="109">
                  <c:v>2000</c:v>
                </c:pt>
                <c:pt idx="110">
                  <c:v>2001</c:v>
                </c:pt>
                <c:pt idx="111">
                  <c:v>2002</c:v>
                </c:pt>
                <c:pt idx="112">
                  <c:v>2003</c:v>
                </c:pt>
                <c:pt idx="113">
                  <c:v>2004</c:v>
                </c:pt>
                <c:pt idx="114">
                  <c:v>2005</c:v>
                </c:pt>
                <c:pt idx="115">
                  <c:v>2006</c:v>
                </c:pt>
                <c:pt idx="116">
                  <c:v>2007</c:v>
                </c:pt>
                <c:pt idx="117">
                  <c:v>2008</c:v>
                </c:pt>
                <c:pt idx="118">
                  <c:v>2009</c:v>
                </c:pt>
                <c:pt idx="119">
                  <c:v>2010</c:v>
                </c:pt>
                <c:pt idx="120">
                  <c:v>2011</c:v>
                </c:pt>
                <c:pt idx="121">
                  <c:v>2012</c:v>
                </c:pt>
                <c:pt idx="122">
                  <c:v>2013</c:v>
                </c:pt>
                <c:pt idx="123">
                  <c:v>2014</c:v>
                </c:pt>
                <c:pt idx="124">
                  <c:v>2015</c:v>
                </c:pt>
                <c:pt idx="125">
                  <c:v>2016</c:v>
                </c:pt>
                <c:pt idx="126">
                  <c:v>2017</c:v>
                </c:pt>
              </c:numCache>
            </c:numRef>
          </c:cat>
          <c:val>
            <c:numRef>
              <c:f>Sheet1!$B$2:$B$128</c:f>
              <c:numCache>
                <c:formatCode>General</c:formatCode>
                <c:ptCount val="127"/>
                <c:pt idx="0">
                  <c:v>46.3</c:v>
                </c:pt>
                <c:pt idx="1">
                  <c:v>48.7</c:v>
                </c:pt>
                <c:pt idx="2">
                  <c:v>49.6</c:v>
                </c:pt>
                <c:pt idx="3">
                  <c:v>50</c:v>
                </c:pt>
                <c:pt idx="4">
                  <c:v>41.7</c:v>
                </c:pt>
                <c:pt idx="5">
                  <c:v>39.9</c:v>
                </c:pt>
                <c:pt idx="6">
                  <c:v>42.2</c:v>
                </c:pt>
                <c:pt idx="7">
                  <c:v>48.8</c:v>
                </c:pt>
                <c:pt idx="8">
                  <c:v>52.1</c:v>
                </c:pt>
                <c:pt idx="9">
                  <c:v>49.2</c:v>
                </c:pt>
                <c:pt idx="10">
                  <c:v>49.6</c:v>
                </c:pt>
                <c:pt idx="11">
                  <c:v>49.8</c:v>
                </c:pt>
                <c:pt idx="12">
                  <c:v>49</c:v>
                </c:pt>
                <c:pt idx="13">
                  <c:v>48.8</c:v>
                </c:pt>
                <c:pt idx="14">
                  <c:v>45.2</c:v>
                </c:pt>
                <c:pt idx="15">
                  <c:v>44.2</c:v>
                </c:pt>
                <c:pt idx="16">
                  <c:v>42.6</c:v>
                </c:pt>
                <c:pt idx="17">
                  <c:v>42.9</c:v>
                </c:pt>
                <c:pt idx="18">
                  <c:v>43.1</c:v>
                </c:pt>
                <c:pt idx="19">
                  <c:v>41.6</c:v>
                </c:pt>
                <c:pt idx="20">
                  <c:v>41.3</c:v>
                </c:pt>
                <c:pt idx="21">
                  <c:v>40.200000000000003</c:v>
                </c:pt>
                <c:pt idx="22">
                  <c:v>40.1</c:v>
                </c:pt>
                <c:pt idx="23">
                  <c:v>37.6</c:v>
                </c:pt>
                <c:pt idx="24">
                  <c:v>33.4</c:v>
                </c:pt>
                <c:pt idx="25">
                  <c:v>30.7</c:v>
                </c:pt>
                <c:pt idx="26">
                  <c:v>27.2</c:v>
                </c:pt>
                <c:pt idx="27">
                  <c:v>24.2</c:v>
                </c:pt>
                <c:pt idx="28">
                  <c:v>21.3</c:v>
                </c:pt>
                <c:pt idx="29">
                  <c:v>16.399999999999999</c:v>
                </c:pt>
                <c:pt idx="30">
                  <c:v>29.5</c:v>
                </c:pt>
                <c:pt idx="31">
                  <c:v>38.1</c:v>
                </c:pt>
                <c:pt idx="32">
                  <c:v>36.200000000000003</c:v>
                </c:pt>
                <c:pt idx="33">
                  <c:v>26.5</c:v>
                </c:pt>
                <c:pt idx="34">
                  <c:v>37.6</c:v>
                </c:pt>
                <c:pt idx="35">
                  <c:v>39.300000000000004</c:v>
                </c:pt>
                <c:pt idx="36">
                  <c:v>38.800000000000004</c:v>
                </c:pt>
                <c:pt idx="37">
                  <c:v>38.800000000000004</c:v>
                </c:pt>
                <c:pt idx="38">
                  <c:v>40.1</c:v>
                </c:pt>
                <c:pt idx="39">
                  <c:v>44.7</c:v>
                </c:pt>
                <c:pt idx="40">
                  <c:v>53.2</c:v>
                </c:pt>
                <c:pt idx="41">
                  <c:v>59.1</c:v>
                </c:pt>
                <c:pt idx="42">
                  <c:v>53.6</c:v>
                </c:pt>
                <c:pt idx="43">
                  <c:v>46.7</c:v>
                </c:pt>
                <c:pt idx="44">
                  <c:v>42.9</c:v>
                </c:pt>
                <c:pt idx="45">
                  <c:v>39.300000000000004</c:v>
                </c:pt>
                <c:pt idx="46">
                  <c:v>37.800000000000004</c:v>
                </c:pt>
                <c:pt idx="47">
                  <c:v>39.300000000000004</c:v>
                </c:pt>
                <c:pt idx="48">
                  <c:v>37.300000000000004</c:v>
                </c:pt>
                <c:pt idx="49">
                  <c:v>35.6</c:v>
                </c:pt>
                <c:pt idx="50">
                  <c:v>36.800000000000004</c:v>
                </c:pt>
                <c:pt idx="51">
                  <c:v>32</c:v>
                </c:pt>
                <c:pt idx="52">
                  <c:v>32.800000000000004</c:v>
                </c:pt>
                <c:pt idx="53">
                  <c:v>32.700000000000003</c:v>
                </c:pt>
                <c:pt idx="54">
                  <c:v>29</c:v>
                </c:pt>
                <c:pt idx="55">
                  <c:v>26.4</c:v>
                </c:pt>
                <c:pt idx="56">
                  <c:v>20.100000000000001</c:v>
                </c:pt>
                <c:pt idx="57">
                  <c:v>14.3</c:v>
                </c:pt>
                <c:pt idx="58">
                  <c:v>13.8</c:v>
                </c:pt>
                <c:pt idx="59">
                  <c:v>13.3</c:v>
                </c:pt>
                <c:pt idx="60">
                  <c:v>12.5</c:v>
                </c:pt>
                <c:pt idx="61">
                  <c:v>12.8</c:v>
                </c:pt>
                <c:pt idx="62">
                  <c:v>12.3</c:v>
                </c:pt>
                <c:pt idx="63">
                  <c:v>12.2</c:v>
                </c:pt>
                <c:pt idx="64">
                  <c:v>12.6</c:v>
                </c:pt>
                <c:pt idx="65">
                  <c:v>11.8</c:v>
                </c:pt>
                <c:pt idx="66">
                  <c:v>11.2</c:v>
                </c:pt>
                <c:pt idx="67">
                  <c:v>11.2</c:v>
                </c:pt>
                <c:pt idx="68">
                  <c:v>11.6</c:v>
                </c:pt>
                <c:pt idx="69">
                  <c:v>12.2</c:v>
                </c:pt>
                <c:pt idx="70">
                  <c:v>12.1</c:v>
                </c:pt>
                <c:pt idx="71">
                  <c:v>12.3</c:v>
                </c:pt>
                <c:pt idx="72">
                  <c:v>11.8</c:v>
                </c:pt>
                <c:pt idx="73">
                  <c:v>11.9</c:v>
                </c:pt>
                <c:pt idx="74">
                  <c:v>11.7</c:v>
                </c:pt>
                <c:pt idx="75">
                  <c:v>12</c:v>
                </c:pt>
                <c:pt idx="76">
                  <c:v>12.2</c:v>
                </c:pt>
                <c:pt idx="77">
                  <c:v>11.3</c:v>
                </c:pt>
                <c:pt idx="78">
                  <c:v>11.2</c:v>
                </c:pt>
                <c:pt idx="79">
                  <c:v>10</c:v>
                </c:pt>
                <c:pt idx="80">
                  <c:v>9.2000000000000011</c:v>
                </c:pt>
                <c:pt idx="81">
                  <c:v>8.6</c:v>
                </c:pt>
                <c:pt idx="82">
                  <c:v>8.5</c:v>
                </c:pt>
                <c:pt idx="83">
                  <c:v>7.8</c:v>
                </c:pt>
                <c:pt idx="84">
                  <c:v>5.8</c:v>
                </c:pt>
                <c:pt idx="85">
                  <c:v>5.6</c:v>
                </c:pt>
                <c:pt idx="86">
                  <c:v>5.3</c:v>
                </c:pt>
                <c:pt idx="87">
                  <c:v>5.7</c:v>
                </c:pt>
                <c:pt idx="88">
                  <c:v>7</c:v>
                </c:pt>
                <c:pt idx="89">
                  <c:v>5.6</c:v>
                </c:pt>
                <c:pt idx="90">
                  <c:v>4.9000000000000004</c:v>
                </c:pt>
                <c:pt idx="91">
                  <c:v>4.9000000000000004</c:v>
                </c:pt>
                <c:pt idx="92">
                  <c:v>5.4</c:v>
                </c:pt>
                <c:pt idx="93">
                  <c:v>5.5</c:v>
                </c:pt>
                <c:pt idx="94">
                  <c:v>5.5</c:v>
                </c:pt>
                <c:pt idx="95">
                  <c:v>5.4</c:v>
                </c:pt>
                <c:pt idx="96">
                  <c:v>5.2</c:v>
                </c:pt>
                <c:pt idx="97">
                  <c:v>5.3</c:v>
                </c:pt>
                <c:pt idx="98">
                  <c:v>5.2</c:v>
                </c:pt>
                <c:pt idx="99">
                  <c:v>5</c:v>
                </c:pt>
                <c:pt idx="100">
                  <c:v>5.0999999999999996</c:v>
                </c:pt>
                <c:pt idx="101">
                  <c:v>5.0999999999999996</c:v>
                </c:pt>
                <c:pt idx="102">
                  <c:v>5.2</c:v>
                </c:pt>
                <c:pt idx="103">
                  <c:v>5.3</c:v>
                </c:pt>
                <c:pt idx="104">
                  <c:v>5</c:v>
                </c:pt>
                <c:pt idx="105">
                  <c:v>4.5999999999999996</c:v>
                </c:pt>
                <c:pt idx="106">
                  <c:v>4.4000000000000004</c:v>
                </c:pt>
                <c:pt idx="107">
                  <c:v>4.5999999999999996</c:v>
                </c:pt>
                <c:pt idx="108">
                  <c:v>5</c:v>
                </c:pt>
                <c:pt idx="109">
                  <c:v>4.8</c:v>
                </c:pt>
                <c:pt idx="110">
                  <c:v>4.9000000000000004</c:v>
                </c:pt>
                <c:pt idx="111">
                  <c:v>4.9000000000000004</c:v>
                </c:pt>
                <c:pt idx="112">
                  <c:v>4.9000000000000004</c:v>
                </c:pt>
                <c:pt idx="113">
                  <c:v>4.8</c:v>
                </c:pt>
                <c:pt idx="114">
                  <c:v>4.5999999999999996</c:v>
                </c:pt>
                <c:pt idx="115">
                  <c:v>4.5</c:v>
                </c:pt>
                <c:pt idx="116">
                  <c:v>4.4000000000000004</c:v>
                </c:pt>
                <c:pt idx="117">
                  <c:v>4</c:v>
                </c:pt>
                <c:pt idx="118">
                  <c:v>4.5999999999999996</c:v>
                </c:pt>
                <c:pt idx="119">
                  <c:v>4.5999999999999996</c:v>
                </c:pt>
                <c:pt idx="120">
                  <c:v>4.2</c:v>
                </c:pt>
                <c:pt idx="121">
                  <c:v>4.2</c:v>
                </c:pt>
                <c:pt idx="122">
                  <c:v>4.4000000000000004</c:v>
                </c:pt>
                <c:pt idx="123">
                  <c:v>4.5</c:v>
                </c:pt>
                <c:pt idx="124">
                  <c:v>4.9000000000000004</c:v>
                </c:pt>
                <c:pt idx="125">
                  <c:v>5</c:v>
                </c:pt>
                <c:pt idx="126">
                  <c:v>4.7</c:v>
                </c:pt>
              </c:numCache>
            </c:numRef>
          </c:val>
          <c:smooth val="0"/>
          <c:extLst>
            <c:ext xmlns:c16="http://schemas.microsoft.com/office/drawing/2014/chart" uri="{C3380CC4-5D6E-409C-BE32-E72D297353CC}">
              <c16:uniqueId val="{00000000-41A6-4624-9AF3-4991F09C63C4}"/>
            </c:ext>
          </c:extLst>
        </c:ser>
        <c:ser>
          <c:idx val="2"/>
          <c:order val="1"/>
          <c:tx>
            <c:strRef>
              <c:f>Sheet1!$C$1</c:f>
              <c:strCache>
                <c:ptCount val="1"/>
                <c:pt idx="0">
                  <c:v>Duties collected/total imports</c:v>
                </c:pt>
              </c:strCache>
            </c:strRef>
          </c:tx>
          <c:spPr>
            <a:ln w="28575" cap="rnd">
              <a:solidFill>
                <a:schemeClr val="accent1"/>
              </a:solidFill>
              <a:round/>
            </a:ln>
            <a:effectLst/>
          </c:spPr>
          <c:marker>
            <c:symbol val="none"/>
          </c:marker>
          <c:cat>
            <c:numRef>
              <c:f>Sheet1!$A$2:$A$128</c:f>
              <c:numCache>
                <c:formatCode>General</c:formatCode>
                <c:ptCount val="127"/>
                <c:pt idx="0">
                  <c:v>1891</c:v>
                </c:pt>
                <c:pt idx="1">
                  <c:v>1892</c:v>
                </c:pt>
                <c:pt idx="2">
                  <c:v>1893</c:v>
                </c:pt>
                <c:pt idx="3">
                  <c:v>1894</c:v>
                </c:pt>
                <c:pt idx="4">
                  <c:v>1895</c:v>
                </c:pt>
                <c:pt idx="5">
                  <c:v>1896</c:v>
                </c:pt>
                <c:pt idx="6">
                  <c:v>1897</c:v>
                </c:pt>
                <c:pt idx="7">
                  <c:v>1898</c:v>
                </c:pt>
                <c:pt idx="8">
                  <c:v>1899</c:v>
                </c:pt>
                <c:pt idx="9">
                  <c:v>1900</c:v>
                </c:pt>
                <c:pt idx="10">
                  <c:v>1901</c:v>
                </c:pt>
                <c:pt idx="11">
                  <c:v>1902</c:v>
                </c:pt>
                <c:pt idx="12">
                  <c:v>1903</c:v>
                </c:pt>
                <c:pt idx="13">
                  <c:v>1904</c:v>
                </c:pt>
                <c:pt idx="14">
                  <c:v>1905</c:v>
                </c:pt>
                <c:pt idx="15">
                  <c:v>1906</c:v>
                </c:pt>
                <c:pt idx="16">
                  <c:v>1907</c:v>
                </c:pt>
                <c:pt idx="17">
                  <c:v>1908</c:v>
                </c:pt>
                <c:pt idx="18">
                  <c:v>1909</c:v>
                </c:pt>
                <c:pt idx="19">
                  <c:v>1910</c:v>
                </c:pt>
                <c:pt idx="20">
                  <c:v>1911</c:v>
                </c:pt>
                <c:pt idx="21">
                  <c:v>1912</c:v>
                </c:pt>
                <c:pt idx="22">
                  <c:v>1913</c:v>
                </c:pt>
                <c:pt idx="23">
                  <c:v>1914</c:v>
                </c:pt>
                <c:pt idx="24">
                  <c:v>1915</c:v>
                </c:pt>
                <c:pt idx="25">
                  <c:v>1916</c:v>
                </c:pt>
                <c:pt idx="26">
                  <c:v>1917</c:v>
                </c:pt>
                <c:pt idx="27">
                  <c:v>1918</c:v>
                </c:pt>
                <c:pt idx="28">
                  <c:v>1919</c:v>
                </c:pt>
                <c:pt idx="29">
                  <c:v>1920</c:v>
                </c:pt>
                <c:pt idx="30">
                  <c:v>1921</c:v>
                </c:pt>
                <c:pt idx="31">
                  <c:v>1922</c:v>
                </c:pt>
                <c:pt idx="32">
                  <c:v>1923</c:v>
                </c:pt>
                <c:pt idx="33">
                  <c:v>1924</c:v>
                </c:pt>
                <c:pt idx="34">
                  <c:v>1925</c:v>
                </c:pt>
                <c:pt idx="35">
                  <c:v>1926</c:v>
                </c:pt>
                <c:pt idx="36">
                  <c:v>1927</c:v>
                </c:pt>
                <c:pt idx="37">
                  <c:v>1928</c:v>
                </c:pt>
                <c:pt idx="38">
                  <c:v>1929</c:v>
                </c:pt>
                <c:pt idx="39">
                  <c:v>1930</c:v>
                </c:pt>
                <c:pt idx="40">
                  <c:v>1931</c:v>
                </c:pt>
                <c:pt idx="41">
                  <c:v>1932</c:v>
                </c:pt>
                <c:pt idx="42">
                  <c:v>1933</c:v>
                </c:pt>
                <c:pt idx="43">
                  <c:v>1934</c:v>
                </c:pt>
                <c:pt idx="44">
                  <c:v>1935</c:v>
                </c:pt>
                <c:pt idx="45">
                  <c:v>1936</c:v>
                </c:pt>
                <c:pt idx="46">
                  <c:v>1937</c:v>
                </c:pt>
                <c:pt idx="47">
                  <c:v>1938</c:v>
                </c:pt>
                <c:pt idx="48">
                  <c:v>1939</c:v>
                </c:pt>
                <c:pt idx="49">
                  <c:v>1940</c:v>
                </c:pt>
                <c:pt idx="50">
                  <c:v>1941</c:v>
                </c:pt>
                <c:pt idx="51">
                  <c:v>1942</c:v>
                </c:pt>
                <c:pt idx="52">
                  <c:v>1943</c:v>
                </c:pt>
                <c:pt idx="53">
                  <c:v>1944</c:v>
                </c:pt>
                <c:pt idx="54">
                  <c:v>1945</c:v>
                </c:pt>
                <c:pt idx="55">
                  <c:v>1946</c:v>
                </c:pt>
                <c:pt idx="56">
                  <c:v>1947</c:v>
                </c:pt>
                <c:pt idx="57">
                  <c:v>1948</c:v>
                </c:pt>
                <c:pt idx="58">
                  <c:v>1949</c:v>
                </c:pt>
                <c:pt idx="59">
                  <c:v>1950</c:v>
                </c:pt>
                <c:pt idx="60">
                  <c:v>1951</c:v>
                </c:pt>
                <c:pt idx="61">
                  <c:v>1952</c:v>
                </c:pt>
                <c:pt idx="62">
                  <c:v>1953</c:v>
                </c:pt>
                <c:pt idx="63">
                  <c:v>1954</c:v>
                </c:pt>
                <c:pt idx="64">
                  <c:v>1955</c:v>
                </c:pt>
                <c:pt idx="65">
                  <c:v>1956</c:v>
                </c:pt>
                <c:pt idx="66">
                  <c:v>1957</c:v>
                </c:pt>
                <c:pt idx="67">
                  <c:v>1958</c:v>
                </c:pt>
                <c:pt idx="68">
                  <c:v>1959</c:v>
                </c:pt>
                <c:pt idx="69">
                  <c:v>1960</c:v>
                </c:pt>
                <c:pt idx="70">
                  <c:v>1961</c:v>
                </c:pt>
                <c:pt idx="71">
                  <c:v>1962</c:v>
                </c:pt>
                <c:pt idx="72">
                  <c:v>1963</c:v>
                </c:pt>
                <c:pt idx="73">
                  <c:v>1964</c:v>
                </c:pt>
                <c:pt idx="74">
                  <c:v>1965</c:v>
                </c:pt>
                <c:pt idx="75">
                  <c:v>1966</c:v>
                </c:pt>
                <c:pt idx="76">
                  <c:v>1967</c:v>
                </c:pt>
                <c:pt idx="77">
                  <c:v>1968</c:v>
                </c:pt>
                <c:pt idx="78">
                  <c:v>1969</c:v>
                </c:pt>
                <c:pt idx="79">
                  <c:v>1970</c:v>
                </c:pt>
                <c:pt idx="80">
                  <c:v>1971</c:v>
                </c:pt>
                <c:pt idx="81">
                  <c:v>1972</c:v>
                </c:pt>
                <c:pt idx="82">
                  <c:v>1973</c:v>
                </c:pt>
                <c:pt idx="83">
                  <c:v>1974</c:v>
                </c:pt>
                <c:pt idx="84">
                  <c:v>1975</c:v>
                </c:pt>
                <c:pt idx="85">
                  <c:v>1976</c:v>
                </c:pt>
                <c:pt idx="86">
                  <c:v>1977</c:v>
                </c:pt>
                <c:pt idx="87">
                  <c:v>1978</c:v>
                </c:pt>
                <c:pt idx="88">
                  <c:v>1979</c:v>
                </c:pt>
                <c:pt idx="89">
                  <c:v>1980</c:v>
                </c:pt>
                <c:pt idx="90">
                  <c:v>1981</c:v>
                </c:pt>
                <c:pt idx="91">
                  <c:v>1982</c:v>
                </c:pt>
                <c:pt idx="92">
                  <c:v>1983</c:v>
                </c:pt>
                <c:pt idx="93">
                  <c:v>1984</c:v>
                </c:pt>
                <c:pt idx="94">
                  <c:v>1985</c:v>
                </c:pt>
                <c:pt idx="95">
                  <c:v>1986</c:v>
                </c:pt>
                <c:pt idx="96">
                  <c:v>1987</c:v>
                </c:pt>
                <c:pt idx="97">
                  <c:v>1988</c:v>
                </c:pt>
                <c:pt idx="98">
                  <c:v>1989</c:v>
                </c:pt>
                <c:pt idx="99">
                  <c:v>1990</c:v>
                </c:pt>
                <c:pt idx="100">
                  <c:v>1991</c:v>
                </c:pt>
                <c:pt idx="101">
                  <c:v>1992</c:v>
                </c:pt>
                <c:pt idx="102">
                  <c:v>1993</c:v>
                </c:pt>
                <c:pt idx="103">
                  <c:v>1994</c:v>
                </c:pt>
                <c:pt idx="104">
                  <c:v>1995</c:v>
                </c:pt>
                <c:pt idx="105">
                  <c:v>1996</c:v>
                </c:pt>
                <c:pt idx="106">
                  <c:v>1997</c:v>
                </c:pt>
                <c:pt idx="107">
                  <c:v>1998</c:v>
                </c:pt>
                <c:pt idx="108">
                  <c:v>1999</c:v>
                </c:pt>
                <c:pt idx="109">
                  <c:v>2000</c:v>
                </c:pt>
                <c:pt idx="110">
                  <c:v>2001</c:v>
                </c:pt>
                <c:pt idx="111">
                  <c:v>2002</c:v>
                </c:pt>
                <c:pt idx="112">
                  <c:v>2003</c:v>
                </c:pt>
                <c:pt idx="113">
                  <c:v>2004</c:v>
                </c:pt>
                <c:pt idx="114">
                  <c:v>2005</c:v>
                </c:pt>
                <c:pt idx="115">
                  <c:v>2006</c:v>
                </c:pt>
                <c:pt idx="116">
                  <c:v>2007</c:v>
                </c:pt>
                <c:pt idx="117">
                  <c:v>2008</c:v>
                </c:pt>
                <c:pt idx="118">
                  <c:v>2009</c:v>
                </c:pt>
                <c:pt idx="119">
                  <c:v>2010</c:v>
                </c:pt>
                <c:pt idx="120">
                  <c:v>2011</c:v>
                </c:pt>
                <c:pt idx="121">
                  <c:v>2012</c:v>
                </c:pt>
                <c:pt idx="122">
                  <c:v>2013</c:v>
                </c:pt>
                <c:pt idx="123">
                  <c:v>2014</c:v>
                </c:pt>
                <c:pt idx="124">
                  <c:v>2015</c:v>
                </c:pt>
                <c:pt idx="125">
                  <c:v>2016</c:v>
                </c:pt>
                <c:pt idx="126">
                  <c:v>2017</c:v>
                </c:pt>
              </c:numCache>
            </c:numRef>
          </c:cat>
          <c:val>
            <c:numRef>
              <c:f>Sheet1!$C$2:$C$128</c:f>
              <c:numCache>
                <c:formatCode>General</c:formatCode>
                <c:ptCount val="127"/>
                <c:pt idx="0">
                  <c:v>25.5</c:v>
                </c:pt>
                <c:pt idx="1">
                  <c:v>21.5</c:v>
                </c:pt>
                <c:pt idx="2">
                  <c:v>23.8</c:v>
                </c:pt>
                <c:pt idx="3">
                  <c:v>20.5</c:v>
                </c:pt>
                <c:pt idx="4">
                  <c:v>20.2</c:v>
                </c:pt>
                <c:pt idx="5">
                  <c:v>20.5</c:v>
                </c:pt>
                <c:pt idx="6">
                  <c:v>21.8</c:v>
                </c:pt>
                <c:pt idx="7">
                  <c:v>24.6</c:v>
                </c:pt>
                <c:pt idx="8">
                  <c:v>29.3</c:v>
                </c:pt>
                <c:pt idx="9">
                  <c:v>27.5</c:v>
                </c:pt>
                <c:pt idx="10">
                  <c:v>28.8</c:v>
                </c:pt>
                <c:pt idx="11">
                  <c:v>27.8</c:v>
                </c:pt>
                <c:pt idx="12">
                  <c:v>27.8</c:v>
                </c:pt>
                <c:pt idx="13">
                  <c:v>26.2</c:v>
                </c:pt>
                <c:pt idx="14">
                  <c:v>23.7</c:v>
                </c:pt>
                <c:pt idx="15">
                  <c:v>24.2</c:v>
                </c:pt>
                <c:pt idx="16">
                  <c:v>23.3</c:v>
                </c:pt>
                <c:pt idx="17">
                  <c:v>23.9</c:v>
                </c:pt>
                <c:pt idx="18">
                  <c:v>23</c:v>
                </c:pt>
                <c:pt idx="19">
                  <c:v>21.1</c:v>
                </c:pt>
                <c:pt idx="20">
                  <c:v>20.3</c:v>
                </c:pt>
                <c:pt idx="21">
                  <c:v>18.600000000000001</c:v>
                </c:pt>
                <c:pt idx="22">
                  <c:v>19.3</c:v>
                </c:pt>
                <c:pt idx="23">
                  <c:v>14.9</c:v>
                </c:pt>
                <c:pt idx="24">
                  <c:v>12.5</c:v>
                </c:pt>
                <c:pt idx="25">
                  <c:v>9.6</c:v>
                </c:pt>
                <c:pt idx="26">
                  <c:v>8.3000000000000007</c:v>
                </c:pt>
                <c:pt idx="27">
                  <c:v>5.9</c:v>
                </c:pt>
                <c:pt idx="28">
                  <c:v>6.2</c:v>
                </c:pt>
                <c:pt idx="29">
                  <c:v>6.4</c:v>
                </c:pt>
                <c:pt idx="30">
                  <c:v>11.4</c:v>
                </c:pt>
                <c:pt idx="31">
                  <c:v>14.7</c:v>
                </c:pt>
                <c:pt idx="32">
                  <c:v>15.2</c:v>
                </c:pt>
                <c:pt idx="33">
                  <c:v>14.9</c:v>
                </c:pt>
                <c:pt idx="34">
                  <c:v>13.2</c:v>
                </c:pt>
                <c:pt idx="35">
                  <c:v>13.4</c:v>
                </c:pt>
                <c:pt idx="36">
                  <c:v>13.8</c:v>
                </c:pt>
                <c:pt idx="37">
                  <c:v>13.3</c:v>
                </c:pt>
                <c:pt idx="38">
                  <c:v>13.5</c:v>
                </c:pt>
                <c:pt idx="39">
                  <c:v>14.8</c:v>
                </c:pt>
                <c:pt idx="40">
                  <c:v>17.8</c:v>
                </c:pt>
                <c:pt idx="41">
                  <c:v>19.600000000000001</c:v>
                </c:pt>
                <c:pt idx="42">
                  <c:v>19.8</c:v>
                </c:pt>
                <c:pt idx="43">
                  <c:v>18.399999999999999</c:v>
                </c:pt>
                <c:pt idx="44">
                  <c:v>17.5</c:v>
                </c:pt>
                <c:pt idx="45">
                  <c:v>16.8</c:v>
                </c:pt>
                <c:pt idx="46">
                  <c:v>15.6</c:v>
                </c:pt>
                <c:pt idx="47">
                  <c:v>15.5</c:v>
                </c:pt>
                <c:pt idx="48">
                  <c:v>14.4</c:v>
                </c:pt>
                <c:pt idx="49">
                  <c:v>12.5</c:v>
                </c:pt>
                <c:pt idx="50">
                  <c:v>13.6</c:v>
                </c:pt>
                <c:pt idx="51">
                  <c:v>11.6</c:v>
                </c:pt>
                <c:pt idx="52">
                  <c:v>11.6</c:v>
                </c:pt>
                <c:pt idx="53">
                  <c:v>9.9</c:v>
                </c:pt>
                <c:pt idx="54">
                  <c:v>9.6</c:v>
                </c:pt>
                <c:pt idx="55">
                  <c:v>10.3</c:v>
                </c:pt>
                <c:pt idx="56">
                  <c:v>7.9</c:v>
                </c:pt>
                <c:pt idx="57">
                  <c:v>5.9</c:v>
                </c:pt>
                <c:pt idx="58">
                  <c:v>5.7</c:v>
                </c:pt>
                <c:pt idx="59">
                  <c:v>6.1</c:v>
                </c:pt>
                <c:pt idx="60">
                  <c:v>5.6</c:v>
                </c:pt>
                <c:pt idx="61">
                  <c:v>5.3</c:v>
                </c:pt>
                <c:pt idx="62">
                  <c:v>5.5</c:v>
                </c:pt>
                <c:pt idx="63">
                  <c:v>5.4</c:v>
                </c:pt>
                <c:pt idx="64">
                  <c:v>5.9</c:v>
                </c:pt>
                <c:pt idx="65">
                  <c:v>5.9</c:v>
                </c:pt>
                <c:pt idx="66">
                  <c:v>6</c:v>
                </c:pt>
                <c:pt idx="67">
                  <c:v>6.5</c:v>
                </c:pt>
                <c:pt idx="68">
                  <c:v>7.1</c:v>
                </c:pt>
                <c:pt idx="69">
                  <c:v>7.2</c:v>
                </c:pt>
                <c:pt idx="70">
                  <c:v>7.2</c:v>
                </c:pt>
                <c:pt idx="71">
                  <c:v>7.6</c:v>
                </c:pt>
                <c:pt idx="72">
                  <c:v>7.4</c:v>
                </c:pt>
                <c:pt idx="73">
                  <c:v>7.4</c:v>
                </c:pt>
                <c:pt idx="74">
                  <c:v>7.6</c:v>
                </c:pt>
                <c:pt idx="75">
                  <c:v>7.6</c:v>
                </c:pt>
                <c:pt idx="76">
                  <c:v>7.5</c:v>
                </c:pt>
                <c:pt idx="77">
                  <c:v>7.1</c:v>
                </c:pt>
                <c:pt idx="78">
                  <c:v>7.1</c:v>
                </c:pt>
                <c:pt idx="79">
                  <c:v>6.5</c:v>
                </c:pt>
                <c:pt idx="80">
                  <c:v>6.1</c:v>
                </c:pt>
                <c:pt idx="81">
                  <c:v>5.7</c:v>
                </c:pt>
                <c:pt idx="82">
                  <c:v>5</c:v>
                </c:pt>
                <c:pt idx="83">
                  <c:v>3.8</c:v>
                </c:pt>
                <c:pt idx="84">
                  <c:v>3.9</c:v>
                </c:pt>
                <c:pt idx="85">
                  <c:v>3.9</c:v>
                </c:pt>
                <c:pt idx="86">
                  <c:v>3.7</c:v>
                </c:pt>
                <c:pt idx="87">
                  <c:v>4</c:v>
                </c:pt>
                <c:pt idx="88">
                  <c:v>3.5</c:v>
                </c:pt>
                <c:pt idx="89">
                  <c:v>3.1</c:v>
                </c:pt>
                <c:pt idx="90">
                  <c:v>3.4</c:v>
                </c:pt>
                <c:pt idx="91">
                  <c:v>3.6</c:v>
                </c:pt>
                <c:pt idx="92">
                  <c:v>3.7</c:v>
                </c:pt>
                <c:pt idx="93">
                  <c:v>3.7</c:v>
                </c:pt>
                <c:pt idx="94">
                  <c:v>3.8</c:v>
                </c:pt>
                <c:pt idx="95">
                  <c:v>3.6</c:v>
                </c:pt>
                <c:pt idx="96">
                  <c:v>3.5</c:v>
                </c:pt>
                <c:pt idx="97">
                  <c:v>3.4</c:v>
                </c:pt>
                <c:pt idx="98">
                  <c:v>3.4</c:v>
                </c:pt>
                <c:pt idx="99">
                  <c:v>3.3</c:v>
                </c:pt>
                <c:pt idx="100">
                  <c:v>3.4</c:v>
                </c:pt>
                <c:pt idx="101">
                  <c:v>3.3</c:v>
                </c:pt>
                <c:pt idx="102">
                  <c:v>3.2</c:v>
                </c:pt>
                <c:pt idx="103">
                  <c:v>3</c:v>
                </c:pt>
                <c:pt idx="104">
                  <c:v>2.5</c:v>
                </c:pt>
                <c:pt idx="105">
                  <c:v>2.2999999999999998</c:v>
                </c:pt>
                <c:pt idx="106">
                  <c:v>2.1</c:v>
                </c:pt>
                <c:pt idx="107">
                  <c:v>2</c:v>
                </c:pt>
                <c:pt idx="108">
                  <c:v>1.8</c:v>
                </c:pt>
                <c:pt idx="109">
                  <c:v>1.6</c:v>
                </c:pt>
                <c:pt idx="110">
                  <c:v>1.6</c:v>
                </c:pt>
                <c:pt idx="111">
                  <c:v>1.7000000000000004</c:v>
                </c:pt>
                <c:pt idx="112">
                  <c:v>1.6</c:v>
                </c:pt>
                <c:pt idx="113">
                  <c:v>1.5</c:v>
                </c:pt>
                <c:pt idx="114">
                  <c:v>1.4</c:v>
                </c:pt>
                <c:pt idx="115">
                  <c:v>1.4</c:v>
                </c:pt>
                <c:pt idx="116">
                  <c:v>1.3</c:v>
                </c:pt>
                <c:pt idx="117">
                  <c:v>1.2</c:v>
                </c:pt>
                <c:pt idx="118">
                  <c:v>1.4</c:v>
                </c:pt>
                <c:pt idx="119">
                  <c:v>1.4</c:v>
                </c:pt>
                <c:pt idx="120">
                  <c:v>1.3</c:v>
                </c:pt>
                <c:pt idx="121">
                  <c:v>1.3</c:v>
                </c:pt>
                <c:pt idx="122">
                  <c:v>1.4</c:v>
                </c:pt>
                <c:pt idx="123">
                  <c:v>1.4</c:v>
                </c:pt>
                <c:pt idx="124">
                  <c:v>1.5</c:v>
                </c:pt>
                <c:pt idx="125">
                  <c:v>1.5</c:v>
                </c:pt>
                <c:pt idx="126">
                  <c:v>1.4</c:v>
                </c:pt>
              </c:numCache>
            </c:numRef>
          </c:val>
          <c:smooth val="0"/>
          <c:extLst>
            <c:ext xmlns:c16="http://schemas.microsoft.com/office/drawing/2014/chart" uri="{C3380CC4-5D6E-409C-BE32-E72D297353CC}">
              <c16:uniqueId val="{00000001-41A6-4624-9AF3-4991F09C63C4}"/>
            </c:ext>
          </c:extLst>
        </c:ser>
        <c:dLbls>
          <c:showLegendKey val="0"/>
          <c:showVal val="0"/>
          <c:showCatName val="0"/>
          <c:showSerName val="0"/>
          <c:showPercent val="0"/>
          <c:showBubbleSize val="0"/>
        </c:dLbls>
        <c:smooth val="0"/>
        <c:axId val="7410048"/>
        <c:axId val="7411584"/>
      </c:lineChart>
      <c:catAx>
        <c:axId val="7410048"/>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IN" sz="1600" b="0" i="0" u="none" strike="noStrike" kern="1200" baseline="0">
                <a:solidFill>
                  <a:schemeClr val="tx1">
                    <a:lumMod val="65000"/>
                    <a:lumOff val="35000"/>
                  </a:schemeClr>
                </a:solidFill>
                <a:latin typeface="+mn-lt"/>
                <a:ea typeface="+mn-ea"/>
                <a:cs typeface="+mn-cs"/>
              </a:defRPr>
            </a:pPr>
            <a:endParaRPr lang="en-US"/>
          </a:p>
        </c:txPr>
        <c:crossAx val="7411584"/>
        <c:crosses val="autoZero"/>
        <c:auto val="1"/>
        <c:lblAlgn val="ctr"/>
        <c:lblOffset val="100"/>
        <c:tickLblSkip val="10"/>
        <c:tickMarkSkip val="10"/>
        <c:noMultiLvlLbl val="0"/>
      </c:catAx>
      <c:valAx>
        <c:axId val="741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IN" sz="2000" b="0" i="0" u="none" strike="noStrike" kern="1200" baseline="0">
                    <a:solidFill>
                      <a:schemeClr val="tx1">
                        <a:lumMod val="65000"/>
                        <a:lumOff val="35000"/>
                      </a:schemeClr>
                    </a:solidFill>
                    <a:latin typeface="+mn-lt"/>
                    <a:ea typeface="+mn-ea"/>
                    <a:cs typeface="+mn-cs"/>
                  </a:defRPr>
                </a:pPr>
                <a:r>
                  <a:rPr lang="en-US" sz="2000"/>
                  <a:t>Tariffs as a percent of trade value</a:t>
                </a:r>
              </a:p>
            </c:rich>
          </c:tx>
          <c:overlay val="0"/>
          <c:spPr>
            <a:noFill/>
            <a:ln>
              <a:noFill/>
            </a:ln>
            <a:effectLst/>
          </c:spPr>
          <c:txPr>
            <a:bodyPr rot="-5400000" spcFirstLastPara="1" vertOverflow="ellipsis" vert="horz" wrap="square" anchor="ctr" anchorCtr="1"/>
            <a:lstStyle/>
            <a:p>
              <a:pPr>
                <a:defRPr lang="en-IN"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IN" sz="1600" b="0" i="0" u="none" strike="noStrike" kern="1200" baseline="0">
                <a:solidFill>
                  <a:schemeClr val="tx1">
                    <a:lumMod val="65000"/>
                    <a:lumOff val="35000"/>
                  </a:schemeClr>
                </a:solidFill>
                <a:latin typeface="+mn-lt"/>
                <a:ea typeface="+mn-ea"/>
                <a:cs typeface="+mn-cs"/>
              </a:defRPr>
            </a:pPr>
            <a:endParaRPr lang="en-US"/>
          </a:p>
        </c:txPr>
        <c:crossAx val="7410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IN"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93D-564D-B528-2C5CFDB1CBF0}"/>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93D-564D-B528-2C5CFDB1CBF0}"/>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93D-564D-B528-2C5CFDB1CBF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193D-564D-B528-2C5CFDB1CBF0}"/>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193D-564D-B528-2C5CFDB1CBF0}"/>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193D-564D-B528-2C5CFDB1CBF0}"/>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193D-564D-B528-2C5CFDB1CBF0}"/>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193D-564D-B528-2C5CFDB1CBF0}"/>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193D-564D-B528-2C5CFDB1CBF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'2018'!$A$2:$A$10</c:f>
              <c:strCache>
                <c:ptCount val="9"/>
                <c:pt idx="0">
                  <c:v>CAN</c:v>
                </c:pt>
                <c:pt idx="1">
                  <c:v>MEX</c:v>
                </c:pt>
                <c:pt idx="2">
                  <c:v>CHI</c:v>
                </c:pt>
                <c:pt idx="3">
                  <c:v>JPN</c:v>
                </c:pt>
                <c:pt idx="4">
                  <c:v>UK</c:v>
                </c:pt>
                <c:pt idx="5">
                  <c:v>GER</c:v>
                </c:pt>
                <c:pt idx="6">
                  <c:v>KOR</c:v>
                </c:pt>
                <c:pt idx="7">
                  <c:v>NETH</c:v>
                </c:pt>
                <c:pt idx="8">
                  <c:v>BRA</c:v>
                </c:pt>
              </c:strCache>
            </c:strRef>
          </c:cat>
          <c:val>
            <c:numRef>
              <c:f>'2018'!$B$2:$B$10</c:f>
              <c:numCache>
                <c:formatCode>General</c:formatCode>
                <c:ptCount val="9"/>
                <c:pt idx="0">
                  <c:v>17.993390000000002</c:v>
                </c:pt>
                <c:pt idx="1">
                  <c:v>15.933020000000001</c:v>
                </c:pt>
                <c:pt idx="2">
                  <c:v>7.2118080000000004</c:v>
                </c:pt>
                <c:pt idx="3">
                  <c:v>4.5155799999999999</c:v>
                </c:pt>
                <c:pt idx="4">
                  <c:v>3.980375</c:v>
                </c:pt>
                <c:pt idx="5">
                  <c:v>3.46658</c:v>
                </c:pt>
                <c:pt idx="6">
                  <c:v>3.3917700000000002</c:v>
                </c:pt>
                <c:pt idx="7">
                  <c:v>2.9233639999999999</c:v>
                </c:pt>
                <c:pt idx="8">
                  <c:v>2.374552</c:v>
                </c:pt>
              </c:numCache>
            </c:numRef>
          </c:val>
          <c:extLst>
            <c:ext xmlns:c16="http://schemas.microsoft.com/office/drawing/2014/chart" uri="{C3380CC4-5D6E-409C-BE32-E72D297353CC}">
              <c16:uniqueId val="{00000012-193D-564D-B528-2C5CFDB1CBF0}"/>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CD23-FC4B-92C3-F0880FA9085E}"/>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CD23-FC4B-92C3-F0880FA9085E}"/>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CD23-FC4B-92C3-F0880FA9085E}"/>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CD23-FC4B-92C3-F0880FA9085E}"/>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CD23-FC4B-92C3-F0880FA9085E}"/>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CD23-FC4B-92C3-F0880FA9085E}"/>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CD23-FC4B-92C3-F0880FA9085E}"/>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CD23-FC4B-92C3-F0880FA9085E}"/>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CD23-FC4B-92C3-F0880FA9085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'2018'!$C$2:$C$10</c:f>
              <c:strCache>
                <c:ptCount val="9"/>
                <c:pt idx="0">
                  <c:v>CHI </c:v>
                </c:pt>
                <c:pt idx="1">
                  <c:v>MEX</c:v>
                </c:pt>
                <c:pt idx="2">
                  <c:v>CAN</c:v>
                </c:pt>
                <c:pt idx="3">
                  <c:v>JPN</c:v>
                </c:pt>
                <c:pt idx="4">
                  <c:v>GER</c:v>
                </c:pt>
                <c:pt idx="5">
                  <c:v>KOR</c:v>
                </c:pt>
                <c:pt idx="6">
                  <c:v>UK</c:v>
                </c:pt>
                <c:pt idx="7">
                  <c:v>IRE</c:v>
                </c:pt>
                <c:pt idx="8">
                  <c:v>ITA</c:v>
                </c:pt>
              </c:strCache>
            </c:strRef>
          </c:cat>
          <c:val>
            <c:numRef>
              <c:f>'2018'!$D$2:$D$10</c:f>
              <c:numCache>
                <c:formatCode>General</c:formatCode>
                <c:ptCount val="9"/>
                <c:pt idx="0">
                  <c:v>21.24033</c:v>
                </c:pt>
                <c:pt idx="1">
                  <c:v>13.621689999999999</c:v>
                </c:pt>
                <c:pt idx="2">
                  <c:v>12.54815</c:v>
                </c:pt>
                <c:pt idx="3">
                  <c:v>5.6055099999999998</c:v>
                </c:pt>
                <c:pt idx="4">
                  <c:v>4.9531109999999998</c:v>
                </c:pt>
                <c:pt idx="5">
                  <c:v>2.9228540000000001</c:v>
                </c:pt>
                <c:pt idx="6">
                  <c:v>2.3922759999999998</c:v>
                </c:pt>
                <c:pt idx="7">
                  <c:v>2.2612709999999998</c:v>
                </c:pt>
                <c:pt idx="8">
                  <c:v>2.1545740000000002</c:v>
                </c:pt>
              </c:numCache>
            </c:numRef>
          </c:val>
          <c:extLst>
            <c:ext xmlns:c16="http://schemas.microsoft.com/office/drawing/2014/chart" uri="{C3380CC4-5D6E-409C-BE32-E72D297353CC}">
              <c16:uniqueId val="{00000012-CD23-FC4B-92C3-F0880FA9085E}"/>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Estimated</a:t>
            </a:r>
            <a:r>
              <a:rPr lang="en-US" sz="1600" b="1" baseline="0" dirty="0"/>
              <a:t> Worker Adjustment Costs</a:t>
            </a:r>
            <a:br>
              <a:rPr lang="en-US" sz="1600" b="1" baseline="0" dirty="0"/>
            </a:br>
            <a:r>
              <a:rPr lang="en-US" sz="1600" b="1" baseline="0" dirty="0"/>
              <a:t>Multiple of Annual Earnings</a:t>
            </a:r>
            <a:endParaRPr lang="en-US" sz="1600" b="1" dirty="0"/>
          </a:p>
        </c:rich>
      </c:tx>
      <c:overlay val="0"/>
      <c:spPr>
        <a:noFill/>
        <a:ln>
          <a:noFill/>
        </a:ln>
        <a:effectLst/>
      </c:spPr>
    </c:title>
    <c:autoTitleDeleted val="0"/>
    <c:plotArea>
      <c:layout/>
      <c:barChart>
        <c:barDir val="bar"/>
        <c:grouping val="clustered"/>
        <c:varyColors val="0"/>
        <c:ser>
          <c:idx val="0"/>
          <c:order val="0"/>
          <c:spPr>
            <a:solidFill>
              <a:srgbClr val="0C4C88"/>
            </a:solidFill>
            <a:ln>
              <a:noFill/>
            </a:ln>
            <a:effectLst/>
          </c:spPr>
          <c:invertIfNegative val="0"/>
          <c:cat>
            <c:strRef>
              <c:f>Sheet1!$E$4:$E$7</c:f>
              <c:strCache>
                <c:ptCount val="4"/>
                <c:pt idx="0">
                  <c:v>Brazil</c:v>
                </c:pt>
                <c:pt idx="1">
                  <c:v>Developing Avg.</c:v>
                </c:pt>
                <c:pt idx="2">
                  <c:v>Developed Avg.</c:v>
                </c:pt>
                <c:pt idx="3">
                  <c:v>U.S.A.</c:v>
                </c:pt>
              </c:strCache>
            </c:strRef>
          </c:cat>
          <c:val>
            <c:numRef>
              <c:f>Sheet1!$F$4:$F$7</c:f>
              <c:numCache>
                <c:formatCode>General</c:formatCode>
                <c:ptCount val="4"/>
                <c:pt idx="0">
                  <c:v>2.7</c:v>
                </c:pt>
                <c:pt idx="1">
                  <c:v>2.8</c:v>
                </c:pt>
                <c:pt idx="2">
                  <c:v>3.7</c:v>
                </c:pt>
                <c:pt idx="3">
                  <c:v>6</c:v>
                </c:pt>
              </c:numCache>
            </c:numRef>
          </c:val>
          <c:extLst>
            <c:ext xmlns:c16="http://schemas.microsoft.com/office/drawing/2014/chart" uri="{C3380CC4-5D6E-409C-BE32-E72D297353CC}">
              <c16:uniqueId val="{00000000-01BA-4BBC-A773-5B54C2707544}"/>
            </c:ext>
          </c:extLst>
        </c:ser>
        <c:dLbls>
          <c:showLegendKey val="0"/>
          <c:showVal val="0"/>
          <c:showCatName val="0"/>
          <c:showSerName val="0"/>
          <c:showPercent val="0"/>
          <c:showBubbleSize val="0"/>
        </c:dLbls>
        <c:gapWidth val="182"/>
        <c:axId val="241187600"/>
        <c:axId val="241179984"/>
      </c:barChart>
      <c:catAx>
        <c:axId val="241187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2B414D"/>
                </a:solidFill>
                <a:latin typeface="+mn-lt"/>
                <a:ea typeface="+mn-ea"/>
                <a:cs typeface="+mn-cs"/>
              </a:defRPr>
            </a:pPr>
            <a:endParaRPr lang="en-US"/>
          </a:p>
        </c:txPr>
        <c:crossAx val="241179984"/>
        <c:crosses val="autoZero"/>
        <c:auto val="1"/>
        <c:lblAlgn val="ctr"/>
        <c:lblOffset val="100"/>
        <c:noMultiLvlLbl val="0"/>
      </c:catAx>
      <c:valAx>
        <c:axId val="241179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B414D"/>
                </a:solidFill>
                <a:latin typeface="+mn-lt"/>
                <a:ea typeface="+mn-ea"/>
                <a:cs typeface="+mn-cs"/>
              </a:defRPr>
            </a:pPr>
            <a:endParaRPr lang="en-US"/>
          </a:p>
        </c:txPr>
        <c:crossAx val="2411876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pPr/>
              <a:t>1/26/22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pPr/>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pPr/>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pPr/>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pPr/>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mailto: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ternational/trade_deficit.png" TargetMode="External"/><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ternational/trade_share.png"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ternational/tradebalance_GS.png"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file:////Volumes/Promise%20Pegasus/FileShare/Presentations/Base_New/Charts/MANEMP.png" TargetMode="External"/><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file:////Volumes/Promise%20Pegasus/FileShare/Presentations/Base_New/Charts/0.USGraphs/Manufacturing/MANEMP_trend.png" TargetMode="Externa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file:////Volumes/Promise%20Pegasus/FileShare/Presentations/Base_New/Charts/trade_NoServices.pn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file:////Volumes/Promise%20Pegasus/FileShare/Presentations/Base_New/Charts/MANEMP_share.png" TargetMode="External"/><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anufacturing/MANEMP_output.png"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anufacturing/MAN_outputprod.pn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file:////Volumes/Promise%20Pegasus/FileShare/Presentations/Base_New/Charts/trade_deficit_savings.pn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file:////Users/Jon/NEED%20Dropbox/Presentations/TradeWars/Images/USChinaTradeDeficit.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file:////Users/Jon/NEED%20Dropbox/Presentations/TradeWars/Charts/bilat.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file:////Volumes/Promise%20Pegasus/FileShare/Presentations/Base_New/Charts/UNRATE_alone_trade.png" TargetMode="External"/><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file:////Volumes/Promise%20Pegasus/FileShare/Presentations/Base_New/Charts/China_Imports.png"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991515"/>
            <a:ext cx="9144000" cy="874970"/>
          </a:xfrm>
        </p:spPr>
        <p:txBody>
          <a:bodyPr anchor="ctr" anchorCtr="0">
            <a:normAutofit/>
          </a:bodyPr>
          <a:lstStyle/>
          <a:p>
            <a:pPr>
              <a:lnSpc>
                <a:spcPct val="100000"/>
              </a:lnSpc>
              <a:spcBef>
                <a:spcPts val="0"/>
              </a:spcBef>
            </a:pPr>
            <a:r>
              <a:rPr lang="en-US" sz="4000" b="1" dirty="0"/>
              <a:t>Trade and Globalization</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pPr/>
              <a:t>1</a:t>
            </a:fld>
            <a:endParaRPr lang="en-US" dirty="0"/>
          </a:p>
        </p:txBody>
      </p:sp>
      <p:pic>
        <p:nvPicPr>
          <p:cNvPr id="2" name="Picture 1">
            <a:extLst>
              <a:ext uri="{FF2B5EF4-FFF2-40B4-BE49-F238E27FC236}">
                <a16:creationId xmlns:a16="http://schemas.microsoft.com/office/drawing/2014/main" id="{59B72D02-0803-D942-BBC2-5568076A9A9E}"/>
              </a:ext>
            </a:extLst>
          </p:cNvPr>
          <p:cNvPicPr>
            <a:picLocks noChangeAspect="1"/>
          </p:cNvPicPr>
          <p:nvPr/>
        </p:nvPicPr>
        <p:blipFill>
          <a:blip r:embed="rId2"/>
          <a:stretch>
            <a:fillRect/>
          </a:stretch>
        </p:blipFill>
        <p:spPr>
          <a:xfrm>
            <a:off x="8752335" y="3355367"/>
            <a:ext cx="2781300" cy="2921000"/>
          </a:xfrm>
          <a:prstGeom prst="rect">
            <a:avLst/>
          </a:prstGeom>
        </p:spPr>
      </p:pic>
      <p:pic>
        <p:nvPicPr>
          <p:cNvPr id="4" name="Picture 3">
            <a:extLst>
              <a:ext uri="{FF2B5EF4-FFF2-40B4-BE49-F238E27FC236}">
                <a16:creationId xmlns:a16="http://schemas.microsoft.com/office/drawing/2014/main" id="{1611593F-002F-EB46-8EDC-C51BA6E5A106}"/>
              </a:ext>
            </a:extLst>
          </p:cNvPr>
          <p:cNvPicPr>
            <a:picLocks noChangeAspect="1"/>
          </p:cNvPicPr>
          <p:nvPr/>
        </p:nvPicPr>
        <p:blipFill>
          <a:blip r:embed="rId3"/>
          <a:stretch>
            <a:fillRect/>
          </a:stretch>
        </p:blipFill>
        <p:spPr>
          <a:xfrm>
            <a:off x="664016" y="322229"/>
            <a:ext cx="3390900" cy="2400300"/>
          </a:xfrm>
          <a:prstGeom prst="rect">
            <a:avLst/>
          </a:prstGeom>
        </p:spPr>
      </p:pic>
      <p:sp>
        <p:nvSpPr>
          <p:cNvPr id="6" name="Subtitle 2">
            <a:extLst>
              <a:ext uri="{FF2B5EF4-FFF2-40B4-BE49-F238E27FC236}">
                <a16:creationId xmlns:a16="http://schemas.microsoft.com/office/drawing/2014/main" id="{FAD657A0-B03A-0B43-B1F6-E088FE5A02B2}"/>
              </a:ext>
            </a:extLst>
          </p:cNvPr>
          <p:cNvSpPr txBox="1">
            <a:spLocks/>
          </p:cNvSpPr>
          <p:nvPr/>
        </p:nvSpPr>
        <p:spPr>
          <a:xfrm>
            <a:off x="1500351" y="4611211"/>
            <a:ext cx="9144000" cy="87497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200" dirty="0">
                <a:solidFill>
                  <a:schemeClr val="tx2"/>
                </a:solidFill>
              </a:rPr>
              <a:t>&lt;Audience&gt;</a:t>
            </a:r>
          </a:p>
          <a:p>
            <a:pPr>
              <a:lnSpc>
                <a:spcPct val="100000"/>
              </a:lnSpc>
              <a:spcBef>
                <a:spcPts val="0"/>
              </a:spcBef>
            </a:pPr>
            <a:r>
              <a:rPr lang="en-US" sz="1800" dirty="0">
                <a:solidFill>
                  <a:schemeClr val="tx2"/>
                </a:solidFill>
              </a:rPr>
              <a:t>Month, # 2019</a:t>
            </a:r>
          </a:p>
          <a:p>
            <a:pPr>
              <a:lnSpc>
                <a:spcPct val="100000"/>
              </a:lnSpc>
              <a:spcBef>
                <a:spcPts val="0"/>
              </a:spcBef>
            </a:pPr>
            <a:endParaRPr lang="en-US" sz="1800" dirty="0">
              <a:solidFill>
                <a:schemeClr val="tx2"/>
              </a:solidFill>
            </a:endParaRPr>
          </a:p>
          <a:p>
            <a:pPr>
              <a:lnSpc>
                <a:spcPct val="100000"/>
              </a:lnSpc>
              <a:spcBef>
                <a:spcPts val="0"/>
              </a:spcBef>
            </a:pPr>
            <a:r>
              <a:rPr lang="en-US" sz="3400" dirty="0">
                <a:solidFill>
                  <a:schemeClr val="tx2"/>
                </a:solidFill>
              </a:rPr>
              <a:t>&lt;Your name, Ph.D.&gt;</a:t>
            </a:r>
          </a:p>
        </p:txBody>
      </p:sp>
    </p:spTree>
    <p:extLst>
      <p:ext uri="{BB962C8B-B14F-4D97-AF65-F5344CB8AC3E}">
        <p14:creationId xmlns:p14="http://schemas.microsoft.com/office/powerpoint/2010/main" val="132633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A6B5-2178-894A-8D92-B0FA71FBD896}"/>
              </a:ext>
            </a:extLst>
          </p:cNvPr>
          <p:cNvSpPr>
            <a:spLocks noGrp="1"/>
          </p:cNvSpPr>
          <p:nvPr>
            <p:ph type="title"/>
          </p:nvPr>
        </p:nvSpPr>
        <p:spPr/>
        <p:txBody>
          <a:bodyPr/>
          <a:lstStyle/>
          <a:p>
            <a:r>
              <a:rPr lang="en-US" dirty="0">
                <a:solidFill>
                  <a:schemeClr val="bg1"/>
                </a:solidFill>
              </a:rPr>
              <a:t>Tec</a:t>
            </a:r>
            <a:r>
              <a:rPr lang="en-US" dirty="0"/>
              <a:t>hnology</a:t>
            </a:r>
          </a:p>
        </p:txBody>
      </p:sp>
      <p:sp>
        <p:nvSpPr>
          <p:cNvPr id="4" name="Slide Number Placeholder 3">
            <a:extLst>
              <a:ext uri="{FF2B5EF4-FFF2-40B4-BE49-F238E27FC236}">
                <a16:creationId xmlns:a16="http://schemas.microsoft.com/office/drawing/2014/main" id="{8E4E7E83-415E-9A44-B5A1-3F18BD54DEBF}"/>
              </a:ext>
            </a:extLst>
          </p:cNvPr>
          <p:cNvSpPr>
            <a:spLocks noGrp="1"/>
          </p:cNvSpPr>
          <p:nvPr>
            <p:ph type="sldNum" sz="quarter" idx="12"/>
          </p:nvPr>
        </p:nvSpPr>
        <p:spPr/>
        <p:txBody>
          <a:bodyPr/>
          <a:lstStyle/>
          <a:p>
            <a:fld id="{D9F085D5-EC86-4F6A-B501-C1359CB39116}" type="slidenum">
              <a:rPr lang="en-GB" smtClean="0"/>
              <a:t>10</a:t>
            </a:fld>
            <a:endParaRPr lang="en-GB"/>
          </a:p>
        </p:txBody>
      </p:sp>
      <p:pic>
        <p:nvPicPr>
          <p:cNvPr id="7" name="Picture 6">
            <a:extLst>
              <a:ext uri="{FF2B5EF4-FFF2-40B4-BE49-F238E27FC236}">
                <a16:creationId xmlns:a16="http://schemas.microsoft.com/office/drawing/2014/main" id="{837B1DBB-714E-BB47-B614-27097EC08983}"/>
              </a:ext>
            </a:extLst>
          </p:cNvPr>
          <p:cNvPicPr>
            <a:picLocks noChangeAspect="1"/>
          </p:cNvPicPr>
          <p:nvPr/>
        </p:nvPicPr>
        <p:blipFill>
          <a:blip r:embed="rId2"/>
          <a:stretch>
            <a:fillRect/>
          </a:stretch>
        </p:blipFill>
        <p:spPr>
          <a:xfrm>
            <a:off x="229670" y="1695094"/>
            <a:ext cx="3898900" cy="2082800"/>
          </a:xfrm>
          <a:prstGeom prst="rect">
            <a:avLst/>
          </a:prstGeom>
        </p:spPr>
      </p:pic>
      <p:pic>
        <p:nvPicPr>
          <p:cNvPr id="8" name="Picture 7">
            <a:extLst>
              <a:ext uri="{FF2B5EF4-FFF2-40B4-BE49-F238E27FC236}">
                <a16:creationId xmlns:a16="http://schemas.microsoft.com/office/drawing/2014/main" id="{7AAB7CD7-CD36-914F-A328-B566CCD37744}"/>
              </a:ext>
            </a:extLst>
          </p:cNvPr>
          <p:cNvPicPr>
            <a:picLocks noChangeAspect="1"/>
          </p:cNvPicPr>
          <p:nvPr/>
        </p:nvPicPr>
        <p:blipFill>
          <a:blip r:embed="rId3"/>
          <a:stretch>
            <a:fillRect/>
          </a:stretch>
        </p:blipFill>
        <p:spPr>
          <a:xfrm>
            <a:off x="3664309" y="2778791"/>
            <a:ext cx="3810000" cy="2133600"/>
          </a:xfrm>
          <a:prstGeom prst="rect">
            <a:avLst/>
          </a:prstGeom>
        </p:spPr>
      </p:pic>
      <p:pic>
        <p:nvPicPr>
          <p:cNvPr id="5" name="Picture 4">
            <a:extLst>
              <a:ext uri="{FF2B5EF4-FFF2-40B4-BE49-F238E27FC236}">
                <a16:creationId xmlns:a16="http://schemas.microsoft.com/office/drawing/2014/main" id="{B4A9CFB8-0FD0-8D41-BF6B-39586D78ED30}"/>
              </a:ext>
            </a:extLst>
          </p:cNvPr>
          <p:cNvPicPr>
            <a:picLocks noChangeAspect="1"/>
          </p:cNvPicPr>
          <p:nvPr/>
        </p:nvPicPr>
        <p:blipFill>
          <a:blip r:embed="rId4"/>
          <a:stretch>
            <a:fillRect/>
          </a:stretch>
        </p:blipFill>
        <p:spPr>
          <a:xfrm>
            <a:off x="1523777" y="1341891"/>
            <a:ext cx="4474252" cy="4474252"/>
          </a:xfrm>
          <a:prstGeom prst="rect">
            <a:avLst/>
          </a:prstGeom>
        </p:spPr>
      </p:pic>
      <p:pic>
        <p:nvPicPr>
          <p:cNvPr id="6" name="Picture 5">
            <a:extLst>
              <a:ext uri="{FF2B5EF4-FFF2-40B4-BE49-F238E27FC236}">
                <a16:creationId xmlns:a16="http://schemas.microsoft.com/office/drawing/2014/main" id="{27BE321F-9C09-8940-B592-719BD7F9E7AB}"/>
              </a:ext>
            </a:extLst>
          </p:cNvPr>
          <p:cNvPicPr>
            <a:picLocks noChangeAspect="1"/>
          </p:cNvPicPr>
          <p:nvPr/>
        </p:nvPicPr>
        <p:blipFill>
          <a:blip r:embed="rId5"/>
          <a:stretch>
            <a:fillRect/>
          </a:stretch>
        </p:blipFill>
        <p:spPr>
          <a:xfrm>
            <a:off x="6622692" y="1358220"/>
            <a:ext cx="4474252" cy="4474252"/>
          </a:xfrm>
          <a:prstGeom prst="rect">
            <a:avLst/>
          </a:prstGeom>
        </p:spPr>
      </p:pic>
    </p:spTree>
    <p:extLst>
      <p:ext uri="{BB962C8B-B14F-4D97-AF65-F5344CB8AC3E}">
        <p14:creationId xmlns:p14="http://schemas.microsoft.com/office/powerpoint/2010/main" val="234572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solidFill>
                  <a:schemeClr val="bg1"/>
                </a:solidFill>
              </a:rPr>
              <a:t>Ho</a:t>
            </a:r>
            <a:r>
              <a:rPr lang="de-DE" dirty="0" err="1"/>
              <a:t>w</a:t>
            </a:r>
            <a:r>
              <a:rPr lang="de-DE" dirty="0"/>
              <a:t> Much </a:t>
            </a:r>
            <a:r>
              <a:rPr lang="de-DE" dirty="0" err="1"/>
              <a:t>Offshoring</a:t>
            </a:r>
            <a:r>
              <a:rPr lang="de-DE" dirty="0"/>
              <a:t> </a:t>
            </a:r>
            <a:r>
              <a:rPr lang="de-DE" dirty="0" err="1"/>
              <a:t>Has</a:t>
            </a:r>
            <a:r>
              <a:rPr lang="de-DE" dirty="0"/>
              <a:t> </a:t>
            </a:r>
            <a:r>
              <a:rPr lang="de-DE" dirty="0" err="1"/>
              <a:t>Happened</a:t>
            </a:r>
            <a:r>
              <a:rPr lang="de-DE" dirty="0"/>
              <a:t>?</a:t>
            </a:r>
          </a:p>
        </p:txBody>
      </p:sp>
      <p:sp>
        <p:nvSpPr>
          <p:cNvPr id="4" name="Foliennummernplatzhalter 3"/>
          <p:cNvSpPr>
            <a:spLocks noGrp="1"/>
          </p:cNvSpPr>
          <p:nvPr>
            <p:ph type="sldNum" sz="quarter" idx="12"/>
          </p:nvPr>
        </p:nvSpPr>
        <p:spPr/>
        <p:txBody>
          <a:bodyPr/>
          <a:lstStyle/>
          <a:p>
            <a:fld id="{D9F085D5-EC86-4F6A-B501-C1359CB39116}" type="slidenum">
              <a:rPr lang="en-GB" smtClean="0"/>
              <a:pPr/>
              <a:t>100</a:t>
            </a:fld>
            <a:endParaRPr lang="en-GB"/>
          </a:p>
        </p:txBody>
      </p:sp>
      <p:sp>
        <p:nvSpPr>
          <p:cNvPr id="18" name="Inhaltsplatzhalter 17"/>
          <p:cNvSpPr>
            <a:spLocks noGrp="1"/>
          </p:cNvSpPr>
          <p:nvPr>
            <p:ph sz="half" idx="1"/>
          </p:nvPr>
        </p:nvSpPr>
        <p:spPr/>
        <p:txBody>
          <a:bodyPr/>
          <a:lstStyle/>
          <a:p>
            <a:r>
              <a:rPr lang="de-DE" dirty="0"/>
              <a:t>Offshoring </a:t>
            </a:r>
            <a:r>
              <a:rPr lang="de-DE" dirty="0" err="1"/>
              <a:t>is</a:t>
            </a:r>
            <a:r>
              <a:rPr lang="de-DE" dirty="0"/>
              <a:t> </a:t>
            </a:r>
            <a:r>
              <a:rPr lang="de-DE" dirty="0" err="1"/>
              <a:t>hard</a:t>
            </a:r>
            <a:r>
              <a:rPr lang="de-DE" dirty="0"/>
              <a:t> </a:t>
            </a:r>
            <a:r>
              <a:rPr lang="de-DE" dirty="0" err="1"/>
              <a:t>to</a:t>
            </a:r>
            <a:r>
              <a:rPr lang="de-DE" dirty="0"/>
              <a:t> </a:t>
            </a:r>
            <a:r>
              <a:rPr lang="de-DE" dirty="0" err="1"/>
              <a:t>measure</a:t>
            </a:r>
            <a:endParaRPr lang="de-DE" dirty="0"/>
          </a:p>
          <a:p>
            <a:r>
              <a:rPr lang="de-DE" dirty="0" err="1"/>
              <a:t>Three</a:t>
            </a:r>
            <a:r>
              <a:rPr lang="de-DE" dirty="0"/>
              <a:t> </a:t>
            </a:r>
            <a:r>
              <a:rPr lang="de-DE" dirty="0" err="1"/>
              <a:t>indicators</a:t>
            </a:r>
            <a:r>
              <a:rPr lang="de-DE" dirty="0"/>
              <a:t> </a:t>
            </a:r>
            <a:r>
              <a:rPr lang="de-DE" dirty="0" err="1"/>
              <a:t>for</a:t>
            </a:r>
            <a:r>
              <a:rPr lang="de-DE" dirty="0"/>
              <a:t> </a:t>
            </a:r>
            <a:r>
              <a:rPr lang="de-DE" dirty="0" err="1"/>
              <a:t>its</a:t>
            </a:r>
            <a:r>
              <a:rPr lang="de-DE" dirty="0"/>
              <a:t> </a:t>
            </a:r>
            <a:r>
              <a:rPr lang="de-DE" dirty="0" err="1"/>
              <a:t>rise</a:t>
            </a:r>
            <a:r>
              <a:rPr lang="de-DE" dirty="0"/>
              <a:t>:</a:t>
            </a:r>
          </a:p>
          <a:p>
            <a:pPr lvl="1"/>
            <a:r>
              <a:rPr lang="de-DE" dirty="0"/>
              <a:t>Share </a:t>
            </a:r>
            <a:r>
              <a:rPr lang="de-DE" dirty="0" err="1"/>
              <a:t>of</a:t>
            </a:r>
            <a:r>
              <a:rPr lang="de-DE" dirty="0"/>
              <a:t> </a:t>
            </a:r>
            <a:r>
              <a:rPr lang="de-DE" dirty="0" err="1"/>
              <a:t>foreign</a:t>
            </a:r>
            <a:r>
              <a:rPr lang="de-DE" dirty="0"/>
              <a:t> </a:t>
            </a:r>
            <a:r>
              <a:rPr lang="de-DE" dirty="0" err="1"/>
              <a:t>value</a:t>
            </a:r>
            <a:r>
              <a:rPr lang="de-DE" dirty="0"/>
              <a:t> </a:t>
            </a:r>
            <a:r>
              <a:rPr lang="de-DE" dirty="0" err="1"/>
              <a:t>added</a:t>
            </a:r>
            <a:r>
              <a:rPr lang="de-DE" dirty="0"/>
              <a:t> </a:t>
            </a:r>
            <a:br>
              <a:rPr lang="de-DE" dirty="0"/>
            </a:br>
            <a:r>
              <a:rPr lang="de-DE" dirty="0"/>
              <a:t>in US </a:t>
            </a:r>
            <a:r>
              <a:rPr lang="de-DE" dirty="0" err="1"/>
              <a:t>exports</a:t>
            </a:r>
            <a:r>
              <a:rPr lang="de-DE" dirty="0"/>
              <a:t> </a:t>
            </a:r>
            <a:r>
              <a:rPr lang="de-DE" dirty="0" err="1"/>
              <a:t>increased</a:t>
            </a:r>
            <a:r>
              <a:rPr lang="de-DE" dirty="0"/>
              <a:t> </a:t>
            </a:r>
            <a:br>
              <a:rPr lang="de-DE" dirty="0"/>
            </a:br>
            <a:r>
              <a:rPr lang="de-DE" dirty="0" err="1"/>
              <a:t>from</a:t>
            </a:r>
            <a:r>
              <a:rPr lang="de-DE" dirty="0"/>
              <a:t> </a:t>
            </a:r>
            <a:r>
              <a:rPr lang="en-US" dirty="0"/>
              <a:t>11% to 15% (1995-2011)</a:t>
            </a:r>
            <a:endParaRPr lang="de-DE" dirty="0"/>
          </a:p>
          <a:p>
            <a:pPr lvl="1"/>
            <a:r>
              <a:rPr lang="de-DE" dirty="0"/>
              <a:t>Import </a:t>
            </a:r>
            <a:r>
              <a:rPr lang="de-DE" dirty="0" err="1"/>
              <a:t>share</a:t>
            </a:r>
            <a:r>
              <a:rPr lang="de-DE" dirty="0"/>
              <a:t> </a:t>
            </a:r>
            <a:r>
              <a:rPr lang="de-DE" dirty="0" err="1"/>
              <a:t>of</a:t>
            </a:r>
            <a:r>
              <a:rPr lang="de-DE" dirty="0"/>
              <a:t> </a:t>
            </a:r>
            <a:r>
              <a:rPr lang="de-DE" dirty="0" err="1"/>
              <a:t>other</a:t>
            </a:r>
            <a:r>
              <a:rPr lang="de-DE" dirty="0"/>
              <a:t> </a:t>
            </a:r>
            <a:r>
              <a:rPr lang="de-DE" dirty="0" err="1"/>
              <a:t>business</a:t>
            </a:r>
            <a:r>
              <a:rPr lang="de-DE" dirty="0"/>
              <a:t> </a:t>
            </a:r>
            <a:r>
              <a:rPr lang="de-DE" dirty="0" err="1"/>
              <a:t>services</a:t>
            </a:r>
            <a:r>
              <a:rPr lang="de-DE" dirty="0"/>
              <a:t> </a:t>
            </a:r>
            <a:r>
              <a:rPr lang="de-DE" dirty="0" err="1"/>
              <a:t>rose</a:t>
            </a:r>
            <a:r>
              <a:rPr lang="de-DE" dirty="0"/>
              <a:t> </a:t>
            </a:r>
            <a:r>
              <a:rPr lang="de-DE" dirty="0" err="1"/>
              <a:t>from</a:t>
            </a:r>
            <a:r>
              <a:rPr lang="de-DE" dirty="0"/>
              <a:t> 12% </a:t>
            </a:r>
            <a:r>
              <a:rPr lang="de-DE" dirty="0" err="1"/>
              <a:t>to</a:t>
            </a:r>
            <a:r>
              <a:rPr lang="de-DE" dirty="0"/>
              <a:t> 20% in </a:t>
            </a:r>
            <a:r>
              <a:rPr lang="de-DE" dirty="0" err="1"/>
              <a:t>the</a:t>
            </a:r>
            <a:r>
              <a:rPr lang="de-DE" dirty="0"/>
              <a:t> US (1999-2016)</a:t>
            </a:r>
          </a:p>
          <a:p>
            <a:pPr lvl="1"/>
            <a:r>
              <a:rPr lang="de-DE" dirty="0" err="1"/>
              <a:t>Related</a:t>
            </a:r>
            <a:r>
              <a:rPr lang="de-DE" dirty="0"/>
              <a:t> </a:t>
            </a:r>
            <a:r>
              <a:rPr lang="de-DE" dirty="0" err="1"/>
              <a:t>party</a:t>
            </a:r>
            <a:r>
              <a:rPr lang="de-DE" dirty="0"/>
              <a:t> </a:t>
            </a:r>
            <a:r>
              <a:rPr lang="de-DE" dirty="0" err="1"/>
              <a:t>trade</a:t>
            </a:r>
            <a:r>
              <a:rPr lang="de-DE" dirty="0"/>
              <a:t>:</a:t>
            </a:r>
            <a:br>
              <a:rPr lang="de-DE" dirty="0"/>
            </a:br>
            <a:r>
              <a:rPr lang="de-DE" dirty="0"/>
              <a:t>Intra-firm </a:t>
            </a:r>
            <a:r>
              <a:rPr lang="de-DE" dirty="0" err="1"/>
              <a:t>offshoring</a:t>
            </a:r>
            <a:r>
              <a:rPr lang="de-DE" dirty="0"/>
              <a:t> </a:t>
            </a:r>
            <a:r>
              <a:rPr lang="de-DE" dirty="0" err="1"/>
              <a:t>makes</a:t>
            </a:r>
            <a:r>
              <a:rPr lang="de-DE" dirty="0"/>
              <a:t> </a:t>
            </a:r>
            <a:r>
              <a:rPr lang="de-DE" dirty="0" err="1"/>
              <a:t>up</a:t>
            </a:r>
            <a:r>
              <a:rPr lang="de-DE" dirty="0"/>
              <a:t> </a:t>
            </a:r>
            <a:br>
              <a:rPr lang="de-DE" dirty="0"/>
            </a:br>
            <a:r>
              <a:rPr lang="de-DE" dirty="0"/>
              <a:t>51-53% </a:t>
            </a:r>
            <a:r>
              <a:rPr lang="de-DE" dirty="0" err="1"/>
              <a:t>of</a:t>
            </a:r>
            <a:r>
              <a:rPr lang="de-DE" dirty="0"/>
              <a:t> US </a:t>
            </a:r>
            <a:r>
              <a:rPr lang="de-DE" dirty="0" err="1"/>
              <a:t>imports</a:t>
            </a:r>
            <a:r>
              <a:rPr lang="de-DE" dirty="0"/>
              <a:t> (2005-16)</a:t>
            </a:r>
          </a:p>
        </p:txBody>
      </p:sp>
      <p:pic>
        <p:nvPicPr>
          <p:cNvPr id="8" name="Inhaltsplatzhalter 7"/>
          <p:cNvPicPr>
            <a:picLocks noGrp="1" noChangeAspect="1"/>
          </p:cNvPicPr>
          <p:nvPr>
            <p:ph sz="half" idx="2"/>
          </p:nvPr>
        </p:nvPicPr>
        <p:blipFill>
          <a:blip r:embed="rId2"/>
          <a:stretch>
            <a:fillRect/>
          </a:stretch>
        </p:blipFill>
        <p:spPr>
          <a:xfrm>
            <a:off x="6208554" y="1738995"/>
            <a:ext cx="5108891" cy="4041998"/>
          </a:xfrm>
          <a:prstGeom prst="rect">
            <a:avLst/>
          </a:prstGeom>
        </p:spPr>
      </p:pic>
    </p:spTree>
    <p:extLst>
      <p:ext uri="{BB962C8B-B14F-4D97-AF65-F5344CB8AC3E}">
        <p14:creationId xmlns:p14="http://schemas.microsoft.com/office/powerpoint/2010/main" val="10307594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en-US" dirty="0">
                <a:solidFill>
                  <a:schemeClr val="bg1"/>
                </a:solidFill>
              </a:rPr>
              <a:t>Wh</a:t>
            </a:r>
            <a:r>
              <a:rPr lang="en-US" dirty="0"/>
              <a:t>y Do Firms Engage in Offshoring?</a:t>
            </a:r>
            <a:endParaRPr lang="de-DE" dirty="0"/>
          </a:p>
        </p:txBody>
      </p:sp>
      <p:sp>
        <p:nvSpPr>
          <p:cNvPr id="7" name="Inhaltsplatzhalter 6"/>
          <p:cNvSpPr>
            <a:spLocks noGrp="1"/>
          </p:cNvSpPr>
          <p:nvPr>
            <p:ph idx="1"/>
          </p:nvPr>
        </p:nvSpPr>
        <p:spPr/>
        <p:txBody>
          <a:bodyPr>
            <a:normAutofit/>
          </a:bodyPr>
          <a:lstStyle/>
          <a:p>
            <a:r>
              <a:rPr lang="en-GB" dirty="0"/>
              <a:t>Main motive for offshoring: Costs savings</a:t>
            </a:r>
          </a:p>
          <a:p>
            <a:pPr lvl="1">
              <a:buFont typeface="Calibri" panose="020F0502020204030204" pitchFamily="34" charset="0"/>
              <a:buChar char="→"/>
            </a:pPr>
            <a:r>
              <a:rPr lang="de-DE" dirty="0">
                <a:sym typeface="Wingdings" panose="05000000000000000000" pitchFamily="2" charset="2"/>
              </a:rPr>
              <a:t> </a:t>
            </a:r>
            <a:r>
              <a:rPr lang="de-DE" dirty="0" err="1"/>
              <a:t>Firms</a:t>
            </a:r>
            <a:r>
              <a:rPr lang="de-DE" dirty="0"/>
              <a:t> </a:t>
            </a:r>
            <a:r>
              <a:rPr lang="de-DE" dirty="0" err="1"/>
              <a:t>benefit</a:t>
            </a:r>
            <a:r>
              <a:rPr lang="de-DE" dirty="0"/>
              <a:t> </a:t>
            </a:r>
            <a:r>
              <a:rPr lang="de-DE" dirty="0" err="1"/>
              <a:t>from</a:t>
            </a:r>
            <a:r>
              <a:rPr lang="de-DE" dirty="0"/>
              <a:t> international </a:t>
            </a:r>
            <a:r>
              <a:rPr lang="de-DE" dirty="0" err="1"/>
              <a:t>specialization</a:t>
            </a:r>
            <a:r>
              <a:rPr lang="de-DE" dirty="0"/>
              <a:t> </a:t>
            </a:r>
            <a:r>
              <a:rPr lang="de-DE" dirty="0" err="1"/>
              <a:t>along</a:t>
            </a:r>
            <a:r>
              <a:rPr lang="de-DE" dirty="0"/>
              <a:t> global </a:t>
            </a:r>
            <a:r>
              <a:rPr lang="de-DE" dirty="0" err="1"/>
              <a:t>value</a:t>
            </a:r>
            <a:r>
              <a:rPr lang="de-DE" dirty="0"/>
              <a:t> </a:t>
            </a:r>
            <a:r>
              <a:rPr lang="de-DE" dirty="0" err="1"/>
              <a:t>chains</a:t>
            </a:r>
            <a:endParaRPr lang="de-DE" dirty="0"/>
          </a:p>
          <a:p>
            <a:r>
              <a:rPr lang="en-GB" dirty="0"/>
              <a:t>Typically US firms seek cheap </a:t>
            </a:r>
            <a:r>
              <a:rPr lang="en-GB" dirty="0" err="1"/>
              <a:t>labor</a:t>
            </a:r>
            <a:r>
              <a:rPr lang="en-GB" dirty="0"/>
              <a:t> </a:t>
            </a:r>
            <a:r>
              <a:rPr lang="en-GB" dirty="0">
                <a:sym typeface="Wingdings" panose="05000000000000000000" pitchFamily="2" charset="2"/>
              </a:rPr>
              <a:t> </a:t>
            </a:r>
            <a:r>
              <a:rPr lang="en-GB" dirty="0"/>
              <a:t>Prime offshoring destinations: Low-wage countries like China (14%) and Mexico (10% </a:t>
            </a:r>
            <a:r>
              <a:rPr lang="en-US" dirty="0"/>
              <a:t>of US imports of intermediate goods in 2011</a:t>
            </a:r>
            <a:r>
              <a:rPr lang="en-GB" dirty="0"/>
              <a:t>)</a:t>
            </a:r>
          </a:p>
          <a:p>
            <a:r>
              <a:rPr lang="de-DE" dirty="0"/>
              <a:t>Classic </a:t>
            </a:r>
            <a:r>
              <a:rPr lang="de-DE" dirty="0" err="1"/>
              <a:t>examples</a:t>
            </a:r>
            <a:r>
              <a:rPr lang="de-DE" dirty="0"/>
              <a:t>: </a:t>
            </a:r>
          </a:p>
          <a:p>
            <a:pPr lvl="1"/>
            <a:r>
              <a:rPr lang="de-DE" dirty="0"/>
              <a:t>Automotive </a:t>
            </a:r>
            <a:r>
              <a:rPr lang="de-DE" dirty="0" err="1"/>
              <a:t>parts</a:t>
            </a:r>
            <a:r>
              <a:rPr lang="de-DE" dirty="0"/>
              <a:t> </a:t>
            </a:r>
            <a:r>
              <a:rPr lang="de-DE" dirty="0" err="1"/>
              <a:t>offshored</a:t>
            </a:r>
            <a:r>
              <a:rPr lang="de-DE" dirty="0"/>
              <a:t> </a:t>
            </a:r>
            <a:r>
              <a:rPr lang="de-DE" dirty="0" err="1"/>
              <a:t>to</a:t>
            </a:r>
            <a:r>
              <a:rPr lang="de-DE" dirty="0"/>
              <a:t> Mexico</a:t>
            </a:r>
          </a:p>
          <a:p>
            <a:pPr lvl="1"/>
            <a:r>
              <a:rPr lang="de-DE" dirty="0"/>
              <a:t>Call </a:t>
            </a:r>
            <a:r>
              <a:rPr lang="de-DE" dirty="0" err="1"/>
              <a:t>centers</a:t>
            </a:r>
            <a:r>
              <a:rPr lang="de-DE" dirty="0"/>
              <a:t> </a:t>
            </a:r>
            <a:r>
              <a:rPr lang="de-DE" dirty="0" err="1"/>
              <a:t>offshored</a:t>
            </a:r>
            <a:r>
              <a:rPr lang="de-DE" dirty="0"/>
              <a:t> </a:t>
            </a:r>
            <a:r>
              <a:rPr lang="de-DE" dirty="0" err="1"/>
              <a:t>to</a:t>
            </a:r>
            <a:r>
              <a:rPr lang="de-DE" dirty="0"/>
              <a:t> </a:t>
            </a:r>
            <a:r>
              <a:rPr lang="de-DE" dirty="0" err="1"/>
              <a:t>India</a:t>
            </a:r>
            <a:endParaRPr lang="de-DE" dirty="0"/>
          </a:p>
          <a:p>
            <a:r>
              <a:rPr lang="en-GB" dirty="0"/>
              <a:t>But also: Access to raw materials, intermediate goods, or </a:t>
            </a:r>
            <a:br>
              <a:rPr lang="en-GB" dirty="0"/>
            </a:br>
            <a:r>
              <a:rPr lang="en-GB" dirty="0"/>
              <a:t>specific technologies </a:t>
            </a:r>
            <a:r>
              <a:rPr lang="en-GB" dirty="0">
                <a:sym typeface="Wingdings" panose="05000000000000000000" pitchFamily="2" charset="2"/>
              </a:rPr>
              <a:t> EU (20%) and Canada (17%)</a:t>
            </a:r>
            <a:endParaRPr lang="de-DE" dirty="0"/>
          </a:p>
        </p:txBody>
      </p:sp>
      <p:sp>
        <p:nvSpPr>
          <p:cNvPr id="5" name="Foliennummernplatzhalter 4"/>
          <p:cNvSpPr>
            <a:spLocks noGrp="1"/>
          </p:cNvSpPr>
          <p:nvPr>
            <p:ph type="sldNum" sz="quarter" idx="12"/>
          </p:nvPr>
        </p:nvSpPr>
        <p:spPr/>
        <p:txBody>
          <a:bodyPr/>
          <a:lstStyle/>
          <a:p>
            <a:fld id="{D9F085D5-EC86-4F6A-B501-C1359CB39116}" type="slidenum">
              <a:rPr lang="en-GB" smtClean="0"/>
              <a:pPr/>
              <a:t>101</a:t>
            </a:fld>
            <a:endParaRPr lang="en-GB"/>
          </a:p>
        </p:txBody>
      </p:sp>
    </p:spTree>
    <p:extLst>
      <p:ext uri="{BB962C8B-B14F-4D97-AF65-F5344CB8AC3E}">
        <p14:creationId xmlns:p14="http://schemas.microsoft.com/office/powerpoint/2010/main" val="24568602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pPr lvl="0"/>
            <a:r>
              <a:rPr lang="en-GB" dirty="0">
                <a:solidFill>
                  <a:schemeClr val="bg1"/>
                </a:solidFill>
              </a:rPr>
              <a:t>Wh</a:t>
            </a:r>
            <a:r>
              <a:rPr lang="en-GB" dirty="0"/>
              <a:t>at Are The Effects of Offshoring on Employment and Wages in the U.S.?</a:t>
            </a:r>
            <a:endParaRPr lang="de-DE" dirty="0"/>
          </a:p>
        </p:txBody>
      </p:sp>
      <p:sp>
        <p:nvSpPr>
          <p:cNvPr id="7" name="Inhaltsplatzhalter 6"/>
          <p:cNvSpPr>
            <a:spLocks noGrp="1"/>
          </p:cNvSpPr>
          <p:nvPr>
            <p:ph idx="1"/>
          </p:nvPr>
        </p:nvSpPr>
        <p:spPr/>
        <p:txBody>
          <a:bodyPr>
            <a:normAutofit/>
          </a:bodyPr>
          <a:lstStyle/>
          <a:p>
            <a:r>
              <a:rPr lang="en-GB" dirty="0"/>
              <a:t>Two main effects on US workers expected in theory:</a:t>
            </a:r>
            <a:endParaRPr lang="de-DE" sz="3200" dirty="0"/>
          </a:p>
          <a:p>
            <a:pPr marL="971550" lvl="1" indent="-514350">
              <a:buFont typeface="+mj-lt"/>
              <a:buAutoNum type="arabicPeriod"/>
            </a:pPr>
            <a:r>
              <a:rPr lang="en-GB" dirty="0"/>
              <a:t>Negative </a:t>
            </a:r>
            <a:r>
              <a:rPr lang="en-US" dirty="0"/>
              <a:t>relocation effect</a:t>
            </a:r>
            <a:r>
              <a:rPr lang="en-GB" dirty="0"/>
              <a:t> </a:t>
            </a:r>
            <a:r>
              <a:rPr lang="en-US" dirty="0">
                <a:sym typeface="Wingdings" panose="05000000000000000000" pitchFamily="2" charset="2"/>
              </a:rPr>
              <a:t></a:t>
            </a:r>
            <a:r>
              <a:rPr lang="en-US" dirty="0"/>
              <a:t> </a:t>
            </a:r>
            <a:r>
              <a:rPr lang="en-GB" dirty="0"/>
              <a:t>Job losses and lower wages</a:t>
            </a:r>
            <a:endParaRPr lang="de-DE" dirty="0"/>
          </a:p>
          <a:p>
            <a:pPr marL="971550" lvl="1" indent="-514350">
              <a:buFont typeface="+mj-lt"/>
              <a:buAutoNum type="arabicPeriod"/>
            </a:pPr>
            <a:r>
              <a:rPr lang="en-US" dirty="0"/>
              <a:t>Positive productivity effect: Cost savings increase competitiveness </a:t>
            </a:r>
            <a:br>
              <a:rPr lang="en-US" dirty="0"/>
            </a:br>
            <a:r>
              <a:rPr lang="en-US" dirty="0">
                <a:sym typeface="Wingdings" panose="05000000000000000000" pitchFamily="2" charset="2"/>
              </a:rPr>
              <a:t></a:t>
            </a:r>
            <a:r>
              <a:rPr lang="en-US" dirty="0"/>
              <a:t> Job growth and higher wages</a:t>
            </a:r>
          </a:p>
          <a:p>
            <a:pPr lvl="1">
              <a:buFont typeface="Calibri" panose="020F0502020204030204" pitchFamily="34" charset="0"/>
              <a:buChar char="→"/>
            </a:pPr>
            <a:r>
              <a:rPr lang="en-US" i="1" dirty="0"/>
              <a:t> Ambiguous net effect </a:t>
            </a:r>
            <a:r>
              <a:rPr lang="en-US" dirty="0"/>
              <a:t>in theory</a:t>
            </a:r>
          </a:p>
          <a:p>
            <a:r>
              <a:rPr lang="en-GB" dirty="0"/>
              <a:t>Extreme example for the </a:t>
            </a:r>
            <a:r>
              <a:rPr lang="en-US" dirty="0"/>
              <a:t>productivity</a:t>
            </a:r>
            <a:r>
              <a:rPr lang="en-GB" dirty="0"/>
              <a:t> effect: Apple Inc. </a:t>
            </a:r>
          </a:p>
          <a:p>
            <a:pPr lvl="1"/>
            <a:r>
              <a:rPr lang="en-GB" dirty="0"/>
              <a:t>Has offshored most production activities </a:t>
            </a:r>
            <a:r>
              <a:rPr lang="en-GB" dirty="0">
                <a:sym typeface="Wingdings" panose="05000000000000000000" pitchFamily="2" charset="2"/>
              </a:rPr>
              <a:t>and become a “</a:t>
            </a:r>
            <a:r>
              <a:rPr lang="en-GB" dirty="0" err="1">
                <a:sym typeface="Wingdings" panose="05000000000000000000" pitchFamily="2" charset="2"/>
              </a:rPr>
              <a:t>f</a:t>
            </a:r>
            <a:r>
              <a:rPr lang="en-GB" dirty="0" err="1"/>
              <a:t>actoryless</a:t>
            </a:r>
            <a:r>
              <a:rPr lang="en-GB" dirty="0"/>
              <a:t>” firm</a:t>
            </a:r>
          </a:p>
          <a:p>
            <a:pPr lvl="1"/>
            <a:r>
              <a:rPr lang="en-GB" dirty="0"/>
              <a:t>Employs 80,000 US workers in R&amp;D, design, marketing,… (and growing)</a:t>
            </a:r>
          </a:p>
          <a:p>
            <a:pPr marL="228600" lvl="1">
              <a:spcBef>
                <a:spcPts val="1000"/>
              </a:spcBef>
              <a:buFont typeface="Arial" panose="020B0604020202020204" pitchFamily="34" charset="0"/>
              <a:buChar char="•"/>
            </a:pPr>
            <a:r>
              <a:rPr lang="de-DE" sz="2800" b="1" dirty="0">
                <a:solidFill>
                  <a:srgbClr val="0C4C88"/>
                </a:solidFill>
              </a:rPr>
              <a:t>Other </a:t>
            </a:r>
            <a:r>
              <a:rPr lang="de-DE" sz="2800" b="1" dirty="0" err="1">
                <a:solidFill>
                  <a:srgbClr val="0C4C88"/>
                </a:solidFill>
              </a:rPr>
              <a:t>concerns</a:t>
            </a:r>
            <a:r>
              <a:rPr lang="de-DE" sz="2800" b="1" dirty="0">
                <a:solidFill>
                  <a:srgbClr val="0C4C88"/>
                </a:solidFill>
              </a:rPr>
              <a:t>: </a:t>
            </a:r>
            <a:r>
              <a:rPr lang="de-DE" sz="2800" b="1" dirty="0" err="1">
                <a:solidFill>
                  <a:srgbClr val="0C4C88"/>
                </a:solidFill>
                <a:sym typeface="Wingdings" panose="05000000000000000000" pitchFamily="2" charset="2"/>
              </a:rPr>
              <a:t>inequality</a:t>
            </a:r>
            <a:r>
              <a:rPr lang="de-DE" sz="2800" b="1" dirty="0">
                <a:solidFill>
                  <a:srgbClr val="0C4C88"/>
                </a:solidFill>
                <a:sym typeface="Wingdings" panose="05000000000000000000" pitchFamily="2" charset="2"/>
              </a:rPr>
              <a:t> (</a:t>
            </a:r>
            <a:r>
              <a:rPr lang="de-DE" sz="2800" b="1" dirty="0" err="1">
                <a:solidFill>
                  <a:srgbClr val="0C4C88"/>
                </a:solidFill>
              </a:rPr>
              <a:t>skill</a:t>
            </a:r>
            <a:r>
              <a:rPr lang="de-DE" sz="2800" b="1" dirty="0">
                <a:solidFill>
                  <a:srgbClr val="0C4C88"/>
                </a:solidFill>
              </a:rPr>
              <a:t> </a:t>
            </a:r>
            <a:r>
              <a:rPr lang="de-DE" sz="2800" b="1" dirty="0" err="1">
                <a:solidFill>
                  <a:srgbClr val="0C4C88"/>
                </a:solidFill>
              </a:rPr>
              <a:t>bias</a:t>
            </a:r>
            <a:r>
              <a:rPr lang="de-DE" sz="2800" b="1" dirty="0">
                <a:solidFill>
                  <a:srgbClr val="0C4C88"/>
                </a:solidFill>
              </a:rPr>
              <a:t>), national </a:t>
            </a:r>
            <a:r>
              <a:rPr lang="de-DE" sz="2800" b="1" dirty="0" err="1">
                <a:solidFill>
                  <a:srgbClr val="0C4C88"/>
                </a:solidFill>
              </a:rPr>
              <a:t>security</a:t>
            </a:r>
            <a:endParaRPr lang="de-DE" sz="2800" b="1" dirty="0">
              <a:solidFill>
                <a:srgbClr val="0C4C88"/>
              </a:solidFill>
            </a:endParaRPr>
          </a:p>
        </p:txBody>
      </p:sp>
      <p:sp>
        <p:nvSpPr>
          <p:cNvPr id="5" name="Foliennummernplatzhalter 4"/>
          <p:cNvSpPr>
            <a:spLocks noGrp="1"/>
          </p:cNvSpPr>
          <p:nvPr>
            <p:ph type="sldNum" sz="quarter" idx="12"/>
          </p:nvPr>
        </p:nvSpPr>
        <p:spPr/>
        <p:txBody>
          <a:bodyPr/>
          <a:lstStyle/>
          <a:p>
            <a:fld id="{D9F085D5-EC86-4F6A-B501-C1359CB39116}" type="slidenum">
              <a:rPr lang="en-GB" smtClean="0"/>
              <a:pPr/>
              <a:t>102</a:t>
            </a:fld>
            <a:endParaRPr lang="en-GB"/>
          </a:p>
        </p:txBody>
      </p:sp>
    </p:spTree>
    <p:extLst>
      <p:ext uri="{BB962C8B-B14F-4D97-AF65-F5344CB8AC3E}">
        <p14:creationId xmlns:p14="http://schemas.microsoft.com/office/powerpoint/2010/main" val="7086092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solidFill>
                  <a:schemeClr val="bg1"/>
                </a:solidFill>
              </a:rPr>
              <a:t>Em</a:t>
            </a:r>
            <a:r>
              <a:rPr lang="de-DE" dirty="0" err="1"/>
              <a:t>pirical</a:t>
            </a:r>
            <a:r>
              <a:rPr lang="de-DE" dirty="0"/>
              <a:t> </a:t>
            </a:r>
            <a:r>
              <a:rPr lang="de-DE" dirty="0" err="1"/>
              <a:t>Evidence</a:t>
            </a:r>
            <a:r>
              <a:rPr lang="de-DE" dirty="0"/>
              <a:t> on The </a:t>
            </a:r>
            <a:r>
              <a:rPr lang="de-DE" dirty="0" err="1"/>
              <a:t>Effects</a:t>
            </a:r>
            <a:r>
              <a:rPr lang="de-DE" dirty="0"/>
              <a:t> </a:t>
            </a:r>
            <a:r>
              <a:rPr lang="de-DE" dirty="0" err="1"/>
              <a:t>of</a:t>
            </a:r>
            <a:r>
              <a:rPr lang="de-DE" dirty="0"/>
              <a:t> </a:t>
            </a:r>
            <a:r>
              <a:rPr lang="de-DE" dirty="0" err="1"/>
              <a:t>Offshoring</a:t>
            </a:r>
            <a:endParaRPr lang="de-DE" dirty="0"/>
          </a:p>
        </p:txBody>
      </p:sp>
      <p:sp>
        <p:nvSpPr>
          <p:cNvPr id="2" name="Inhaltsplatzhalter 1"/>
          <p:cNvSpPr>
            <a:spLocks noGrp="1"/>
          </p:cNvSpPr>
          <p:nvPr>
            <p:ph idx="1"/>
          </p:nvPr>
        </p:nvSpPr>
        <p:spPr/>
        <p:txBody>
          <a:bodyPr>
            <a:noAutofit/>
          </a:bodyPr>
          <a:lstStyle/>
          <a:p>
            <a:r>
              <a:rPr lang="en-GB" dirty="0"/>
              <a:t>Offshoring of </a:t>
            </a:r>
            <a:r>
              <a:rPr lang="de-DE" dirty="0" err="1"/>
              <a:t>manufactured</a:t>
            </a:r>
            <a:r>
              <a:rPr lang="de-DE" dirty="0"/>
              <a:t> </a:t>
            </a:r>
            <a:r>
              <a:rPr lang="de-DE" dirty="0" err="1"/>
              <a:t>goods</a:t>
            </a:r>
            <a:r>
              <a:rPr lang="de-DE" dirty="0"/>
              <a:t> </a:t>
            </a:r>
            <a:r>
              <a:rPr lang="de-DE" dirty="0" err="1"/>
              <a:t>and</a:t>
            </a:r>
            <a:r>
              <a:rPr lang="de-DE" dirty="0"/>
              <a:t> </a:t>
            </a:r>
            <a:r>
              <a:rPr lang="de-DE" dirty="0" err="1"/>
              <a:t>components</a:t>
            </a:r>
            <a:endParaRPr lang="en-GB" dirty="0"/>
          </a:p>
          <a:p>
            <a:pPr marL="457200" lvl="1" indent="0">
              <a:buNone/>
            </a:pPr>
            <a:r>
              <a:rPr lang="en-GB" dirty="0"/>
              <a:t>… might  have positive or negative employment effects </a:t>
            </a:r>
            <a:r>
              <a:rPr lang="en-GB" dirty="0">
                <a:sym typeface="Wingdings" panose="05000000000000000000" pitchFamily="2" charset="2"/>
              </a:rPr>
              <a:t></a:t>
            </a:r>
            <a:r>
              <a:rPr lang="en-GB" dirty="0"/>
              <a:t> mixed evidence</a:t>
            </a:r>
          </a:p>
          <a:p>
            <a:pPr marL="457200" lvl="1" indent="0">
              <a:buNone/>
            </a:pPr>
            <a:r>
              <a:rPr lang="de-DE" dirty="0"/>
              <a:t>… </a:t>
            </a:r>
            <a:r>
              <a:rPr lang="de-DE" dirty="0" err="1"/>
              <a:t>tends</a:t>
            </a:r>
            <a:r>
              <a:rPr lang="de-DE" dirty="0"/>
              <a:t> </a:t>
            </a:r>
            <a:r>
              <a:rPr lang="de-DE" dirty="0" err="1"/>
              <a:t>to</a:t>
            </a:r>
            <a:r>
              <a:rPr lang="de-DE" dirty="0"/>
              <a:t> </a:t>
            </a:r>
            <a:r>
              <a:rPr lang="de-DE" dirty="0" err="1"/>
              <a:t>reduce</a:t>
            </a:r>
            <a:r>
              <a:rPr lang="de-DE" dirty="0"/>
              <a:t> </a:t>
            </a:r>
            <a:r>
              <a:rPr lang="de-DE" dirty="0" err="1"/>
              <a:t>domestic</a:t>
            </a:r>
            <a:r>
              <a:rPr lang="de-DE" dirty="0"/>
              <a:t> </a:t>
            </a:r>
            <a:r>
              <a:rPr lang="de-DE" dirty="0" err="1"/>
              <a:t>wages</a:t>
            </a:r>
            <a:r>
              <a:rPr lang="de-DE" dirty="0"/>
              <a:t> </a:t>
            </a:r>
            <a:r>
              <a:rPr lang="en-US" dirty="0"/>
              <a:t>in offshored occupations</a:t>
            </a:r>
          </a:p>
          <a:p>
            <a:pPr marL="457200" lvl="1" indent="0">
              <a:buNone/>
            </a:pPr>
            <a:r>
              <a:rPr lang="en-GB" dirty="0"/>
              <a:t>… hurts low-skilled workers more and </a:t>
            </a:r>
            <a:r>
              <a:rPr lang="en-GB" dirty="0">
                <a:sym typeface="Wingdings" panose="05000000000000000000" pitchFamily="2" charset="2"/>
              </a:rPr>
              <a:t></a:t>
            </a:r>
            <a:r>
              <a:rPr lang="en-GB" dirty="0"/>
              <a:t> can increase income inequality</a:t>
            </a:r>
          </a:p>
          <a:p>
            <a:pPr marL="457200" lvl="1" indent="0">
              <a:buNone/>
            </a:pPr>
            <a:r>
              <a:rPr lang="en-GB" dirty="0"/>
              <a:t>… boosts industry output and firm productivity</a:t>
            </a:r>
            <a:endParaRPr lang="de-DE" dirty="0"/>
          </a:p>
          <a:p>
            <a:r>
              <a:rPr lang="en-GB" dirty="0"/>
              <a:t>Offshoring of services</a:t>
            </a:r>
          </a:p>
          <a:p>
            <a:pPr marL="457200" lvl="1" indent="0">
              <a:buNone/>
            </a:pPr>
            <a:r>
              <a:rPr lang="en-GB" dirty="0"/>
              <a:t>… is a much smaller phenomenon (little data)</a:t>
            </a:r>
          </a:p>
          <a:p>
            <a:pPr marL="457200" lvl="1" indent="0">
              <a:buNone/>
            </a:pPr>
            <a:r>
              <a:rPr lang="en-GB" dirty="0"/>
              <a:t>… seems to have more </a:t>
            </a:r>
            <a:r>
              <a:rPr lang="en-GB" dirty="0" err="1"/>
              <a:t>favorable</a:t>
            </a:r>
            <a:r>
              <a:rPr lang="en-GB" dirty="0"/>
              <a:t>, non-negative employment effects</a:t>
            </a:r>
          </a:p>
        </p:txBody>
      </p:sp>
      <p:sp>
        <p:nvSpPr>
          <p:cNvPr id="5" name="Foliennummernplatzhalter 4"/>
          <p:cNvSpPr>
            <a:spLocks noGrp="1"/>
          </p:cNvSpPr>
          <p:nvPr>
            <p:ph type="sldNum" sz="quarter" idx="12"/>
          </p:nvPr>
        </p:nvSpPr>
        <p:spPr/>
        <p:txBody>
          <a:bodyPr/>
          <a:lstStyle/>
          <a:p>
            <a:fld id="{D9F085D5-EC86-4F6A-B501-C1359CB39116}" type="slidenum">
              <a:rPr lang="en-GB" smtClean="0"/>
              <a:pPr/>
              <a:t>103</a:t>
            </a:fld>
            <a:endParaRPr lang="en-GB"/>
          </a:p>
        </p:txBody>
      </p:sp>
    </p:spTree>
    <p:extLst>
      <p:ext uri="{BB962C8B-B14F-4D97-AF65-F5344CB8AC3E}">
        <p14:creationId xmlns:p14="http://schemas.microsoft.com/office/powerpoint/2010/main" val="18101418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a:solidFill>
                  <a:schemeClr val="bg1"/>
                </a:solidFill>
              </a:rPr>
              <a:t>Pol</a:t>
            </a:r>
            <a:r>
              <a:rPr lang="de-DE" dirty="0" err="1"/>
              <a:t>icy</a:t>
            </a:r>
            <a:r>
              <a:rPr lang="de-DE" dirty="0"/>
              <a:t> Responses </a:t>
            </a:r>
            <a:r>
              <a:rPr lang="de-DE" dirty="0" err="1"/>
              <a:t>to</a:t>
            </a:r>
            <a:r>
              <a:rPr lang="de-DE" dirty="0"/>
              <a:t> FDI </a:t>
            </a:r>
            <a:r>
              <a:rPr lang="de-DE" dirty="0" err="1"/>
              <a:t>and</a:t>
            </a:r>
            <a:r>
              <a:rPr lang="de-DE" dirty="0"/>
              <a:t> </a:t>
            </a:r>
            <a:r>
              <a:rPr lang="de-DE" dirty="0" err="1"/>
              <a:t>Offshoring</a:t>
            </a:r>
            <a:endParaRPr lang="de-DE" dirty="0"/>
          </a:p>
        </p:txBody>
      </p:sp>
      <p:sp>
        <p:nvSpPr>
          <p:cNvPr id="2" name="Inhaltsplatzhalter 1"/>
          <p:cNvSpPr>
            <a:spLocks noGrp="1"/>
          </p:cNvSpPr>
          <p:nvPr>
            <p:ph idx="1"/>
          </p:nvPr>
        </p:nvSpPr>
        <p:spPr/>
        <p:txBody>
          <a:bodyPr>
            <a:noAutofit/>
          </a:bodyPr>
          <a:lstStyle/>
          <a:p>
            <a:r>
              <a:rPr lang="de-DE" dirty="0" err="1"/>
              <a:t>Policies</a:t>
            </a:r>
            <a:r>
              <a:rPr lang="de-DE" dirty="0"/>
              <a:t> </a:t>
            </a:r>
            <a:r>
              <a:rPr lang="de-DE" dirty="0" err="1"/>
              <a:t>aiming</a:t>
            </a:r>
            <a:r>
              <a:rPr lang="de-DE" dirty="0"/>
              <a:t> </a:t>
            </a:r>
            <a:r>
              <a:rPr lang="de-DE" dirty="0" err="1"/>
              <a:t>to</a:t>
            </a:r>
            <a:r>
              <a:rPr lang="de-DE" dirty="0"/>
              <a:t> </a:t>
            </a:r>
            <a:r>
              <a:rPr lang="de-DE" dirty="0" err="1"/>
              <a:t>improve</a:t>
            </a:r>
            <a:r>
              <a:rPr lang="de-DE" dirty="0"/>
              <a:t> </a:t>
            </a:r>
            <a:r>
              <a:rPr lang="de-DE" dirty="0" err="1"/>
              <a:t>the</a:t>
            </a:r>
            <a:r>
              <a:rPr lang="de-DE" dirty="0"/>
              <a:t> </a:t>
            </a:r>
            <a:r>
              <a:rPr lang="de-DE" dirty="0" err="1"/>
              <a:t>attractiveness</a:t>
            </a:r>
            <a:r>
              <a:rPr lang="de-DE" dirty="0"/>
              <a:t> </a:t>
            </a:r>
            <a:r>
              <a:rPr lang="de-DE" dirty="0" err="1"/>
              <a:t>of</a:t>
            </a:r>
            <a:r>
              <a:rPr lang="de-DE" dirty="0"/>
              <a:t> </a:t>
            </a:r>
            <a:r>
              <a:rPr lang="de-DE" dirty="0" err="1"/>
              <a:t>producing</a:t>
            </a:r>
            <a:r>
              <a:rPr lang="de-DE" dirty="0"/>
              <a:t> in </a:t>
            </a:r>
            <a:r>
              <a:rPr lang="de-DE" dirty="0" err="1"/>
              <a:t>the</a:t>
            </a:r>
            <a:r>
              <a:rPr lang="de-DE" dirty="0"/>
              <a:t> US:</a:t>
            </a:r>
          </a:p>
          <a:p>
            <a:pPr lvl="1"/>
            <a:r>
              <a:rPr lang="de-DE" dirty="0"/>
              <a:t>E.g.: R&amp;D </a:t>
            </a:r>
            <a:r>
              <a:rPr lang="de-DE" dirty="0" err="1"/>
              <a:t>tax</a:t>
            </a:r>
            <a:r>
              <a:rPr lang="de-DE" dirty="0"/>
              <a:t> </a:t>
            </a:r>
            <a:r>
              <a:rPr lang="de-DE" dirty="0" err="1"/>
              <a:t>credit</a:t>
            </a:r>
            <a:r>
              <a:rPr lang="de-DE" dirty="0"/>
              <a:t>, </a:t>
            </a:r>
            <a:r>
              <a:rPr lang="de-DE" dirty="0" err="1"/>
              <a:t>reducing</a:t>
            </a:r>
            <a:r>
              <a:rPr lang="de-DE" dirty="0"/>
              <a:t> </a:t>
            </a:r>
            <a:r>
              <a:rPr lang="de-DE" dirty="0" err="1"/>
              <a:t>business</a:t>
            </a:r>
            <a:r>
              <a:rPr lang="de-DE" dirty="0"/>
              <a:t> </a:t>
            </a:r>
            <a:r>
              <a:rPr lang="de-DE" dirty="0" err="1"/>
              <a:t>costs</a:t>
            </a:r>
            <a:r>
              <a:rPr lang="de-DE" dirty="0"/>
              <a:t>, etc.</a:t>
            </a:r>
          </a:p>
          <a:p>
            <a:r>
              <a:rPr lang="en-US" dirty="0"/>
              <a:t>Policies supporting affected firms and workers</a:t>
            </a:r>
            <a:endParaRPr lang="de-DE" dirty="0"/>
          </a:p>
          <a:p>
            <a:pPr lvl="1"/>
            <a:r>
              <a:rPr lang="de-DE" dirty="0"/>
              <a:t>Prime </a:t>
            </a:r>
            <a:r>
              <a:rPr lang="de-DE" dirty="0" err="1"/>
              <a:t>example</a:t>
            </a:r>
            <a:r>
              <a:rPr lang="de-DE" dirty="0"/>
              <a:t>: </a:t>
            </a:r>
            <a:r>
              <a:rPr lang="de-DE" b="1" dirty="0"/>
              <a:t>Trade </a:t>
            </a:r>
            <a:r>
              <a:rPr lang="de-DE" b="1" dirty="0" err="1"/>
              <a:t>adjustment</a:t>
            </a:r>
            <a:r>
              <a:rPr lang="de-DE" b="1" dirty="0"/>
              <a:t> </a:t>
            </a:r>
            <a:r>
              <a:rPr lang="de-DE" b="1" dirty="0" err="1"/>
              <a:t>assistance</a:t>
            </a:r>
            <a:r>
              <a:rPr lang="de-DE" b="1" dirty="0"/>
              <a:t> (TAA) </a:t>
            </a:r>
            <a:r>
              <a:rPr lang="de-DE" dirty="0" err="1"/>
              <a:t>program</a:t>
            </a:r>
            <a:endParaRPr lang="de-DE" dirty="0"/>
          </a:p>
          <a:p>
            <a:pPr lvl="1"/>
            <a:r>
              <a:rPr lang="de-DE" dirty="0"/>
              <a:t>Financial </a:t>
            </a:r>
            <a:r>
              <a:rPr lang="de-DE" dirty="0" err="1"/>
              <a:t>support</a:t>
            </a:r>
            <a:r>
              <a:rPr lang="de-DE" dirty="0"/>
              <a:t> </a:t>
            </a:r>
            <a:r>
              <a:rPr lang="de-DE" dirty="0" err="1"/>
              <a:t>and</a:t>
            </a:r>
            <a:r>
              <a:rPr lang="de-DE" dirty="0"/>
              <a:t> </a:t>
            </a:r>
            <a:r>
              <a:rPr lang="de-DE" dirty="0" err="1"/>
              <a:t>retraining</a:t>
            </a:r>
            <a:r>
              <a:rPr lang="de-DE" dirty="0"/>
              <a:t> </a:t>
            </a:r>
            <a:r>
              <a:rPr lang="de-DE" dirty="0" err="1"/>
              <a:t>for</a:t>
            </a:r>
            <a:r>
              <a:rPr lang="de-DE" dirty="0"/>
              <a:t> </a:t>
            </a:r>
            <a:r>
              <a:rPr lang="de-DE" dirty="0" err="1"/>
              <a:t>affected</a:t>
            </a:r>
            <a:r>
              <a:rPr lang="de-DE" dirty="0"/>
              <a:t> </a:t>
            </a:r>
            <a:r>
              <a:rPr lang="de-DE" dirty="0" err="1"/>
              <a:t>workers</a:t>
            </a:r>
            <a:r>
              <a:rPr lang="de-DE" dirty="0"/>
              <a:t>, </a:t>
            </a:r>
            <a:r>
              <a:rPr lang="de-DE" dirty="0" err="1"/>
              <a:t>firms</a:t>
            </a:r>
            <a:r>
              <a:rPr lang="de-DE" dirty="0"/>
              <a:t>, </a:t>
            </a:r>
            <a:r>
              <a:rPr lang="de-DE" dirty="0" err="1"/>
              <a:t>and</a:t>
            </a:r>
            <a:r>
              <a:rPr lang="de-DE" dirty="0"/>
              <a:t> </a:t>
            </a:r>
            <a:r>
              <a:rPr lang="de-DE" dirty="0" err="1"/>
              <a:t>farmers</a:t>
            </a:r>
            <a:endParaRPr lang="de-DE" dirty="0"/>
          </a:p>
          <a:p>
            <a:pPr lvl="1"/>
            <a:r>
              <a:rPr lang="de-DE" dirty="0" err="1"/>
              <a:t>Around</a:t>
            </a:r>
            <a:r>
              <a:rPr lang="de-DE" dirty="0"/>
              <a:t> 1,000 </a:t>
            </a:r>
            <a:r>
              <a:rPr lang="de-DE" dirty="0" err="1"/>
              <a:t>petitions</a:t>
            </a:r>
            <a:r>
              <a:rPr lang="de-DE" dirty="0"/>
              <a:t>, </a:t>
            </a:r>
            <a:r>
              <a:rPr lang="de-DE" dirty="0" err="1"/>
              <a:t>covering</a:t>
            </a:r>
            <a:r>
              <a:rPr lang="de-DE" dirty="0"/>
              <a:t> </a:t>
            </a:r>
            <a:r>
              <a:rPr lang="de-DE" dirty="0" err="1"/>
              <a:t>around</a:t>
            </a:r>
            <a:r>
              <a:rPr lang="de-DE" dirty="0"/>
              <a:t> 100,000 </a:t>
            </a:r>
            <a:r>
              <a:rPr lang="de-DE" dirty="0" err="1"/>
              <a:t>workers</a:t>
            </a:r>
            <a:r>
              <a:rPr lang="de-DE" dirty="0"/>
              <a:t> in 2017</a:t>
            </a:r>
          </a:p>
          <a:p>
            <a:r>
              <a:rPr lang="de-DE" dirty="0" err="1"/>
              <a:t>Policies</a:t>
            </a:r>
            <a:r>
              <a:rPr lang="de-DE" dirty="0"/>
              <a:t> </a:t>
            </a:r>
            <a:r>
              <a:rPr lang="de-DE" dirty="0" err="1"/>
              <a:t>inhibiting</a:t>
            </a:r>
            <a:r>
              <a:rPr lang="de-DE" dirty="0"/>
              <a:t> </a:t>
            </a:r>
            <a:r>
              <a:rPr lang="de-DE" dirty="0" err="1"/>
              <a:t>offshoring</a:t>
            </a:r>
            <a:r>
              <a:rPr lang="de-DE" dirty="0"/>
              <a:t> </a:t>
            </a:r>
            <a:r>
              <a:rPr lang="de-DE" dirty="0" err="1"/>
              <a:t>or</a:t>
            </a:r>
            <a:r>
              <a:rPr lang="de-DE" dirty="0"/>
              <a:t> FDI </a:t>
            </a:r>
            <a:r>
              <a:rPr lang="de-DE" dirty="0" err="1"/>
              <a:t>altogether</a:t>
            </a:r>
            <a:endParaRPr lang="de-DE" dirty="0"/>
          </a:p>
          <a:p>
            <a:pPr lvl="1"/>
            <a:r>
              <a:rPr lang="de-DE" dirty="0"/>
              <a:t>E.g.: </a:t>
            </a:r>
            <a:r>
              <a:rPr lang="en-US" b="1" dirty="0"/>
              <a:t>Committee on Foreign Investment in the United States (CFIUS) </a:t>
            </a:r>
          </a:p>
          <a:p>
            <a:pPr lvl="1"/>
            <a:r>
              <a:rPr lang="en-US" dirty="0"/>
              <a:t>Reviews national security concerns related to FDI into </a:t>
            </a:r>
            <a:r>
              <a:rPr lang="en-US"/>
              <a:t>the US</a:t>
            </a:r>
            <a:endParaRPr lang="en-US" dirty="0"/>
          </a:p>
          <a:p>
            <a:pPr lvl="1"/>
            <a:r>
              <a:rPr lang="en-US" dirty="0"/>
              <a:t>Rising number of reviews (79 in 2016), but few presidential decisions (1)</a:t>
            </a:r>
            <a:endParaRPr lang="de-DE" dirty="0"/>
          </a:p>
          <a:p>
            <a:pPr lvl="1"/>
            <a:r>
              <a:rPr lang="en-US" dirty="0"/>
              <a:t>Example: Blocked takeover of Qualcomm by Singapore’s Broadcom Ltd (2018)</a:t>
            </a:r>
          </a:p>
        </p:txBody>
      </p:sp>
      <p:sp>
        <p:nvSpPr>
          <p:cNvPr id="5" name="Foliennummernplatzhalter 4"/>
          <p:cNvSpPr>
            <a:spLocks noGrp="1"/>
          </p:cNvSpPr>
          <p:nvPr>
            <p:ph type="sldNum" sz="quarter" idx="12"/>
          </p:nvPr>
        </p:nvSpPr>
        <p:spPr/>
        <p:txBody>
          <a:bodyPr/>
          <a:lstStyle/>
          <a:p>
            <a:fld id="{D9F085D5-EC86-4F6A-B501-C1359CB39116}" type="slidenum">
              <a:rPr lang="en-GB" smtClean="0"/>
              <a:pPr/>
              <a:t>104</a:t>
            </a:fld>
            <a:endParaRPr lang="en-GB"/>
          </a:p>
        </p:txBody>
      </p:sp>
    </p:spTree>
    <p:extLst>
      <p:ext uri="{BB962C8B-B14F-4D97-AF65-F5344CB8AC3E}">
        <p14:creationId xmlns:p14="http://schemas.microsoft.com/office/powerpoint/2010/main" val="34107548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1123406"/>
            <a:ext cx="10515600" cy="4798662"/>
          </a:xfrm>
        </p:spPr>
        <p:txBody>
          <a:bodyPr>
            <a:normAutofit fontScale="62500" lnSpcReduction="20000"/>
          </a:bodyPr>
          <a:lstStyle/>
          <a:p>
            <a:pPr marL="0" indent="0" algn="ctr">
              <a:buNone/>
            </a:pPr>
            <a:endParaRPr lang="en-US" sz="6000" dirty="0"/>
          </a:p>
          <a:p>
            <a:pPr marL="0" indent="0" algn="ctr">
              <a:buNone/>
            </a:pPr>
            <a:r>
              <a:rPr lang="en-US" sz="77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&lt;presenter name&gt;</a:t>
            </a:r>
          </a:p>
          <a:p>
            <a:pPr marL="0" indent="0" algn="ctr">
              <a:buNone/>
            </a:pPr>
            <a:r>
              <a:rPr lang="en-US" dirty="0"/>
              <a:t>&lt;presenter email&gt;</a:t>
            </a:r>
          </a:p>
          <a:p>
            <a:pPr marL="0" indent="0" algn="ctr">
              <a:buNone/>
            </a:pPr>
            <a:endParaRPr lang="en-US" dirty="0"/>
          </a:p>
          <a:p>
            <a:pPr marL="0" indent="0" algn="ctr">
              <a:buNone/>
            </a:pPr>
            <a:r>
              <a:rPr lang="en-US" dirty="0"/>
              <a:t>Contact NEED: </a:t>
            </a:r>
            <a:r>
              <a:rPr lang="en-US" dirty="0" err="1"/>
              <a:t>I</a:t>
            </a:r>
            <a:r>
              <a:rPr lang="en-US" dirty="0" err="1">
                <a:hlinkClick r:id="rId3"/>
              </a:rPr>
              <a:t>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Follow NEED:  </a:t>
            </a:r>
            <a:r>
              <a:rPr lang="en-US" dirty="0" err="1"/>
              <a:t>www.NEEDelegation.org</a:t>
            </a:r>
            <a:r>
              <a:rPr lang="en-US" dirty="0"/>
              <a:t>/</a:t>
            </a:r>
            <a:r>
              <a:rPr lang="en-US" dirty="0" err="1"/>
              <a:t>friends.php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105</a:t>
            </a:fld>
            <a:endParaRPr lang="en-GB"/>
          </a:p>
        </p:txBody>
      </p:sp>
    </p:spTree>
    <p:extLst>
      <p:ext uri="{BB962C8B-B14F-4D97-AF65-F5344CB8AC3E}">
        <p14:creationId xmlns:p14="http://schemas.microsoft.com/office/powerpoint/2010/main" val="3805845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8A1B-2A82-9346-8C9D-ACD89714FB62}"/>
              </a:ext>
            </a:extLst>
          </p:cNvPr>
          <p:cNvSpPr>
            <a:spLocks noGrp="1"/>
          </p:cNvSpPr>
          <p:nvPr>
            <p:ph type="title"/>
          </p:nvPr>
        </p:nvSpPr>
        <p:spPr/>
        <p:txBody>
          <a:bodyPr/>
          <a:lstStyle/>
          <a:p>
            <a:r>
              <a:rPr lang="en-US" dirty="0">
                <a:solidFill>
                  <a:schemeClr val="bg1"/>
                </a:solidFill>
              </a:rPr>
              <a:t>Int</a:t>
            </a:r>
            <a:r>
              <a:rPr lang="en-US" dirty="0"/>
              <a:t>ernational Cooperation</a:t>
            </a:r>
          </a:p>
        </p:txBody>
      </p:sp>
      <p:sp>
        <p:nvSpPr>
          <p:cNvPr id="4" name="Slide Number Placeholder 3">
            <a:extLst>
              <a:ext uri="{FF2B5EF4-FFF2-40B4-BE49-F238E27FC236}">
                <a16:creationId xmlns:a16="http://schemas.microsoft.com/office/drawing/2014/main" id="{405AD6B3-1093-F845-8CB5-E95042D9B812}"/>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9" name="Picture 8">
            <a:extLst>
              <a:ext uri="{FF2B5EF4-FFF2-40B4-BE49-F238E27FC236}">
                <a16:creationId xmlns:a16="http://schemas.microsoft.com/office/drawing/2014/main" id="{5F2B798F-B527-7A4A-9B7D-B505D9A332C4}"/>
              </a:ext>
            </a:extLst>
          </p:cNvPr>
          <p:cNvPicPr>
            <a:picLocks noChangeAspect="1"/>
          </p:cNvPicPr>
          <p:nvPr/>
        </p:nvPicPr>
        <p:blipFill>
          <a:blip r:embed="rId2"/>
          <a:stretch>
            <a:fillRect/>
          </a:stretch>
        </p:blipFill>
        <p:spPr>
          <a:xfrm>
            <a:off x="1587500" y="1105256"/>
            <a:ext cx="9017000" cy="4995279"/>
          </a:xfrm>
          <a:prstGeom prst="rect">
            <a:avLst/>
          </a:prstGeom>
        </p:spPr>
      </p:pic>
      <p:pic>
        <p:nvPicPr>
          <p:cNvPr id="11" name="Picture 10">
            <a:extLst>
              <a:ext uri="{FF2B5EF4-FFF2-40B4-BE49-F238E27FC236}">
                <a16:creationId xmlns:a16="http://schemas.microsoft.com/office/drawing/2014/main" id="{A5F100D0-26C7-0E40-BAF4-D91A06DFCFEB}"/>
              </a:ext>
            </a:extLst>
          </p:cNvPr>
          <p:cNvPicPr>
            <a:picLocks noChangeAspect="1"/>
          </p:cNvPicPr>
          <p:nvPr/>
        </p:nvPicPr>
        <p:blipFill>
          <a:blip r:embed="rId3"/>
          <a:stretch>
            <a:fillRect/>
          </a:stretch>
        </p:blipFill>
        <p:spPr>
          <a:xfrm>
            <a:off x="1100721" y="1105255"/>
            <a:ext cx="9990558" cy="4995279"/>
          </a:xfrm>
          <a:prstGeom prst="rect">
            <a:avLst/>
          </a:prstGeom>
        </p:spPr>
      </p:pic>
      <p:pic>
        <p:nvPicPr>
          <p:cNvPr id="13" name="Picture 12">
            <a:extLst>
              <a:ext uri="{FF2B5EF4-FFF2-40B4-BE49-F238E27FC236}">
                <a16:creationId xmlns:a16="http://schemas.microsoft.com/office/drawing/2014/main" id="{94CEB293-5004-3C4C-A21A-1B33C8D1CB4C}"/>
              </a:ext>
            </a:extLst>
          </p:cNvPr>
          <p:cNvPicPr>
            <a:picLocks noChangeAspect="1"/>
          </p:cNvPicPr>
          <p:nvPr/>
        </p:nvPicPr>
        <p:blipFill>
          <a:blip r:embed="rId4"/>
          <a:stretch>
            <a:fillRect/>
          </a:stretch>
        </p:blipFill>
        <p:spPr>
          <a:xfrm>
            <a:off x="1270000" y="1105255"/>
            <a:ext cx="9652000" cy="5111985"/>
          </a:xfrm>
          <a:prstGeom prst="rect">
            <a:avLst/>
          </a:prstGeom>
        </p:spPr>
      </p:pic>
      <p:pic>
        <p:nvPicPr>
          <p:cNvPr id="10" name="Picture 9">
            <a:extLst>
              <a:ext uri="{FF2B5EF4-FFF2-40B4-BE49-F238E27FC236}">
                <a16:creationId xmlns:a16="http://schemas.microsoft.com/office/drawing/2014/main" id="{FE67C687-E3BD-9147-9F87-7470C66EE84B}"/>
              </a:ext>
            </a:extLst>
          </p:cNvPr>
          <p:cNvPicPr>
            <a:picLocks noChangeAspect="1"/>
          </p:cNvPicPr>
          <p:nvPr/>
        </p:nvPicPr>
        <p:blipFill>
          <a:blip r:embed="rId5"/>
          <a:stretch>
            <a:fillRect/>
          </a:stretch>
        </p:blipFill>
        <p:spPr>
          <a:xfrm>
            <a:off x="838200" y="1349847"/>
            <a:ext cx="10414000" cy="4622800"/>
          </a:xfrm>
          <a:prstGeom prst="rect">
            <a:avLst/>
          </a:prstGeom>
        </p:spPr>
      </p:pic>
      <p:pic>
        <p:nvPicPr>
          <p:cNvPr id="5" name="Picture 4" descr="A picture containing person&#13;&#10;&#13;&#10;Description automatically generated">
            <a:extLst>
              <a:ext uri="{FF2B5EF4-FFF2-40B4-BE49-F238E27FC236}">
                <a16:creationId xmlns:a16="http://schemas.microsoft.com/office/drawing/2014/main" id="{3C627D9F-3E50-694C-A3F5-6473C2F59CE1}"/>
              </a:ext>
            </a:extLst>
          </p:cNvPr>
          <p:cNvPicPr>
            <a:picLocks noChangeAspect="1"/>
          </p:cNvPicPr>
          <p:nvPr/>
        </p:nvPicPr>
        <p:blipFill>
          <a:blip r:embed="rId6"/>
          <a:stretch>
            <a:fillRect/>
          </a:stretch>
        </p:blipFill>
        <p:spPr>
          <a:xfrm>
            <a:off x="1292225" y="914683"/>
            <a:ext cx="9505950" cy="5302557"/>
          </a:xfrm>
          <a:prstGeom prst="rect">
            <a:avLst/>
          </a:prstGeom>
        </p:spPr>
      </p:pic>
    </p:spTree>
    <p:extLst>
      <p:ext uri="{BB962C8B-B14F-4D97-AF65-F5344CB8AC3E}">
        <p14:creationId xmlns:p14="http://schemas.microsoft.com/office/powerpoint/2010/main" val="199241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CF919C-8EF4-CC49-ACE3-B6362DD22A81}"/>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5" name="Content Placeholder 4">
            <a:extLst>
              <a:ext uri="{FF2B5EF4-FFF2-40B4-BE49-F238E27FC236}">
                <a16:creationId xmlns:a16="http://schemas.microsoft.com/office/drawing/2014/main" id="{A37CDC7A-2BE5-EB48-BF7D-9CDF7759BE6D}"/>
              </a:ext>
            </a:extLst>
          </p:cNvPr>
          <p:cNvPicPr>
            <a:picLocks noGrp="1" noChangeAspect="1"/>
          </p:cNvPicPr>
          <p:nvPr>
            <p:ph idx="1"/>
          </p:nvPr>
        </p:nvPicPr>
        <p:blipFill>
          <a:blip r:embed="rId2"/>
          <a:stretch>
            <a:fillRect/>
          </a:stretch>
        </p:blipFill>
        <p:spPr>
          <a:xfrm>
            <a:off x="753194" y="131324"/>
            <a:ext cx="11060526" cy="6595351"/>
          </a:xfrm>
          <a:prstGeom prst="rect">
            <a:avLst/>
          </a:prstGeom>
        </p:spPr>
      </p:pic>
    </p:spTree>
    <p:extLst>
      <p:ext uri="{BB962C8B-B14F-4D97-AF65-F5344CB8AC3E}">
        <p14:creationId xmlns:p14="http://schemas.microsoft.com/office/powerpoint/2010/main" val="3749641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8A1B-2A82-9346-8C9D-ACD89714FB62}"/>
              </a:ext>
            </a:extLst>
          </p:cNvPr>
          <p:cNvSpPr>
            <a:spLocks noGrp="1"/>
          </p:cNvSpPr>
          <p:nvPr>
            <p:ph type="title"/>
          </p:nvPr>
        </p:nvSpPr>
        <p:spPr/>
        <p:txBody>
          <a:bodyPr/>
          <a:lstStyle/>
          <a:p>
            <a:r>
              <a:rPr lang="en-US" dirty="0">
                <a:solidFill>
                  <a:schemeClr val="bg1"/>
                </a:solidFill>
              </a:rPr>
              <a:t>Int</a:t>
            </a:r>
            <a:r>
              <a:rPr lang="en-US" dirty="0"/>
              <a:t>ernational Cooperation – Ending?</a:t>
            </a:r>
          </a:p>
        </p:txBody>
      </p:sp>
      <p:sp>
        <p:nvSpPr>
          <p:cNvPr id="4" name="Slide Number Placeholder 3">
            <a:extLst>
              <a:ext uri="{FF2B5EF4-FFF2-40B4-BE49-F238E27FC236}">
                <a16:creationId xmlns:a16="http://schemas.microsoft.com/office/drawing/2014/main" id="{405AD6B3-1093-F845-8CB5-E95042D9B812}"/>
              </a:ext>
            </a:extLst>
          </p:cNvPr>
          <p:cNvSpPr>
            <a:spLocks noGrp="1"/>
          </p:cNvSpPr>
          <p:nvPr>
            <p:ph type="sldNum" sz="quarter" idx="12"/>
          </p:nvPr>
        </p:nvSpPr>
        <p:spPr/>
        <p:txBody>
          <a:bodyPr/>
          <a:lstStyle/>
          <a:p>
            <a:fld id="{D9F085D5-EC86-4F6A-B501-C1359CB39116}" type="slidenum">
              <a:rPr lang="en-GB" smtClean="0"/>
              <a:t>13</a:t>
            </a:fld>
            <a:endParaRPr lang="en-GB"/>
          </a:p>
        </p:txBody>
      </p:sp>
      <p:pic>
        <p:nvPicPr>
          <p:cNvPr id="5" name="Picture 4">
            <a:extLst>
              <a:ext uri="{FF2B5EF4-FFF2-40B4-BE49-F238E27FC236}">
                <a16:creationId xmlns:a16="http://schemas.microsoft.com/office/drawing/2014/main" id="{84DAC816-BC14-9347-8837-4ABEF034573D}"/>
              </a:ext>
            </a:extLst>
          </p:cNvPr>
          <p:cNvPicPr>
            <a:picLocks noChangeAspect="1"/>
          </p:cNvPicPr>
          <p:nvPr/>
        </p:nvPicPr>
        <p:blipFill>
          <a:blip r:embed="rId2"/>
          <a:stretch>
            <a:fillRect/>
          </a:stretch>
        </p:blipFill>
        <p:spPr>
          <a:xfrm>
            <a:off x="1263650" y="1117165"/>
            <a:ext cx="9664700" cy="4969763"/>
          </a:xfrm>
          <a:prstGeom prst="rect">
            <a:avLst/>
          </a:prstGeom>
        </p:spPr>
      </p:pic>
    </p:spTree>
    <p:extLst>
      <p:ext uri="{BB962C8B-B14F-4D97-AF65-F5344CB8AC3E}">
        <p14:creationId xmlns:p14="http://schemas.microsoft.com/office/powerpoint/2010/main" val="4088342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383FE-C7DE-4E5F-8198-EED4997B24C0}"/>
              </a:ext>
            </a:extLst>
          </p:cNvPr>
          <p:cNvSpPr>
            <a:spLocks noGrp="1"/>
          </p:cNvSpPr>
          <p:nvPr>
            <p:ph type="title"/>
          </p:nvPr>
        </p:nvSpPr>
        <p:spPr/>
        <p:txBody>
          <a:bodyPr/>
          <a:lstStyle/>
          <a:p>
            <a:r>
              <a:rPr lang="en-US" dirty="0">
                <a:solidFill>
                  <a:schemeClr val="bg1"/>
                </a:solidFill>
              </a:rPr>
              <a:t>We</a:t>
            </a:r>
            <a:r>
              <a:rPr lang="en-US" dirty="0"/>
              <a:t>stern Globalization in Historical Context</a:t>
            </a:r>
          </a:p>
        </p:txBody>
      </p:sp>
      <p:sp>
        <p:nvSpPr>
          <p:cNvPr id="3" name="Content Placeholder 2">
            <a:extLst>
              <a:ext uri="{FF2B5EF4-FFF2-40B4-BE49-F238E27FC236}">
                <a16:creationId xmlns:a16="http://schemas.microsoft.com/office/drawing/2014/main" id="{9DC084A5-9B87-42F8-A697-C1DD416DE22D}"/>
              </a:ext>
            </a:extLst>
          </p:cNvPr>
          <p:cNvSpPr>
            <a:spLocks noGrp="1"/>
          </p:cNvSpPr>
          <p:nvPr>
            <p:ph idx="1"/>
          </p:nvPr>
        </p:nvSpPr>
        <p:spPr/>
        <p:txBody>
          <a:bodyPr/>
          <a:lstStyle/>
          <a:p>
            <a:r>
              <a:rPr lang="en-US" dirty="0"/>
              <a:t>The first wave of globalization:</a:t>
            </a:r>
          </a:p>
          <a:p>
            <a:pPr lvl="1"/>
            <a:r>
              <a:rPr lang="en-US" dirty="0"/>
              <a:t>Roots in the 1830s, height in 1870s, end in 1913</a:t>
            </a:r>
          </a:p>
          <a:p>
            <a:pPr lvl="1"/>
            <a:endParaRPr lang="en-US" dirty="0"/>
          </a:p>
          <a:p>
            <a:r>
              <a:rPr lang="en-US" dirty="0"/>
              <a:t>American trade policy protected industry, but not other sectors.</a:t>
            </a:r>
          </a:p>
          <a:p>
            <a:pPr lvl="1"/>
            <a:endParaRPr lang="en-US" dirty="0"/>
          </a:p>
        </p:txBody>
      </p:sp>
      <p:sp>
        <p:nvSpPr>
          <p:cNvPr id="4" name="Slide Number Placeholder 3">
            <a:extLst>
              <a:ext uri="{FF2B5EF4-FFF2-40B4-BE49-F238E27FC236}">
                <a16:creationId xmlns:a16="http://schemas.microsoft.com/office/drawing/2014/main" id="{FF86DFBE-77BF-465C-AD6E-F29F2D392C7B}"/>
              </a:ext>
            </a:extLst>
          </p:cNvPr>
          <p:cNvSpPr>
            <a:spLocks noGrp="1"/>
          </p:cNvSpPr>
          <p:nvPr>
            <p:ph type="sldNum" sz="quarter" idx="12"/>
          </p:nvPr>
        </p:nvSpPr>
        <p:spPr/>
        <p:txBody>
          <a:bodyPr/>
          <a:lstStyle/>
          <a:p>
            <a:fld id="{D9F085D5-EC86-4F6A-B501-C1359CB39116}" type="slidenum">
              <a:rPr lang="en-GB" smtClean="0"/>
              <a:pPr/>
              <a:t>14</a:t>
            </a:fld>
            <a:endParaRPr lang="en-GB"/>
          </a:p>
        </p:txBody>
      </p:sp>
    </p:spTree>
    <p:extLst>
      <p:ext uri="{BB962C8B-B14F-4D97-AF65-F5344CB8AC3E}">
        <p14:creationId xmlns:p14="http://schemas.microsoft.com/office/powerpoint/2010/main" val="43496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0D0B6-AC64-48B6-9921-47EC2B51E6F6}"/>
              </a:ext>
            </a:extLst>
          </p:cNvPr>
          <p:cNvSpPr>
            <a:spLocks noGrp="1"/>
          </p:cNvSpPr>
          <p:nvPr>
            <p:ph type="title"/>
          </p:nvPr>
        </p:nvSpPr>
        <p:spPr/>
        <p:txBody>
          <a:bodyPr/>
          <a:lstStyle/>
          <a:p>
            <a:r>
              <a:rPr lang="en-US" dirty="0">
                <a:solidFill>
                  <a:schemeClr val="bg1"/>
                </a:solidFill>
              </a:rPr>
              <a:t>Int</a:t>
            </a:r>
            <a:r>
              <a:rPr lang="en-US" dirty="0"/>
              <a:t>erwar Isolationism</a:t>
            </a:r>
          </a:p>
        </p:txBody>
      </p:sp>
      <p:sp>
        <p:nvSpPr>
          <p:cNvPr id="3" name="Content Placeholder 2">
            <a:extLst>
              <a:ext uri="{FF2B5EF4-FFF2-40B4-BE49-F238E27FC236}">
                <a16:creationId xmlns:a16="http://schemas.microsoft.com/office/drawing/2014/main" id="{4EC8C99B-85C6-4920-B42D-4ED42E47219B}"/>
              </a:ext>
            </a:extLst>
          </p:cNvPr>
          <p:cNvSpPr>
            <a:spLocks noGrp="1"/>
          </p:cNvSpPr>
          <p:nvPr>
            <p:ph idx="1"/>
          </p:nvPr>
        </p:nvSpPr>
        <p:spPr/>
        <p:txBody>
          <a:bodyPr/>
          <a:lstStyle/>
          <a:p>
            <a:r>
              <a:rPr lang="en-US" dirty="0"/>
              <a:t>After WWI, many countries focused policy efforts internally.</a:t>
            </a:r>
          </a:p>
          <a:p>
            <a:pPr lvl="1"/>
            <a:endParaRPr lang="en-US" dirty="0"/>
          </a:p>
          <a:p>
            <a:r>
              <a:rPr lang="en-US" dirty="0"/>
              <a:t>The Great Depression led to the highest levels of trade barriers in the 20</a:t>
            </a:r>
            <a:r>
              <a:rPr lang="en-US" baseline="30000" dirty="0"/>
              <a:t>th</a:t>
            </a:r>
            <a:r>
              <a:rPr lang="en-US" dirty="0"/>
              <a:t> century.</a:t>
            </a:r>
          </a:p>
          <a:p>
            <a:pPr lvl="1"/>
            <a:r>
              <a:rPr lang="en-US" dirty="0"/>
              <a:t>Embodied by the 1930 Smoot-Hawley Tariff</a:t>
            </a:r>
          </a:p>
          <a:p>
            <a:pPr lvl="1"/>
            <a:endParaRPr lang="en-US" dirty="0"/>
          </a:p>
          <a:p>
            <a:r>
              <a:rPr lang="en-US" dirty="0"/>
              <a:t>Eventual backlash over Smoot-Hawley led to the 1934 Reciprocal Trade Agreement Act.</a:t>
            </a:r>
          </a:p>
          <a:p>
            <a:endParaRPr lang="en-US" dirty="0"/>
          </a:p>
        </p:txBody>
      </p:sp>
      <p:sp>
        <p:nvSpPr>
          <p:cNvPr id="4" name="Slide Number Placeholder 3">
            <a:extLst>
              <a:ext uri="{FF2B5EF4-FFF2-40B4-BE49-F238E27FC236}">
                <a16:creationId xmlns:a16="http://schemas.microsoft.com/office/drawing/2014/main" id="{5956A877-ED2F-4F00-81E7-491E3978DDA8}"/>
              </a:ext>
            </a:extLst>
          </p:cNvPr>
          <p:cNvSpPr>
            <a:spLocks noGrp="1"/>
          </p:cNvSpPr>
          <p:nvPr>
            <p:ph type="sldNum" sz="quarter" idx="12"/>
          </p:nvPr>
        </p:nvSpPr>
        <p:spPr/>
        <p:txBody>
          <a:bodyPr/>
          <a:lstStyle/>
          <a:p>
            <a:fld id="{D9F085D5-EC86-4F6A-B501-C1359CB39116}" type="slidenum">
              <a:rPr lang="en-GB" smtClean="0"/>
              <a:pPr/>
              <a:t>15</a:t>
            </a:fld>
            <a:endParaRPr lang="en-GB"/>
          </a:p>
        </p:txBody>
      </p:sp>
    </p:spTree>
    <p:extLst>
      <p:ext uri="{BB962C8B-B14F-4D97-AF65-F5344CB8AC3E}">
        <p14:creationId xmlns:p14="http://schemas.microsoft.com/office/powerpoint/2010/main" val="2288165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823F-7CD7-4627-8047-9C0178C18F62}"/>
              </a:ext>
            </a:extLst>
          </p:cNvPr>
          <p:cNvSpPr>
            <a:spLocks noGrp="1"/>
          </p:cNvSpPr>
          <p:nvPr>
            <p:ph type="title"/>
          </p:nvPr>
        </p:nvSpPr>
        <p:spPr/>
        <p:txBody>
          <a:bodyPr/>
          <a:lstStyle/>
          <a:p>
            <a:r>
              <a:rPr lang="en-US" dirty="0">
                <a:solidFill>
                  <a:schemeClr val="bg1"/>
                </a:solidFill>
              </a:rPr>
              <a:t>Pos</a:t>
            </a:r>
            <a:r>
              <a:rPr lang="en-US" dirty="0"/>
              <a:t>t-war Liberal Institutionalism</a:t>
            </a:r>
          </a:p>
        </p:txBody>
      </p:sp>
      <p:sp>
        <p:nvSpPr>
          <p:cNvPr id="3" name="Content Placeholder 2">
            <a:extLst>
              <a:ext uri="{FF2B5EF4-FFF2-40B4-BE49-F238E27FC236}">
                <a16:creationId xmlns:a16="http://schemas.microsoft.com/office/drawing/2014/main" id="{DDB3B028-87F3-49EF-80BB-1D03558AD72F}"/>
              </a:ext>
            </a:extLst>
          </p:cNvPr>
          <p:cNvSpPr>
            <a:spLocks noGrp="1"/>
          </p:cNvSpPr>
          <p:nvPr>
            <p:ph idx="1"/>
          </p:nvPr>
        </p:nvSpPr>
        <p:spPr/>
        <p:txBody>
          <a:bodyPr>
            <a:normAutofit lnSpcReduction="10000"/>
          </a:bodyPr>
          <a:lstStyle/>
          <a:p>
            <a:r>
              <a:rPr lang="en-US" dirty="0"/>
              <a:t>Initiated before World War II had ended</a:t>
            </a:r>
          </a:p>
          <a:p>
            <a:pPr lvl="1"/>
            <a:r>
              <a:rPr lang="en-US" dirty="0"/>
              <a:t>Roots in the Atlantic Charter and Bretton Woods Conference</a:t>
            </a:r>
          </a:p>
          <a:p>
            <a:pPr lvl="1"/>
            <a:endParaRPr lang="en-US" dirty="0"/>
          </a:p>
          <a:p>
            <a:r>
              <a:rPr lang="en-US" dirty="0"/>
              <a:t>General Agreement on Tariffs and Trade (GATT)</a:t>
            </a:r>
          </a:p>
          <a:p>
            <a:pPr lvl="1"/>
            <a:r>
              <a:rPr lang="en-US" dirty="0"/>
              <a:t>Nondiscrimination and reciprocity</a:t>
            </a:r>
          </a:p>
          <a:p>
            <a:pPr lvl="1"/>
            <a:r>
              <a:rPr lang="en-US" dirty="0"/>
              <a:t>Repeated multilateral negotiating rounds</a:t>
            </a:r>
          </a:p>
          <a:p>
            <a:pPr lvl="1"/>
            <a:endParaRPr lang="en-US" dirty="0"/>
          </a:p>
          <a:p>
            <a:r>
              <a:rPr lang="en-US" dirty="0"/>
              <a:t>GATT did create allowances for exceptions to nondiscrimination</a:t>
            </a:r>
          </a:p>
          <a:p>
            <a:pPr lvl="1"/>
            <a:r>
              <a:rPr lang="en-US" dirty="0"/>
              <a:t>Generalized System of Preferences</a:t>
            </a:r>
          </a:p>
          <a:p>
            <a:pPr lvl="1"/>
            <a:r>
              <a:rPr lang="en-US" dirty="0"/>
              <a:t>Preferential/regional trade agreements</a:t>
            </a:r>
          </a:p>
          <a:p>
            <a:pPr lvl="1"/>
            <a:r>
              <a:rPr lang="en-US" dirty="0"/>
              <a:t>National security and remedies (antidumping and countervailing duties)</a:t>
            </a:r>
          </a:p>
        </p:txBody>
      </p:sp>
      <p:sp>
        <p:nvSpPr>
          <p:cNvPr id="4" name="Slide Number Placeholder 3">
            <a:extLst>
              <a:ext uri="{FF2B5EF4-FFF2-40B4-BE49-F238E27FC236}">
                <a16:creationId xmlns:a16="http://schemas.microsoft.com/office/drawing/2014/main" id="{5ACB25EA-869B-46B7-AEE4-2BEA003E04D7}"/>
              </a:ext>
            </a:extLst>
          </p:cNvPr>
          <p:cNvSpPr>
            <a:spLocks noGrp="1"/>
          </p:cNvSpPr>
          <p:nvPr>
            <p:ph type="sldNum" sz="quarter" idx="12"/>
          </p:nvPr>
        </p:nvSpPr>
        <p:spPr/>
        <p:txBody>
          <a:bodyPr/>
          <a:lstStyle/>
          <a:p>
            <a:fld id="{D9F085D5-EC86-4F6A-B501-C1359CB39116}" type="slidenum">
              <a:rPr lang="en-GB" smtClean="0"/>
              <a:pPr/>
              <a:t>16</a:t>
            </a:fld>
            <a:endParaRPr lang="en-GB"/>
          </a:p>
        </p:txBody>
      </p:sp>
    </p:spTree>
    <p:extLst>
      <p:ext uri="{BB962C8B-B14F-4D97-AF65-F5344CB8AC3E}">
        <p14:creationId xmlns:p14="http://schemas.microsoft.com/office/powerpoint/2010/main" val="3431537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1A04-2540-4BFD-BE5F-422287503A8C}"/>
              </a:ext>
            </a:extLst>
          </p:cNvPr>
          <p:cNvSpPr>
            <a:spLocks noGrp="1"/>
          </p:cNvSpPr>
          <p:nvPr>
            <p:ph type="title"/>
          </p:nvPr>
        </p:nvSpPr>
        <p:spPr/>
        <p:txBody>
          <a:bodyPr/>
          <a:lstStyle/>
          <a:p>
            <a:r>
              <a:rPr lang="en-US" dirty="0">
                <a:solidFill>
                  <a:schemeClr val="bg1"/>
                </a:solidFill>
              </a:rPr>
              <a:t>US </a:t>
            </a:r>
            <a:r>
              <a:rPr lang="en-US" dirty="0"/>
              <a:t>Tariffs, 1891-2017</a:t>
            </a:r>
          </a:p>
        </p:txBody>
      </p:sp>
      <p:sp>
        <p:nvSpPr>
          <p:cNvPr id="4" name="Slide Number Placeholder 3">
            <a:extLst>
              <a:ext uri="{FF2B5EF4-FFF2-40B4-BE49-F238E27FC236}">
                <a16:creationId xmlns:a16="http://schemas.microsoft.com/office/drawing/2014/main" id="{54544C52-7B7B-4093-9C02-6488C0DCA814}"/>
              </a:ext>
            </a:extLst>
          </p:cNvPr>
          <p:cNvSpPr>
            <a:spLocks noGrp="1"/>
          </p:cNvSpPr>
          <p:nvPr>
            <p:ph type="sldNum" sz="quarter" idx="12"/>
          </p:nvPr>
        </p:nvSpPr>
        <p:spPr/>
        <p:txBody>
          <a:bodyPr/>
          <a:lstStyle/>
          <a:p>
            <a:fld id="{D9F085D5-EC86-4F6A-B501-C1359CB39116}" type="slidenum">
              <a:rPr lang="en-GB" smtClean="0"/>
              <a:pPr/>
              <a:t>17</a:t>
            </a:fld>
            <a:endParaRPr lang="en-GB"/>
          </a:p>
        </p:txBody>
      </p:sp>
      <p:graphicFrame>
        <p:nvGraphicFramePr>
          <p:cNvPr id="9" name="Chart 8">
            <a:extLst>
              <a:ext uri="{FF2B5EF4-FFF2-40B4-BE49-F238E27FC236}">
                <a16:creationId xmlns:a16="http://schemas.microsoft.com/office/drawing/2014/main" id="{E5D4840F-D931-4BF8-99DE-E3193F2FF4E3}"/>
              </a:ext>
            </a:extLst>
          </p:cNvPr>
          <p:cNvGraphicFramePr>
            <a:graphicFrameLocks/>
          </p:cNvGraphicFramePr>
          <p:nvPr>
            <p:extLst>
              <p:ext uri="{D42A27DB-BD31-4B8C-83A1-F6EECF244321}">
                <p14:modId xmlns:p14="http://schemas.microsoft.com/office/powerpoint/2010/main" val="1809834309"/>
              </p:ext>
            </p:extLst>
          </p:nvPr>
        </p:nvGraphicFramePr>
        <p:xfrm>
          <a:off x="1664646" y="772874"/>
          <a:ext cx="9551435" cy="5639914"/>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411A97C1-E791-4765-86E0-3C0C79D99A85}"/>
              </a:ext>
            </a:extLst>
          </p:cNvPr>
          <p:cNvCxnSpPr>
            <a:cxnSpLocks/>
          </p:cNvCxnSpPr>
          <p:nvPr/>
        </p:nvCxnSpPr>
        <p:spPr>
          <a:xfrm>
            <a:off x="5083728" y="1250068"/>
            <a:ext cx="0" cy="423633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7899437-B38B-40A9-B370-037DEBFE6E20}"/>
              </a:ext>
            </a:extLst>
          </p:cNvPr>
          <p:cNvSpPr txBox="1"/>
          <p:nvPr/>
        </p:nvSpPr>
        <p:spPr>
          <a:xfrm>
            <a:off x="4293065" y="870291"/>
            <a:ext cx="1581325" cy="369332"/>
          </a:xfrm>
          <a:prstGeom prst="rect">
            <a:avLst/>
          </a:prstGeom>
          <a:noFill/>
        </p:spPr>
        <p:txBody>
          <a:bodyPr wrap="square" rtlCol="0">
            <a:spAutoFit/>
          </a:bodyPr>
          <a:lstStyle/>
          <a:p>
            <a:pPr algn="ctr"/>
            <a:r>
              <a:rPr lang="en-US" dirty="0"/>
              <a:t>Smoot-Hawley</a:t>
            </a:r>
          </a:p>
        </p:txBody>
      </p:sp>
      <p:cxnSp>
        <p:nvCxnSpPr>
          <p:cNvPr id="14" name="Straight Connector 13">
            <a:extLst>
              <a:ext uri="{FF2B5EF4-FFF2-40B4-BE49-F238E27FC236}">
                <a16:creationId xmlns:a16="http://schemas.microsoft.com/office/drawing/2014/main" id="{8FBE293F-2A07-426B-BBE2-23006C419A55}"/>
              </a:ext>
            </a:extLst>
          </p:cNvPr>
          <p:cNvCxnSpPr>
            <a:cxnSpLocks/>
          </p:cNvCxnSpPr>
          <p:nvPr/>
        </p:nvCxnSpPr>
        <p:spPr>
          <a:xfrm>
            <a:off x="6218400" y="1660205"/>
            <a:ext cx="16018" cy="382619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B594902-C741-48DE-8B8E-2708B9B2F9B8}"/>
              </a:ext>
            </a:extLst>
          </p:cNvPr>
          <p:cNvSpPr txBox="1"/>
          <p:nvPr/>
        </p:nvSpPr>
        <p:spPr>
          <a:xfrm>
            <a:off x="5555958" y="1013874"/>
            <a:ext cx="1356919" cy="646331"/>
          </a:xfrm>
          <a:prstGeom prst="rect">
            <a:avLst/>
          </a:prstGeom>
          <a:noFill/>
        </p:spPr>
        <p:txBody>
          <a:bodyPr wrap="square" rtlCol="0">
            <a:spAutoFit/>
          </a:bodyPr>
          <a:lstStyle/>
          <a:p>
            <a:pPr algn="ctr"/>
            <a:r>
              <a:rPr lang="en-US" dirty="0"/>
              <a:t>GATT</a:t>
            </a:r>
          </a:p>
          <a:p>
            <a:pPr algn="ctr"/>
            <a:r>
              <a:rPr lang="en-US" dirty="0"/>
              <a:t>established</a:t>
            </a:r>
          </a:p>
        </p:txBody>
      </p:sp>
      <p:cxnSp>
        <p:nvCxnSpPr>
          <p:cNvPr id="18" name="Straight Connector 17">
            <a:extLst>
              <a:ext uri="{FF2B5EF4-FFF2-40B4-BE49-F238E27FC236}">
                <a16:creationId xmlns:a16="http://schemas.microsoft.com/office/drawing/2014/main" id="{519DE1FF-3B06-4700-A884-CD313572238C}"/>
              </a:ext>
            </a:extLst>
          </p:cNvPr>
          <p:cNvCxnSpPr>
            <a:cxnSpLocks/>
          </p:cNvCxnSpPr>
          <p:nvPr/>
        </p:nvCxnSpPr>
        <p:spPr>
          <a:xfrm>
            <a:off x="7584101" y="2727118"/>
            <a:ext cx="11551" cy="2759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1E1BAD-184C-4A46-9C19-154B34AF307D}"/>
              </a:ext>
            </a:extLst>
          </p:cNvPr>
          <p:cNvCxnSpPr>
            <a:cxnSpLocks/>
          </p:cNvCxnSpPr>
          <p:nvPr/>
        </p:nvCxnSpPr>
        <p:spPr>
          <a:xfrm>
            <a:off x="8327274" y="1541570"/>
            <a:ext cx="16515" cy="3944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D051D26-D82C-444F-947A-423D45C1957B}"/>
              </a:ext>
            </a:extLst>
          </p:cNvPr>
          <p:cNvCxnSpPr>
            <a:cxnSpLocks/>
            <a:stCxn id="29" idx="2"/>
          </p:cNvCxnSpPr>
          <p:nvPr/>
        </p:nvCxnSpPr>
        <p:spPr>
          <a:xfrm>
            <a:off x="9373050" y="2332260"/>
            <a:ext cx="12292" cy="3154141"/>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D0E7F4C-B4C5-4DE0-BB86-917BF3E35FCB}"/>
              </a:ext>
            </a:extLst>
          </p:cNvPr>
          <p:cNvSpPr txBox="1"/>
          <p:nvPr/>
        </p:nvSpPr>
        <p:spPr>
          <a:xfrm>
            <a:off x="6901174" y="1803788"/>
            <a:ext cx="1356919" cy="923330"/>
          </a:xfrm>
          <a:prstGeom prst="rect">
            <a:avLst/>
          </a:prstGeom>
          <a:noFill/>
        </p:spPr>
        <p:txBody>
          <a:bodyPr wrap="square" rtlCol="0">
            <a:spAutoFit/>
          </a:bodyPr>
          <a:lstStyle/>
          <a:p>
            <a:pPr algn="ctr"/>
            <a:r>
              <a:rPr lang="en-US" dirty="0"/>
              <a:t>Kennedy Round tariff cuts begin</a:t>
            </a:r>
          </a:p>
        </p:txBody>
      </p:sp>
      <p:sp>
        <p:nvSpPr>
          <p:cNvPr id="28" name="TextBox 27">
            <a:extLst>
              <a:ext uri="{FF2B5EF4-FFF2-40B4-BE49-F238E27FC236}">
                <a16:creationId xmlns:a16="http://schemas.microsoft.com/office/drawing/2014/main" id="{0ED2A874-BD6E-4B5C-A86A-FBA5567C987A}"/>
              </a:ext>
            </a:extLst>
          </p:cNvPr>
          <p:cNvSpPr txBox="1"/>
          <p:nvPr/>
        </p:nvSpPr>
        <p:spPr>
          <a:xfrm>
            <a:off x="7618122" y="697895"/>
            <a:ext cx="1356919" cy="923330"/>
          </a:xfrm>
          <a:prstGeom prst="rect">
            <a:avLst/>
          </a:prstGeom>
          <a:noFill/>
        </p:spPr>
        <p:txBody>
          <a:bodyPr wrap="square" rtlCol="0">
            <a:spAutoFit/>
          </a:bodyPr>
          <a:lstStyle/>
          <a:p>
            <a:pPr algn="ctr"/>
            <a:r>
              <a:rPr lang="en-US" dirty="0"/>
              <a:t>Tokyo Round tariff cuts</a:t>
            </a:r>
          </a:p>
        </p:txBody>
      </p:sp>
      <p:sp>
        <p:nvSpPr>
          <p:cNvPr id="29" name="TextBox 28">
            <a:extLst>
              <a:ext uri="{FF2B5EF4-FFF2-40B4-BE49-F238E27FC236}">
                <a16:creationId xmlns:a16="http://schemas.microsoft.com/office/drawing/2014/main" id="{DC8E3F1A-D609-40D5-A5CF-D8902F6A9670}"/>
              </a:ext>
            </a:extLst>
          </p:cNvPr>
          <p:cNvSpPr txBox="1"/>
          <p:nvPr/>
        </p:nvSpPr>
        <p:spPr>
          <a:xfrm>
            <a:off x="8694590" y="1685929"/>
            <a:ext cx="1356919" cy="646331"/>
          </a:xfrm>
          <a:prstGeom prst="rect">
            <a:avLst/>
          </a:prstGeom>
          <a:noFill/>
        </p:spPr>
        <p:txBody>
          <a:bodyPr wrap="square" rtlCol="0">
            <a:spAutoFit/>
          </a:bodyPr>
          <a:lstStyle/>
          <a:p>
            <a:pPr algn="ctr"/>
            <a:r>
              <a:rPr lang="en-US" dirty="0"/>
              <a:t>Uruguay Round</a:t>
            </a:r>
          </a:p>
        </p:txBody>
      </p:sp>
    </p:spTree>
    <p:extLst>
      <p:ext uri="{BB962C8B-B14F-4D97-AF65-F5344CB8AC3E}">
        <p14:creationId xmlns:p14="http://schemas.microsoft.com/office/powerpoint/2010/main" val="1596670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618F-083A-7440-BCFC-8C949B33A0F1}"/>
              </a:ext>
            </a:extLst>
          </p:cNvPr>
          <p:cNvSpPr>
            <a:spLocks noGrp="1"/>
          </p:cNvSpPr>
          <p:nvPr>
            <p:ph type="title"/>
          </p:nvPr>
        </p:nvSpPr>
        <p:spPr/>
        <p:txBody>
          <a:bodyPr/>
          <a:lstStyle/>
          <a:p>
            <a:r>
              <a:rPr lang="en-US" dirty="0"/>
              <a:t>International Trade</a:t>
            </a:r>
          </a:p>
        </p:txBody>
      </p:sp>
      <p:sp>
        <p:nvSpPr>
          <p:cNvPr id="3" name="Text Placeholder 2">
            <a:extLst>
              <a:ext uri="{FF2B5EF4-FFF2-40B4-BE49-F238E27FC236}">
                <a16:creationId xmlns:a16="http://schemas.microsoft.com/office/drawing/2014/main" id="{6657F36D-9C16-4B4C-95E9-1F4AEC596F4E}"/>
              </a:ext>
            </a:extLst>
          </p:cNvPr>
          <p:cNvSpPr>
            <a:spLocks noGrp="1"/>
          </p:cNvSpPr>
          <p:nvPr>
            <p:ph type="body" idx="1"/>
          </p:nvPr>
        </p:nvSpPr>
        <p:spPr/>
        <p:txBody>
          <a:bodyPr/>
          <a:lstStyle/>
          <a:p>
            <a:r>
              <a:rPr lang="en-US" dirty="0"/>
              <a:t>Exports and Imports</a:t>
            </a:r>
          </a:p>
        </p:txBody>
      </p:sp>
      <p:sp>
        <p:nvSpPr>
          <p:cNvPr id="4" name="Slide Number Placeholder 3">
            <a:extLst>
              <a:ext uri="{FF2B5EF4-FFF2-40B4-BE49-F238E27FC236}">
                <a16:creationId xmlns:a16="http://schemas.microsoft.com/office/drawing/2014/main" id="{02987BD9-4F3B-504B-8E27-2D9DB8E4CBEC}"/>
              </a:ext>
            </a:extLst>
          </p:cNvPr>
          <p:cNvSpPr>
            <a:spLocks noGrp="1"/>
          </p:cNvSpPr>
          <p:nvPr>
            <p:ph type="sldNum" sz="quarter" idx="12"/>
          </p:nvPr>
        </p:nvSpPr>
        <p:spPr/>
        <p:txBody>
          <a:bodyPr/>
          <a:lstStyle/>
          <a:p>
            <a:fld id="{D9F085D5-EC86-4F6A-B501-C1359CB39116}" type="slidenum">
              <a:rPr lang="en-GB" smtClean="0"/>
              <a:pPr/>
              <a:t>18</a:t>
            </a:fld>
            <a:endParaRPr lang="en-GB"/>
          </a:p>
        </p:txBody>
      </p:sp>
    </p:spTree>
    <p:extLst>
      <p:ext uri="{BB962C8B-B14F-4D97-AF65-F5344CB8AC3E}">
        <p14:creationId xmlns:p14="http://schemas.microsoft.com/office/powerpoint/2010/main" val="280903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Exp</a:t>
            </a:r>
            <a:r>
              <a:rPr lang="en-US" dirty="0"/>
              <a:t>orts and Imports</a:t>
            </a:r>
          </a:p>
        </p:txBody>
      </p:sp>
      <p:sp>
        <p:nvSpPr>
          <p:cNvPr id="3" name="Content Placeholder 2"/>
          <p:cNvSpPr>
            <a:spLocks noGrp="1"/>
          </p:cNvSpPr>
          <p:nvPr>
            <p:ph idx="1"/>
          </p:nvPr>
        </p:nvSpPr>
        <p:spPr>
          <a:xfrm>
            <a:off x="838200" y="934948"/>
            <a:ext cx="10515600" cy="4987120"/>
          </a:xfrm>
        </p:spPr>
        <p:txBody>
          <a:bodyPr>
            <a:normAutofit/>
          </a:bodyPr>
          <a:lstStyle/>
          <a:p>
            <a:r>
              <a:rPr lang="en-US" dirty="0"/>
              <a:t>Exports: goods or services sold to another country</a:t>
            </a:r>
          </a:p>
          <a:p>
            <a:r>
              <a:rPr lang="en-US" dirty="0"/>
              <a:t>Imports: goods or services bought from another country</a:t>
            </a:r>
          </a:p>
          <a:p>
            <a:endParaRPr lang="en-US" dirty="0"/>
          </a:p>
          <a:p>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19</a:t>
            </a:fld>
            <a:endParaRPr lang="en-GB" dirty="0"/>
          </a:p>
        </p:txBody>
      </p:sp>
      <p:graphicFrame>
        <p:nvGraphicFramePr>
          <p:cNvPr id="7" name="Table 6"/>
          <p:cNvGraphicFramePr>
            <a:graphicFrameLocks noGrp="1"/>
          </p:cNvGraphicFramePr>
          <p:nvPr/>
        </p:nvGraphicFramePr>
        <p:xfrm>
          <a:off x="1027416" y="3442318"/>
          <a:ext cx="9657708" cy="2286000"/>
        </p:xfrm>
        <a:graphic>
          <a:graphicData uri="http://schemas.openxmlformats.org/drawingml/2006/table">
            <a:tbl>
              <a:tblPr firstRow="1" bandRow="1">
                <a:tableStyleId>{5C22544A-7EE6-4342-B048-85BDC9FD1C3A}</a:tableStyleId>
              </a:tblPr>
              <a:tblGrid>
                <a:gridCol w="1431023">
                  <a:extLst>
                    <a:ext uri="{9D8B030D-6E8A-4147-A177-3AD203B41FA5}">
                      <a16:colId xmlns:a16="http://schemas.microsoft.com/office/drawing/2014/main" val="1715320469"/>
                    </a:ext>
                  </a:extLst>
                </a:gridCol>
                <a:gridCol w="983404">
                  <a:extLst>
                    <a:ext uri="{9D8B030D-6E8A-4147-A177-3AD203B41FA5}">
                      <a16:colId xmlns:a16="http://schemas.microsoft.com/office/drawing/2014/main" val="4094205004"/>
                    </a:ext>
                  </a:extLst>
                </a:gridCol>
                <a:gridCol w="1482566">
                  <a:extLst>
                    <a:ext uri="{9D8B030D-6E8A-4147-A177-3AD203B41FA5}">
                      <a16:colId xmlns:a16="http://schemas.microsoft.com/office/drawing/2014/main" val="3478680714"/>
                    </a:ext>
                  </a:extLst>
                </a:gridCol>
                <a:gridCol w="931861">
                  <a:extLst>
                    <a:ext uri="{9D8B030D-6E8A-4147-A177-3AD203B41FA5}">
                      <a16:colId xmlns:a16="http://schemas.microsoft.com/office/drawing/2014/main" val="1475214662"/>
                    </a:ext>
                  </a:extLst>
                </a:gridCol>
                <a:gridCol w="1436449">
                  <a:extLst>
                    <a:ext uri="{9D8B030D-6E8A-4147-A177-3AD203B41FA5}">
                      <a16:colId xmlns:a16="http://schemas.microsoft.com/office/drawing/2014/main" val="376925348"/>
                    </a:ext>
                  </a:extLst>
                </a:gridCol>
                <a:gridCol w="977978">
                  <a:extLst>
                    <a:ext uri="{9D8B030D-6E8A-4147-A177-3AD203B41FA5}">
                      <a16:colId xmlns:a16="http://schemas.microsoft.com/office/drawing/2014/main" val="1529076958"/>
                    </a:ext>
                  </a:extLst>
                </a:gridCol>
                <a:gridCol w="1475784">
                  <a:extLst>
                    <a:ext uri="{9D8B030D-6E8A-4147-A177-3AD203B41FA5}">
                      <a16:colId xmlns:a16="http://schemas.microsoft.com/office/drawing/2014/main" val="3577454408"/>
                    </a:ext>
                  </a:extLst>
                </a:gridCol>
                <a:gridCol w="938643">
                  <a:extLst>
                    <a:ext uri="{9D8B030D-6E8A-4147-A177-3AD203B41FA5}">
                      <a16:colId xmlns:a16="http://schemas.microsoft.com/office/drawing/2014/main" val="1296753434"/>
                    </a:ext>
                  </a:extLst>
                </a:gridCol>
              </a:tblGrid>
              <a:tr h="370840">
                <a:tc gridSpan="4">
                  <a:txBody>
                    <a:bodyPr/>
                    <a:lstStyle/>
                    <a:p>
                      <a:pPr algn="ctr"/>
                      <a:r>
                        <a:rPr lang="en-US" sz="2000" dirty="0"/>
                        <a:t>US exports (2016 shares)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sz="2000" dirty="0"/>
                        <a:t>US imports (2016 shares)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726537586"/>
                  </a:ext>
                </a:extLst>
              </a:tr>
              <a:tr h="370840">
                <a:tc gridSpan="2">
                  <a:txBody>
                    <a:bodyPr/>
                    <a:lstStyle/>
                    <a:p>
                      <a:pPr algn="ctr"/>
                      <a:r>
                        <a:rPr lang="en-US" sz="2000" b="1" dirty="0"/>
                        <a:t>Goods</a:t>
                      </a:r>
                    </a:p>
                  </a:txBody>
                  <a:tcPr/>
                </a:tc>
                <a:tc hMerge="1">
                  <a:txBody>
                    <a:bodyPr/>
                    <a:lstStyle/>
                    <a:p>
                      <a:endParaRPr lang="en-US" dirty="0"/>
                    </a:p>
                  </a:txBody>
                  <a:tcPr/>
                </a:tc>
                <a:tc gridSpan="2">
                  <a:txBody>
                    <a:bodyPr/>
                    <a:lstStyle/>
                    <a:p>
                      <a:pPr algn="ctr"/>
                      <a:r>
                        <a:rPr lang="en-US" sz="2000" b="1" dirty="0"/>
                        <a:t>Services</a:t>
                      </a:r>
                    </a:p>
                  </a:txBody>
                  <a:tcPr/>
                </a:tc>
                <a:tc hMerge="1">
                  <a:txBody>
                    <a:bodyPr/>
                    <a:lstStyle/>
                    <a:p>
                      <a:endParaRPr lang="en-US" dirty="0"/>
                    </a:p>
                  </a:txBody>
                  <a:tcPr/>
                </a:tc>
                <a:tc gridSpan="2">
                  <a:txBody>
                    <a:bodyPr/>
                    <a:lstStyle/>
                    <a:p>
                      <a:pPr algn="ctr"/>
                      <a:r>
                        <a:rPr lang="en-US" sz="2000" b="1" dirty="0"/>
                        <a:t>Goods</a:t>
                      </a:r>
                    </a:p>
                  </a:txBody>
                  <a:tcPr/>
                </a:tc>
                <a:tc hMerge="1">
                  <a:txBody>
                    <a:bodyPr/>
                    <a:lstStyle/>
                    <a:p>
                      <a:endParaRPr lang="en-US" dirty="0"/>
                    </a:p>
                  </a:txBody>
                  <a:tcPr/>
                </a:tc>
                <a:tc gridSpan="2">
                  <a:txBody>
                    <a:bodyPr/>
                    <a:lstStyle/>
                    <a:p>
                      <a:pPr algn="ctr"/>
                      <a:r>
                        <a:rPr lang="en-US" sz="2000" b="1" dirty="0"/>
                        <a:t>Services</a:t>
                      </a:r>
                    </a:p>
                  </a:txBody>
                  <a:tcPr/>
                </a:tc>
                <a:tc hMerge="1">
                  <a:txBody>
                    <a:bodyPr/>
                    <a:lstStyle/>
                    <a:p>
                      <a:endParaRPr lang="en-US" dirty="0"/>
                    </a:p>
                  </a:txBody>
                  <a:tcPr/>
                </a:tc>
                <a:extLst>
                  <a:ext uri="{0D108BD9-81ED-4DB2-BD59-A6C34878D82A}">
                    <a16:rowId xmlns:a16="http://schemas.microsoft.com/office/drawing/2014/main" val="3241824634"/>
                  </a:ext>
                </a:extLst>
              </a:tr>
              <a:tr h="370840">
                <a:tc>
                  <a:txBody>
                    <a:bodyPr/>
                    <a:lstStyle/>
                    <a:p>
                      <a:r>
                        <a:rPr lang="en-US" sz="2000" dirty="0"/>
                        <a:t>Planes</a:t>
                      </a:r>
                    </a:p>
                  </a:txBody>
                  <a:tcPr/>
                </a:tc>
                <a:tc>
                  <a:txBody>
                    <a:bodyPr/>
                    <a:lstStyle/>
                    <a:p>
                      <a:r>
                        <a:rPr lang="en-US" sz="2000" dirty="0"/>
                        <a:t>4.5%</a:t>
                      </a:r>
                    </a:p>
                  </a:txBody>
                  <a:tcPr/>
                </a:tc>
                <a:tc>
                  <a:txBody>
                    <a:bodyPr/>
                    <a:lstStyle/>
                    <a:p>
                      <a:r>
                        <a:rPr lang="en-US" sz="2000" dirty="0"/>
                        <a:t>Bus/Fin/Ins</a:t>
                      </a:r>
                    </a:p>
                  </a:txBody>
                  <a:tcPr/>
                </a:tc>
                <a:tc>
                  <a:txBody>
                    <a:bodyPr/>
                    <a:lstStyle/>
                    <a:p>
                      <a:r>
                        <a:rPr lang="en-US" sz="2000" dirty="0"/>
                        <a:t>34%</a:t>
                      </a:r>
                    </a:p>
                  </a:txBody>
                  <a:tcPr/>
                </a:tc>
                <a:tc>
                  <a:txBody>
                    <a:bodyPr/>
                    <a:lstStyle/>
                    <a:p>
                      <a:r>
                        <a:rPr lang="en-US" sz="2000" dirty="0"/>
                        <a:t>Cars</a:t>
                      </a:r>
                    </a:p>
                  </a:txBody>
                  <a:tcPr/>
                </a:tc>
                <a:tc>
                  <a:txBody>
                    <a:bodyPr/>
                    <a:lstStyle/>
                    <a:p>
                      <a:r>
                        <a:rPr lang="en-US" sz="2000" dirty="0"/>
                        <a:t>8.2%</a:t>
                      </a:r>
                    </a:p>
                  </a:txBody>
                  <a:tcPr/>
                </a:tc>
                <a:tc>
                  <a:txBody>
                    <a:bodyPr/>
                    <a:lstStyle/>
                    <a:p>
                      <a:r>
                        <a:rPr lang="en-US" sz="2000" dirty="0"/>
                        <a:t>Bus/Fin/Ins</a:t>
                      </a:r>
                    </a:p>
                  </a:txBody>
                  <a:tcPr/>
                </a:tc>
                <a:tc>
                  <a:txBody>
                    <a:bodyPr/>
                    <a:lstStyle/>
                    <a:p>
                      <a:r>
                        <a:rPr lang="en-US" sz="2000" dirty="0"/>
                        <a:t>34%</a:t>
                      </a:r>
                    </a:p>
                  </a:txBody>
                  <a:tcPr/>
                </a:tc>
                <a:extLst>
                  <a:ext uri="{0D108BD9-81ED-4DB2-BD59-A6C34878D82A}">
                    <a16:rowId xmlns:a16="http://schemas.microsoft.com/office/drawing/2014/main" val="3588198572"/>
                  </a:ext>
                </a:extLst>
              </a:tr>
              <a:tr h="370840">
                <a:tc>
                  <a:txBody>
                    <a:bodyPr/>
                    <a:lstStyle/>
                    <a:p>
                      <a:r>
                        <a:rPr lang="en-US" sz="2000" dirty="0"/>
                        <a:t>Crude</a:t>
                      </a:r>
                    </a:p>
                    <a:p>
                      <a:r>
                        <a:rPr lang="en-US" sz="2000" dirty="0"/>
                        <a:t>Petroleum</a:t>
                      </a:r>
                    </a:p>
                  </a:txBody>
                  <a:tcPr/>
                </a:tc>
                <a:tc>
                  <a:txBody>
                    <a:bodyPr/>
                    <a:lstStyle/>
                    <a:p>
                      <a:r>
                        <a:rPr lang="en-US" sz="2000" dirty="0"/>
                        <a:t>4.3%</a:t>
                      </a:r>
                    </a:p>
                  </a:txBody>
                  <a:tcPr/>
                </a:tc>
                <a:tc>
                  <a:txBody>
                    <a:bodyPr/>
                    <a:lstStyle/>
                    <a:p>
                      <a:r>
                        <a:rPr lang="en-US" sz="2000" dirty="0"/>
                        <a:t>Travel</a:t>
                      </a:r>
                    </a:p>
                  </a:txBody>
                  <a:tcPr/>
                </a:tc>
                <a:tc>
                  <a:txBody>
                    <a:bodyPr/>
                    <a:lstStyle/>
                    <a:p>
                      <a:r>
                        <a:rPr lang="en-US" sz="2000" dirty="0"/>
                        <a:t>27%</a:t>
                      </a:r>
                    </a:p>
                  </a:txBody>
                  <a:tcPr/>
                </a:tc>
                <a:tc>
                  <a:txBody>
                    <a:bodyPr/>
                    <a:lstStyle/>
                    <a:p>
                      <a:r>
                        <a:rPr lang="en-US" sz="2000" dirty="0"/>
                        <a:t>Crude</a:t>
                      </a:r>
                    </a:p>
                    <a:p>
                      <a:r>
                        <a:rPr lang="en-US" sz="2000" dirty="0"/>
                        <a:t>Petroleum</a:t>
                      </a:r>
                    </a:p>
                  </a:txBody>
                  <a:tcPr/>
                </a:tc>
                <a:tc>
                  <a:txBody>
                    <a:bodyPr/>
                    <a:lstStyle/>
                    <a:p>
                      <a:r>
                        <a:rPr lang="en-US" sz="2000" dirty="0"/>
                        <a:t>4.7%</a:t>
                      </a:r>
                    </a:p>
                  </a:txBody>
                  <a:tcPr/>
                </a:tc>
                <a:tc>
                  <a:txBody>
                    <a:bodyPr/>
                    <a:lstStyle/>
                    <a:p>
                      <a:r>
                        <a:rPr lang="en-US" sz="2000" dirty="0"/>
                        <a:t>Travel</a:t>
                      </a:r>
                    </a:p>
                  </a:txBody>
                  <a:tcPr/>
                </a:tc>
                <a:tc>
                  <a:txBody>
                    <a:bodyPr/>
                    <a:lstStyle/>
                    <a:p>
                      <a:r>
                        <a:rPr lang="en-US" sz="2000" dirty="0"/>
                        <a:t>24%</a:t>
                      </a:r>
                    </a:p>
                  </a:txBody>
                  <a:tcPr/>
                </a:tc>
                <a:extLst>
                  <a:ext uri="{0D108BD9-81ED-4DB2-BD59-A6C34878D82A}">
                    <a16:rowId xmlns:a16="http://schemas.microsoft.com/office/drawing/2014/main" val="2985428649"/>
                  </a:ext>
                </a:extLst>
              </a:tr>
              <a:tr h="370840">
                <a:tc>
                  <a:txBody>
                    <a:bodyPr/>
                    <a:lstStyle/>
                    <a:p>
                      <a:r>
                        <a:rPr lang="en-US" sz="2000" dirty="0"/>
                        <a:t>Cars</a:t>
                      </a:r>
                    </a:p>
                  </a:txBody>
                  <a:tcPr/>
                </a:tc>
                <a:tc>
                  <a:txBody>
                    <a:bodyPr/>
                    <a:lstStyle/>
                    <a:p>
                      <a:r>
                        <a:rPr lang="en-US" sz="2000" dirty="0"/>
                        <a:t>4.2%</a:t>
                      </a:r>
                    </a:p>
                  </a:txBody>
                  <a:tcPr/>
                </a:tc>
                <a:tc>
                  <a:txBody>
                    <a:bodyPr/>
                    <a:lstStyle/>
                    <a:p>
                      <a:r>
                        <a:rPr lang="en-US" sz="2000" dirty="0"/>
                        <a:t>Royalties</a:t>
                      </a:r>
                    </a:p>
                  </a:txBody>
                  <a:tcPr/>
                </a:tc>
                <a:tc>
                  <a:txBody>
                    <a:bodyPr/>
                    <a:lstStyle/>
                    <a:p>
                      <a:r>
                        <a:rPr lang="en-US" sz="2000" dirty="0"/>
                        <a:t>17%</a:t>
                      </a:r>
                    </a:p>
                  </a:txBody>
                  <a:tcPr/>
                </a:tc>
                <a:tc>
                  <a:txBody>
                    <a:bodyPr/>
                    <a:lstStyle/>
                    <a:p>
                      <a:r>
                        <a:rPr lang="en-US" sz="2000" dirty="0"/>
                        <a:t>Computers</a:t>
                      </a:r>
                    </a:p>
                  </a:txBody>
                  <a:tcPr/>
                </a:tc>
                <a:tc>
                  <a:txBody>
                    <a:bodyPr/>
                    <a:lstStyle/>
                    <a:p>
                      <a:r>
                        <a:rPr lang="en-US" sz="2000" dirty="0"/>
                        <a:t>4.1%</a:t>
                      </a:r>
                    </a:p>
                  </a:txBody>
                  <a:tcPr/>
                </a:tc>
                <a:tc>
                  <a:txBody>
                    <a:bodyPr/>
                    <a:lstStyle/>
                    <a:p>
                      <a:r>
                        <a:rPr lang="en-US" sz="2000" dirty="0"/>
                        <a:t>Transport</a:t>
                      </a:r>
                    </a:p>
                  </a:txBody>
                  <a:tcPr/>
                </a:tc>
                <a:tc>
                  <a:txBody>
                    <a:bodyPr/>
                    <a:lstStyle/>
                    <a:p>
                      <a:r>
                        <a:rPr lang="en-US" sz="2000" dirty="0"/>
                        <a:t>19%</a:t>
                      </a:r>
                    </a:p>
                  </a:txBody>
                  <a:tcPr/>
                </a:tc>
                <a:extLst>
                  <a:ext uri="{0D108BD9-81ED-4DB2-BD59-A6C34878D82A}">
                    <a16:rowId xmlns:a16="http://schemas.microsoft.com/office/drawing/2014/main" val="3045560838"/>
                  </a:ext>
                </a:extLst>
              </a:tr>
            </a:tbl>
          </a:graphicData>
        </a:graphic>
      </p:graphicFrame>
      <p:sp>
        <p:nvSpPr>
          <p:cNvPr id="6" name="Rectangle 5">
            <a:extLst>
              <a:ext uri="{FF2B5EF4-FFF2-40B4-BE49-F238E27FC236}">
                <a16:creationId xmlns:a16="http://schemas.microsoft.com/office/drawing/2014/main" id="{32D8E6A9-BE2B-204E-B7A8-4C0672AC8D94}"/>
              </a:ext>
            </a:extLst>
          </p:cNvPr>
          <p:cNvSpPr/>
          <p:nvPr/>
        </p:nvSpPr>
        <p:spPr>
          <a:xfrm>
            <a:off x="1027416" y="3804902"/>
            <a:ext cx="2421840" cy="19234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A1F5540-621A-F74C-AF64-E18CA2935053}"/>
              </a:ext>
            </a:extLst>
          </p:cNvPr>
          <p:cNvSpPr/>
          <p:nvPr/>
        </p:nvSpPr>
        <p:spPr>
          <a:xfrm>
            <a:off x="3434430" y="3804902"/>
            <a:ext cx="2421840" cy="19234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148A3F2-FA54-C34D-80FE-B506AC10A19B}"/>
              </a:ext>
            </a:extLst>
          </p:cNvPr>
          <p:cNvSpPr/>
          <p:nvPr/>
        </p:nvSpPr>
        <p:spPr>
          <a:xfrm>
            <a:off x="5841444" y="3804902"/>
            <a:ext cx="2421840" cy="19234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6196347-EE91-8C4C-80CA-B1B7AD375488}"/>
              </a:ext>
            </a:extLst>
          </p:cNvPr>
          <p:cNvSpPr/>
          <p:nvPr/>
        </p:nvSpPr>
        <p:spPr>
          <a:xfrm>
            <a:off x="8263284" y="3804902"/>
            <a:ext cx="2421840" cy="192341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4395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7" presetClass="exit" presetSubtype="10" fill="hold" grpId="1" nodeType="clickEffect">
                                  <p:stCondLst>
                                    <p:cond delay="0"/>
                                  </p:stCondLst>
                                  <p:childTnLst>
                                    <p:anim calcmode="lin" valueType="num">
                                      <p:cBhvr>
                                        <p:cTn id="10" dur="500"/>
                                        <p:tgtEl>
                                          <p:spTgt spid="6"/>
                                        </p:tgtEl>
                                        <p:attrNameLst>
                                          <p:attrName>ppt_w</p:attrName>
                                        </p:attrNameLst>
                                      </p:cBhvr>
                                      <p:tavLst>
                                        <p:tav tm="0">
                                          <p:val>
                                            <p:strVal val="ppt_w"/>
                                          </p:val>
                                        </p:tav>
                                        <p:tav tm="100000">
                                          <p:val>
                                            <p:fltVal val="0"/>
                                          </p:val>
                                        </p:tav>
                                      </p:tavLst>
                                    </p:anim>
                                    <p:anim calcmode="lin" valueType="num">
                                      <p:cBhvr>
                                        <p:cTn id="11" dur="500"/>
                                        <p:tgtEl>
                                          <p:spTgt spid="6"/>
                                        </p:tgtEl>
                                        <p:attrNameLst>
                                          <p:attrName>ppt_h</p:attrName>
                                        </p:attrNameLst>
                                      </p:cBhvr>
                                      <p:tavLst>
                                        <p:tav tm="0">
                                          <p:val>
                                            <p:strVal val="ppt_h"/>
                                          </p:val>
                                        </p:tav>
                                        <p:tav tm="100000">
                                          <p:val>
                                            <p:strVal val="ppt_h"/>
                                          </p:val>
                                        </p:tav>
                                      </p:tavLst>
                                    </p:anim>
                                    <p:set>
                                      <p:cBhvr>
                                        <p:cTn id="12" dur="1" fill="hold">
                                          <p:stCondLst>
                                            <p:cond delay="499"/>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7" presetClass="exit" presetSubtype="10" fill="hold" grpId="1" nodeType="clickEffect">
                                  <p:stCondLst>
                                    <p:cond delay="0"/>
                                  </p:stCondLst>
                                  <p:childTnLst>
                                    <p:anim calcmode="lin" valueType="num">
                                      <p:cBhvr>
                                        <p:cTn id="18" dur="500"/>
                                        <p:tgtEl>
                                          <p:spTgt spid="9"/>
                                        </p:tgtEl>
                                        <p:attrNameLst>
                                          <p:attrName>ppt_w</p:attrName>
                                        </p:attrNameLst>
                                      </p:cBhvr>
                                      <p:tavLst>
                                        <p:tav tm="0">
                                          <p:val>
                                            <p:strVal val="ppt_w"/>
                                          </p:val>
                                        </p:tav>
                                        <p:tav tm="100000">
                                          <p:val>
                                            <p:fltVal val="0"/>
                                          </p:val>
                                        </p:tav>
                                      </p:tavLst>
                                    </p:anim>
                                    <p:anim calcmode="lin" valueType="num">
                                      <p:cBhvr>
                                        <p:cTn id="19" dur="500"/>
                                        <p:tgtEl>
                                          <p:spTgt spid="9"/>
                                        </p:tgtEl>
                                        <p:attrNameLst>
                                          <p:attrName>ppt_h</p:attrName>
                                        </p:attrNameLst>
                                      </p:cBhvr>
                                      <p:tavLst>
                                        <p:tav tm="0">
                                          <p:val>
                                            <p:strVal val="ppt_h"/>
                                          </p:val>
                                        </p:tav>
                                        <p:tav tm="100000">
                                          <p:val>
                                            <p:strVal val="ppt_h"/>
                                          </p:val>
                                        </p:tav>
                                      </p:tavLst>
                                    </p:anim>
                                    <p:set>
                                      <p:cBhvr>
                                        <p:cTn id="20" dur="1" fill="hold">
                                          <p:stCondLst>
                                            <p:cond delay="499"/>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7" presetClass="exit" presetSubtype="10" fill="hold" grpId="1" nodeType="click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strVal val="ppt_h"/>
                                          </p:val>
                                        </p:tav>
                                      </p:tavLst>
                                    </p:anim>
                                    <p:set>
                                      <p:cBhvr>
                                        <p:cTn id="28" dur="1" fill="hold">
                                          <p:stCondLst>
                                            <p:cond delay="499"/>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83400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4B3AC-F32F-0D48-B44B-036B287B94C7}"/>
              </a:ext>
            </a:extLst>
          </p:cNvPr>
          <p:cNvSpPr>
            <a:spLocks noGrp="1"/>
          </p:cNvSpPr>
          <p:nvPr>
            <p:ph type="title"/>
          </p:nvPr>
        </p:nvSpPr>
        <p:spPr/>
        <p:txBody>
          <a:bodyPr/>
          <a:lstStyle/>
          <a:p>
            <a:r>
              <a:rPr lang="en-US" dirty="0">
                <a:solidFill>
                  <a:schemeClr val="bg1"/>
                </a:solidFill>
              </a:rPr>
              <a:t>Wh</a:t>
            </a:r>
            <a:r>
              <a:rPr lang="en-US" dirty="0"/>
              <a:t>at do we Export?   ($1.6 Trillion)</a:t>
            </a:r>
          </a:p>
        </p:txBody>
      </p:sp>
      <p:pic>
        <p:nvPicPr>
          <p:cNvPr id="6" name="Content Placeholder 5">
            <a:extLst>
              <a:ext uri="{FF2B5EF4-FFF2-40B4-BE49-F238E27FC236}">
                <a16:creationId xmlns:a16="http://schemas.microsoft.com/office/drawing/2014/main" id="{73937FA2-9E07-0A49-8281-EADF5BBF0141}"/>
              </a:ext>
            </a:extLst>
          </p:cNvPr>
          <p:cNvPicPr>
            <a:picLocks noGrp="1" noChangeAspect="1"/>
          </p:cNvPicPr>
          <p:nvPr>
            <p:ph idx="1"/>
          </p:nvPr>
        </p:nvPicPr>
        <p:blipFill>
          <a:blip r:embed="rId2"/>
          <a:stretch>
            <a:fillRect/>
          </a:stretch>
        </p:blipFill>
        <p:spPr>
          <a:xfrm>
            <a:off x="2119651" y="976184"/>
            <a:ext cx="7952698" cy="5142831"/>
          </a:xfrm>
        </p:spPr>
      </p:pic>
      <p:sp>
        <p:nvSpPr>
          <p:cNvPr id="4" name="Slide Number Placeholder 3">
            <a:extLst>
              <a:ext uri="{FF2B5EF4-FFF2-40B4-BE49-F238E27FC236}">
                <a16:creationId xmlns:a16="http://schemas.microsoft.com/office/drawing/2014/main" id="{0DB50324-CC90-344B-8122-C44BB064DE0C}"/>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876426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58FA-A0EB-484A-8CB6-017C58AF422A}"/>
              </a:ext>
            </a:extLst>
          </p:cNvPr>
          <p:cNvSpPr>
            <a:spLocks noGrp="1"/>
          </p:cNvSpPr>
          <p:nvPr>
            <p:ph type="title"/>
          </p:nvPr>
        </p:nvSpPr>
        <p:spPr/>
        <p:txBody>
          <a:bodyPr/>
          <a:lstStyle/>
          <a:p>
            <a:r>
              <a:rPr lang="en-US" dirty="0">
                <a:solidFill>
                  <a:schemeClr val="bg1"/>
                </a:solidFill>
              </a:rPr>
              <a:t>Wh</a:t>
            </a:r>
            <a:r>
              <a:rPr lang="en-US" dirty="0"/>
              <a:t>at do we Import?   ($2.4 Trillion)</a:t>
            </a:r>
          </a:p>
        </p:txBody>
      </p:sp>
      <p:pic>
        <p:nvPicPr>
          <p:cNvPr id="6" name="Content Placeholder 5">
            <a:extLst>
              <a:ext uri="{FF2B5EF4-FFF2-40B4-BE49-F238E27FC236}">
                <a16:creationId xmlns:a16="http://schemas.microsoft.com/office/drawing/2014/main" id="{78118A87-871B-624F-A308-063295EA26DC}"/>
              </a:ext>
            </a:extLst>
          </p:cNvPr>
          <p:cNvPicPr>
            <a:picLocks noGrp="1" noChangeAspect="1"/>
          </p:cNvPicPr>
          <p:nvPr>
            <p:ph idx="1"/>
          </p:nvPr>
        </p:nvPicPr>
        <p:blipFill>
          <a:blip r:embed="rId2"/>
          <a:stretch>
            <a:fillRect/>
          </a:stretch>
        </p:blipFill>
        <p:spPr>
          <a:xfrm>
            <a:off x="2119651" y="970335"/>
            <a:ext cx="7907102" cy="5142831"/>
          </a:xfrm>
        </p:spPr>
      </p:pic>
      <p:sp>
        <p:nvSpPr>
          <p:cNvPr id="4" name="Slide Number Placeholder 3">
            <a:extLst>
              <a:ext uri="{FF2B5EF4-FFF2-40B4-BE49-F238E27FC236}">
                <a16:creationId xmlns:a16="http://schemas.microsoft.com/office/drawing/2014/main" id="{27639F06-E51A-DD44-88B9-FDA9F617881A}"/>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043221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Top</a:t>
            </a:r>
            <a:r>
              <a:rPr lang="en-US" dirty="0"/>
              <a:t> US Trade Partners (Goods, 2018)</a:t>
            </a:r>
          </a:p>
        </p:txBody>
      </p:sp>
      <p:sp>
        <p:nvSpPr>
          <p:cNvPr id="6" name="Content Placeholder 5"/>
          <p:cNvSpPr>
            <a:spLocks noGrp="1"/>
          </p:cNvSpPr>
          <p:nvPr>
            <p:ph sz="half" idx="1"/>
          </p:nvPr>
        </p:nvSpPr>
        <p:spPr>
          <a:xfrm>
            <a:off x="913544" y="1325562"/>
            <a:ext cx="5181600" cy="4529579"/>
          </a:xfrm>
        </p:spPr>
        <p:txBody>
          <a:bodyPr anchor="t"/>
          <a:lstStyle/>
          <a:p>
            <a:r>
              <a:rPr lang="en-US" dirty="0"/>
              <a:t>Top 10 US export destinations</a:t>
            </a:r>
          </a:p>
          <a:p>
            <a:endParaRPr lang="en-US" dirty="0"/>
          </a:p>
        </p:txBody>
      </p:sp>
      <p:sp>
        <p:nvSpPr>
          <p:cNvPr id="7" name="Content Placeholder 6"/>
          <p:cNvSpPr>
            <a:spLocks noGrp="1"/>
          </p:cNvSpPr>
          <p:nvPr>
            <p:ph sz="half" idx="2"/>
          </p:nvPr>
        </p:nvSpPr>
        <p:spPr>
          <a:xfrm>
            <a:off x="6172200" y="1325563"/>
            <a:ext cx="5181600" cy="4529579"/>
          </a:xfrm>
        </p:spPr>
        <p:txBody>
          <a:bodyPr anchor="t"/>
          <a:lstStyle/>
          <a:p>
            <a:r>
              <a:rPr lang="en-US" dirty="0"/>
              <a:t>Top 10 US import sources</a:t>
            </a:r>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22</a:t>
            </a:fld>
            <a:endParaRPr lang="en-GB" dirty="0"/>
          </a:p>
        </p:txBody>
      </p:sp>
      <p:graphicFrame>
        <p:nvGraphicFramePr>
          <p:cNvPr id="9" name="Chart 8"/>
          <p:cNvGraphicFramePr>
            <a:graphicFrameLocks/>
          </p:cNvGraphicFramePr>
          <p:nvPr/>
        </p:nvGraphicFramePr>
        <p:xfrm>
          <a:off x="838200" y="2054831"/>
          <a:ext cx="4876800" cy="41407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nvGraphicFramePr>
        <p:xfrm>
          <a:off x="913544" y="1890444"/>
          <a:ext cx="5181600" cy="39646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nvGraphicFramePr>
        <p:xfrm>
          <a:off x="875872" y="1910549"/>
          <a:ext cx="5256944" cy="39646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FC7A1B2F-85D9-054E-9672-AA812C18DC4E}"/>
              </a:ext>
            </a:extLst>
          </p:cNvPr>
          <p:cNvGraphicFramePr>
            <a:graphicFrameLocks noChangeAspect="1"/>
          </p:cNvGraphicFramePr>
          <p:nvPr/>
        </p:nvGraphicFramePr>
        <p:xfrm>
          <a:off x="885396" y="1910550"/>
          <a:ext cx="4904947" cy="40207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FCA5E689-C9C1-3D42-B41B-9EF95C166E21}"/>
              </a:ext>
            </a:extLst>
          </p:cNvPr>
          <p:cNvGraphicFramePr>
            <a:graphicFrameLocks noChangeAspect="1"/>
          </p:cNvGraphicFramePr>
          <p:nvPr/>
        </p:nvGraphicFramePr>
        <p:xfrm>
          <a:off x="6304280" y="2019324"/>
          <a:ext cx="4917440" cy="40233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3317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 Im</a:t>
            </a:r>
            <a:r>
              <a:rPr lang="en-US" dirty="0"/>
              <a:t>portance of US Trade</a:t>
            </a:r>
          </a:p>
        </p:txBody>
      </p:sp>
      <p:sp>
        <p:nvSpPr>
          <p:cNvPr id="6" name="Content Placeholder 5"/>
          <p:cNvSpPr>
            <a:spLocks noGrp="1"/>
          </p:cNvSpPr>
          <p:nvPr>
            <p:ph sz="half" idx="1"/>
          </p:nvPr>
        </p:nvSpPr>
        <p:spPr/>
        <p:txBody>
          <a:bodyPr/>
          <a:lstStyle/>
          <a:p>
            <a:r>
              <a:rPr lang="en-US" dirty="0"/>
              <a:t>US trade as % of GDP</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7" name="Content Placeholder 6"/>
          <p:cNvSpPr>
            <a:spLocks noGrp="1"/>
          </p:cNvSpPr>
          <p:nvPr>
            <p:ph sz="half" idx="2"/>
          </p:nvPr>
        </p:nvSpPr>
        <p:spPr/>
        <p:txBody>
          <a:bodyPr/>
          <a:lstStyle/>
          <a:p>
            <a:r>
              <a:rPr lang="en-US" dirty="0"/>
              <a:t>US trade balance as % of GDP</a:t>
            </a:r>
          </a:p>
          <a:p>
            <a:pPr marL="0" indent="0">
              <a:buNone/>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23</a:t>
            </a:fld>
            <a:endParaRPr lang="en-GB" dirty="0"/>
          </a:p>
        </p:txBody>
      </p:sp>
      <p:pic>
        <p:nvPicPr>
          <p:cNvPr id="9" name="Picture 8">
            <a:extLst>
              <a:ext uri="{FF2B5EF4-FFF2-40B4-BE49-F238E27FC236}">
                <a16:creationId xmlns:a16="http://schemas.microsoft.com/office/drawing/2014/main" id="{AE2BC7B1-1376-3745-8451-C78390144CB8}"/>
              </a:ext>
            </a:extLst>
          </p:cNvPr>
          <p:cNvPicPr>
            <a:picLocks noChangeAspect="1"/>
          </p:cNvPicPr>
          <p:nvPr/>
        </p:nvPicPr>
        <p:blipFill>
          <a:blip r:embed="rId2" r:link="rId3"/>
          <a:srcRect/>
          <a:stretch>
            <a:fillRect/>
          </a:stretch>
        </p:blipFill>
        <p:spPr>
          <a:xfrm>
            <a:off x="6253399" y="2171817"/>
            <a:ext cx="5192978" cy="3778095"/>
          </a:xfrm>
          <a:prstGeom prst="rect">
            <a:avLst/>
          </a:prstGeom>
        </p:spPr>
      </p:pic>
      <p:pic>
        <p:nvPicPr>
          <p:cNvPr id="8" name="Picture 7">
            <a:extLst>
              <a:ext uri="{FF2B5EF4-FFF2-40B4-BE49-F238E27FC236}">
                <a16:creationId xmlns:a16="http://schemas.microsoft.com/office/drawing/2014/main" id="{39F78973-2505-BF44-BF02-5FA6F788B2DB}"/>
              </a:ext>
            </a:extLst>
          </p:cNvPr>
          <p:cNvPicPr>
            <a:picLocks noChangeAspect="1"/>
          </p:cNvPicPr>
          <p:nvPr/>
        </p:nvPicPr>
        <p:blipFill>
          <a:blip r:embed="rId4" r:link="rId5"/>
          <a:srcRect/>
          <a:stretch>
            <a:fillRect/>
          </a:stretch>
        </p:blipFill>
        <p:spPr>
          <a:xfrm>
            <a:off x="943352" y="2173440"/>
            <a:ext cx="5190748" cy="3776471"/>
          </a:xfrm>
          <a:prstGeom prst="rect">
            <a:avLst/>
          </a:prstGeom>
        </p:spPr>
      </p:pic>
    </p:spTree>
    <p:extLst>
      <p:ext uri="{BB962C8B-B14F-4D97-AF65-F5344CB8AC3E}">
        <p14:creationId xmlns:p14="http://schemas.microsoft.com/office/powerpoint/2010/main" val="33768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Deficits: to 2020</a:t>
            </a:r>
          </a:p>
        </p:txBody>
      </p:sp>
      <p:sp>
        <p:nvSpPr>
          <p:cNvPr id="3" name="Content Placeholder 2"/>
          <p:cNvSpPr>
            <a:spLocks noGrp="1"/>
          </p:cNvSpPr>
          <p:nvPr>
            <p:ph sz="half" idx="1"/>
          </p:nvPr>
        </p:nvSpPr>
        <p:spPr>
          <a:xfrm>
            <a:off x="838200" y="1325563"/>
            <a:ext cx="5181600" cy="4529579"/>
          </a:xfrm>
        </p:spPr>
        <p:txBody>
          <a:bodyPr>
            <a:normAutofit/>
          </a:bodyPr>
          <a:lstStyle/>
          <a:p>
            <a:r>
              <a:rPr lang="en-US" dirty="0"/>
              <a:t>Overall, a nearly $627 Billion trade deficit (3% of GDP)</a:t>
            </a:r>
          </a:p>
          <a:p>
            <a:endParaRPr lang="en-US" dirty="0"/>
          </a:p>
          <a:p>
            <a:r>
              <a:rPr lang="en-US" dirty="0"/>
              <a:t>Goods trade deficit over $887 Billion </a:t>
            </a:r>
          </a:p>
          <a:p>
            <a:endParaRPr lang="en-US" dirty="0"/>
          </a:p>
          <a:p>
            <a:r>
              <a:rPr lang="en-US" dirty="0"/>
              <a:t>Services trade </a:t>
            </a:r>
            <a:r>
              <a:rPr lang="en-US" i="1" dirty="0"/>
              <a:t>surplus</a:t>
            </a:r>
            <a:r>
              <a:rPr lang="en-US" dirty="0"/>
              <a:t> of about $250 Billion </a:t>
            </a:r>
          </a:p>
          <a:p>
            <a:endParaRPr lang="en-US" dirty="0"/>
          </a:p>
          <a:p>
            <a:endParaRPr lang="en-US" dirty="0"/>
          </a:p>
        </p:txBody>
      </p:sp>
      <p:pic>
        <p:nvPicPr>
          <p:cNvPr id="6" name="Content Placeholder 5">
            <a:extLst>
              <a:ext uri="{FF2B5EF4-FFF2-40B4-BE49-F238E27FC236}">
                <a16:creationId xmlns:a16="http://schemas.microsoft.com/office/drawing/2014/main" id="{AC38003C-1D38-9342-8B17-788D26467FE7}"/>
              </a:ext>
            </a:extLst>
          </p:cNvPr>
          <p:cNvPicPr>
            <a:picLocks noGrp="1" noChangeAspect="1"/>
          </p:cNvPicPr>
          <p:nvPr>
            <p:ph sz="half" idx="2"/>
          </p:nvPr>
        </p:nvPicPr>
        <p:blipFill>
          <a:blip r:embed="rId2" r:link="rId3"/>
          <a:srcRect/>
          <a:stretch>
            <a:fillRect/>
          </a:stretch>
        </p:blipFill>
        <p:spPr>
          <a:xfrm>
            <a:off x="5883226" y="1325563"/>
            <a:ext cx="5991781" cy="4359255"/>
          </a:xfrm>
        </p:spPr>
      </p:pic>
    </p:spTree>
    <p:extLst>
      <p:ext uri="{BB962C8B-B14F-4D97-AF65-F5344CB8AC3E}">
        <p14:creationId xmlns:p14="http://schemas.microsoft.com/office/powerpoint/2010/main" val="55233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C6DA-5122-AD4D-8EB1-E33B2B18C410}"/>
              </a:ext>
            </a:extLst>
          </p:cNvPr>
          <p:cNvSpPr>
            <a:spLocks noGrp="1"/>
          </p:cNvSpPr>
          <p:nvPr>
            <p:ph type="title"/>
          </p:nvPr>
        </p:nvSpPr>
        <p:spPr/>
        <p:txBody>
          <a:bodyPr/>
          <a:lstStyle/>
          <a:p>
            <a:r>
              <a:rPr lang="en-US" dirty="0">
                <a:solidFill>
                  <a:schemeClr val="bg1"/>
                </a:solidFill>
              </a:rPr>
              <a:t>Wh</a:t>
            </a:r>
            <a:r>
              <a:rPr lang="en-US" dirty="0"/>
              <a:t>y Do Countries Trade?</a:t>
            </a:r>
          </a:p>
        </p:txBody>
      </p:sp>
      <p:sp>
        <p:nvSpPr>
          <p:cNvPr id="3" name="Content Placeholder 2">
            <a:extLst>
              <a:ext uri="{FF2B5EF4-FFF2-40B4-BE49-F238E27FC236}">
                <a16:creationId xmlns:a16="http://schemas.microsoft.com/office/drawing/2014/main" id="{925B81D2-2605-1E46-A27A-A6E16F1E1473}"/>
              </a:ext>
            </a:extLst>
          </p:cNvPr>
          <p:cNvSpPr>
            <a:spLocks noGrp="1"/>
          </p:cNvSpPr>
          <p:nvPr>
            <p:ph idx="1"/>
          </p:nvPr>
        </p:nvSpPr>
        <p:spPr>
          <a:xfrm>
            <a:off x="4626367" y="1808316"/>
            <a:ext cx="2939265" cy="3939156"/>
          </a:xfrm>
        </p:spPr>
        <p:txBody>
          <a:bodyPr/>
          <a:lstStyle/>
          <a:p>
            <a:r>
              <a:rPr lang="en-US" dirty="0"/>
              <a:t>Competition</a:t>
            </a:r>
          </a:p>
          <a:p>
            <a:endParaRPr lang="en-US" dirty="0"/>
          </a:p>
          <a:p>
            <a:r>
              <a:rPr lang="en-US" dirty="0"/>
              <a:t>Varieties</a:t>
            </a:r>
          </a:p>
          <a:p>
            <a:pPr marL="0" indent="0">
              <a:buNone/>
            </a:pPr>
            <a:endParaRPr lang="en-US" dirty="0"/>
          </a:p>
          <a:p>
            <a:r>
              <a:rPr lang="en-US" dirty="0"/>
              <a:t>Efficiency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2978BFD5-4880-974F-A34E-27C120E1F418}"/>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3292317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9B35-F949-1347-9802-3D04A88277A2}"/>
              </a:ext>
            </a:extLst>
          </p:cNvPr>
          <p:cNvSpPr>
            <a:spLocks noGrp="1"/>
          </p:cNvSpPr>
          <p:nvPr>
            <p:ph type="title"/>
          </p:nvPr>
        </p:nvSpPr>
        <p:spPr/>
        <p:txBody>
          <a:bodyPr/>
          <a:lstStyle/>
          <a:p>
            <a:r>
              <a:rPr lang="en-US" dirty="0">
                <a:solidFill>
                  <a:schemeClr val="bg1"/>
                </a:solidFill>
              </a:rPr>
              <a:t>Wh</a:t>
            </a:r>
            <a:r>
              <a:rPr lang="en-US" dirty="0"/>
              <a:t>y Might Efficiency Differ Across Countries?</a:t>
            </a:r>
          </a:p>
        </p:txBody>
      </p:sp>
      <p:sp>
        <p:nvSpPr>
          <p:cNvPr id="3" name="Content Placeholder 2">
            <a:extLst>
              <a:ext uri="{FF2B5EF4-FFF2-40B4-BE49-F238E27FC236}">
                <a16:creationId xmlns:a16="http://schemas.microsoft.com/office/drawing/2014/main" id="{BA0A8D44-8356-DB4E-840E-D3EBC5718A88}"/>
              </a:ext>
            </a:extLst>
          </p:cNvPr>
          <p:cNvSpPr>
            <a:spLocks noGrp="1"/>
          </p:cNvSpPr>
          <p:nvPr>
            <p:ph idx="1"/>
          </p:nvPr>
        </p:nvSpPr>
        <p:spPr>
          <a:xfrm>
            <a:off x="838200" y="1325563"/>
            <a:ext cx="10515600" cy="4351338"/>
          </a:xfrm>
        </p:spPr>
        <p:txBody>
          <a:bodyPr>
            <a:normAutofit fontScale="85000" lnSpcReduction="20000"/>
          </a:bodyPr>
          <a:lstStyle/>
          <a:p>
            <a:r>
              <a:rPr lang="en-US" dirty="0"/>
              <a:t>Labor</a:t>
            </a:r>
          </a:p>
          <a:p>
            <a:pPr lvl="1"/>
            <a:r>
              <a:rPr lang="en-US" dirty="0"/>
              <a:t>Skilled or unskilled</a:t>
            </a:r>
          </a:p>
          <a:p>
            <a:pPr marL="457200" lvl="1" indent="0">
              <a:buNone/>
            </a:pPr>
            <a:endParaRPr lang="en-US" dirty="0"/>
          </a:p>
          <a:p>
            <a:r>
              <a:rPr lang="en-US" dirty="0"/>
              <a:t>Technology</a:t>
            </a:r>
          </a:p>
          <a:p>
            <a:pPr lvl="1"/>
            <a:r>
              <a:rPr lang="en-US" dirty="0"/>
              <a:t>Some countries have firms that produce some goods well</a:t>
            </a:r>
          </a:p>
          <a:p>
            <a:pPr lvl="1"/>
            <a:r>
              <a:rPr lang="en-US" dirty="0"/>
              <a:t>Other countries have firms that produce other goods well</a:t>
            </a:r>
          </a:p>
          <a:p>
            <a:pPr marL="457200" lvl="1" indent="0">
              <a:buNone/>
            </a:pPr>
            <a:endParaRPr lang="en-US" dirty="0"/>
          </a:p>
          <a:p>
            <a:r>
              <a:rPr lang="en-US" dirty="0"/>
              <a:t>Environment</a:t>
            </a:r>
          </a:p>
          <a:p>
            <a:pPr lvl="1"/>
            <a:r>
              <a:rPr lang="en-US" dirty="0"/>
              <a:t>Cold/Warm		Wet/Dry	  	Sunny/Cloudy</a:t>
            </a:r>
          </a:p>
          <a:p>
            <a:pPr marL="457200" lvl="1" indent="0">
              <a:buNone/>
            </a:pPr>
            <a:endParaRPr lang="en-US" dirty="0"/>
          </a:p>
          <a:p>
            <a:r>
              <a:rPr lang="en-US" dirty="0"/>
              <a:t>Land</a:t>
            </a:r>
          </a:p>
          <a:p>
            <a:pPr lvl="1"/>
            <a:r>
              <a:rPr lang="en-US" dirty="0"/>
              <a:t>Rocky, soil, fertile, barren </a:t>
            </a:r>
          </a:p>
          <a:p>
            <a:pPr lvl="1"/>
            <a:r>
              <a:rPr lang="en-US" dirty="0"/>
              <a:t>Tundra, desert, grasslands, forest </a:t>
            </a:r>
          </a:p>
        </p:txBody>
      </p:sp>
      <p:sp>
        <p:nvSpPr>
          <p:cNvPr id="4" name="Slide Number Placeholder 3">
            <a:extLst>
              <a:ext uri="{FF2B5EF4-FFF2-40B4-BE49-F238E27FC236}">
                <a16:creationId xmlns:a16="http://schemas.microsoft.com/office/drawing/2014/main" id="{DC3F780A-AF86-B74B-B5FF-6B9EEAE26BF9}"/>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038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 Co</a:t>
            </a:r>
            <a:r>
              <a:rPr lang="en-US" dirty="0"/>
              <a:t>mparative Advantage and Specialization</a:t>
            </a:r>
          </a:p>
        </p:txBody>
      </p:sp>
      <p:sp>
        <p:nvSpPr>
          <p:cNvPr id="7" name="Content Placeholder 6"/>
          <p:cNvSpPr>
            <a:spLocks noGrp="1"/>
          </p:cNvSpPr>
          <p:nvPr>
            <p:ph idx="1"/>
          </p:nvPr>
        </p:nvSpPr>
        <p:spPr/>
        <p:txBody>
          <a:bodyPr>
            <a:normAutofit lnSpcReduction="10000"/>
          </a:bodyPr>
          <a:lstStyle/>
          <a:p>
            <a:r>
              <a:rPr lang="en-US" dirty="0"/>
              <a:t>Comparative advantage</a:t>
            </a:r>
          </a:p>
          <a:p>
            <a:pPr lvl="1"/>
            <a:r>
              <a:rPr lang="en-US" dirty="0"/>
              <a:t>Scarce resources: can't produce unlimited amounts of goods</a:t>
            </a:r>
          </a:p>
          <a:p>
            <a:pPr lvl="1"/>
            <a:r>
              <a:rPr lang="en-US" dirty="0"/>
              <a:t>Export goods where production advantage largest (or disadvantage weakest)</a:t>
            </a:r>
          </a:p>
          <a:p>
            <a:r>
              <a:rPr lang="en-US" dirty="0"/>
              <a:t>Non-econ example: Babe Ruth</a:t>
            </a:r>
          </a:p>
          <a:p>
            <a:pPr lvl="1"/>
            <a:r>
              <a:rPr lang="en-US" dirty="0"/>
              <a:t>Top pitcher during 1916-1918. But best hitter of all time!</a:t>
            </a:r>
          </a:p>
          <a:p>
            <a:pPr lvl="2"/>
            <a:r>
              <a:rPr lang="en-US" dirty="0"/>
              <a:t>Scarce resources: training time	</a:t>
            </a:r>
          </a:p>
          <a:p>
            <a:pPr lvl="2"/>
            <a:r>
              <a:rPr lang="en-US" dirty="0"/>
              <a:t>Post 1918, Babe Ruth specialized as hitter</a:t>
            </a:r>
          </a:p>
          <a:p>
            <a:r>
              <a:rPr lang="en-US" dirty="0"/>
              <a:t>Econ example: US-UK trade in 1951</a:t>
            </a:r>
          </a:p>
          <a:p>
            <a:pPr lvl="1"/>
            <a:r>
              <a:rPr lang="en-US" dirty="0"/>
              <a:t>For same output, US used less resources than UK in each of 26 </a:t>
            </a:r>
            <a:r>
              <a:rPr lang="en-US" dirty="0" err="1"/>
              <a:t>manuf</a:t>
            </a:r>
            <a:r>
              <a:rPr lang="en-US" dirty="0"/>
              <a:t> sectors! </a:t>
            </a:r>
          </a:p>
          <a:p>
            <a:pPr lvl="1"/>
            <a:r>
              <a:rPr lang="en-US" dirty="0"/>
              <a:t>But, US net exporter to UK only for sectors where it’s advantage largest</a:t>
            </a:r>
          </a:p>
          <a:p>
            <a:pPr lvl="1"/>
            <a:r>
              <a:rPr lang="en-US" dirty="0"/>
              <a:t>UK net exporter to US for goods where it’s disadvantage weakest</a:t>
            </a:r>
          </a:p>
        </p:txBody>
      </p:sp>
      <p:sp>
        <p:nvSpPr>
          <p:cNvPr id="5" name="Slide Number Placeholder 4"/>
          <p:cNvSpPr>
            <a:spLocks noGrp="1"/>
          </p:cNvSpPr>
          <p:nvPr>
            <p:ph type="sldNum" sz="quarter" idx="12"/>
          </p:nvPr>
        </p:nvSpPr>
        <p:spPr/>
        <p:txBody>
          <a:bodyPr/>
          <a:lstStyle/>
          <a:p>
            <a:fld id="{D9F085D5-EC86-4F6A-B501-C1359CB39116}" type="slidenum">
              <a:rPr lang="en-GB" smtClean="0"/>
              <a:pPr/>
              <a:t>27</a:t>
            </a:fld>
            <a:endParaRPr lang="en-GB" dirty="0"/>
          </a:p>
        </p:txBody>
      </p:sp>
    </p:spTree>
    <p:extLst>
      <p:ext uri="{BB962C8B-B14F-4D97-AF65-F5344CB8AC3E}">
        <p14:creationId xmlns:p14="http://schemas.microsoft.com/office/powerpoint/2010/main" val="3546090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 Be</a:t>
            </a:r>
            <a:r>
              <a:rPr lang="en-US" dirty="0"/>
              <a:t>nefits of Specialization</a:t>
            </a:r>
          </a:p>
        </p:txBody>
      </p:sp>
      <p:sp>
        <p:nvSpPr>
          <p:cNvPr id="6" name="Content Placeholder 5"/>
          <p:cNvSpPr>
            <a:spLocks noGrp="1"/>
          </p:cNvSpPr>
          <p:nvPr>
            <p:ph idx="1"/>
          </p:nvPr>
        </p:nvSpPr>
        <p:spPr/>
        <p:txBody>
          <a:bodyPr/>
          <a:lstStyle/>
          <a:p>
            <a:r>
              <a:rPr lang="en-US" dirty="0"/>
              <a:t>For goods where US production advantage weakest…</a:t>
            </a:r>
          </a:p>
          <a:p>
            <a:r>
              <a:rPr lang="en-US" dirty="0"/>
              <a:t>US can consume these goods by either</a:t>
            </a:r>
          </a:p>
          <a:p>
            <a:pPr marL="914400" lvl="1" indent="-457200">
              <a:buFont typeface="+mj-lt"/>
              <a:buAutoNum type="arabicPeriod"/>
            </a:pPr>
            <a:r>
              <a:rPr lang="en-US" dirty="0"/>
              <a:t>Importing them from UK</a:t>
            </a:r>
          </a:p>
          <a:p>
            <a:pPr marL="914400" lvl="1" indent="-457200">
              <a:buFont typeface="+mj-lt"/>
              <a:buAutoNum type="arabicPeriod"/>
            </a:pPr>
            <a:r>
              <a:rPr lang="en-US" dirty="0"/>
              <a:t>Producing them </a:t>
            </a:r>
            <a:r>
              <a:rPr lang="en-US" i="1" dirty="0"/>
              <a:t>and</a:t>
            </a:r>
            <a:r>
              <a:rPr lang="en-US" dirty="0"/>
              <a:t> reducing production of goods exported to UK</a:t>
            </a:r>
          </a:p>
          <a:p>
            <a:r>
              <a:rPr lang="en-US" dirty="0"/>
              <a:t>Key point</a:t>
            </a:r>
          </a:p>
          <a:p>
            <a:pPr lvl="1"/>
            <a:r>
              <a:rPr lang="en-US" dirty="0"/>
              <a:t>US can consume more of these goods by importing them from UK</a:t>
            </a:r>
          </a:p>
          <a:p>
            <a:r>
              <a:rPr lang="en-US" dirty="0"/>
              <a:t>Analogous story true for UK</a:t>
            </a:r>
          </a:p>
          <a:p>
            <a:pPr lvl="1"/>
            <a:r>
              <a:rPr lang="en-US" dirty="0"/>
              <a:t>Trade increases size of economic pie for </a:t>
            </a:r>
            <a:r>
              <a:rPr lang="en-US" i="1" dirty="0"/>
              <a:t>both</a:t>
            </a:r>
            <a:r>
              <a:rPr lang="en-US" dirty="0"/>
              <a:t> countries</a:t>
            </a:r>
          </a:p>
        </p:txBody>
      </p:sp>
      <p:sp>
        <p:nvSpPr>
          <p:cNvPr id="4" name="Slide Number Placeholder 3"/>
          <p:cNvSpPr>
            <a:spLocks noGrp="1"/>
          </p:cNvSpPr>
          <p:nvPr>
            <p:ph type="sldNum" sz="quarter" idx="12"/>
          </p:nvPr>
        </p:nvSpPr>
        <p:spPr/>
        <p:txBody>
          <a:bodyPr/>
          <a:lstStyle/>
          <a:p>
            <a:fld id="{D9F085D5-EC86-4F6A-B501-C1359CB39116}" type="slidenum">
              <a:rPr lang="en-GB" smtClean="0"/>
              <a:pPr/>
              <a:t>28</a:t>
            </a:fld>
            <a:endParaRPr lang="en-GB" dirty="0"/>
          </a:p>
        </p:txBody>
      </p:sp>
    </p:spTree>
    <p:extLst>
      <p:ext uri="{BB962C8B-B14F-4D97-AF65-F5344CB8AC3E}">
        <p14:creationId xmlns:p14="http://schemas.microsoft.com/office/powerpoint/2010/main" val="2302366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B1B8B-E0DC-1440-B7E3-D3D78679211B}"/>
              </a:ext>
            </a:extLst>
          </p:cNvPr>
          <p:cNvSpPr>
            <a:spLocks noGrp="1"/>
          </p:cNvSpPr>
          <p:nvPr>
            <p:ph type="title"/>
          </p:nvPr>
        </p:nvSpPr>
        <p:spPr/>
        <p:txBody>
          <a:bodyPr/>
          <a:lstStyle/>
          <a:p>
            <a:r>
              <a:rPr lang="en-US" dirty="0">
                <a:solidFill>
                  <a:schemeClr val="bg1"/>
                </a:solidFill>
              </a:rPr>
              <a:t> Co</a:t>
            </a:r>
            <a:r>
              <a:rPr lang="en-US" dirty="0"/>
              <a:t>mparative Advantage – Key Notion</a:t>
            </a:r>
          </a:p>
        </p:txBody>
      </p:sp>
      <p:sp>
        <p:nvSpPr>
          <p:cNvPr id="3" name="Content Placeholder 2">
            <a:extLst>
              <a:ext uri="{FF2B5EF4-FFF2-40B4-BE49-F238E27FC236}">
                <a16:creationId xmlns:a16="http://schemas.microsoft.com/office/drawing/2014/main" id="{1C9186CA-52A9-0744-93C0-8FE7626F0DB2}"/>
              </a:ext>
            </a:extLst>
          </p:cNvPr>
          <p:cNvSpPr>
            <a:spLocks noGrp="1"/>
          </p:cNvSpPr>
          <p:nvPr>
            <p:ph idx="1"/>
          </p:nvPr>
        </p:nvSpPr>
        <p:spPr/>
        <p:txBody>
          <a:bodyPr/>
          <a:lstStyle/>
          <a:p>
            <a:r>
              <a:rPr lang="en-US" dirty="0"/>
              <a:t>Two kinds of advantage: absolute and relative</a:t>
            </a:r>
          </a:p>
          <a:p>
            <a:r>
              <a:rPr lang="en-US" dirty="0"/>
              <a:t>E.g., Babe Ruth vs Madison Bumgarner</a:t>
            </a:r>
          </a:p>
          <a:p>
            <a:pPr lvl="1"/>
            <a:r>
              <a:rPr lang="en-US" dirty="0"/>
              <a:t>Babe Ruth:  			ERA – 2 	Batting average - .350</a:t>
            </a:r>
          </a:p>
          <a:p>
            <a:pPr lvl="1"/>
            <a:r>
              <a:rPr lang="en-US" dirty="0"/>
              <a:t>Madison Bumgarner		ERA – 3	Batting average - .185</a:t>
            </a:r>
          </a:p>
          <a:p>
            <a:r>
              <a:rPr lang="en-US" dirty="0"/>
              <a:t>Babe is better at both</a:t>
            </a:r>
          </a:p>
          <a:p>
            <a:pPr lvl="1"/>
            <a:r>
              <a:rPr lang="en-US" i="1" dirty="0"/>
              <a:t>Absolute advantage</a:t>
            </a:r>
          </a:p>
          <a:p>
            <a:r>
              <a:rPr lang="en-US" dirty="0"/>
              <a:t>If only one can bat and one can pitch, who does what?</a:t>
            </a:r>
          </a:p>
          <a:p>
            <a:pPr lvl="1"/>
            <a:r>
              <a:rPr lang="en-US" i="1" dirty="0"/>
              <a:t>Relative advantage</a:t>
            </a:r>
          </a:p>
        </p:txBody>
      </p:sp>
      <p:sp>
        <p:nvSpPr>
          <p:cNvPr id="4" name="Slide Number Placeholder 3">
            <a:extLst>
              <a:ext uri="{FF2B5EF4-FFF2-40B4-BE49-F238E27FC236}">
                <a16:creationId xmlns:a16="http://schemas.microsoft.com/office/drawing/2014/main" id="{C8620426-6B0C-CA49-BE2E-E5EDBFB90015}"/>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41898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645+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84126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6425-E450-4C4C-9AA3-9970BC977681}"/>
              </a:ext>
            </a:extLst>
          </p:cNvPr>
          <p:cNvSpPr>
            <a:spLocks noGrp="1"/>
          </p:cNvSpPr>
          <p:nvPr>
            <p:ph type="title"/>
          </p:nvPr>
        </p:nvSpPr>
        <p:spPr/>
        <p:txBody>
          <a:bodyPr/>
          <a:lstStyle/>
          <a:p>
            <a:r>
              <a:rPr lang="en-US" dirty="0">
                <a:solidFill>
                  <a:schemeClr val="bg1"/>
                </a:solidFill>
              </a:rPr>
              <a:t>Rel</a:t>
            </a:r>
            <a:r>
              <a:rPr lang="en-US" dirty="0"/>
              <a:t>ative Advantage</a:t>
            </a:r>
          </a:p>
        </p:txBody>
      </p:sp>
      <p:sp>
        <p:nvSpPr>
          <p:cNvPr id="3" name="Content Placeholder 2">
            <a:extLst>
              <a:ext uri="{FF2B5EF4-FFF2-40B4-BE49-F238E27FC236}">
                <a16:creationId xmlns:a16="http://schemas.microsoft.com/office/drawing/2014/main" id="{8260ED31-8851-6942-B9ED-5AD01F706ED3}"/>
              </a:ext>
            </a:extLst>
          </p:cNvPr>
          <p:cNvSpPr>
            <a:spLocks noGrp="1"/>
          </p:cNvSpPr>
          <p:nvPr>
            <p:ph idx="1"/>
          </p:nvPr>
        </p:nvSpPr>
        <p:spPr/>
        <p:txBody>
          <a:bodyPr>
            <a:normAutofit fontScale="92500" lnSpcReduction="10000"/>
          </a:bodyPr>
          <a:lstStyle/>
          <a:p>
            <a:r>
              <a:rPr lang="en-US" dirty="0"/>
              <a:t>Babe has an absolute advantage in both activities.</a:t>
            </a:r>
          </a:p>
          <a:p>
            <a:pPr lvl="1"/>
            <a:r>
              <a:rPr lang="en-US" dirty="0"/>
              <a:t>He is better at both pitching and hitting</a:t>
            </a:r>
          </a:p>
          <a:p>
            <a:r>
              <a:rPr lang="en-US" dirty="0"/>
              <a:t>Is he RELATIVELY better at one than the other?</a:t>
            </a:r>
          </a:p>
          <a:p>
            <a:pPr lvl="1"/>
            <a:r>
              <a:rPr lang="en-US" dirty="0"/>
              <a:t>Pitching: 	Babe is 33% better		(era of 2 vs 3)</a:t>
            </a:r>
          </a:p>
          <a:p>
            <a:pPr lvl="1"/>
            <a:r>
              <a:rPr lang="en-US" dirty="0"/>
              <a:t>Hitting:	Babe is 100% better 		(.350 vs .185)</a:t>
            </a:r>
          </a:p>
          <a:p>
            <a:r>
              <a:rPr lang="en-US" dirty="0"/>
              <a:t>Babe has a relative advantage in hitting</a:t>
            </a:r>
          </a:p>
          <a:p>
            <a:pPr lvl="1"/>
            <a:r>
              <a:rPr lang="en-US" dirty="0"/>
              <a:t>So: Babe should hit and Madison should pitch</a:t>
            </a:r>
          </a:p>
          <a:p>
            <a:pPr lvl="1"/>
            <a:endParaRPr lang="en-US" dirty="0"/>
          </a:p>
          <a:p>
            <a:r>
              <a:rPr lang="en-US" dirty="0"/>
              <a:t>Relative advantage determines comparative advantage</a:t>
            </a:r>
          </a:p>
          <a:p>
            <a:pPr lvl="1"/>
            <a:r>
              <a:rPr lang="en-US" dirty="0"/>
              <a:t>Babe has a COMPARARTIVE ADVANTAGE in hitting</a:t>
            </a:r>
          </a:p>
          <a:p>
            <a:pPr lvl="1"/>
            <a:r>
              <a:rPr lang="en-US" dirty="0"/>
              <a:t>Madison has a COMPARATIVE ADVANTAGE in pitching</a:t>
            </a:r>
          </a:p>
        </p:txBody>
      </p:sp>
      <p:sp>
        <p:nvSpPr>
          <p:cNvPr id="4" name="Slide Number Placeholder 3">
            <a:extLst>
              <a:ext uri="{FF2B5EF4-FFF2-40B4-BE49-F238E27FC236}">
                <a16:creationId xmlns:a16="http://schemas.microsoft.com/office/drawing/2014/main" id="{C98E0287-8C5E-3946-8ED6-FF79DB9CEA04}"/>
              </a:ext>
            </a:extLst>
          </p:cNvPr>
          <p:cNvSpPr>
            <a:spLocks noGrp="1"/>
          </p:cNvSpPr>
          <p:nvPr>
            <p:ph type="sldNum" sz="quarter" idx="12"/>
          </p:nvPr>
        </p:nvSpPr>
        <p:spPr/>
        <p:txBody>
          <a:bodyPr/>
          <a:lstStyle/>
          <a:p>
            <a:fld id="{D9F085D5-EC86-4F6A-B501-C1359CB39116}" type="slidenum">
              <a:rPr lang="en-GB" smtClean="0"/>
              <a:t>30</a:t>
            </a:fld>
            <a:endParaRPr lang="en-GB"/>
          </a:p>
        </p:txBody>
      </p:sp>
    </p:spTree>
    <p:extLst>
      <p:ext uri="{BB962C8B-B14F-4D97-AF65-F5344CB8AC3E}">
        <p14:creationId xmlns:p14="http://schemas.microsoft.com/office/powerpoint/2010/main" val="4340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5DB7-960E-B34A-BC90-219528E155BF}"/>
              </a:ext>
            </a:extLst>
          </p:cNvPr>
          <p:cNvSpPr>
            <a:spLocks noGrp="1"/>
          </p:cNvSpPr>
          <p:nvPr>
            <p:ph type="title"/>
          </p:nvPr>
        </p:nvSpPr>
        <p:spPr/>
        <p:txBody>
          <a:bodyPr/>
          <a:lstStyle/>
          <a:p>
            <a:r>
              <a:rPr lang="en-US" dirty="0"/>
              <a:t> </a:t>
            </a:r>
            <a:r>
              <a:rPr lang="en-US" dirty="0">
                <a:solidFill>
                  <a:schemeClr val="bg1"/>
                </a:solidFill>
              </a:rPr>
              <a:t>Sa</a:t>
            </a:r>
            <a:r>
              <a:rPr lang="en-US" dirty="0"/>
              <a:t>me Holds True for Countries</a:t>
            </a:r>
          </a:p>
        </p:txBody>
      </p:sp>
      <p:sp>
        <p:nvSpPr>
          <p:cNvPr id="3" name="Content Placeholder 2">
            <a:extLst>
              <a:ext uri="{FF2B5EF4-FFF2-40B4-BE49-F238E27FC236}">
                <a16:creationId xmlns:a16="http://schemas.microsoft.com/office/drawing/2014/main" id="{538532B1-9DC7-504F-B417-667B4482EF05}"/>
              </a:ext>
            </a:extLst>
          </p:cNvPr>
          <p:cNvSpPr>
            <a:spLocks noGrp="1"/>
          </p:cNvSpPr>
          <p:nvPr>
            <p:ph idx="1"/>
          </p:nvPr>
        </p:nvSpPr>
        <p:spPr>
          <a:xfrm>
            <a:off x="5466795" y="1631682"/>
            <a:ext cx="6092952" cy="4351338"/>
          </a:xfrm>
        </p:spPr>
        <p:txBody>
          <a:bodyPr/>
          <a:lstStyle/>
          <a:p>
            <a:r>
              <a:rPr lang="en-US" dirty="0"/>
              <a:t>Every country has a good or a set of goods that it is RELATIVELY better at producing.</a:t>
            </a:r>
          </a:p>
          <a:p>
            <a:pPr lvl="1"/>
            <a:r>
              <a:rPr lang="en-US" dirty="0"/>
              <a:t>Those are the goods that it will export.</a:t>
            </a:r>
          </a:p>
          <a:p>
            <a:pPr lvl="1"/>
            <a:r>
              <a:rPr lang="en-US" dirty="0"/>
              <a:t>It will import the other goods.</a:t>
            </a:r>
          </a:p>
          <a:p>
            <a:endParaRPr lang="en-US" dirty="0"/>
          </a:p>
          <a:p>
            <a:r>
              <a:rPr lang="en-US" dirty="0"/>
              <a:t>There are exceptions.</a:t>
            </a:r>
          </a:p>
          <a:p>
            <a:pPr lvl="1"/>
            <a:r>
              <a:rPr lang="en-US" dirty="0"/>
              <a:t>Varieties and competition</a:t>
            </a:r>
          </a:p>
          <a:p>
            <a:pPr lvl="1"/>
            <a:r>
              <a:rPr lang="en-US" dirty="0"/>
              <a:t>May find countries trading the same goods back and forth.</a:t>
            </a:r>
          </a:p>
        </p:txBody>
      </p:sp>
      <p:sp>
        <p:nvSpPr>
          <p:cNvPr id="4" name="Slide Number Placeholder 3">
            <a:extLst>
              <a:ext uri="{FF2B5EF4-FFF2-40B4-BE49-F238E27FC236}">
                <a16:creationId xmlns:a16="http://schemas.microsoft.com/office/drawing/2014/main" id="{AFF61185-03C0-2C43-A1AD-F09035548CE9}"/>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5" name="Picture 4">
            <a:extLst>
              <a:ext uri="{FF2B5EF4-FFF2-40B4-BE49-F238E27FC236}">
                <a16:creationId xmlns:a16="http://schemas.microsoft.com/office/drawing/2014/main" id="{F6EBB8B3-C9AF-534C-AEF8-D790DB863C8E}"/>
              </a:ext>
            </a:extLst>
          </p:cNvPr>
          <p:cNvPicPr>
            <a:picLocks noChangeAspect="1"/>
          </p:cNvPicPr>
          <p:nvPr/>
        </p:nvPicPr>
        <p:blipFill>
          <a:blip r:embed="rId2"/>
          <a:stretch>
            <a:fillRect/>
          </a:stretch>
        </p:blipFill>
        <p:spPr>
          <a:xfrm>
            <a:off x="838200" y="2231992"/>
            <a:ext cx="4275029" cy="2394016"/>
          </a:xfrm>
          <a:prstGeom prst="rect">
            <a:avLst/>
          </a:prstGeom>
        </p:spPr>
      </p:pic>
      <p:cxnSp>
        <p:nvCxnSpPr>
          <p:cNvPr id="7" name="Straight Connector 6">
            <a:extLst>
              <a:ext uri="{FF2B5EF4-FFF2-40B4-BE49-F238E27FC236}">
                <a16:creationId xmlns:a16="http://schemas.microsoft.com/office/drawing/2014/main" id="{F27DDA54-3EDB-9842-A052-E171BD863A96}"/>
              </a:ext>
            </a:extLst>
          </p:cNvPr>
          <p:cNvCxnSpPr/>
          <p:nvPr/>
        </p:nvCxnSpPr>
        <p:spPr>
          <a:xfrm flipV="1">
            <a:off x="2330427" y="2918564"/>
            <a:ext cx="814191" cy="10020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A91E3B1-97B6-1042-B88D-24465118E328}"/>
              </a:ext>
            </a:extLst>
          </p:cNvPr>
          <p:cNvSpPr txBox="1"/>
          <p:nvPr/>
        </p:nvSpPr>
        <p:spPr>
          <a:xfrm>
            <a:off x="2054353" y="2414016"/>
            <a:ext cx="1626856" cy="369332"/>
          </a:xfrm>
          <a:prstGeom prst="rect">
            <a:avLst/>
          </a:prstGeom>
          <a:noFill/>
        </p:spPr>
        <p:txBody>
          <a:bodyPr wrap="none" rtlCol="0">
            <a:spAutoFit/>
          </a:bodyPr>
          <a:lstStyle/>
          <a:p>
            <a:r>
              <a:rPr lang="en-US" dirty="0"/>
              <a:t>Every country…</a:t>
            </a:r>
          </a:p>
        </p:txBody>
      </p:sp>
    </p:spTree>
    <p:extLst>
      <p:ext uri="{BB962C8B-B14F-4D97-AF65-F5344CB8AC3E}">
        <p14:creationId xmlns:p14="http://schemas.microsoft.com/office/powerpoint/2010/main" val="10483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5071-DB50-48DC-BE16-B62A400037D8}"/>
              </a:ext>
            </a:extLst>
          </p:cNvPr>
          <p:cNvSpPr>
            <a:spLocks noGrp="1"/>
          </p:cNvSpPr>
          <p:nvPr>
            <p:ph type="title"/>
          </p:nvPr>
        </p:nvSpPr>
        <p:spPr/>
        <p:txBody>
          <a:bodyPr/>
          <a:lstStyle/>
          <a:p>
            <a:r>
              <a:rPr lang="en-US" dirty="0">
                <a:solidFill>
                  <a:schemeClr val="bg1"/>
                </a:solidFill>
              </a:rPr>
              <a:t>Tra</a:t>
            </a:r>
            <a:r>
              <a:rPr lang="en-US" dirty="0"/>
              <a:t>de Contributes to Growth</a:t>
            </a:r>
          </a:p>
        </p:txBody>
      </p:sp>
      <p:sp>
        <p:nvSpPr>
          <p:cNvPr id="3" name="Content Placeholder 2">
            <a:extLst>
              <a:ext uri="{FF2B5EF4-FFF2-40B4-BE49-F238E27FC236}">
                <a16:creationId xmlns:a16="http://schemas.microsoft.com/office/drawing/2014/main" id="{5857B7F5-6614-4C52-864E-C75CC6BBD8D0}"/>
              </a:ext>
            </a:extLst>
          </p:cNvPr>
          <p:cNvSpPr>
            <a:spLocks noGrp="1"/>
          </p:cNvSpPr>
          <p:nvPr>
            <p:ph sz="half" idx="1"/>
          </p:nvPr>
        </p:nvSpPr>
        <p:spPr>
          <a:xfrm>
            <a:off x="838200" y="1665980"/>
            <a:ext cx="5574632" cy="4189162"/>
          </a:xfrm>
        </p:spPr>
        <p:txBody>
          <a:bodyPr>
            <a:normAutofit fontScale="92500" lnSpcReduction="20000"/>
          </a:bodyPr>
          <a:lstStyle/>
          <a:p>
            <a:r>
              <a:rPr lang="en-US" b="0" dirty="0">
                <a:solidFill>
                  <a:srgbClr val="2B414D"/>
                </a:solidFill>
              </a:rPr>
              <a:t>EFFICIENCY:</a:t>
            </a:r>
          </a:p>
          <a:p>
            <a:pPr lvl="1"/>
            <a:r>
              <a:rPr lang="en-US" b="0" dirty="0">
                <a:solidFill>
                  <a:srgbClr val="2B414D"/>
                </a:solidFill>
              </a:rPr>
              <a:t>Allocates production across countries efficiently so that countries can specialize in what they are best at producing.</a:t>
            </a:r>
          </a:p>
          <a:p>
            <a:r>
              <a:rPr lang="en-US" b="0" dirty="0">
                <a:solidFill>
                  <a:srgbClr val="2B414D"/>
                </a:solidFill>
              </a:rPr>
              <a:t>Varieties</a:t>
            </a:r>
          </a:p>
          <a:p>
            <a:pPr lvl="1"/>
            <a:r>
              <a:rPr lang="en-US" b="0" dirty="0">
                <a:solidFill>
                  <a:srgbClr val="2B414D"/>
                </a:solidFill>
              </a:rPr>
              <a:t>More choice for consumers.</a:t>
            </a:r>
          </a:p>
          <a:p>
            <a:pPr lvl="1"/>
            <a:r>
              <a:rPr lang="en-US" dirty="0"/>
              <a:t>Better </a:t>
            </a:r>
            <a:r>
              <a:rPr lang="en-US" b="0" dirty="0">
                <a:solidFill>
                  <a:srgbClr val="2B414D"/>
                </a:solidFill>
              </a:rPr>
              <a:t>inputs for our production.</a:t>
            </a:r>
          </a:p>
          <a:p>
            <a:r>
              <a:rPr lang="en-US" b="0" dirty="0">
                <a:solidFill>
                  <a:srgbClr val="2B414D"/>
                </a:solidFill>
              </a:rPr>
              <a:t>Competition</a:t>
            </a:r>
          </a:p>
          <a:p>
            <a:pPr lvl="1"/>
            <a:r>
              <a:rPr lang="en-US" b="0" dirty="0">
                <a:solidFill>
                  <a:srgbClr val="2B414D"/>
                </a:solidFill>
              </a:rPr>
              <a:t>Brings in cheaper goods.</a:t>
            </a:r>
          </a:p>
          <a:p>
            <a:pPr lvl="2"/>
            <a:r>
              <a:rPr lang="en-US" dirty="0"/>
              <a:t>Makes consumers better off.</a:t>
            </a:r>
          </a:p>
          <a:p>
            <a:r>
              <a:rPr lang="en-US" b="0" dirty="0">
                <a:solidFill>
                  <a:srgbClr val="2B414D"/>
                </a:solidFill>
              </a:rPr>
              <a:t>Economies of Scale</a:t>
            </a:r>
          </a:p>
          <a:p>
            <a:pPr lvl="1"/>
            <a:r>
              <a:rPr lang="en-US" dirty="0"/>
              <a:t>Trade makes some industries bigger, more cost efficient.  Lowers prices.</a:t>
            </a:r>
          </a:p>
        </p:txBody>
      </p:sp>
      <p:pic>
        <p:nvPicPr>
          <p:cNvPr id="6" name="Content Placeholder 5">
            <a:extLst>
              <a:ext uri="{FF2B5EF4-FFF2-40B4-BE49-F238E27FC236}">
                <a16:creationId xmlns:a16="http://schemas.microsoft.com/office/drawing/2014/main" id="{268C0FD1-C332-4EB8-B5E6-5F8004A7C5E1}"/>
              </a:ext>
            </a:extLst>
          </p:cNvPr>
          <p:cNvPicPr>
            <a:picLocks noGrp="1" noChangeAspect="1"/>
          </p:cNvPicPr>
          <p:nvPr>
            <p:ph sz="half" idx="2"/>
          </p:nvPr>
        </p:nvPicPr>
        <p:blipFill>
          <a:blip r:embed="rId2"/>
          <a:stretch>
            <a:fillRect/>
          </a:stretch>
        </p:blipFill>
        <p:spPr>
          <a:xfrm>
            <a:off x="12444663" y="2351781"/>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271CEFA-0D8B-48BF-A254-EC20C2E80E34}"/>
              </a:ext>
            </a:extLst>
          </p:cNvPr>
          <p:cNvPicPr>
            <a:picLocks noChangeAspect="1"/>
          </p:cNvPicPr>
          <p:nvPr/>
        </p:nvPicPr>
        <p:blipFill>
          <a:blip r:embed="rId3"/>
          <a:stretch>
            <a:fillRect/>
          </a:stretch>
        </p:blipFill>
        <p:spPr>
          <a:xfrm>
            <a:off x="6781800" y="2236561"/>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797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DCF4-91C7-B041-A728-780AD2699E49}"/>
              </a:ext>
            </a:extLst>
          </p:cNvPr>
          <p:cNvSpPr>
            <a:spLocks noGrp="1"/>
          </p:cNvSpPr>
          <p:nvPr>
            <p:ph type="title"/>
          </p:nvPr>
        </p:nvSpPr>
        <p:spPr/>
        <p:txBody>
          <a:bodyPr/>
          <a:lstStyle/>
          <a:p>
            <a:r>
              <a:rPr lang="en-US" dirty="0">
                <a:solidFill>
                  <a:schemeClr val="bg1"/>
                </a:solidFill>
              </a:rPr>
              <a:t>Ho</a:t>
            </a:r>
            <a:r>
              <a:rPr lang="en-US" dirty="0"/>
              <a:t>w to Think About Imports</a:t>
            </a:r>
          </a:p>
        </p:txBody>
      </p:sp>
      <p:sp>
        <p:nvSpPr>
          <p:cNvPr id="3" name="Content Placeholder 2">
            <a:extLst>
              <a:ext uri="{FF2B5EF4-FFF2-40B4-BE49-F238E27FC236}">
                <a16:creationId xmlns:a16="http://schemas.microsoft.com/office/drawing/2014/main" id="{E3C14BE4-AB89-784D-AC32-C28770B8F036}"/>
              </a:ext>
            </a:extLst>
          </p:cNvPr>
          <p:cNvSpPr>
            <a:spLocks noGrp="1"/>
          </p:cNvSpPr>
          <p:nvPr>
            <p:ph idx="1"/>
          </p:nvPr>
        </p:nvSpPr>
        <p:spPr>
          <a:xfrm>
            <a:off x="838200" y="1325563"/>
            <a:ext cx="10515600" cy="4904663"/>
          </a:xfrm>
        </p:spPr>
        <p:txBody>
          <a:bodyPr>
            <a:normAutofit/>
          </a:bodyPr>
          <a:lstStyle/>
          <a:p>
            <a:r>
              <a:rPr lang="en-US" dirty="0"/>
              <a:t>Think about international trade as the introduction of a new technology.</a:t>
            </a:r>
          </a:p>
          <a:p>
            <a:endParaRPr lang="en-US" dirty="0"/>
          </a:p>
          <a:p>
            <a:endParaRPr lang="en-US" dirty="0"/>
          </a:p>
          <a:p>
            <a:endParaRPr lang="en-US" dirty="0"/>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FE0996F4-DDCD-2F48-8A03-FCB1AE001E57}"/>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5" name="Picture 4">
            <a:extLst>
              <a:ext uri="{FF2B5EF4-FFF2-40B4-BE49-F238E27FC236}">
                <a16:creationId xmlns:a16="http://schemas.microsoft.com/office/drawing/2014/main" id="{2145D45F-E376-8242-94C5-A6BB904952A9}"/>
              </a:ext>
            </a:extLst>
          </p:cNvPr>
          <p:cNvPicPr/>
          <p:nvPr/>
        </p:nvPicPr>
        <p:blipFill>
          <a:blip r:embed="rId2"/>
          <a:stretch>
            <a:fillRect/>
          </a:stretch>
        </p:blipFill>
        <p:spPr>
          <a:xfrm>
            <a:off x="3540707" y="2325256"/>
            <a:ext cx="4076700" cy="2659606"/>
          </a:xfrm>
          <a:prstGeom prst="rect">
            <a:avLst/>
          </a:prstGeom>
        </p:spPr>
      </p:pic>
      <p:sp>
        <p:nvSpPr>
          <p:cNvPr id="6" name="TextBox 5">
            <a:extLst>
              <a:ext uri="{FF2B5EF4-FFF2-40B4-BE49-F238E27FC236}">
                <a16:creationId xmlns:a16="http://schemas.microsoft.com/office/drawing/2014/main" id="{ADE23C50-913B-D240-B7AC-16C8193CB08F}"/>
              </a:ext>
            </a:extLst>
          </p:cNvPr>
          <p:cNvSpPr txBox="1"/>
          <p:nvPr/>
        </p:nvSpPr>
        <p:spPr>
          <a:xfrm>
            <a:off x="319036" y="3429000"/>
            <a:ext cx="2075312" cy="1015663"/>
          </a:xfrm>
          <a:prstGeom prst="rect">
            <a:avLst/>
          </a:prstGeom>
          <a:noFill/>
        </p:spPr>
        <p:txBody>
          <a:bodyPr wrap="none" rtlCol="0">
            <a:spAutoFit/>
          </a:bodyPr>
          <a:lstStyle/>
          <a:p>
            <a:r>
              <a:rPr lang="en-US" sz="3600" dirty="0"/>
              <a:t>Soy Beans</a:t>
            </a:r>
          </a:p>
          <a:p>
            <a:r>
              <a:rPr lang="en-US" sz="2400" dirty="0"/>
              <a:t>(Exports)</a:t>
            </a:r>
          </a:p>
        </p:txBody>
      </p:sp>
      <p:sp>
        <p:nvSpPr>
          <p:cNvPr id="7" name="TextBox 6">
            <a:extLst>
              <a:ext uri="{FF2B5EF4-FFF2-40B4-BE49-F238E27FC236}">
                <a16:creationId xmlns:a16="http://schemas.microsoft.com/office/drawing/2014/main" id="{6490266D-E5B6-6D45-B791-CC64A5A8081A}"/>
              </a:ext>
            </a:extLst>
          </p:cNvPr>
          <p:cNvSpPr txBox="1"/>
          <p:nvPr/>
        </p:nvSpPr>
        <p:spPr>
          <a:xfrm>
            <a:off x="8645379" y="3533571"/>
            <a:ext cx="3314562" cy="1015663"/>
          </a:xfrm>
          <a:prstGeom prst="rect">
            <a:avLst/>
          </a:prstGeom>
          <a:noFill/>
        </p:spPr>
        <p:txBody>
          <a:bodyPr wrap="none" rtlCol="0">
            <a:spAutoFit/>
          </a:bodyPr>
          <a:lstStyle/>
          <a:p>
            <a:r>
              <a:rPr lang="en-US" sz="3600" dirty="0"/>
              <a:t>Laptops/iPhones</a:t>
            </a:r>
          </a:p>
          <a:p>
            <a:r>
              <a:rPr lang="en-US" sz="2400" dirty="0"/>
              <a:t>(Imports)</a:t>
            </a:r>
          </a:p>
        </p:txBody>
      </p:sp>
      <p:cxnSp>
        <p:nvCxnSpPr>
          <p:cNvPr id="9" name="Straight Connector 8">
            <a:extLst>
              <a:ext uri="{FF2B5EF4-FFF2-40B4-BE49-F238E27FC236}">
                <a16:creationId xmlns:a16="http://schemas.microsoft.com/office/drawing/2014/main" id="{171FDF7D-8121-754E-B50E-D02FC8F35AAC}"/>
              </a:ext>
            </a:extLst>
          </p:cNvPr>
          <p:cNvCxnSpPr/>
          <p:nvPr/>
        </p:nvCxnSpPr>
        <p:spPr>
          <a:xfrm>
            <a:off x="2577949" y="3856736"/>
            <a:ext cx="1055077" cy="0"/>
          </a:xfrm>
          <a:prstGeom prst="line">
            <a:avLst/>
          </a:prstGeom>
          <a:ln w="63500">
            <a:tailEnd type="stealt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0BF160-6B33-2C42-B641-71F9AFFABA35}"/>
              </a:ext>
            </a:extLst>
          </p:cNvPr>
          <p:cNvCxnSpPr/>
          <p:nvPr/>
        </p:nvCxnSpPr>
        <p:spPr>
          <a:xfrm>
            <a:off x="7458140" y="3878504"/>
            <a:ext cx="1055077" cy="0"/>
          </a:xfrm>
          <a:prstGeom prst="line">
            <a:avLst/>
          </a:prstGeom>
          <a:ln w="63500">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27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8F8F8"/>
                </a:solidFill>
              </a:rPr>
              <a:t>Wh</a:t>
            </a:r>
            <a:r>
              <a:rPr lang="en-US" dirty="0"/>
              <a:t>at Does the Data Say?</a:t>
            </a:r>
            <a:br>
              <a:rPr lang="en-US" dirty="0"/>
            </a:br>
            <a:r>
              <a:rPr lang="en-US" dirty="0"/>
              <a:t>Trade Lowers Prices for Consumers</a:t>
            </a:r>
          </a:p>
        </p:txBody>
      </p:sp>
      <p:sp>
        <p:nvSpPr>
          <p:cNvPr id="3" name="Content Placeholder 2"/>
          <p:cNvSpPr>
            <a:spLocks noGrp="1"/>
          </p:cNvSpPr>
          <p:nvPr>
            <p:ph idx="1"/>
          </p:nvPr>
        </p:nvSpPr>
        <p:spPr/>
        <p:txBody>
          <a:bodyPr/>
          <a:lstStyle/>
          <a:p>
            <a:r>
              <a:rPr lang="en-US" dirty="0"/>
              <a:t>Effect of import surge from China: 2000-2007</a:t>
            </a:r>
          </a:p>
          <a:p>
            <a:pPr lvl="1"/>
            <a:r>
              <a:rPr lang="en-US" dirty="0"/>
              <a:t>Prices would be about 10% higher without this import surge.</a:t>
            </a:r>
          </a:p>
          <a:p>
            <a:pPr lvl="1"/>
            <a:r>
              <a:rPr lang="en-US" dirty="0"/>
              <a:t>Benefits for U.S. consumers of $100,000 per lost manufacturing job.</a:t>
            </a:r>
          </a:p>
          <a:p>
            <a:r>
              <a:rPr lang="en-US" dirty="0"/>
              <a:t>Do rich or poor benefit more from lower import prices?</a:t>
            </a:r>
          </a:p>
          <a:p>
            <a:pPr lvl="1"/>
            <a:r>
              <a:rPr lang="en-US" dirty="0"/>
              <a:t>Evidence is mixed.</a:t>
            </a:r>
          </a:p>
        </p:txBody>
      </p:sp>
      <p:sp>
        <p:nvSpPr>
          <p:cNvPr id="4" name="Slide Number Placeholder 3"/>
          <p:cNvSpPr>
            <a:spLocks noGrp="1"/>
          </p:cNvSpPr>
          <p:nvPr>
            <p:ph type="sldNum" sz="quarter" idx="12"/>
          </p:nvPr>
        </p:nvSpPr>
        <p:spPr/>
        <p:txBody>
          <a:bodyPr/>
          <a:lstStyle/>
          <a:p>
            <a:fld id="{D9F085D5-EC86-4F6A-B501-C1359CB39116}" type="slidenum">
              <a:rPr lang="en-GB" smtClean="0"/>
              <a:pPr/>
              <a:t>34</a:t>
            </a:fld>
            <a:endParaRPr lang="en-GB" dirty="0"/>
          </a:p>
        </p:txBody>
      </p:sp>
    </p:spTree>
    <p:extLst>
      <p:ext uri="{BB962C8B-B14F-4D97-AF65-F5344CB8AC3E}">
        <p14:creationId xmlns:p14="http://schemas.microsoft.com/office/powerpoint/2010/main" val="64824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8DC6-15E4-4AE5-AFB9-5516BD63BAA1}"/>
              </a:ext>
            </a:extLst>
          </p:cNvPr>
          <p:cNvSpPr>
            <a:spLocks noGrp="1"/>
          </p:cNvSpPr>
          <p:nvPr>
            <p:ph type="title"/>
          </p:nvPr>
        </p:nvSpPr>
        <p:spPr/>
        <p:txBody>
          <a:bodyPr/>
          <a:lstStyle/>
          <a:p>
            <a:r>
              <a:rPr lang="en-US" dirty="0">
                <a:solidFill>
                  <a:schemeClr val="bg1"/>
                </a:solidFill>
              </a:rPr>
              <a:t>Wh</a:t>
            </a:r>
            <a:r>
              <a:rPr lang="en-US" dirty="0"/>
              <a:t>y is the public turning against trade?</a:t>
            </a:r>
          </a:p>
        </p:txBody>
      </p:sp>
      <p:sp>
        <p:nvSpPr>
          <p:cNvPr id="3" name="Content Placeholder 2">
            <a:extLst>
              <a:ext uri="{FF2B5EF4-FFF2-40B4-BE49-F238E27FC236}">
                <a16:creationId xmlns:a16="http://schemas.microsoft.com/office/drawing/2014/main" id="{434D5615-7C0F-4AA0-9130-BD5F597651C0}"/>
              </a:ext>
            </a:extLst>
          </p:cNvPr>
          <p:cNvSpPr>
            <a:spLocks noGrp="1"/>
          </p:cNvSpPr>
          <p:nvPr>
            <p:ph sz="half" idx="1"/>
          </p:nvPr>
        </p:nvSpPr>
        <p:spPr>
          <a:xfrm>
            <a:off x="838200" y="1455819"/>
            <a:ext cx="5791200" cy="4716377"/>
          </a:xfrm>
        </p:spPr>
        <p:txBody>
          <a:bodyPr>
            <a:normAutofit fontScale="92500" lnSpcReduction="10000"/>
          </a:bodyPr>
          <a:lstStyle/>
          <a:p>
            <a:r>
              <a:rPr lang="en-US" sz="2600" dirty="0"/>
              <a:t>Gains from trade are very large for the economy, BUT</a:t>
            </a:r>
          </a:p>
          <a:p>
            <a:pPr lvl="1"/>
            <a:r>
              <a:rPr lang="en-US" dirty="0"/>
              <a:t>Not always noticeable by consumers. Why are prices lower at </a:t>
            </a:r>
            <a:r>
              <a:rPr lang="en-US" dirty="0" err="1"/>
              <a:t>WalMart</a:t>
            </a:r>
            <a:r>
              <a:rPr lang="en-US" dirty="0"/>
              <a:t>?</a:t>
            </a:r>
          </a:p>
          <a:p>
            <a:pPr lvl="1"/>
            <a:r>
              <a:rPr lang="en-US" dirty="0"/>
              <a:t>Not always that large per consumer: consumers might save $50/year on some imported goods</a:t>
            </a:r>
          </a:p>
          <a:p>
            <a:pPr lvl="1"/>
            <a:r>
              <a:rPr lang="en-US" dirty="0"/>
              <a:t>For 300 million consumers, $50/year would be $15 billion per year savings to the country!</a:t>
            </a:r>
          </a:p>
          <a:p>
            <a:r>
              <a:rPr lang="en-US" sz="2600" dirty="0"/>
              <a:t>Costs of trade are very high for some workers and groups, and these costs have not been sufficiently appreciated or addressed by policymakers (or economists!)</a:t>
            </a:r>
          </a:p>
        </p:txBody>
      </p:sp>
      <p:pic>
        <p:nvPicPr>
          <p:cNvPr id="5" name="Picture 4">
            <a:extLst>
              <a:ext uri="{FF2B5EF4-FFF2-40B4-BE49-F238E27FC236}">
                <a16:creationId xmlns:a16="http://schemas.microsoft.com/office/drawing/2014/main" id="{B6B5E3DC-1B3B-4F1D-9C46-E39F43CF7A71}"/>
              </a:ext>
            </a:extLst>
          </p:cNvPr>
          <p:cNvPicPr>
            <a:picLocks noChangeAspect="1"/>
          </p:cNvPicPr>
          <p:nvPr/>
        </p:nvPicPr>
        <p:blipFill>
          <a:blip r:embed="rId2"/>
          <a:stretch>
            <a:fillRect/>
          </a:stretch>
        </p:blipFill>
        <p:spPr>
          <a:xfrm>
            <a:off x="6853987" y="2290008"/>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3113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Dis</a:t>
            </a:r>
            <a:r>
              <a:rPr lang="en-US" dirty="0"/>
              <a:t>tributional Impacts of Trade: Basic Insights</a:t>
            </a:r>
          </a:p>
        </p:txBody>
      </p:sp>
      <p:sp>
        <p:nvSpPr>
          <p:cNvPr id="3" name="Content Placeholder 2"/>
          <p:cNvSpPr>
            <a:spLocks noGrp="1"/>
          </p:cNvSpPr>
          <p:nvPr>
            <p:ph idx="1"/>
          </p:nvPr>
        </p:nvSpPr>
        <p:spPr/>
        <p:txBody>
          <a:bodyPr>
            <a:normAutofit fontScale="92500" lnSpcReduction="10000"/>
          </a:bodyPr>
          <a:lstStyle/>
          <a:p>
            <a:r>
              <a:rPr lang="en-US" dirty="0"/>
              <a:t>Previous slides</a:t>
            </a:r>
          </a:p>
          <a:p>
            <a:pPr lvl="1"/>
            <a:r>
              <a:rPr lang="en-US" dirty="0"/>
              <a:t>Trade increases “the size of the pie” for each country</a:t>
            </a:r>
          </a:p>
          <a:p>
            <a:pPr lvl="1"/>
            <a:r>
              <a:rPr lang="en-US" dirty="0"/>
              <a:t>Ignores how trade impacts distribution of the pie in each country</a:t>
            </a:r>
          </a:p>
          <a:p>
            <a:r>
              <a:rPr lang="en-US" dirty="0"/>
              <a:t>Basic insights from trade theory</a:t>
            </a:r>
          </a:p>
          <a:p>
            <a:pPr lvl="1"/>
            <a:r>
              <a:rPr lang="en-US" dirty="0"/>
              <a:t>If trade decreases demand for a factor, it generally loses from trade</a:t>
            </a:r>
          </a:p>
          <a:p>
            <a:pPr lvl="2"/>
            <a:r>
              <a:rPr lang="en-US" dirty="0"/>
              <a:t>Factors “stuck” in import-competing locations/industries</a:t>
            </a:r>
          </a:p>
          <a:p>
            <a:pPr lvl="2"/>
            <a:r>
              <a:rPr lang="en-US" dirty="0"/>
              <a:t>Mobile factors but used intensively in import-competing locations/industries</a:t>
            </a:r>
          </a:p>
          <a:p>
            <a:pPr lvl="1"/>
            <a:r>
              <a:rPr lang="en-US" dirty="0"/>
              <a:t> If trade increases demand for a factor, it generally benefits from trade</a:t>
            </a:r>
          </a:p>
          <a:p>
            <a:pPr lvl="2"/>
            <a:r>
              <a:rPr lang="en-US" dirty="0"/>
              <a:t>Factors “stuck” in exporting locations/industries</a:t>
            </a:r>
          </a:p>
          <a:p>
            <a:pPr lvl="2"/>
            <a:r>
              <a:rPr lang="en-US" dirty="0"/>
              <a:t>Mobile factors but used intensively in exporting locations/industries</a:t>
            </a:r>
          </a:p>
          <a:p>
            <a:pPr lvl="1"/>
            <a:r>
              <a:rPr lang="en-US" dirty="0"/>
              <a:t>Trade benefits consumers via lowers prices of imported goods</a:t>
            </a:r>
          </a:p>
          <a:p>
            <a:pPr lvl="2"/>
            <a:r>
              <a:rPr lang="en-US" dirty="0"/>
              <a:t>Some consumers may benefit more than others</a:t>
            </a:r>
          </a:p>
        </p:txBody>
      </p:sp>
      <p:sp>
        <p:nvSpPr>
          <p:cNvPr id="4" name="Slide Number Placeholder 3"/>
          <p:cNvSpPr>
            <a:spLocks noGrp="1"/>
          </p:cNvSpPr>
          <p:nvPr>
            <p:ph type="sldNum" sz="quarter" idx="12"/>
          </p:nvPr>
        </p:nvSpPr>
        <p:spPr/>
        <p:txBody>
          <a:bodyPr/>
          <a:lstStyle/>
          <a:p>
            <a:fld id="{D9F085D5-EC86-4F6A-B501-C1359CB39116}" type="slidenum">
              <a:rPr lang="en-GB" smtClean="0"/>
              <a:pPr/>
              <a:t>36</a:t>
            </a:fld>
            <a:endParaRPr lang="en-GB" dirty="0"/>
          </a:p>
        </p:txBody>
      </p:sp>
    </p:spTree>
    <p:extLst>
      <p:ext uri="{BB962C8B-B14F-4D97-AF65-F5344CB8AC3E}">
        <p14:creationId xmlns:p14="http://schemas.microsoft.com/office/powerpoint/2010/main" val="354713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AB225-0CF4-7D49-8590-EE110F2A2713}"/>
              </a:ext>
            </a:extLst>
          </p:cNvPr>
          <p:cNvSpPr>
            <a:spLocks noGrp="1"/>
          </p:cNvSpPr>
          <p:nvPr>
            <p:ph type="title"/>
          </p:nvPr>
        </p:nvSpPr>
        <p:spPr/>
        <p:txBody>
          <a:bodyPr>
            <a:normAutofit/>
          </a:bodyPr>
          <a:lstStyle/>
          <a:p>
            <a:r>
              <a:rPr lang="en-US" dirty="0">
                <a:solidFill>
                  <a:schemeClr val="bg1"/>
                </a:solidFill>
              </a:rPr>
              <a:t>The</a:t>
            </a:r>
            <a:r>
              <a:rPr lang="en-US" dirty="0"/>
              <a:t> Basic Issue:  Inverted V of Jobs in Manuf.</a:t>
            </a:r>
          </a:p>
        </p:txBody>
      </p:sp>
      <p:pic>
        <p:nvPicPr>
          <p:cNvPr id="6" name="Content Placeholder 5" descr="A close up of text on a white background&#10;&#10;Description automatically generated">
            <a:extLst>
              <a:ext uri="{FF2B5EF4-FFF2-40B4-BE49-F238E27FC236}">
                <a16:creationId xmlns:a16="http://schemas.microsoft.com/office/drawing/2014/main" id="{4976771A-5C92-3F4C-8A65-3171A4ADA5F6}"/>
              </a:ext>
            </a:extLst>
          </p:cNvPr>
          <p:cNvPicPr>
            <a:picLocks noGrp="1" noChangeAspect="1"/>
          </p:cNvPicPr>
          <p:nvPr>
            <p:ph idx="1"/>
          </p:nvPr>
        </p:nvPicPr>
        <p:blipFill>
          <a:blip r:embed="rId2" r:link="rId3"/>
          <a:stretch>
            <a:fillRect/>
          </a:stretch>
        </p:blipFill>
        <p:spPr>
          <a:xfrm>
            <a:off x="2514007" y="1018146"/>
            <a:ext cx="7163986" cy="5212080"/>
          </a:xfrm>
        </p:spPr>
      </p:pic>
      <p:sp>
        <p:nvSpPr>
          <p:cNvPr id="4" name="Slide Number Placeholder 3">
            <a:extLst>
              <a:ext uri="{FF2B5EF4-FFF2-40B4-BE49-F238E27FC236}">
                <a16:creationId xmlns:a16="http://schemas.microsoft.com/office/drawing/2014/main" id="{0D8471DF-99D4-264D-81E9-6C028E4D31D5}"/>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8" name="Picture 7">
            <a:extLst>
              <a:ext uri="{FF2B5EF4-FFF2-40B4-BE49-F238E27FC236}">
                <a16:creationId xmlns:a16="http://schemas.microsoft.com/office/drawing/2014/main" id="{76C23700-C62E-9B44-841C-41771ADB603D}"/>
              </a:ext>
            </a:extLst>
          </p:cNvPr>
          <p:cNvPicPr>
            <a:picLocks noChangeAspect="1"/>
          </p:cNvPicPr>
          <p:nvPr/>
        </p:nvPicPr>
        <p:blipFill>
          <a:blip r:embed="rId4" r:link="rId5"/>
          <a:srcRect/>
          <a:stretch>
            <a:fillRect/>
          </a:stretch>
        </p:blipFill>
        <p:spPr>
          <a:xfrm>
            <a:off x="2514007" y="1048398"/>
            <a:ext cx="7163985" cy="5212079"/>
          </a:xfrm>
          <a:prstGeom prst="rect">
            <a:avLst/>
          </a:prstGeom>
        </p:spPr>
      </p:pic>
    </p:spTree>
    <p:extLst>
      <p:ext uri="{BB962C8B-B14F-4D97-AF65-F5344CB8AC3E}">
        <p14:creationId xmlns:p14="http://schemas.microsoft.com/office/powerpoint/2010/main" val="17041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D209B-F761-CE4A-834E-D3D949C2070A}"/>
              </a:ext>
            </a:extLst>
          </p:cNvPr>
          <p:cNvSpPr>
            <a:spLocks noGrp="1"/>
          </p:cNvSpPr>
          <p:nvPr>
            <p:ph type="title"/>
          </p:nvPr>
        </p:nvSpPr>
        <p:spPr/>
        <p:txBody>
          <a:bodyPr/>
          <a:lstStyle/>
          <a:p>
            <a:r>
              <a:rPr lang="en-US" dirty="0">
                <a:solidFill>
                  <a:schemeClr val="bg1"/>
                </a:solidFill>
              </a:rPr>
              <a:t>“In</a:t>
            </a:r>
            <a:r>
              <a:rPr lang="en-US" dirty="0"/>
              <a:t>ternational Trade is Surely a Contributor!”</a:t>
            </a:r>
          </a:p>
        </p:txBody>
      </p:sp>
      <p:pic>
        <p:nvPicPr>
          <p:cNvPr id="6" name="Content Placeholder 5" descr="A screenshot of a cell phone&#10;&#10;Description automatically generated">
            <a:extLst>
              <a:ext uri="{FF2B5EF4-FFF2-40B4-BE49-F238E27FC236}">
                <a16:creationId xmlns:a16="http://schemas.microsoft.com/office/drawing/2014/main" id="{F8180D42-D315-0B41-80A6-B1DC45D383A3}"/>
              </a:ext>
            </a:extLst>
          </p:cNvPr>
          <p:cNvPicPr>
            <a:picLocks noGrp="1" noChangeAspect="1"/>
          </p:cNvPicPr>
          <p:nvPr>
            <p:ph idx="1"/>
          </p:nvPr>
        </p:nvPicPr>
        <p:blipFill>
          <a:blip r:embed="rId2" r:link="rId3"/>
          <a:stretch>
            <a:fillRect/>
          </a:stretch>
        </p:blipFill>
        <p:spPr>
          <a:xfrm>
            <a:off x="2514007" y="925013"/>
            <a:ext cx="7163986" cy="5212080"/>
          </a:xfrm>
        </p:spPr>
      </p:pic>
      <p:sp>
        <p:nvSpPr>
          <p:cNvPr id="4" name="Slide Number Placeholder 3">
            <a:extLst>
              <a:ext uri="{FF2B5EF4-FFF2-40B4-BE49-F238E27FC236}">
                <a16:creationId xmlns:a16="http://schemas.microsoft.com/office/drawing/2014/main" id="{1BA357B1-627B-5647-B279-1BF543A241E2}"/>
              </a:ext>
            </a:extLst>
          </p:cNvPr>
          <p:cNvSpPr>
            <a:spLocks noGrp="1"/>
          </p:cNvSpPr>
          <p:nvPr>
            <p:ph type="sldNum" sz="quarter" idx="12"/>
          </p:nvPr>
        </p:nvSpPr>
        <p:spPr/>
        <p:txBody>
          <a:bodyPr/>
          <a:lstStyle/>
          <a:p>
            <a:fld id="{D9F085D5-EC86-4F6A-B501-C1359CB39116}" type="slidenum">
              <a:rPr lang="en-GB" smtClean="0"/>
              <a:t>38</a:t>
            </a:fld>
            <a:endParaRPr lang="en-GB"/>
          </a:p>
        </p:txBody>
      </p:sp>
      <p:cxnSp>
        <p:nvCxnSpPr>
          <p:cNvPr id="8" name="Straight Connector 7">
            <a:extLst>
              <a:ext uri="{FF2B5EF4-FFF2-40B4-BE49-F238E27FC236}">
                <a16:creationId xmlns:a16="http://schemas.microsoft.com/office/drawing/2014/main" id="{E779D103-5E40-6D4F-889D-95BB0F25AD23}"/>
              </a:ext>
            </a:extLst>
          </p:cNvPr>
          <p:cNvCxnSpPr/>
          <p:nvPr/>
        </p:nvCxnSpPr>
        <p:spPr>
          <a:xfrm>
            <a:off x="3789947" y="3344779"/>
            <a:ext cx="1383632" cy="0"/>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372979-D725-3D4D-A833-0DBDD0F3F7ED}"/>
              </a:ext>
            </a:extLst>
          </p:cNvPr>
          <p:cNvCxnSpPr>
            <a:cxnSpLocks/>
          </p:cNvCxnSpPr>
          <p:nvPr/>
        </p:nvCxnSpPr>
        <p:spPr>
          <a:xfrm flipV="1">
            <a:off x="5173579" y="1761067"/>
            <a:ext cx="2852821" cy="1541824"/>
          </a:xfrm>
          <a:prstGeom prst="line">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33FB-5655-4D41-BBFD-3B0774588BE5}"/>
              </a:ext>
            </a:extLst>
          </p:cNvPr>
          <p:cNvSpPr>
            <a:spLocks noGrp="1"/>
          </p:cNvSpPr>
          <p:nvPr>
            <p:ph type="title"/>
          </p:nvPr>
        </p:nvSpPr>
        <p:spPr/>
        <p:txBody>
          <a:bodyPr>
            <a:normAutofit/>
          </a:bodyPr>
          <a:lstStyle/>
          <a:p>
            <a:r>
              <a:rPr lang="en-US" dirty="0">
                <a:solidFill>
                  <a:schemeClr val="bg1"/>
                </a:solidFill>
              </a:rPr>
              <a:t>But</a:t>
            </a:r>
            <a:r>
              <a:rPr lang="en-US" dirty="0"/>
              <a:t> There is No V in the Fraction of Jobs</a:t>
            </a:r>
            <a:br>
              <a:rPr lang="en-US" dirty="0"/>
            </a:br>
            <a:r>
              <a:rPr lang="en-US" dirty="0"/>
              <a:t>in Manufacturing</a:t>
            </a:r>
          </a:p>
        </p:txBody>
      </p:sp>
      <p:pic>
        <p:nvPicPr>
          <p:cNvPr id="6" name="Content Placeholder 5" descr="A close up of a map&#10;&#10;Description automatically generated">
            <a:extLst>
              <a:ext uri="{FF2B5EF4-FFF2-40B4-BE49-F238E27FC236}">
                <a16:creationId xmlns:a16="http://schemas.microsoft.com/office/drawing/2014/main" id="{0B40DD91-8049-D240-BA7E-F0C73C5B4223}"/>
              </a:ext>
            </a:extLst>
          </p:cNvPr>
          <p:cNvPicPr>
            <a:picLocks noGrp="1" noChangeAspect="1"/>
          </p:cNvPicPr>
          <p:nvPr>
            <p:ph idx="1"/>
          </p:nvPr>
        </p:nvPicPr>
        <p:blipFill>
          <a:blip r:embed="rId2" r:link="rId3"/>
          <a:stretch>
            <a:fillRect/>
          </a:stretch>
        </p:blipFill>
        <p:spPr>
          <a:xfrm>
            <a:off x="3105551" y="1570038"/>
            <a:ext cx="5980898" cy="4351337"/>
          </a:xfrm>
        </p:spPr>
      </p:pic>
      <p:sp>
        <p:nvSpPr>
          <p:cNvPr id="4" name="Slide Number Placeholder 3">
            <a:extLst>
              <a:ext uri="{FF2B5EF4-FFF2-40B4-BE49-F238E27FC236}">
                <a16:creationId xmlns:a16="http://schemas.microsoft.com/office/drawing/2014/main" id="{A0E17937-8BD2-6849-A0D4-CDAE37D0C813}"/>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78151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959362"/>
            <a:ext cx="7728643" cy="496201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descr="A screenshot of a cell phone&#10;&#10;Description automatically generated">
            <a:extLst>
              <a:ext uri="{FF2B5EF4-FFF2-40B4-BE49-F238E27FC236}">
                <a16:creationId xmlns:a16="http://schemas.microsoft.com/office/drawing/2014/main" id="{657DAB63-0268-1544-985C-0D4232ED6F4E}"/>
              </a:ext>
            </a:extLst>
          </p:cNvPr>
          <p:cNvPicPr>
            <a:picLocks noChangeAspect="1"/>
          </p:cNvPicPr>
          <p:nvPr/>
        </p:nvPicPr>
        <p:blipFill>
          <a:blip r:embed="rId4"/>
          <a:stretch>
            <a:fillRect/>
          </a:stretch>
        </p:blipFill>
        <p:spPr>
          <a:xfrm>
            <a:off x="8701647" y="3937439"/>
            <a:ext cx="2451100" cy="1498600"/>
          </a:xfrm>
          <a:prstGeom prst="rect">
            <a:avLst/>
          </a:prstGeom>
        </p:spPr>
      </p:pic>
    </p:spTree>
    <p:extLst>
      <p:ext uri="{BB962C8B-B14F-4D97-AF65-F5344CB8AC3E}">
        <p14:creationId xmlns:p14="http://schemas.microsoft.com/office/powerpoint/2010/main" val="2045929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A9EC0-9CC8-2043-B4FD-48BD9500E0AD}"/>
              </a:ext>
            </a:extLst>
          </p:cNvPr>
          <p:cNvSpPr>
            <a:spLocks noGrp="1"/>
          </p:cNvSpPr>
          <p:nvPr>
            <p:ph type="title"/>
          </p:nvPr>
        </p:nvSpPr>
        <p:spPr/>
        <p:txBody>
          <a:bodyPr/>
          <a:lstStyle/>
          <a:p>
            <a:r>
              <a:rPr lang="en-US" dirty="0">
                <a:solidFill>
                  <a:schemeClr val="bg1"/>
                </a:solidFill>
              </a:rPr>
              <a:t> An</a:t>
            </a:r>
            <a:r>
              <a:rPr lang="en-US" dirty="0"/>
              <a:t>d Manufacturing Output Keeps on Growing</a:t>
            </a:r>
          </a:p>
        </p:txBody>
      </p:sp>
      <p:pic>
        <p:nvPicPr>
          <p:cNvPr id="6" name="Content Placeholder 5">
            <a:extLst>
              <a:ext uri="{FF2B5EF4-FFF2-40B4-BE49-F238E27FC236}">
                <a16:creationId xmlns:a16="http://schemas.microsoft.com/office/drawing/2014/main" id="{5CC6DFFF-B2FC-1348-8B74-615540865A4A}"/>
              </a:ext>
            </a:extLst>
          </p:cNvPr>
          <p:cNvPicPr>
            <a:picLocks noGrp="1" noChangeAspect="1"/>
          </p:cNvPicPr>
          <p:nvPr>
            <p:ph idx="1"/>
          </p:nvPr>
        </p:nvPicPr>
        <p:blipFill>
          <a:blip r:embed="rId2" r:link="rId3"/>
          <a:srcRect/>
          <a:stretch>
            <a:fillRect/>
          </a:stretch>
        </p:blipFill>
        <p:spPr>
          <a:xfrm>
            <a:off x="2514007" y="1018146"/>
            <a:ext cx="7163986" cy="5212079"/>
          </a:xfrm>
        </p:spPr>
      </p:pic>
      <p:sp>
        <p:nvSpPr>
          <p:cNvPr id="4" name="Slide Number Placeholder 3">
            <a:extLst>
              <a:ext uri="{FF2B5EF4-FFF2-40B4-BE49-F238E27FC236}">
                <a16:creationId xmlns:a16="http://schemas.microsoft.com/office/drawing/2014/main" id="{749C5F83-005F-8E4F-9D8D-686EE9CD4611}"/>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2698164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53613-8E25-8E4A-97F3-CBA58B6918BD}"/>
              </a:ext>
            </a:extLst>
          </p:cNvPr>
          <p:cNvSpPr>
            <a:spLocks noGrp="1"/>
          </p:cNvSpPr>
          <p:nvPr>
            <p:ph type="title"/>
          </p:nvPr>
        </p:nvSpPr>
        <p:spPr/>
        <p:txBody>
          <a:bodyPr/>
          <a:lstStyle/>
          <a:p>
            <a:r>
              <a:rPr lang="en-US" dirty="0">
                <a:solidFill>
                  <a:schemeClr val="bg1"/>
                </a:solidFill>
              </a:rPr>
              <a:t> An</a:t>
            </a:r>
            <a:r>
              <a:rPr lang="en-US" dirty="0"/>
              <a:t>d Manufacturing Productivity is on the Rise</a:t>
            </a:r>
          </a:p>
        </p:txBody>
      </p:sp>
      <p:pic>
        <p:nvPicPr>
          <p:cNvPr id="7" name="Content Placeholder 6">
            <a:extLst>
              <a:ext uri="{FF2B5EF4-FFF2-40B4-BE49-F238E27FC236}">
                <a16:creationId xmlns:a16="http://schemas.microsoft.com/office/drawing/2014/main" id="{F6997249-67A2-774A-8870-54FE3B7F5346}"/>
              </a:ext>
            </a:extLst>
          </p:cNvPr>
          <p:cNvPicPr>
            <a:picLocks noGrp="1" noChangeAspect="1"/>
          </p:cNvPicPr>
          <p:nvPr>
            <p:ph idx="1"/>
          </p:nvPr>
        </p:nvPicPr>
        <p:blipFill>
          <a:blip r:embed="rId2" r:link="rId3"/>
          <a:srcRect/>
          <a:stretch>
            <a:fillRect/>
          </a:stretch>
        </p:blipFill>
        <p:spPr>
          <a:xfrm>
            <a:off x="2514006" y="1018146"/>
            <a:ext cx="7163986" cy="5212080"/>
          </a:xfrm>
        </p:spPr>
      </p:pic>
      <p:sp>
        <p:nvSpPr>
          <p:cNvPr id="4" name="Slide Number Placeholder 3">
            <a:extLst>
              <a:ext uri="{FF2B5EF4-FFF2-40B4-BE49-F238E27FC236}">
                <a16:creationId xmlns:a16="http://schemas.microsoft.com/office/drawing/2014/main" id="{7A2703DD-81BE-0B41-845E-1B1EE5AFEA82}"/>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964069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760A8-0089-FA42-9462-AD5F742E09E6}"/>
              </a:ext>
            </a:extLst>
          </p:cNvPr>
          <p:cNvSpPr>
            <a:spLocks noGrp="1"/>
          </p:cNvSpPr>
          <p:nvPr>
            <p:ph type="title"/>
          </p:nvPr>
        </p:nvSpPr>
        <p:spPr/>
        <p:txBody>
          <a:bodyPr/>
          <a:lstStyle/>
          <a:p>
            <a:r>
              <a:rPr lang="en-US" dirty="0"/>
              <a:t> </a:t>
            </a:r>
            <a:r>
              <a:rPr lang="en-US" dirty="0">
                <a:solidFill>
                  <a:schemeClr val="bg1"/>
                </a:solidFill>
              </a:rPr>
              <a:t>An</a:t>
            </a:r>
            <a:r>
              <a:rPr lang="en-US" dirty="0"/>
              <a:t>other Problem: Trade Deficit</a:t>
            </a:r>
          </a:p>
        </p:txBody>
      </p:sp>
      <p:sp>
        <p:nvSpPr>
          <p:cNvPr id="3" name="Content Placeholder 2">
            <a:extLst>
              <a:ext uri="{FF2B5EF4-FFF2-40B4-BE49-F238E27FC236}">
                <a16:creationId xmlns:a16="http://schemas.microsoft.com/office/drawing/2014/main" id="{57E1473A-3EDB-A84B-AE32-A0270128BF3B}"/>
              </a:ext>
            </a:extLst>
          </p:cNvPr>
          <p:cNvSpPr>
            <a:spLocks noGrp="1"/>
          </p:cNvSpPr>
          <p:nvPr>
            <p:ph sz="half" idx="1"/>
          </p:nvPr>
        </p:nvSpPr>
        <p:spPr/>
        <p:txBody>
          <a:bodyPr/>
          <a:lstStyle/>
          <a:p>
            <a:r>
              <a:rPr lang="en-US" dirty="0"/>
              <a:t>Massive Trade Deficit</a:t>
            </a:r>
          </a:p>
          <a:p>
            <a:pPr lvl="1"/>
            <a:r>
              <a:rPr lang="en-US" dirty="0"/>
              <a:t>2.9% of US GDP</a:t>
            </a:r>
          </a:p>
          <a:p>
            <a:pPr lvl="1"/>
            <a:r>
              <a:rPr lang="en-US" dirty="0"/>
              <a:t>$893 Billion in 2018 for goods</a:t>
            </a:r>
          </a:p>
        </p:txBody>
      </p:sp>
      <p:sp>
        <p:nvSpPr>
          <p:cNvPr id="4" name="Content Placeholder 3">
            <a:extLst>
              <a:ext uri="{FF2B5EF4-FFF2-40B4-BE49-F238E27FC236}">
                <a16:creationId xmlns:a16="http://schemas.microsoft.com/office/drawing/2014/main" id="{FF101AC1-338F-5647-8DF3-62D43D2AE86D}"/>
              </a:ext>
            </a:extLst>
          </p:cNvPr>
          <p:cNvSpPr>
            <a:spLocks noGrp="1"/>
          </p:cNvSpPr>
          <p:nvPr>
            <p:ph sz="half" idx="2"/>
          </p:nvPr>
        </p:nvSpPr>
        <p:spPr/>
        <p:txBody>
          <a:bodyPr/>
          <a:lstStyle/>
          <a:p>
            <a:r>
              <a:rPr lang="en-US" dirty="0"/>
              <a:t>Massive Trade Deficit with China</a:t>
            </a:r>
          </a:p>
          <a:p>
            <a:pPr lvl="1"/>
            <a:r>
              <a:rPr lang="en-US" dirty="0"/>
              <a:t>2/3 of US Trade Deficit</a:t>
            </a:r>
          </a:p>
          <a:p>
            <a:pPr lvl="1"/>
            <a:endParaRPr lang="en-US" dirty="0"/>
          </a:p>
        </p:txBody>
      </p:sp>
      <p:sp>
        <p:nvSpPr>
          <p:cNvPr id="5" name="Slide Number Placeholder 4">
            <a:extLst>
              <a:ext uri="{FF2B5EF4-FFF2-40B4-BE49-F238E27FC236}">
                <a16:creationId xmlns:a16="http://schemas.microsoft.com/office/drawing/2014/main" id="{6AF03FF9-A7D7-FC43-ADAB-34EBF70A465D}"/>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4008842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3AA1-40D6-B843-A693-ACE9BA9A429A}"/>
              </a:ext>
            </a:extLst>
          </p:cNvPr>
          <p:cNvSpPr>
            <a:spLocks noGrp="1"/>
          </p:cNvSpPr>
          <p:nvPr>
            <p:ph type="title"/>
          </p:nvPr>
        </p:nvSpPr>
        <p:spPr/>
        <p:txBody>
          <a:bodyPr/>
          <a:lstStyle/>
          <a:p>
            <a:r>
              <a:rPr lang="en-US" dirty="0">
                <a:solidFill>
                  <a:schemeClr val="bg1"/>
                </a:solidFill>
              </a:rPr>
              <a:t>Ho</a:t>
            </a:r>
            <a:r>
              <a:rPr lang="en-US" dirty="0"/>
              <a:t>w to Think About the Trade Deficit</a:t>
            </a:r>
          </a:p>
        </p:txBody>
      </p:sp>
      <p:sp>
        <p:nvSpPr>
          <p:cNvPr id="3" name="Content Placeholder 2">
            <a:extLst>
              <a:ext uri="{FF2B5EF4-FFF2-40B4-BE49-F238E27FC236}">
                <a16:creationId xmlns:a16="http://schemas.microsoft.com/office/drawing/2014/main" id="{430990F2-5CCC-1949-A6AA-056493492CB9}"/>
              </a:ext>
            </a:extLst>
          </p:cNvPr>
          <p:cNvSpPr>
            <a:spLocks noGrp="1"/>
          </p:cNvSpPr>
          <p:nvPr>
            <p:ph idx="1"/>
          </p:nvPr>
        </p:nvSpPr>
        <p:spPr/>
        <p:txBody>
          <a:bodyPr>
            <a:normAutofit lnSpcReduction="10000"/>
          </a:bodyPr>
          <a:lstStyle/>
          <a:p>
            <a:r>
              <a:rPr lang="en-US" dirty="0"/>
              <a:t>A trade deficit is when:    </a:t>
            </a:r>
          </a:p>
          <a:p>
            <a:pPr lvl="1"/>
            <a:r>
              <a:rPr lang="en-US" sz="2800" b="1" dirty="0"/>
              <a:t>VALUE of imports &gt; VALUE of exports.</a:t>
            </a:r>
          </a:p>
          <a:p>
            <a:pPr marL="0" indent="0">
              <a:buNone/>
            </a:pPr>
            <a:endParaRPr lang="en-US" sz="1800" dirty="0"/>
          </a:p>
          <a:p>
            <a:r>
              <a:rPr lang="en-US" dirty="0"/>
              <a:t>Why does this happen?</a:t>
            </a:r>
          </a:p>
          <a:p>
            <a:pPr marL="0" indent="0">
              <a:buNone/>
            </a:pPr>
            <a:endParaRPr lang="en-US" sz="1600" dirty="0"/>
          </a:p>
          <a:p>
            <a:r>
              <a:rPr lang="en-US" dirty="0"/>
              <a:t>International transactions include:</a:t>
            </a:r>
          </a:p>
          <a:p>
            <a:pPr lvl="1"/>
            <a:r>
              <a:rPr lang="en-US" dirty="0"/>
              <a:t>Imports and exports of goods and services		- Current Account</a:t>
            </a:r>
          </a:p>
          <a:p>
            <a:pPr lvl="1"/>
            <a:r>
              <a:rPr lang="en-US" dirty="0"/>
              <a:t>ALSO: imports and exports of assets (investments)	- Capital Account</a:t>
            </a:r>
          </a:p>
          <a:p>
            <a:endParaRPr lang="en-US" dirty="0"/>
          </a:p>
          <a:p>
            <a:r>
              <a:rPr lang="en-US" dirty="0"/>
              <a:t>The TRADE DEFICIT only looks at the Current Account</a:t>
            </a:r>
          </a:p>
        </p:txBody>
      </p:sp>
      <p:sp>
        <p:nvSpPr>
          <p:cNvPr id="4" name="Slide Number Placeholder 3">
            <a:extLst>
              <a:ext uri="{FF2B5EF4-FFF2-40B4-BE49-F238E27FC236}">
                <a16:creationId xmlns:a16="http://schemas.microsoft.com/office/drawing/2014/main" id="{EFEBEACF-F776-1D4E-90C2-52B30C0CE70D}"/>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148302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2F1C0-E2CF-8A4B-876F-889899D79E6D}"/>
              </a:ext>
            </a:extLst>
          </p:cNvPr>
          <p:cNvSpPr>
            <a:spLocks noGrp="1"/>
          </p:cNvSpPr>
          <p:nvPr>
            <p:ph type="title"/>
          </p:nvPr>
        </p:nvSpPr>
        <p:spPr/>
        <p:txBody>
          <a:bodyPr/>
          <a:lstStyle/>
          <a:p>
            <a:r>
              <a:rPr lang="en-US" dirty="0">
                <a:solidFill>
                  <a:schemeClr val="bg1"/>
                </a:solidFill>
              </a:rPr>
              <a:t>Tra</a:t>
            </a:r>
            <a:r>
              <a:rPr lang="en-US" dirty="0"/>
              <a:t>de and Investment Flows Balance Out</a:t>
            </a:r>
          </a:p>
        </p:txBody>
      </p:sp>
      <p:sp>
        <p:nvSpPr>
          <p:cNvPr id="4" name="Slide Number Placeholder 3">
            <a:extLst>
              <a:ext uri="{FF2B5EF4-FFF2-40B4-BE49-F238E27FC236}">
                <a16:creationId xmlns:a16="http://schemas.microsoft.com/office/drawing/2014/main" id="{7B8A96E7-6406-724D-96A3-989833CE6671}"/>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5" name="Picture 4">
            <a:extLst>
              <a:ext uri="{FF2B5EF4-FFF2-40B4-BE49-F238E27FC236}">
                <a16:creationId xmlns:a16="http://schemas.microsoft.com/office/drawing/2014/main" id="{2A3E0A30-3637-874C-9270-CE59A920B2D2}"/>
              </a:ext>
            </a:extLst>
          </p:cNvPr>
          <p:cNvPicPr>
            <a:picLocks noChangeAspect="1"/>
          </p:cNvPicPr>
          <p:nvPr/>
        </p:nvPicPr>
        <p:blipFill>
          <a:blip r:embed="rId2"/>
          <a:stretch>
            <a:fillRect/>
          </a:stretch>
        </p:blipFill>
        <p:spPr>
          <a:xfrm>
            <a:off x="1892857" y="1026592"/>
            <a:ext cx="8406285" cy="5203634"/>
          </a:xfrm>
          <a:prstGeom prst="rect">
            <a:avLst/>
          </a:prstGeom>
        </p:spPr>
      </p:pic>
    </p:spTree>
    <p:extLst>
      <p:ext uri="{BB962C8B-B14F-4D97-AF65-F5344CB8AC3E}">
        <p14:creationId xmlns:p14="http://schemas.microsoft.com/office/powerpoint/2010/main" val="1555123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3C82-2E89-BA40-8771-DA47D698C70A}"/>
              </a:ext>
            </a:extLst>
          </p:cNvPr>
          <p:cNvSpPr>
            <a:spLocks noGrp="1"/>
          </p:cNvSpPr>
          <p:nvPr>
            <p:ph type="title"/>
          </p:nvPr>
        </p:nvSpPr>
        <p:spPr/>
        <p:txBody>
          <a:bodyPr/>
          <a:lstStyle/>
          <a:p>
            <a:r>
              <a:rPr lang="en-US" dirty="0">
                <a:solidFill>
                  <a:schemeClr val="bg1"/>
                </a:solidFill>
              </a:rPr>
              <a:t>Exc</a:t>
            </a:r>
            <a:r>
              <a:rPr lang="en-US" dirty="0"/>
              <a:t>hange Rates Prevent an Overall Deficit</a:t>
            </a:r>
          </a:p>
        </p:txBody>
      </p:sp>
      <p:sp>
        <p:nvSpPr>
          <p:cNvPr id="3" name="Content Placeholder 2">
            <a:extLst>
              <a:ext uri="{FF2B5EF4-FFF2-40B4-BE49-F238E27FC236}">
                <a16:creationId xmlns:a16="http://schemas.microsoft.com/office/drawing/2014/main" id="{FE97C770-9A5A-8443-8FC8-0084F20CF412}"/>
              </a:ext>
            </a:extLst>
          </p:cNvPr>
          <p:cNvSpPr>
            <a:spLocks noGrp="1"/>
          </p:cNvSpPr>
          <p:nvPr>
            <p:ph idx="1"/>
          </p:nvPr>
        </p:nvSpPr>
        <p:spPr/>
        <p:txBody>
          <a:bodyPr/>
          <a:lstStyle/>
          <a:p>
            <a:r>
              <a:rPr lang="en-US" dirty="0"/>
              <a:t>As the trade deficit grows:</a:t>
            </a:r>
          </a:p>
          <a:p>
            <a:pPr lvl="1"/>
            <a:r>
              <a:rPr lang="en-US" dirty="0"/>
              <a:t>The price of the dollar declines.</a:t>
            </a:r>
          </a:p>
          <a:p>
            <a:r>
              <a:rPr lang="en-US" dirty="0"/>
              <a:t>As the price of the dollar declines:</a:t>
            </a:r>
          </a:p>
          <a:p>
            <a:pPr lvl="1"/>
            <a:r>
              <a:rPr lang="en-US" dirty="0"/>
              <a:t>Investing in the United States becomes more attractive.</a:t>
            </a:r>
          </a:p>
          <a:p>
            <a:r>
              <a:rPr lang="en-US" dirty="0"/>
              <a:t>As investing in the US is more attractive:</a:t>
            </a:r>
          </a:p>
          <a:p>
            <a:pPr lvl="1"/>
            <a:r>
              <a:rPr lang="en-US" dirty="0"/>
              <a:t>The financial account surplus grows.</a:t>
            </a:r>
          </a:p>
          <a:p>
            <a:r>
              <a:rPr lang="en-US" dirty="0"/>
              <a:t>The financial account surplus offsets the trade deficit.</a:t>
            </a:r>
          </a:p>
          <a:p>
            <a:r>
              <a:rPr lang="en-US" dirty="0"/>
              <a:t>Balance on international accounts is restored.</a:t>
            </a:r>
          </a:p>
        </p:txBody>
      </p:sp>
      <p:sp>
        <p:nvSpPr>
          <p:cNvPr id="4" name="Slide Number Placeholder 3">
            <a:extLst>
              <a:ext uri="{FF2B5EF4-FFF2-40B4-BE49-F238E27FC236}">
                <a16:creationId xmlns:a16="http://schemas.microsoft.com/office/drawing/2014/main" id="{C6E9591F-1C92-0140-B918-400781906082}"/>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127731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8092-04E7-4209-B99E-534DAC02EE85}"/>
              </a:ext>
            </a:extLst>
          </p:cNvPr>
          <p:cNvSpPr>
            <a:spLocks noGrp="1"/>
          </p:cNvSpPr>
          <p:nvPr>
            <p:ph type="title"/>
          </p:nvPr>
        </p:nvSpPr>
        <p:spPr/>
        <p:txBody>
          <a:bodyPr/>
          <a:lstStyle/>
          <a:p>
            <a:r>
              <a:rPr lang="en-US" dirty="0">
                <a:solidFill>
                  <a:schemeClr val="bg1"/>
                </a:solidFill>
              </a:rPr>
              <a:t>Bal</a:t>
            </a:r>
            <a:r>
              <a:rPr lang="en-US" dirty="0"/>
              <a:t>anced Budgets &amp; Increased Savings</a:t>
            </a:r>
          </a:p>
        </p:txBody>
      </p:sp>
      <p:sp>
        <p:nvSpPr>
          <p:cNvPr id="3" name="Content Placeholder 2">
            <a:extLst>
              <a:ext uri="{FF2B5EF4-FFF2-40B4-BE49-F238E27FC236}">
                <a16:creationId xmlns:a16="http://schemas.microsoft.com/office/drawing/2014/main" id="{28C52037-C163-47AC-898F-348B66A4F3AE}"/>
              </a:ext>
            </a:extLst>
          </p:cNvPr>
          <p:cNvSpPr>
            <a:spLocks noGrp="1"/>
          </p:cNvSpPr>
          <p:nvPr>
            <p:ph idx="1"/>
          </p:nvPr>
        </p:nvSpPr>
        <p:spPr>
          <a:xfrm>
            <a:off x="838200" y="1570730"/>
            <a:ext cx="5863389" cy="4351338"/>
          </a:xfrm>
        </p:spPr>
        <p:txBody>
          <a:bodyPr>
            <a:normAutofit/>
          </a:bodyPr>
          <a:lstStyle/>
          <a:p>
            <a:r>
              <a:rPr lang="en-US" b="0" dirty="0">
                <a:solidFill>
                  <a:srgbClr val="2B414D"/>
                </a:solidFill>
              </a:rPr>
              <a:t>Reducing federal borrowing would reduce pressure on trade deficits.</a:t>
            </a:r>
          </a:p>
          <a:p>
            <a:endParaRPr lang="en-US" b="0" dirty="0">
              <a:solidFill>
                <a:srgbClr val="2B414D"/>
              </a:solidFill>
            </a:endParaRPr>
          </a:p>
          <a:p>
            <a:r>
              <a:rPr lang="en-US" b="0" dirty="0">
                <a:solidFill>
                  <a:srgbClr val="2B414D"/>
                </a:solidFill>
              </a:rPr>
              <a:t>More savings would mean more domestic investment and less borrowing from abroad.</a:t>
            </a:r>
          </a:p>
          <a:p>
            <a:endParaRPr lang="en-US" b="0" dirty="0">
              <a:solidFill>
                <a:srgbClr val="2B414D"/>
              </a:solidFill>
            </a:endParaRPr>
          </a:p>
        </p:txBody>
      </p:sp>
      <p:pic>
        <p:nvPicPr>
          <p:cNvPr id="5" name="Picture 4">
            <a:extLst>
              <a:ext uri="{FF2B5EF4-FFF2-40B4-BE49-F238E27FC236}">
                <a16:creationId xmlns:a16="http://schemas.microsoft.com/office/drawing/2014/main" id="{8CF5AFEB-D232-4EC5-A5C3-7594A1246729}"/>
              </a:ext>
            </a:extLst>
          </p:cNvPr>
          <p:cNvPicPr>
            <a:picLocks noChangeAspect="1"/>
          </p:cNvPicPr>
          <p:nvPr/>
        </p:nvPicPr>
        <p:blipFill>
          <a:blip r:embed="rId2"/>
          <a:stretch>
            <a:fillRect/>
          </a:stretch>
        </p:blipFill>
        <p:spPr>
          <a:xfrm>
            <a:off x="12749464" y="2083554"/>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522DAED-9445-4CF2-B832-DE1A64841C2C}"/>
              </a:ext>
            </a:extLst>
          </p:cNvPr>
          <p:cNvPicPr>
            <a:picLocks noChangeAspect="1"/>
          </p:cNvPicPr>
          <p:nvPr/>
        </p:nvPicPr>
        <p:blipFill>
          <a:blip r:embed="rId3"/>
          <a:stretch>
            <a:fillRect/>
          </a:stretch>
        </p:blipFill>
        <p:spPr>
          <a:xfrm>
            <a:off x="6866021" y="222239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246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object, candelabrum&#10;&#10;Description automatically generated">
            <a:extLst>
              <a:ext uri="{FF2B5EF4-FFF2-40B4-BE49-F238E27FC236}">
                <a16:creationId xmlns:a16="http://schemas.microsoft.com/office/drawing/2014/main" id="{42BAD467-036A-B743-813B-154B63CBFA43}"/>
              </a:ext>
            </a:extLst>
          </p:cNvPr>
          <p:cNvPicPr>
            <a:picLocks noGrp="1" noChangeAspect="1"/>
          </p:cNvPicPr>
          <p:nvPr>
            <p:ph idx="1"/>
          </p:nvPr>
        </p:nvPicPr>
        <p:blipFill>
          <a:blip r:embed="rId2" r:link="rId3"/>
          <a:stretch>
            <a:fillRect/>
          </a:stretch>
        </p:blipFill>
        <p:spPr>
          <a:xfrm>
            <a:off x="2188845" y="1018146"/>
            <a:ext cx="7814305" cy="5212080"/>
          </a:xfrm>
        </p:spPr>
      </p:pic>
      <p:sp>
        <p:nvSpPr>
          <p:cNvPr id="2" name="Title 1">
            <a:extLst>
              <a:ext uri="{FF2B5EF4-FFF2-40B4-BE49-F238E27FC236}">
                <a16:creationId xmlns:a16="http://schemas.microsoft.com/office/drawing/2014/main" id="{8D445CAA-CE3C-FC49-A091-D49FD18D1E1A}"/>
              </a:ext>
            </a:extLst>
          </p:cNvPr>
          <p:cNvSpPr>
            <a:spLocks noGrp="1"/>
          </p:cNvSpPr>
          <p:nvPr>
            <p:ph type="title"/>
          </p:nvPr>
        </p:nvSpPr>
        <p:spPr/>
        <p:txBody>
          <a:bodyPr/>
          <a:lstStyle/>
          <a:p>
            <a:r>
              <a:rPr lang="en-US" dirty="0">
                <a:solidFill>
                  <a:schemeClr val="bg1"/>
                </a:solidFill>
              </a:rPr>
              <a:t>US</a:t>
            </a:r>
            <a:r>
              <a:rPr lang="en-US" dirty="0"/>
              <a:t> Savings and the Trade Deficit</a:t>
            </a:r>
          </a:p>
        </p:txBody>
      </p:sp>
      <p:sp>
        <p:nvSpPr>
          <p:cNvPr id="4" name="Slide Number Placeholder 3">
            <a:extLst>
              <a:ext uri="{FF2B5EF4-FFF2-40B4-BE49-F238E27FC236}">
                <a16:creationId xmlns:a16="http://schemas.microsoft.com/office/drawing/2014/main" id="{14A0E891-B778-F34E-ACD3-B3F8ED0184BF}"/>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15" name="TextBox 14">
            <a:extLst>
              <a:ext uri="{FF2B5EF4-FFF2-40B4-BE49-F238E27FC236}">
                <a16:creationId xmlns:a16="http://schemas.microsoft.com/office/drawing/2014/main" id="{2C334C41-2ABD-3640-B1BF-87BFEDB700E4}"/>
              </a:ext>
            </a:extLst>
          </p:cNvPr>
          <p:cNvSpPr txBox="1"/>
          <p:nvPr/>
        </p:nvSpPr>
        <p:spPr>
          <a:xfrm>
            <a:off x="6663045" y="1974356"/>
            <a:ext cx="1134093" cy="461665"/>
          </a:xfrm>
          <a:prstGeom prst="rect">
            <a:avLst/>
          </a:prstGeom>
          <a:noFill/>
        </p:spPr>
        <p:txBody>
          <a:bodyPr wrap="none" rtlCol="0">
            <a:spAutoFit/>
          </a:bodyPr>
          <a:lstStyle/>
          <a:p>
            <a:r>
              <a:rPr lang="en-US" sz="2400" b="1" dirty="0">
                <a:solidFill>
                  <a:srgbClr val="00B050"/>
                </a:solidFill>
              </a:rPr>
              <a:t>Savings</a:t>
            </a:r>
          </a:p>
        </p:txBody>
      </p:sp>
      <p:sp>
        <p:nvSpPr>
          <p:cNvPr id="16" name="TextBox 15">
            <a:extLst>
              <a:ext uri="{FF2B5EF4-FFF2-40B4-BE49-F238E27FC236}">
                <a16:creationId xmlns:a16="http://schemas.microsoft.com/office/drawing/2014/main" id="{FF37F1E0-A3DB-474D-B21E-ED8CE8ECBBB7}"/>
              </a:ext>
            </a:extLst>
          </p:cNvPr>
          <p:cNvSpPr txBox="1"/>
          <p:nvPr/>
        </p:nvSpPr>
        <p:spPr>
          <a:xfrm>
            <a:off x="6663045" y="3624186"/>
            <a:ext cx="1796582" cy="461665"/>
          </a:xfrm>
          <a:prstGeom prst="rect">
            <a:avLst/>
          </a:prstGeom>
          <a:noFill/>
        </p:spPr>
        <p:txBody>
          <a:bodyPr wrap="none" rtlCol="0">
            <a:spAutoFit/>
          </a:bodyPr>
          <a:lstStyle/>
          <a:p>
            <a:r>
              <a:rPr lang="en-US" sz="2400" b="1" dirty="0">
                <a:solidFill>
                  <a:srgbClr val="C00000"/>
                </a:solidFill>
              </a:rPr>
              <a:t>Trade Deficit</a:t>
            </a:r>
          </a:p>
        </p:txBody>
      </p:sp>
    </p:spTree>
    <p:extLst>
      <p:ext uri="{BB962C8B-B14F-4D97-AF65-F5344CB8AC3E}">
        <p14:creationId xmlns:p14="http://schemas.microsoft.com/office/powerpoint/2010/main" val="3791231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2C22-44CB-6E4C-806E-F9CCDFE69572}"/>
              </a:ext>
            </a:extLst>
          </p:cNvPr>
          <p:cNvSpPr>
            <a:spLocks noGrp="1"/>
          </p:cNvSpPr>
          <p:nvPr>
            <p:ph type="title"/>
          </p:nvPr>
        </p:nvSpPr>
        <p:spPr/>
        <p:txBody>
          <a:bodyPr/>
          <a:lstStyle/>
          <a:p>
            <a:r>
              <a:rPr lang="en-US" dirty="0">
                <a:solidFill>
                  <a:schemeClr val="bg1"/>
                </a:solidFill>
              </a:rPr>
              <a:t>Ge</a:t>
            </a:r>
            <a:r>
              <a:rPr lang="en-US" dirty="0"/>
              <a:t>neral Agreement Among Economists</a:t>
            </a:r>
          </a:p>
        </p:txBody>
      </p:sp>
      <p:pic>
        <p:nvPicPr>
          <p:cNvPr id="6" name="Content Placeholder 5" descr="A picture containing screenshot&#10;&#10;Description automatically generated">
            <a:extLst>
              <a:ext uri="{FF2B5EF4-FFF2-40B4-BE49-F238E27FC236}">
                <a16:creationId xmlns:a16="http://schemas.microsoft.com/office/drawing/2014/main" id="{07D7B4C2-C783-CE49-814D-0FEEB76CB7AA}"/>
              </a:ext>
            </a:extLst>
          </p:cNvPr>
          <p:cNvPicPr>
            <a:picLocks noGrp="1" noChangeAspect="1"/>
          </p:cNvPicPr>
          <p:nvPr>
            <p:ph idx="1"/>
          </p:nvPr>
        </p:nvPicPr>
        <p:blipFill>
          <a:blip r:embed="rId2"/>
          <a:stretch>
            <a:fillRect/>
          </a:stretch>
        </p:blipFill>
        <p:spPr>
          <a:xfrm>
            <a:off x="1295400" y="1292466"/>
            <a:ext cx="9601200" cy="4937760"/>
          </a:xfrm>
        </p:spPr>
      </p:pic>
      <p:sp>
        <p:nvSpPr>
          <p:cNvPr id="4" name="Slide Number Placeholder 3">
            <a:extLst>
              <a:ext uri="{FF2B5EF4-FFF2-40B4-BE49-F238E27FC236}">
                <a16:creationId xmlns:a16="http://schemas.microsoft.com/office/drawing/2014/main" id="{EBCC57DE-F3DE-9244-A26D-CBC33CC8681A}"/>
              </a:ext>
            </a:extLst>
          </p:cNvPr>
          <p:cNvSpPr>
            <a:spLocks noGrp="1"/>
          </p:cNvSpPr>
          <p:nvPr>
            <p:ph type="sldNum" sz="quarter" idx="12"/>
          </p:nvPr>
        </p:nvSpPr>
        <p:spPr/>
        <p:txBody>
          <a:bodyPr/>
          <a:lstStyle/>
          <a:p>
            <a:fld id="{D9F085D5-EC86-4F6A-B501-C1359CB39116}" type="slidenum">
              <a:rPr lang="en-GB" smtClean="0"/>
              <a:pPr/>
              <a:t>48</a:t>
            </a:fld>
            <a:endParaRPr lang="en-GB"/>
          </a:p>
        </p:txBody>
      </p:sp>
    </p:spTree>
    <p:extLst>
      <p:ext uri="{BB962C8B-B14F-4D97-AF65-F5344CB8AC3E}">
        <p14:creationId xmlns:p14="http://schemas.microsoft.com/office/powerpoint/2010/main" val="1995647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E12FC-FED3-1244-8EA2-E6C5FA1E81BC}"/>
              </a:ext>
            </a:extLst>
          </p:cNvPr>
          <p:cNvSpPr>
            <a:spLocks noGrp="1"/>
          </p:cNvSpPr>
          <p:nvPr>
            <p:ph type="title"/>
          </p:nvPr>
        </p:nvSpPr>
        <p:spPr/>
        <p:txBody>
          <a:bodyPr/>
          <a:lstStyle/>
          <a:p>
            <a:r>
              <a:rPr lang="en-US" dirty="0">
                <a:solidFill>
                  <a:schemeClr val="bg1"/>
                </a:solidFill>
              </a:rPr>
              <a:t>Tra</a:t>
            </a:r>
            <a:r>
              <a:rPr lang="en-US" dirty="0"/>
              <a:t>de With China: 63% of US Trade Deficit</a:t>
            </a:r>
          </a:p>
        </p:txBody>
      </p:sp>
      <p:sp>
        <p:nvSpPr>
          <p:cNvPr id="4" name="Slide Number Placeholder 3">
            <a:extLst>
              <a:ext uri="{FF2B5EF4-FFF2-40B4-BE49-F238E27FC236}">
                <a16:creationId xmlns:a16="http://schemas.microsoft.com/office/drawing/2014/main" id="{ED361CDF-11B3-BF4A-932D-EC3D1D238A12}"/>
              </a:ext>
            </a:extLst>
          </p:cNvPr>
          <p:cNvSpPr>
            <a:spLocks noGrp="1"/>
          </p:cNvSpPr>
          <p:nvPr>
            <p:ph type="sldNum" sz="quarter" idx="12"/>
          </p:nvPr>
        </p:nvSpPr>
        <p:spPr/>
        <p:txBody>
          <a:bodyPr/>
          <a:lstStyle/>
          <a:p>
            <a:fld id="{D9F085D5-EC86-4F6A-B501-C1359CB39116}" type="slidenum">
              <a:rPr lang="en-GB" smtClean="0"/>
              <a:t>49</a:t>
            </a:fld>
            <a:endParaRPr lang="en-GB"/>
          </a:p>
        </p:txBody>
      </p:sp>
      <p:pic>
        <p:nvPicPr>
          <p:cNvPr id="10" name="Content Placeholder 9" descr="A screenshot of a cell phone&#10;&#10;Description automatically generated">
            <a:extLst>
              <a:ext uri="{FF2B5EF4-FFF2-40B4-BE49-F238E27FC236}">
                <a16:creationId xmlns:a16="http://schemas.microsoft.com/office/drawing/2014/main" id="{0792F82B-EC54-9B4B-9B30-7E84304ED1FF}"/>
              </a:ext>
            </a:extLst>
          </p:cNvPr>
          <p:cNvPicPr>
            <a:picLocks noGrp="1" noChangeAspect="1"/>
          </p:cNvPicPr>
          <p:nvPr>
            <p:ph idx="1"/>
          </p:nvPr>
        </p:nvPicPr>
        <p:blipFill>
          <a:blip r:embed="rId2" r:link="rId3"/>
          <a:stretch>
            <a:fillRect/>
          </a:stretch>
        </p:blipFill>
        <p:spPr>
          <a:xfrm>
            <a:off x="2139638" y="946730"/>
            <a:ext cx="7912724" cy="5283496"/>
          </a:xfrm>
        </p:spPr>
      </p:pic>
    </p:spTree>
    <p:extLst>
      <p:ext uri="{BB962C8B-B14F-4D97-AF65-F5344CB8AC3E}">
        <p14:creationId xmlns:p14="http://schemas.microsoft.com/office/powerpoint/2010/main" val="3143678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325563"/>
            <a:ext cx="10515600" cy="4351338"/>
          </a:xfrm>
        </p:spPr>
        <p:txBody>
          <a:bodyPr>
            <a:normAutofit fontScale="92500" lnSpcReduction="20000"/>
          </a:bodyPr>
          <a:lstStyle/>
          <a:p>
            <a:r>
              <a:rPr lang="en-US" dirty="0"/>
              <a:t>This slide deck was authored by:</a:t>
            </a:r>
          </a:p>
          <a:p>
            <a:pPr lvl="1"/>
            <a:r>
              <a:rPr lang="en-US" dirty="0"/>
              <a:t>Peter Eppinger, University of Tübingen</a:t>
            </a:r>
          </a:p>
          <a:p>
            <a:pPr lvl="1"/>
            <a:r>
              <a:rPr lang="en-US" dirty="0"/>
              <a:t>James Lake, Southern Methodist University</a:t>
            </a:r>
          </a:p>
          <a:p>
            <a:pPr lvl="1"/>
            <a:r>
              <a:rPr lang="en-US" dirty="0"/>
              <a:t>Michael Plouffe, University College London</a:t>
            </a:r>
          </a:p>
          <a:p>
            <a:pPr lvl="1"/>
            <a:r>
              <a:rPr lang="en-US" dirty="0"/>
              <a:t>Swati </a:t>
            </a:r>
            <a:r>
              <a:rPr lang="en-US" dirty="0" err="1"/>
              <a:t>Verma</a:t>
            </a:r>
            <a:r>
              <a:rPr lang="en-US" dirty="0"/>
              <a:t>, ISID, </a:t>
            </a:r>
            <a:r>
              <a:rPr lang="en-US"/>
              <a:t>New Delhi</a:t>
            </a:r>
            <a:endParaRPr lang="en-US" dirty="0"/>
          </a:p>
          <a:p>
            <a:r>
              <a:rPr lang="en-US" dirty="0"/>
              <a:t>This slide deck was reviewed by:</a:t>
            </a:r>
          </a:p>
          <a:p>
            <a:pPr lvl="1"/>
            <a:r>
              <a:rPr lang="en-US" dirty="0"/>
              <a:t>Alan Deardorff, University of Michigan</a:t>
            </a:r>
          </a:p>
          <a:p>
            <a:pPr lvl="1"/>
            <a:r>
              <a:rPr lang="en-US" dirty="0"/>
              <a:t>Ed </a:t>
            </a:r>
            <a:r>
              <a:rPr lang="en-US" dirty="0" err="1"/>
              <a:t>Leamer</a:t>
            </a:r>
            <a:r>
              <a:rPr lang="en-US" dirty="0"/>
              <a:t>, UCLA</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5119312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solidFill>
                  <a:schemeClr val="bg1"/>
                </a:solidFill>
              </a:rPr>
              <a:t> Bil</a:t>
            </a:r>
            <a:r>
              <a:rPr lang="en-US" dirty="0"/>
              <a:t>ateral Trading Relationships</a:t>
            </a:r>
          </a:p>
        </p:txBody>
      </p:sp>
      <p:pic>
        <p:nvPicPr>
          <p:cNvPr id="8" name="Content Placeholder 7" descr="A screenshot of a cell phone&#10;&#10;Description automatically generated">
            <a:extLst>
              <a:ext uri="{FF2B5EF4-FFF2-40B4-BE49-F238E27FC236}">
                <a16:creationId xmlns:a16="http://schemas.microsoft.com/office/drawing/2014/main" id="{2DEB8861-E517-9A49-ABCB-5D5AFB90B6B3}"/>
              </a:ext>
            </a:extLst>
          </p:cNvPr>
          <p:cNvPicPr>
            <a:picLocks noGrp="1" noChangeAspect="1"/>
          </p:cNvPicPr>
          <p:nvPr>
            <p:ph idx="1"/>
          </p:nvPr>
        </p:nvPicPr>
        <p:blipFill>
          <a:blip r:embed="rId2" r:link="rId3"/>
          <a:stretch>
            <a:fillRect/>
          </a:stretch>
        </p:blipFill>
        <p:spPr>
          <a:xfrm>
            <a:off x="1193546" y="1098334"/>
            <a:ext cx="10160254" cy="5080127"/>
          </a:xfrm>
        </p:spPr>
      </p:pic>
    </p:spTree>
    <p:extLst>
      <p:ext uri="{BB962C8B-B14F-4D97-AF65-F5344CB8AC3E}">
        <p14:creationId xmlns:p14="http://schemas.microsoft.com/office/powerpoint/2010/main" val="1718477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6DCB-96C8-D649-B5B9-D92EA76CE339}"/>
              </a:ext>
            </a:extLst>
          </p:cNvPr>
          <p:cNvSpPr>
            <a:spLocks noGrp="1"/>
          </p:cNvSpPr>
          <p:nvPr>
            <p:ph type="title"/>
          </p:nvPr>
        </p:nvSpPr>
        <p:spPr/>
        <p:txBody>
          <a:bodyPr/>
          <a:lstStyle/>
          <a:p>
            <a:r>
              <a:rPr lang="en-US" dirty="0"/>
              <a:t> </a:t>
            </a:r>
            <a:r>
              <a:rPr lang="en-US" dirty="0">
                <a:solidFill>
                  <a:schemeClr val="bg1"/>
                </a:solidFill>
              </a:rPr>
              <a:t>Bil</a:t>
            </a:r>
            <a:r>
              <a:rPr lang="en-US" dirty="0"/>
              <a:t>ateral Trade Deficits are Unimportant</a:t>
            </a:r>
          </a:p>
        </p:txBody>
      </p:sp>
      <p:sp>
        <p:nvSpPr>
          <p:cNvPr id="3" name="Content Placeholder 2">
            <a:extLst>
              <a:ext uri="{FF2B5EF4-FFF2-40B4-BE49-F238E27FC236}">
                <a16:creationId xmlns:a16="http://schemas.microsoft.com/office/drawing/2014/main" id="{4BC07DB5-7C54-584F-9472-6F2F10957FB4}"/>
              </a:ext>
            </a:extLst>
          </p:cNvPr>
          <p:cNvSpPr>
            <a:spLocks noGrp="1"/>
          </p:cNvSpPr>
          <p:nvPr>
            <p:ph idx="1"/>
          </p:nvPr>
        </p:nvSpPr>
        <p:spPr/>
        <p:txBody>
          <a:bodyPr/>
          <a:lstStyle/>
          <a:p>
            <a:r>
              <a:rPr lang="en-US" dirty="0"/>
              <a:t>Natural result of an overall trade deficit.</a:t>
            </a:r>
          </a:p>
          <a:p>
            <a:r>
              <a:rPr lang="en-US" dirty="0"/>
              <a:t>Likely result from specialization.</a:t>
            </a:r>
          </a:p>
          <a:p>
            <a:r>
              <a:rPr lang="en-US" dirty="0"/>
              <a:t>Can be exaggerated by mismeasurement of bilateral trade flows.</a:t>
            </a:r>
          </a:p>
          <a:p>
            <a:pPr lvl="1"/>
            <a:r>
              <a:rPr lang="en-US" dirty="0"/>
              <a:t>Value added vs total value</a:t>
            </a:r>
          </a:p>
          <a:p>
            <a:pPr marL="457200" lvl="1" indent="0">
              <a:buNone/>
            </a:pPr>
            <a:endParaRPr lang="en-US" dirty="0"/>
          </a:p>
          <a:p>
            <a:r>
              <a:rPr lang="en-US" dirty="0"/>
              <a:t>Are unlikely to be a result of foreign country’s trade policies.</a:t>
            </a:r>
          </a:p>
        </p:txBody>
      </p:sp>
      <p:sp>
        <p:nvSpPr>
          <p:cNvPr id="4" name="Slide Number Placeholder 3">
            <a:extLst>
              <a:ext uri="{FF2B5EF4-FFF2-40B4-BE49-F238E27FC236}">
                <a16:creationId xmlns:a16="http://schemas.microsoft.com/office/drawing/2014/main" id="{DEFF7278-B6C4-7B48-B1A6-F40D0B920657}"/>
              </a:ext>
            </a:extLst>
          </p:cNvPr>
          <p:cNvSpPr>
            <a:spLocks noGrp="1"/>
          </p:cNvSpPr>
          <p:nvPr>
            <p:ph type="sldNum" sz="quarter" idx="12"/>
          </p:nvPr>
        </p:nvSpPr>
        <p:spPr/>
        <p:txBody>
          <a:bodyPr/>
          <a:lstStyle/>
          <a:p>
            <a:fld id="{D9F085D5-EC86-4F6A-B501-C1359CB39116}" type="slidenum">
              <a:rPr lang="en-GB" smtClean="0"/>
              <a:pPr/>
              <a:t>51</a:t>
            </a:fld>
            <a:endParaRPr lang="en-GB"/>
          </a:p>
        </p:txBody>
      </p:sp>
    </p:spTree>
    <p:extLst>
      <p:ext uri="{BB962C8B-B14F-4D97-AF65-F5344CB8AC3E}">
        <p14:creationId xmlns:p14="http://schemas.microsoft.com/office/powerpoint/2010/main" val="3103397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6BE4-605B-2E4C-944A-EFA619697AC8}"/>
              </a:ext>
            </a:extLst>
          </p:cNvPr>
          <p:cNvSpPr>
            <a:spLocks noGrp="1"/>
          </p:cNvSpPr>
          <p:nvPr>
            <p:ph type="title"/>
          </p:nvPr>
        </p:nvSpPr>
        <p:spPr/>
        <p:txBody>
          <a:bodyPr>
            <a:normAutofit fontScale="90000"/>
          </a:bodyPr>
          <a:lstStyle/>
          <a:p>
            <a:r>
              <a:rPr lang="en-US" dirty="0"/>
              <a:t>Not That Trade Has Been Absolved of all Ills:</a:t>
            </a:r>
            <a:br>
              <a:rPr lang="en-US" dirty="0"/>
            </a:br>
            <a:br>
              <a:rPr lang="en-US" dirty="0"/>
            </a:br>
            <a:r>
              <a:rPr lang="en-US" dirty="0"/>
              <a:t>DISTRIBUTIONAL IMPACTS</a:t>
            </a:r>
          </a:p>
        </p:txBody>
      </p:sp>
      <p:sp>
        <p:nvSpPr>
          <p:cNvPr id="3" name="Text Placeholder 2">
            <a:extLst>
              <a:ext uri="{FF2B5EF4-FFF2-40B4-BE49-F238E27FC236}">
                <a16:creationId xmlns:a16="http://schemas.microsoft.com/office/drawing/2014/main" id="{6B4D473A-38B2-254C-9911-E36B295E5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8FABFD-07D5-E540-AEE2-9E6743101FF4}"/>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28002563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1E7D4-A2D9-314C-8CED-5612FF6F2344}"/>
              </a:ext>
            </a:extLst>
          </p:cNvPr>
          <p:cNvSpPr>
            <a:spLocks noGrp="1"/>
          </p:cNvSpPr>
          <p:nvPr>
            <p:ph type="title"/>
          </p:nvPr>
        </p:nvSpPr>
        <p:spPr/>
        <p:txBody>
          <a:bodyPr/>
          <a:lstStyle/>
          <a:p>
            <a:r>
              <a:rPr lang="en-US" dirty="0">
                <a:solidFill>
                  <a:schemeClr val="bg1"/>
                </a:solidFill>
              </a:rPr>
              <a:t>Int</a:t>
            </a:r>
            <a:r>
              <a:rPr lang="en-US" dirty="0"/>
              <a:t>uition on Distributional Impacts</a:t>
            </a:r>
          </a:p>
        </p:txBody>
      </p:sp>
      <p:sp>
        <p:nvSpPr>
          <p:cNvPr id="3" name="Content Placeholder 2">
            <a:extLst>
              <a:ext uri="{FF2B5EF4-FFF2-40B4-BE49-F238E27FC236}">
                <a16:creationId xmlns:a16="http://schemas.microsoft.com/office/drawing/2014/main" id="{8E11EF22-CD03-FB4D-94C4-5A1447F05127}"/>
              </a:ext>
            </a:extLst>
          </p:cNvPr>
          <p:cNvSpPr>
            <a:spLocks noGrp="1"/>
          </p:cNvSpPr>
          <p:nvPr>
            <p:ph idx="1"/>
          </p:nvPr>
        </p:nvSpPr>
        <p:spPr/>
        <p:txBody>
          <a:bodyPr>
            <a:normAutofit lnSpcReduction="10000"/>
          </a:bodyPr>
          <a:lstStyle/>
          <a:p>
            <a:r>
              <a:rPr lang="en-US" dirty="0"/>
              <a:t>Jobs</a:t>
            </a:r>
          </a:p>
          <a:p>
            <a:pPr lvl="1"/>
            <a:r>
              <a:rPr lang="en-US" dirty="0"/>
              <a:t>U.S. imports more of some goods</a:t>
            </a:r>
          </a:p>
          <a:p>
            <a:pPr lvl="2"/>
            <a:r>
              <a:rPr lang="en-US" dirty="0"/>
              <a:t>Reduces jobs on those industries</a:t>
            </a:r>
          </a:p>
          <a:p>
            <a:pPr lvl="1"/>
            <a:r>
              <a:rPr lang="en-US" dirty="0"/>
              <a:t>U.S. exports more of other goods</a:t>
            </a:r>
          </a:p>
          <a:p>
            <a:pPr lvl="2"/>
            <a:r>
              <a:rPr lang="en-US" dirty="0"/>
              <a:t>Creates jobs in those industries</a:t>
            </a:r>
          </a:p>
          <a:p>
            <a:pPr lvl="1"/>
            <a:r>
              <a:rPr lang="en-US" b="1" i="1" dirty="0"/>
              <a:t>Are there different kinds of workers in these different industries?</a:t>
            </a:r>
          </a:p>
          <a:p>
            <a:pPr lvl="1"/>
            <a:r>
              <a:rPr lang="en-US" b="1" i="1" dirty="0"/>
              <a:t>Creates adjustment costs</a:t>
            </a:r>
          </a:p>
          <a:p>
            <a:r>
              <a:rPr lang="en-US" dirty="0"/>
              <a:t>Prices</a:t>
            </a:r>
          </a:p>
          <a:p>
            <a:pPr lvl="1"/>
            <a:r>
              <a:rPr lang="en-US" dirty="0"/>
              <a:t>LOWERS the price on imported products</a:t>
            </a:r>
          </a:p>
          <a:p>
            <a:pPr lvl="1"/>
            <a:r>
              <a:rPr lang="en-US" dirty="0"/>
              <a:t>RAISES the price on exported products</a:t>
            </a:r>
          </a:p>
          <a:p>
            <a:pPr lvl="1"/>
            <a:r>
              <a:rPr lang="en-US" b="1" i="1" dirty="0"/>
              <a:t>Who buys which products?</a:t>
            </a:r>
          </a:p>
        </p:txBody>
      </p:sp>
      <p:sp>
        <p:nvSpPr>
          <p:cNvPr id="4" name="Slide Number Placeholder 3">
            <a:extLst>
              <a:ext uri="{FF2B5EF4-FFF2-40B4-BE49-F238E27FC236}">
                <a16:creationId xmlns:a16="http://schemas.microsoft.com/office/drawing/2014/main" id="{514439E7-3838-CB48-8EBD-294159ADCD2F}"/>
              </a:ext>
            </a:extLst>
          </p:cNvPr>
          <p:cNvSpPr>
            <a:spLocks noGrp="1"/>
          </p:cNvSpPr>
          <p:nvPr>
            <p:ph type="sldNum" sz="quarter" idx="12"/>
          </p:nvPr>
        </p:nvSpPr>
        <p:spPr/>
        <p:txBody>
          <a:bodyPr/>
          <a:lstStyle/>
          <a:p>
            <a:fld id="{D9F085D5-EC86-4F6A-B501-C1359CB39116}" type="slidenum">
              <a:rPr lang="en-GB" smtClean="0"/>
              <a:pPr/>
              <a:t>53</a:t>
            </a:fld>
            <a:endParaRPr lang="en-GB"/>
          </a:p>
        </p:txBody>
      </p:sp>
    </p:spTree>
    <p:extLst>
      <p:ext uri="{BB962C8B-B14F-4D97-AF65-F5344CB8AC3E}">
        <p14:creationId xmlns:p14="http://schemas.microsoft.com/office/powerpoint/2010/main" val="2091460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r>
            <a:r>
              <a:rPr lang="en-US" dirty="0"/>
              <a:t>at Does the Data Say?</a:t>
            </a:r>
            <a:br>
              <a:rPr lang="en-US" dirty="0"/>
            </a:br>
            <a:r>
              <a:rPr lang="en-US" dirty="0"/>
              <a:t>Trade Benefits Some Workers</a:t>
            </a:r>
          </a:p>
        </p:txBody>
      </p:sp>
      <p:sp>
        <p:nvSpPr>
          <p:cNvPr id="5" name="Content Placeholder 4"/>
          <p:cNvSpPr>
            <a:spLocks noGrp="1"/>
          </p:cNvSpPr>
          <p:nvPr>
            <p:ph idx="1"/>
          </p:nvPr>
        </p:nvSpPr>
        <p:spPr/>
        <p:txBody>
          <a:bodyPr/>
          <a:lstStyle/>
          <a:p>
            <a:r>
              <a:rPr lang="en-US" dirty="0"/>
              <a:t>Trade liberalization raises wages at “most globalized” firms</a:t>
            </a:r>
          </a:p>
          <a:p>
            <a:pPr lvl="1"/>
            <a:r>
              <a:rPr lang="en-US" dirty="0"/>
              <a:t>Wages higher because</a:t>
            </a:r>
            <a:endParaRPr lang="en-US" dirty="0">
              <a:sym typeface="Wingdings" panose="05000000000000000000" pitchFamily="2" charset="2"/>
            </a:endParaRPr>
          </a:p>
          <a:p>
            <a:pPr lvl="2"/>
            <a:r>
              <a:rPr lang="en-US" dirty="0">
                <a:sym typeface="Wingdings" panose="05000000000000000000" pitchFamily="2" charset="2"/>
              </a:rPr>
              <a:t>lower tariffs on imported inputs used by firm</a:t>
            </a:r>
          </a:p>
          <a:p>
            <a:pPr lvl="2"/>
            <a:r>
              <a:rPr lang="en-US" dirty="0">
                <a:sym typeface="Wingdings" panose="05000000000000000000" pitchFamily="2" charset="2"/>
              </a:rPr>
              <a:t>lower tariffs on products sold by exporting firms</a:t>
            </a:r>
          </a:p>
        </p:txBody>
      </p:sp>
      <p:sp>
        <p:nvSpPr>
          <p:cNvPr id="4" name="Slide Number Placeholder 3"/>
          <p:cNvSpPr>
            <a:spLocks noGrp="1"/>
          </p:cNvSpPr>
          <p:nvPr>
            <p:ph type="sldNum" sz="quarter" idx="12"/>
          </p:nvPr>
        </p:nvSpPr>
        <p:spPr/>
        <p:txBody>
          <a:bodyPr/>
          <a:lstStyle/>
          <a:p>
            <a:fld id="{D9F085D5-EC86-4F6A-B501-C1359CB39116}" type="slidenum">
              <a:rPr lang="en-GB" smtClean="0"/>
              <a:pPr/>
              <a:t>54</a:t>
            </a:fld>
            <a:endParaRPr lang="en-GB" dirty="0"/>
          </a:p>
        </p:txBody>
      </p:sp>
    </p:spTree>
    <p:extLst>
      <p:ext uri="{BB962C8B-B14F-4D97-AF65-F5344CB8AC3E}">
        <p14:creationId xmlns:p14="http://schemas.microsoft.com/office/powerpoint/2010/main" val="1847104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r>
            <a:r>
              <a:rPr lang="en-US" dirty="0"/>
              <a:t>at Does the Data Say?</a:t>
            </a:r>
            <a:br>
              <a:rPr lang="en-US" dirty="0"/>
            </a:br>
            <a:r>
              <a:rPr lang="en-US" dirty="0"/>
              <a:t>Trade Hurts Some Workers</a:t>
            </a:r>
          </a:p>
        </p:txBody>
      </p:sp>
      <p:sp>
        <p:nvSpPr>
          <p:cNvPr id="3" name="Content Placeholder 2"/>
          <p:cNvSpPr>
            <a:spLocks noGrp="1"/>
          </p:cNvSpPr>
          <p:nvPr>
            <p:ph idx="1"/>
          </p:nvPr>
        </p:nvSpPr>
        <p:spPr/>
        <p:txBody>
          <a:bodyPr>
            <a:normAutofit/>
          </a:bodyPr>
          <a:lstStyle/>
          <a:p>
            <a:r>
              <a:rPr lang="en-US" dirty="0"/>
              <a:t>Some parts of US highly exposed to import competition.</a:t>
            </a:r>
          </a:p>
          <a:p>
            <a:pPr lvl="1"/>
            <a:r>
              <a:rPr lang="en-US" dirty="0"/>
              <a:t>Workers tend to be “stuck” in these locations and/or industries.</a:t>
            </a:r>
          </a:p>
          <a:p>
            <a:pPr lvl="1"/>
            <a:r>
              <a:rPr lang="en-US" dirty="0"/>
              <a:t>So they suffer</a:t>
            </a:r>
          </a:p>
          <a:p>
            <a:r>
              <a:rPr lang="en-US" dirty="0"/>
              <a:t>Effects of Chinese import competition: 1990-2007</a:t>
            </a:r>
          </a:p>
          <a:p>
            <a:pPr lvl="1"/>
            <a:r>
              <a:rPr lang="en-US" dirty="0"/>
              <a:t>Higher unemp, lower labor force participation &amp; wages in exposed locations</a:t>
            </a:r>
          </a:p>
          <a:p>
            <a:pPr lvl="2"/>
            <a:r>
              <a:rPr lang="en-US" dirty="0"/>
              <a:t>Accounts for nearly 25% of manuf employment decline</a:t>
            </a:r>
          </a:p>
          <a:p>
            <a:r>
              <a:rPr lang="en-US" dirty="0"/>
              <a:t>Effects of NAFTA-led US tariff cuts on Mexico</a:t>
            </a:r>
          </a:p>
          <a:p>
            <a:pPr lvl="1"/>
            <a:r>
              <a:rPr lang="en-US" dirty="0"/>
              <a:t>For workers without a college degree</a:t>
            </a:r>
          </a:p>
          <a:p>
            <a:pPr lvl="2"/>
            <a:r>
              <a:rPr lang="en-US" dirty="0"/>
              <a:t>Up to 8% point lower 1990s wage growth in highly exposed locations</a:t>
            </a:r>
          </a:p>
          <a:p>
            <a:pPr lvl="2"/>
            <a:r>
              <a:rPr lang="en-US" dirty="0"/>
              <a:t>Up to 17% point lower 1990s wage growth in highly exposed industries</a:t>
            </a:r>
          </a:p>
        </p:txBody>
      </p:sp>
      <p:sp>
        <p:nvSpPr>
          <p:cNvPr id="4" name="Slide Number Placeholder 3"/>
          <p:cNvSpPr>
            <a:spLocks noGrp="1"/>
          </p:cNvSpPr>
          <p:nvPr>
            <p:ph type="sldNum" sz="quarter" idx="12"/>
          </p:nvPr>
        </p:nvSpPr>
        <p:spPr/>
        <p:txBody>
          <a:bodyPr/>
          <a:lstStyle/>
          <a:p>
            <a:fld id="{D9F085D5-EC86-4F6A-B501-C1359CB39116}" type="slidenum">
              <a:rPr lang="en-GB" smtClean="0"/>
              <a:pPr/>
              <a:t>55</a:t>
            </a:fld>
            <a:endParaRPr lang="en-GB" dirty="0"/>
          </a:p>
        </p:txBody>
      </p:sp>
    </p:spTree>
    <p:extLst>
      <p:ext uri="{BB962C8B-B14F-4D97-AF65-F5344CB8AC3E}">
        <p14:creationId xmlns:p14="http://schemas.microsoft.com/office/powerpoint/2010/main" val="349844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0C39-BE11-48E4-9195-1D52963C1AD1}"/>
              </a:ext>
            </a:extLst>
          </p:cNvPr>
          <p:cNvSpPr>
            <a:spLocks noGrp="1"/>
          </p:cNvSpPr>
          <p:nvPr>
            <p:ph type="title"/>
          </p:nvPr>
        </p:nvSpPr>
        <p:spPr/>
        <p:txBody>
          <a:bodyPr/>
          <a:lstStyle/>
          <a:p>
            <a:r>
              <a:rPr lang="en-US" dirty="0">
                <a:solidFill>
                  <a:schemeClr val="bg1"/>
                </a:solidFill>
              </a:rPr>
              <a:t>Cos</a:t>
            </a:r>
            <a:r>
              <a:rPr lang="en-US" dirty="0"/>
              <a:t>ts of Trade</a:t>
            </a:r>
          </a:p>
        </p:txBody>
      </p:sp>
      <p:sp>
        <p:nvSpPr>
          <p:cNvPr id="3" name="Content Placeholder 2">
            <a:extLst>
              <a:ext uri="{FF2B5EF4-FFF2-40B4-BE49-F238E27FC236}">
                <a16:creationId xmlns:a16="http://schemas.microsoft.com/office/drawing/2014/main" id="{0D0C85F0-6E10-4BD1-9BAE-EBDD0A915F4B}"/>
              </a:ext>
            </a:extLst>
          </p:cNvPr>
          <p:cNvSpPr>
            <a:spLocks noGrp="1"/>
          </p:cNvSpPr>
          <p:nvPr>
            <p:ph sz="half" idx="1"/>
          </p:nvPr>
        </p:nvSpPr>
        <p:spPr>
          <a:xfrm>
            <a:off x="838199" y="1542128"/>
            <a:ext cx="5430253" cy="4365374"/>
          </a:xfrm>
        </p:spPr>
        <p:txBody>
          <a:bodyPr>
            <a:noAutofit/>
          </a:bodyPr>
          <a:lstStyle/>
          <a:p>
            <a:r>
              <a:rPr lang="en-US" sz="2000" dirty="0"/>
              <a:t>We have known for almost 80 years that trade with low-wage countries will lower the earnings of low-wage workers as a group in the U.S.A. (</a:t>
            </a:r>
            <a:r>
              <a:rPr lang="en-US" sz="2000" dirty="0" err="1"/>
              <a:t>Stolper</a:t>
            </a:r>
            <a:r>
              <a:rPr lang="en-US" sz="2000" dirty="0"/>
              <a:t>-Samuelson 1941)</a:t>
            </a:r>
          </a:p>
          <a:p>
            <a:r>
              <a:rPr lang="en-US" sz="2000" dirty="0"/>
              <a:t>Perhaps more importantly, however, is that the adjustment costs, or what some call transition costs, are much larger than previously thought. People do not like to move, and getting laid off can be very traumatic.</a:t>
            </a:r>
          </a:p>
          <a:p>
            <a:r>
              <a:rPr lang="en-US" sz="2000" dirty="0"/>
              <a:t>Recent economics studies have estimated the costs of trade across many different groups.</a:t>
            </a:r>
          </a:p>
          <a:p>
            <a:pPr lvl="1"/>
            <a:r>
              <a:rPr lang="en-US" sz="2000" dirty="0"/>
              <a:t>Inequality</a:t>
            </a:r>
          </a:p>
          <a:p>
            <a:pPr lvl="1"/>
            <a:r>
              <a:rPr lang="en-US" sz="2000" dirty="0"/>
              <a:t>Adjustment costs</a:t>
            </a:r>
          </a:p>
        </p:txBody>
      </p:sp>
      <p:pic>
        <p:nvPicPr>
          <p:cNvPr id="6" name="Content Placeholder 5">
            <a:extLst>
              <a:ext uri="{FF2B5EF4-FFF2-40B4-BE49-F238E27FC236}">
                <a16:creationId xmlns:a16="http://schemas.microsoft.com/office/drawing/2014/main" id="{68376B60-EE10-47D9-8F80-D1EF04939143}"/>
              </a:ext>
            </a:extLst>
          </p:cNvPr>
          <p:cNvPicPr>
            <a:picLocks noGrp="1" noChangeAspect="1"/>
          </p:cNvPicPr>
          <p:nvPr>
            <p:ph sz="half" idx="2"/>
          </p:nvPr>
        </p:nvPicPr>
        <p:blipFill>
          <a:blip r:embed="rId2"/>
          <a:stretch>
            <a:fillRect/>
          </a:stretch>
        </p:blipFill>
        <p:spPr>
          <a:xfrm>
            <a:off x="6663155" y="2200815"/>
            <a:ext cx="4584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58085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B8EC-8270-40A0-A704-7DFE4922FD7A}"/>
              </a:ext>
            </a:extLst>
          </p:cNvPr>
          <p:cNvSpPr>
            <a:spLocks noGrp="1"/>
          </p:cNvSpPr>
          <p:nvPr>
            <p:ph type="title"/>
          </p:nvPr>
        </p:nvSpPr>
        <p:spPr/>
        <p:txBody>
          <a:bodyPr/>
          <a:lstStyle/>
          <a:p>
            <a:r>
              <a:rPr lang="en-US" dirty="0">
                <a:solidFill>
                  <a:schemeClr val="bg1"/>
                </a:solidFill>
              </a:rPr>
              <a:t>Un</a:t>
            </a:r>
            <a:r>
              <a:rPr lang="en-US" dirty="0"/>
              <a:t>derstanding Adjustment Costs</a:t>
            </a:r>
          </a:p>
        </p:txBody>
      </p:sp>
      <p:sp>
        <p:nvSpPr>
          <p:cNvPr id="3" name="Content Placeholder 2">
            <a:extLst>
              <a:ext uri="{FF2B5EF4-FFF2-40B4-BE49-F238E27FC236}">
                <a16:creationId xmlns:a16="http://schemas.microsoft.com/office/drawing/2014/main" id="{3ACEB444-6D0A-46FB-A4B9-2C810C66C80B}"/>
              </a:ext>
            </a:extLst>
          </p:cNvPr>
          <p:cNvSpPr>
            <a:spLocks noGrp="1"/>
          </p:cNvSpPr>
          <p:nvPr>
            <p:ph idx="1"/>
          </p:nvPr>
        </p:nvSpPr>
        <p:spPr>
          <a:xfrm>
            <a:off x="838200" y="1570730"/>
            <a:ext cx="6284496" cy="4351338"/>
          </a:xfrm>
        </p:spPr>
        <p:txBody>
          <a:bodyPr>
            <a:normAutofit fontScale="92500"/>
          </a:bodyPr>
          <a:lstStyle/>
          <a:p>
            <a:r>
              <a:rPr lang="en-US" dirty="0"/>
              <a:t>FIRMS</a:t>
            </a:r>
          </a:p>
          <a:p>
            <a:pPr lvl="1"/>
            <a:r>
              <a:rPr lang="en-US" dirty="0"/>
              <a:t>Searching for new workers </a:t>
            </a:r>
          </a:p>
          <a:p>
            <a:pPr lvl="1"/>
            <a:r>
              <a:rPr lang="en-US" dirty="0"/>
              <a:t>Training </a:t>
            </a:r>
          </a:p>
          <a:p>
            <a:pPr lvl="1"/>
            <a:r>
              <a:rPr lang="en-US" dirty="0"/>
              <a:t>Adjusting to the new employees/integration</a:t>
            </a:r>
          </a:p>
          <a:p>
            <a:pPr lvl="1"/>
            <a:r>
              <a:rPr lang="en-US" dirty="0"/>
              <a:t>Firing costs/severance pay</a:t>
            </a:r>
          </a:p>
          <a:p>
            <a:pPr lvl="1"/>
            <a:endParaRPr lang="en-US" dirty="0"/>
          </a:p>
          <a:p>
            <a:r>
              <a:rPr lang="en-US" dirty="0"/>
              <a:t>WORKERS</a:t>
            </a:r>
          </a:p>
          <a:p>
            <a:pPr lvl="1"/>
            <a:r>
              <a:rPr lang="en-US" dirty="0"/>
              <a:t>Psychological costs of leaving a job, friends</a:t>
            </a:r>
          </a:p>
          <a:p>
            <a:pPr lvl="1"/>
            <a:r>
              <a:rPr lang="en-US" dirty="0"/>
              <a:t>Loss of firm-specific or industry-specific skills</a:t>
            </a:r>
          </a:p>
          <a:p>
            <a:pPr lvl="1"/>
            <a:r>
              <a:rPr lang="en-US" dirty="0"/>
              <a:t>Search costs for a new job</a:t>
            </a:r>
          </a:p>
          <a:p>
            <a:pPr lvl="1"/>
            <a:r>
              <a:rPr lang="en-US" dirty="0"/>
              <a:t>Relocation costs (e.g. moving to a new location)</a:t>
            </a:r>
          </a:p>
          <a:p>
            <a:pPr lvl="1"/>
            <a:endParaRPr lang="en-US" dirty="0"/>
          </a:p>
        </p:txBody>
      </p:sp>
      <p:pic>
        <p:nvPicPr>
          <p:cNvPr id="7" name="Picture 6">
            <a:extLst>
              <a:ext uri="{FF2B5EF4-FFF2-40B4-BE49-F238E27FC236}">
                <a16:creationId xmlns:a16="http://schemas.microsoft.com/office/drawing/2014/main" id="{99FD40E1-EEF0-4B65-9696-F95C14A5B191}"/>
              </a:ext>
            </a:extLst>
          </p:cNvPr>
          <p:cNvPicPr>
            <a:picLocks noChangeAspect="1"/>
          </p:cNvPicPr>
          <p:nvPr/>
        </p:nvPicPr>
        <p:blipFill>
          <a:blip r:embed="rId2"/>
          <a:stretch>
            <a:fillRect/>
          </a:stretch>
        </p:blipFill>
        <p:spPr>
          <a:xfrm>
            <a:off x="7555832" y="1269935"/>
            <a:ext cx="3362834" cy="2241889"/>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95222825-2E45-4027-B2DE-6E63963CA47D}"/>
              </a:ext>
            </a:extLst>
          </p:cNvPr>
          <p:cNvPicPr>
            <a:picLocks noChangeAspect="1"/>
          </p:cNvPicPr>
          <p:nvPr/>
        </p:nvPicPr>
        <p:blipFill rotWithShape="1">
          <a:blip r:embed="rId3"/>
          <a:srcRect l="15493"/>
          <a:stretch/>
        </p:blipFill>
        <p:spPr>
          <a:xfrm>
            <a:off x="7555832" y="3828656"/>
            <a:ext cx="3362834" cy="224188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10981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D457-8390-4B00-BC57-A33FB0D0AC42}"/>
              </a:ext>
            </a:extLst>
          </p:cNvPr>
          <p:cNvSpPr>
            <a:spLocks noGrp="1"/>
          </p:cNvSpPr>
          <p:nvPr>
            <p:ph type="title"/>
          </p:nvPr>
        </p:nvSpPr>
        <p:spPr/>
        <p:txBody>
          <a:bodyPr/>
          <a:lstStyle/>
          <a:p>
            <a:r>
              <a:rPr lang="en-US" dirty="0">
                <a:solidFill>
                  <a:schemeClr val="bg1"/>
                </a:solidFill>
              </a:rPr>
              <a:t>Est</a:t>
            </a:r>
            <a:r>
              <a:rPr lang="en-US" dirty="0"/>
              <a:t>imates of Adjustment Costs</a:t>
            </a:r>
          </a:p>
        </p:txBody>
      </p:sp>
      <p:sp>
        <p:nvSpPr>
          <p:cNvPr id="3" name="Content Placeholder 2">
            <a:extLst>
              <a:ext uri="{FF2B5EF4-FFF2-40B4-BE49-F238E27FC236}">
                <a16:creationId xmlns:a16="http://schemas.microsoft.com/office/drawing/2014/main" id="{8AA8B5BE-777E-46E0-B01C-60E6CF592836}"/>
              </a:ext>
            </a:extLst>
          </p:cNvPr>
          <p:cNvSpPr>
            <a:spLocks noGrp="1"/>
          </p:cNvSpPr>
          <p:nvPr>
            <p:ph idx="1"/>
          </p:nvPr>
        </p:nvSpPr>
        <p:spPr/>
        <p:txBody>
          <a:bodyPr/>
          <a:lstStyle/>
          <a:p>
            <a:r>
              <a:rPr lang="en-US" dirty="0"/>
              <a:t>FIRMS</a:t>
            </a:r>
          </a:p>
          <a:p>
            <a:pPr lvl="1"/>
            <a:r>
              <a:rPr lang="en-US" dirty="0"/>
              <a:t>Estimates from developed countries suggests that costs are high</a:t>
            </a:r>
          </a:p>
          <a:p>
            <a:pPr lvl="1"/>
            <a:r>
              <a:rPr lang="en-US" dirty="0"/>
              <a:t>High adjustment costs cause firms to hire and fire in large groups, rather than gradually</a:t>
            </a:r>
          </a:p>
          <a:p>
            <a:pPr lvl="1"/>
            <a:r>
              <a:rPr lang="en-US" dirty="0"/>
              <a:t>Estimates from developing countries suggest that firm-level adjustment costs are much lower than in developed countries</a:t>
            </a:r>
          </a:p>
          <a:p>
            <a:r>
              <a:rPr lang="en-US" dirty="0"/>
              <a:t>WORKERS</a:t>
            </a:r>
          </a:p>
          <a:p>
            <a:pPr lvl="1"/>
            <a:r>
              <a:rPr lang="en-US" dirty="0"/>
              <a:t>New estimates in the last 10 years</a:t>
            </a:r>
          </a:p>
          <a:p>
            <a:pPr lvl="1"/>
            <a:r>
              <a:rPr lang="en-US" dirty="0"/>
              <a:t>Estimate costs by looking at wage differences and how many workers do NOT </a:t>
            </a:r>
            <a:r>
              <a:rPr lang="en-US"/>
              <a:t>move. Adjustment </a:t>
            </a:r>
            <a:r>
              <a:rPr lang="en-US" dirty="0"/>
              <a:t>costs must be at least that high</a:t>
            </a:r>
          </a:p>
        </p:txBody>
      </p:sp>
    </p:spTree>
    <p:extLst>
      <p:ext uri="{BB962C8B-B14F-4D97-AF65-F5344CB8AC3E}">
        <p14:creationId xmlns:p14="http://schemas.microsoft.com/office/powerpoint/2010/main" val="12057905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2694-3D7C-4C5D-AC3B-A70F02BFE7BA}"/>
              </a:ext>
            </a:extLst>
          </p:cNvPr>
          <p:cNvSpPr>
            <a:spLocks noGrp="1"/>
          </p:cNvSpPr>
          <p:nvPr>
            <p:ph type="title"/>
          </p:nvPr>
        </p:nvSpPr>
        <p:spPr/>
        <p:txBody>
          <a:bodyPr/>
          <a:lstStyle/>
          <a:p>
            <a:r>
              <a:rPr lang="en-US" dirty="0">
                <a:solidFill>
                  <a:schemeClr val="bg1"/>
                </a:solidFill>
              </a:rPr>
              <a:t>Est</a:t>
            </a:r>
            <a:r>
              <a:rPr lang="en-US" dirty="0"/>
              <a:t>imated Costs to Workers of Changing Jobs</a:t>
            </a:r>
          </a:p>
        </p:txBody>
      </p:sp>
      <p:graphicFrame>
        <p:nvGraphicFramePr>
          <p:cNvPr id="4" name="Chart 3">
            <a:extLst>
              <a:ext uri="{FF2B5EF4-FFF2-40B4-BE49-F238E27FC236}">
                <a16:creationId xmlns:a16="http://schemas.microsoft.com/office/drawing/2014/main" id="{98FB6BFE-751F-433A-973C-E40A74733D2E}"/>
              </a:ext>
            </a:extLst>
          </p:cNvPr>
          <p:cNvGraphicFramePr>
            <a:graphicFrameLocks/>
          </p:cNvGraphicFramePr>
          <p:nvPr/>
        </p:nvGraphicFramePr>
        <p:xfrm>
          <a:off x="2034453" y="1357745"/>
          <a:ext cx="8123093" cy="46272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582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587C8-9272-DC49-B318-9FA9A09F973E}"/>
              </a:ext>
            </a:extLst>
          </p:cNvPr>
          <p:cNvSpPr>
            <a:spLocks noGrp="1"/>
          </p:cNvSpPr>
          <p:nvPr>
            <p:ph type="title"/>
          </p:nvPr>
        </p:nvSpPr>
        <p:spPr/>
        <p:txBody>
          <a:bodyPr/>
          <a:lstStyle/>
          <a:p>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967C73C-4D3B-5543-A7C9-90BF02E97698}"/>
              </a:ext>
            </a:extLst>
          </p:cNvPr>
          <p:cNvSpPr>
            <a:spLocks noGrp="1"/>
          </p:cNvSpPr>
          <p:nvPr>
            <p:ph idx="1"/>
          </p:nvPr>
        </p:nvSpPr>
        <p:spPr>
          <a:xfrm>
            <a:off x="3360420" y="1325563"/>
            <a:ext cx="5471160" cy="4351338"/>
          </a:xfrm>
        </p:spPr>
        <p:txBody>
          <a:bodyPr/>
          <a:lstStyle/>
          <a:p>
            <a:r>
              <a:rPr lang="en-US" dirty="0"/>
              <a:t>Globalization</a:t>
            </a:r>
          </a:p>
          <a:p>
            <a:r>
              <a:rPr lang="en-US" dirty="0"/>
              <a:t>International Trade</a:t>
            </a:r>
          </a:p>
          <a:p>
            <a:r>
              <a:rPr lang="en-US" dirty="0"/>
              <a:t>Foreign Direct Investment</a:t>
            </a:r>
          </a:p>
          <a:p>
            <a:r>
              <a:rPr lang="en-US" dirty="0"/>
              <a:t>Offshoring</a:t>
            </a:r>
          </a:p>
          <a:p>
            <a:endParaRPr lang="en-US" dirty="0"/>
          </a:p>
        </p:txBody>
      </p:sp>
      <p:sp>
        <p:nvSpPr>
          <p:cNvPr id="4" name="Slide Number Placeholder 3">
            <a:extLst>
              <a:ext uri="{FF2B5EF4-FFF2-40B4-BE49-F238E27FC236}">
                <a16:creationId xmlns:a16="http://schemas.microsoft.com/office/drawing/2014/main" id="{08F05FC0-1983-AB49-BD5C-5F3DBA18892D}"/>
              </a:ext>
            </a:extLst>
          </p:cNvPr>
          <p:cNvSpPr>
            <a:spLocks noGrp="1"/>
          </p:cNvSpPr>
          <p:nvPr>
            <p:ph type="sldNum" sz="quarter" idx="12"/>
          </p:nvPr>
        </p:nvSpPr>
        <p:spPr/>
        <p:txBody>
          <a:bodyPr/>
          <a:lstStyle/>
          <a:p>
            <a:fld id="{D9F085D5-EC86-4F6A-B501-C1359CB39116}" type="slidenum">
              <a:rPr lang="en-GB" smtClean="0"/>
              <a:pPr/>
              <a:t>6</a:t>
            </a:fld>
            <a:endParaRPr lang="en-GB"/>
          </a:p>
        </p:txBody>
      </p:sp>
    </p:spTree>
    <p:extLst>
      <p:ext uri="{BB962C8B-B14F-4D97-AF65-F5344CB8AC3E}">
        <p14:creationId xmlns:p14="http://schemas.microsoft.com/office/powerpoint/2010/main" val="694831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848C-D584-4718-9F09-961865835625}"/>
              </a:ext>
            </a:extLst>
          </p:cNvPr>
          <p:cNvSpPr>
            <a:spLocks noGrp="1"/>
          </p:cNvSpPr>
          <p:nvPr>
            <p:ph type="title"/>
          </p:nvPr>
        </p:nvSpPr>
        <p:spPr/>
        <p:txBody>
          <a:bodyPr/>
          <a:lstStyle/>
          <a:p>
            <a:r>
              <a:rPr lang="en-US" dirty="0">
                <a:solidFill>
                  <a:schemeClr val="bg1"/>
                </a:solidFill>
              </a:rPr>
              <a:t>Cha</a:t>
            </a:r>
            <a:r>
              <a:rPr lang="en-US" dirty="0"/>
              <a:t>racteristics of Adjustment Costs</a:t>
            </a:r>
          </a:p>
        </p:txBody>
      </p:sp>
      <p:sp>
        <p:nvSpPr>
          <p:cNvPr id="3" name="Content Placeholder 2">
            <a:extLst>
              <a:ext uri="{FF2B5EF4-FFF2-40B4-BE49-F238E27FC236}">
                <a16:creationId xmlns:a16="http://schemas.microsoft.com/office/drawing/2014/main" id="{E584267F-6E66-440E-9379-FB34A25AD97D}"/>
              </a:ext>
            </a:extLst>
          </p:cNvPr>
          <p:cNvSpPr>
            <a:spLocks noGrp="1"/>
          </p:cNvSpPr>
          <p:nvPr>
            <p:ph idx="1"/>
          </p:nvPr>
        </p:nvSpPr>
        <p:spPr/>
        <p:txBody>
          <a:bodyPr>
            <a:noAutofit/>
          </a:bodyPr>
          <a:lstStyle/>
          <a:p>
            <a:r>
              <a:rPr lang="en-US" sz="2400" dirty="0"/>
              <a:t>Some regions get hit especially hard when imports increase</a:t>
            </a:r>
          </a:p>
          <a:p>
            <a:pPr lvl="1"/>
            <a:r>
              <a:rPr lang="en-US" sz="2200" dirty="0"/>
              <a:t>Production of some goods is highly concentrated geographically </a:t>
            </a:r>
          </a:p>
          <a:p>
            <a:pPr lvl="1"/>
            <a:r>
              <a:rPr lang="en-US" sz="2200" dirty="0"/>
              <a:t>USA: Detroit (autos), El Paso (apparel), South Carolina (Textiles)</a:t>
            </a:r>
          </a:p>
          <a:p>
            <a:pPr lvl="1"/>
            <a:r>
              <a:rPr lang="en-US" sz="2200" dirty="0"/>
              <a:t>Local unempl9yment rates can be very high, even when national rates are low</a:t>
            </a:r>
          </a:p>
          <a:p>
            <a:r>
              <a:rPr lang="en-US" sz="2400" dirty="0"/>
              <a:t>Term “adjustment costs” understates impact on affected workers</a:t>
            </a:r>
          </a:p>
          <a:p>
            <a:pPr lvl="1"/>
            <a:r>
              <a:rPr lang="en-US" dirty="0"/>
              <a:t>“</a:t>
            </a:r>
            <a:r>
              <a:rPr lang="en-US" sz="2200" dirty="0"/>
              <a:t>Adjustment” may take a generation or more. Kids may take different jobs than parents</a:t>
            </a:r>
          </a:p>
          <a:p>
            <a:pPr lvl="1"/>
            <a:r>
              <a:rPr lang="en-US" sz="2200" dirty="0"/>
              <a:t>For affected workers, the effect may be permanent</a:t>
            </a:r>
          </a:p>
          <a:p>
            <a:pPr lvl="2"/>
            <a:r>
              <a:rPr lang="en-US" sz="2200" dirty="0"/>
              <a:t>Wages are never recovered</a:t>
            </a:r>
          </a:p>
          <a:p>
            <a:pPr lvl="2"/>
            <a:r>
              <a:rPr lang="en-US" sz="2200" dirty="0"/>
              <a:t>Psychic costs of job loss can be very long-lasting and affect families </a:t>
            </a:r>
          </a:p>
          <a:p>
            <a:r>
              <a:rPr lang="en-US" sz="2400" dirty="0"/>
              <a:t>Adjustment costs can reduce gains from trade significantly</a:t>
            </a:r>
          </a:p>
        </p:txBody>
      </p:sp>
    </p:spTree>
    <p:extLst>
      <p:ext uri="{BB962C8B-B14F-4D97-AF65-F5344CB8AC3E}">
        <p14:creationId xmlns:p14="http://schemas.microsoft.com/office/powerpoint/2010/main" val="2459550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182D-829A-49CB-875D-709B57AAD684}"/>
              </a:ext>
            </a:extLst>
          </p:cNvPr>
          <p:cNvSpPr>
            <a:spLocks noGrp="1"/>
          </p:cNvSpPr>
          <p:nvPr>
            <p:ph type="title"/>
          </p:nvPr>
        </p:nvSpPr>
        <p:spPr/>
        <p:txBody>
          <a:bodyPr/>
          <a:lstStyle/>
          <a:p>
            <a:r>
              <a:rPr lang="en-US" dirty="0">
                <a:solidFill>
                  <a:schemeClr val="bg1"/>
                </a:solidFill>
              </a:rPr>
              <a:t>Wh</a:t>
            </a:r>
            <a:r>
              <a:rPr lang="en-US" dirty="0"/>
              <a:t>y Adjustment Costs Matter</a:t>
            </a:r>
          </a:p>
        </p:txBody>
      </p:sp>
      <p:pic>
        <p:nvPicPr>
          <p:cNvPr id="6" name="Content Placeholder 5">
            <a:extLst>
              <a:ext uri="{FF2B5EF4-FFF2-40B4-BE49-F238E27FC236}">
                <a16:creationId xmlns:a16="http://schemas.microsoft.com/office/drawing/2014/main" id="{F853E362-9A60-462D-AD51-489EAB0F089E}"/>
              </a:ext>
            </a:extLst>
          </p:cNvPr>
          <p:cNvPicPr>
            <a:picLocks noGrp="1" noChangeAspect="1"/>
          </p:cNvPicPr>
          <p:nvPr>
            <p:ph sz="half" idx="1"/>
          </p:nvPr>
        </p:nvPicPr>
        <p:blipFill rotWithShape="1">
          <a:blip r:embed="rId2"/>
          <a:srcRect l="51971"/>
          <a:stretch/>
        </p:blipFill>
        <p:spPr>
          <a:xfrm>
            <a:off x="914400" y="1665980"/>
            <a:ext cx="3673641" cy="3824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a:extLst>
              <a:ext uri="{FF2B5EF4-FFF2-40B4-BE49-F238E27FC236}">
                <a16:creationId xmlns:a16="http://schemas.microsoft.com/office/drawing/2014/main" id="{DECD8591-6003-4BF1-BF53-133B45A8B126}"/>
              </a:ext>
            </a:extLst>
          </p:cNvPr>
          <p:cNvSpPr>
            <a:spLocks noGrp="1"/>
          </p:cNvSpPr>
          <p:nvPr>
            <p:ph sz="half" idx="2"/>
          </p:nvPr>
        </p:nvSpPr>
        <p:spPr>
          <a:xfrm>
            <a:off x="5117431" y="1665980"/>
            <a:ext cx="6248401" cy="4189162"/>
          </a:xfrm>
        </p:spPr>
        <p:txBody>
          <a:bodyPr>
            <a:normAutofit/>
          </a:bodyPr>
          <a:lstStyle/>
          <a:p>
            <a:r>
              <a:rPr lang="en-US" sz="2400" b="0" dirty="0">
                <a:solidFill>
                  <a:srgbClr val="2B414D"/>
                </a:solidFill>
              </a:rPr>
              <a:t>Adjustment costs can undermine the popular support for trade</a:t>
            </a:r>
          </a:p>
          <a:p>
            <a:r>
              <a:rPr lang="en-US" sz="2400" b="0" dirty="0">
                <a:solidFill>
                  <a:srgbClr val="2B414D"/>
                </a:solidFill>
              </a:rPr>
              <a:t>Falling popular support for trade in the face of concentrated losses threatens to “kill the goose that lays the golden egg”</a:t>
            </a:r>
          </a:p>
          <a:p>
            <a:r>
              <a:rPr lang="en-US" sz="2400" b="0" dirty="0">
                <a:solidFill>
                  <a:srgbClr val="2B414D"/>
                </a:solidFill>
              </a:rPr>
              <a:t>Adjustment costs reduce welfare</a:t>
            </a:r>
          </a:p>
          <a:p>
            <a:r>
              <a:rPr lang="en-US" sz="2400" b="0" dirty="0">
                <a:solidFill>
                  <a:srgbClr val="2B414D"/>
                </a:solidFill>
              </a:rPr>
              <a:t>Adjustment costs suggest potential for efficiency gains. If we can make (labor) markets more efficient, then the whole economy could realize significant gains</a:t>
            </a:r>
          </a:p>
        </p:txBody>
      </p:sp>
    </p:spTree>
    <p:extLst>
      <p:ext uri="{BB962C8B-B14F-4D97-AF65-F5344CB8AC3E}">
        <p14:creationId xmlns:p14="http://schemas.microsoft.com/office/powerpoint/2010/main" val="1141788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Dis</a:t>
            </a:r>
            <a:r>
              <a:rPr lang="en-US" dirty="0"/>
              <a:t>tributional Impacts of Trade: Unemployment</a:t>
            </a:r>
          </a:p>
        </p:txBody>
      </p:sp>
      <p:sp>
        <p:nvSpPr>
          <p:cNvPr id="3" name="Content Placeholder 2"/>
          <p:cNvSpPr>
            <a:spLocks noGrp="1"/>
          </p:cNvSpPr>
          <p:nvPr>
            <p:ph idx="1"/>
          </p:nvPr>
        </p:nvSpPr>
        <p:spPr/>
        <p:txBody>
          <a:bodyPr/>
          <a:lstStyle/>
          <a:p>
            <a:r>
              <a:rPr lang="en-US" dirty="0"/>
              <a:t>Generally, trade theory has nothing to say about unemployment.</a:t>
            </a:r>
          </a:p>
          <a:p>
            <a:pPr lvl="1"/>
            <a:r>
              <a:rPr lang="en-US" dirty="0"/>
              <a:t>Trade is primarily about reallocating resources</a:t>
            </a:r>
          </a:p>
          <a:p>
            <a:pPr lvl="1"/>
            <a:r>
              <a:rPr lang="en-US" dirty="0"/>
              <a:t>Some sectors expand, other sectors decline</a:t>
            </a:r>
          </a:p>
          <a:p>
            <a:pPr lvl="2"/>
            <a:r>
              <a:rPr lang="en-US" dirty="0"/>
              <a:t>Labor, capital, land etc. move from import-competing to exporting sector</a:t>
            </a:r>
          </a:p>
          <a:p>
            <a:pPr lvl="1"/>
            <a:r>
              <a:rPr lang="en-US" dirty="0"/>
              <a:t>Typical assumption in trade theory models…</a:t>
            </a:r>
          </a:p>
          <a:p>
            <a:pPr lvl="2"/>
            <a:r>
              <a:rPr lang="en-US" dirty="0"/>
              <a:t>this reallocation happens </a:t>
            </a:r>
            <a:r>
              <a:rPr lang="en-US" dirty="0" err="1"/>
              <a:t>costlessly</a:t>
            </a:r>
            <a:r>
              <a:rPr lang="en-US" dirty="0"/>
              <a:t> and immediately</a:t>
            </a:r>
          </a:p>
          <a:p>
            <a:r>
              <a:rPr lang="en-US" dirty="0"/>
              <a:t>However, recent empirical evidence suggests otherwise.</a:t>
            </a:r>
          </a:p>
          <a:p>
            <a:pPr lvl="1"/>
            <a:r>
              <a:rPr lang="en-US" dirty="0"/>
              <a:t>Workers can face very large costs of moving between sectors or locations</a:t>
            </a:r>
          </a:p>
          <a:p>
            <a:pPr lvl="1"/>
            <a:r>
              <a:rPr lang="en-US" dirty="0"/>
              <a:t>Rising exposure to import competition can…</a:t>
            </a:r>
          </a:p>
          <a:p>
            <a:pPr lvl="2"/>
            <a:r>
              <a:rPr lang="en-US" dirty="0"/>
              <a:t>Increase unemployment, reduce labor force participation</a:t>
            </a:r>
          </a:p>
        </p:txBody>
      </p:sp>
      <p:sp>
        <p:nvSpPr>
          <p:cNvPr id="4" name="Slide Number Placeholder 3"/>
          <p:cNvSpPr>
            <a:spLocks noGrp="1"/>
          </p:cNvSpPr>
          <p:nvPr>
            <p:ph type="sldNum" sz="quarter" idx="12"/>
          </p:nvPr>
        </p:nvSpPr>
        <p:spPr/>
        <p:txBody>
          <a:bodyPr/>
          <a:lstStyle/>
          <a:p>
            <a:fld id="{D9F085D5-EC86-4F6A-B501-C1359CB39116}" type="slidenum">
              <a:rPr lang="en-GB" smtClean="0"/>
              <a:pPr/>
              <a:t>62</a:t>
            </a:fld>
            <a:endParaRPr lang="en-GB" dirty="0"/>
          </a:p>
        </p:txBody>
      </p:sp>
    </p:spTree>
    <p:extLst>
      <p:ext uri="{BB962C8B-B14F-4D97-AF65-F5344CB8AC3E}">
        <p14:creationId xmlns:p14="http://schemas.microsoft.com/office/powerpoint/2010/main" val="16947222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CD39-DA27-6149-8D40-3F18D35780F6}"/>
              </a:ext>
            </a:extLst>
          </p:cNvPr>
          <p:cNvSpPr>
            <a:spLocks noGrp="1"/>
          </p:cNvSpPr>
          <p:nvPr>
            <p:ph type="title"/>
          </p:nvPr>
        </p:nvSpPr>
        <p:spPr/>
        <p:txBody>
          <a:bodyPr/>
          <a:lstStyle/>
          <a:p>
            <a:r>
              <a:rPr lang="en-US" dirty="0">
                <a:solidFill>
                  <a:schemeClr val="bg1"/>
                </a:solidFill>
              </a:rPr>
              <a:t>Tra</a:t>
            </a:r>
            <a:r>
              <a:rPr lang="en-US" dirty="0"/>
              <a:t>de is Not a Driving Force of Unemployment</a:t>
            </a:r>
          </a:p>
        </p:txBody>
      </p:sp>
      <p:sp>
        <p:nvSpPr>
          <p:cNvPr id="3" name="Content Placeholder 2">
            <a:extLst>
              <a:ext uri="{FF2B5EF4-FFF2-40B4-BE49-F238E27FC236}">
                <a16:creationId xmlns:a16="http://schemas.microsoft.com/office/drawing/2014/main" id="{B1F30F7D-0336-4F43-B3F7-E82B9B60A1A9}"/>
              </a:ext>
            </a:extLst>
          </p:cNvPr>
          <p:cNvSpPr>
            <a:spLocks noGrp="1"/>
          </p:cNvSpPr>
          <p:nvPr>
            <p:ph sz="half" idx="1"/>
          </p:nvPr>
        </p:nvSpPr>
        <p:spPr/>
        <p:txBody>
          <a:bodyPr>
            <a:normAutofit/>
          </a:bodyPr>
          <a:lstStyle/>
          <a:p>
            <a:pPr>
              <a:spcBef>
                <a:spcPts val="1200"/>
              </a:spcBef>
            </a:pPr>
            <a:r>
              <a:rPr lang="en-US" sz="2400" b="0" dirty="0">
                <a:solidFill>
                  <a:srgbClr val="2B414D"/>
                </a:solidFill>
              </a:rPr>
              <a:t>Import competition may contribute </a:t>
            </a:r>
            <a:br>
              <a:rPr lang="en-US" sz="2400" b="0" dirty="0">
                <a:solidFill>
                  <a:srgbClr val="2B414D"/>
                </a:solidFill>
              </a:rPr>
            </a:br>
            <a:r>
              <a:rPr lang="en-US" sz="2400" b="0" dirty="0">
                <a:solidFill>
                  <a:srgbClr val="2B414D"/>
                </a:solidFill>
              </a:rPr>
              <a:t>to factories closing and job loss, but there are many other factors that also contribute to job loss.  </a:t>
            </a:r>
          </a:p>
          <a:p>
            <a:pPr>
              <a:spcBef>
                <a:spcPts val="1200"/>
              </a:spcBef>
            </a:pPr>
            <a:r>
              <a:rPr lang="en-US" sz="2400" b="0" dirty="0">
                <a:solidFill>
                  <a:srgbClr val="2B414D"/>
                </a:solidFill>
              </a:rPr>
              <a:t>The national unemployment rate is driven by business cycles, and not by trade.  </a:t>
            </a:r>
          </a:p>
          <a:p>
            <a:pPr>
              <a:spcBef>
                <a:spcPts val="1200"/>
              </a:spcBef>
            </a:pPr>
            <a:r>
              <a:rPr lang="en-US" sz="2400" b="0" dirty="0">
                <a:solidFill>
                  <a:srgbClr val="2B414D"/>
                </a:solidFill>
              </a:rPr>
              <a:t>Over the same period shown in the graph, trade has been rising.</a:t>
            </a:r>
            <a:endParaRPr lang="en-GB" sz="2400" b="0" dirty="0">
              <a:solidFill>
                <a:srgbClr val="2B414D"/>
              </a:solidFill>
            </a:endParaRPr>
          </a:p>
        </p:txBody>
      </p:sp>
      <p:pic>
        <p:nvPicPr>
          <p:cNvPr id="9" name="Content Placeholder 8" descr="A screenshot of a cell phone&#10;&#10;Description automatically generated">
            <a:extLst>
              <a:ext uri="{FF2B5EF4-FFF2-40B4-BE49-F238E27FC236}">
                <a16:creationId xmlns:a16="http://schemas.microsoft.com/office/drawing/2014/main" id="{D6A7D425-91A5-BD4F-B5DB-FD011448FE84}"/>
              </a:ext>
            </a:extLst>
          </p:cNvPr>
          <p:cNvPicPr>
            <a:picLocks noGrp="1" noChangeAspect="1"/>
          </p:cNvPicPr>
          <p:nvPr>
            <p:ph sz="half" idx="2"/>
          </p:nvPr>
        </p:nvPicPr>
        <p:blipFill>
          <a:blip r:embed="rId2" r:link="rId3"/>
          <a:stretch>
            <a:fillRect/>
          </a:stretch>
        </p:blipFill>
        <p:spPr>
          <a:xfrm>
            <a:off x="6172200" y="1687860"/>
            <a:ext cx="5181600" cy="4144267"/>
          </a:xfrm>
        </p:spPr>
      </p:pic>
      <p:sp>
        <p:nvSpPr>
          <p:cNvPr id="5" name="Slide Number Placeholder 4">
            <a:extLst>
              <a:ext uri="{FF2B5EF4-FFF2-40B4-BE49-F238E27FC236}">
                <a16:creationId xmlns:a16="http://schemas.microsoft.com/office/drawing/2014/main" id="{92710128-19DF-E742-BBDD-912ADEA437B5}"/>
              </a:ext>
            </a:extLst>
          </p:cNvPr>
          <p:cNvSpPr>
            <a:spLocks noGrp="1"/>
          </p:cNvSpPr>
          <p:nvPr>
            <p:ph type="sldNum" sz="quarter" idx="12"/>
          </p:nvPr>
        </p:nvSpPr>
        <p:spPr/>
        <p:txBody>
          <a:bodyPr/>
          <a:lstStyle/>
          <a:p>
            <a:fld id="{D9F085D5-EC86-4F6A-B501-C1359CB39116}" type="slidenum">
              <a:rPr lang="en-GB" smtClean="0"/>
              <a:t>63</a:t>
            </a:fld>
            <a:endParaRPr lang="en-GB"/>
          </a:p>
        </p:txBody>
      </p:sp>
      <p:sp>
        <p:nvSpPr>
          <p:cNvPr id="7" name="TextBox 6">
            <a:extLst>
              <a:ext uri="{FF2B5EF4-FFF2-40B4-BE49-F238E27FC236}">
                <a16:creationId xmlns:a16="http://schemas.microsoft.com/office/drawing/2014/main" id="{7A2E3F7A-7B85-CD46-A27B-424799D037F6}"/>
              </a:ext>
            </a:extLst>
          </p:cNvPr>
          <p:cNvSpPr txBox="1">
            <a:spLocks/>
          </p:cNvSpPr>
          <p:nvPr/>
        </p:nvSpPr>
        <p:spPr>
          <a:xfrm>
            <a:off x="7015837" y="1399229"/>
            <a:ext cx="3416969" cy="369332"/>
          </a:xfrm>
          <a:prstGeom prst="rect">
            <a:avLst/>
          </a:prstGeom>
          <a:solidFill>
            <a:srgbClr val="0C4C88"/>
          </a:solidFill>
        </p:spPr>
        <p:txBody>
          <a:bodyPr wrap="square" rtlCol="0">
            <a:spAutoFit/>
          </a:bodyPr>
          <a:lstStyle/>
          <a:p>
            <a:pPr algn="ctr"/>
            <a:r>
              <a:rPr lang="en-US" dirty="0">
                <a:solidFill>
                  <a:schemeClr val="bg1"/>
                </a:solidFill>
              </a:rPr>
              <a:t>U.S. National Unemployment Rate</a:t>
            </a:r>
          </a:p>
        </p:txBody>
      </p:sp>
    </p:spTree>
    <p:extLst>
      <p:ext uri="{BB962C8B-B14F-4D97-AF65-F5344CB8AC3E}">
        <p14:creationId xmlns:p14="http://schemas.microsoft.com/office/powerpoint/2010/main" val="3613471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6F75-84FE-460B-A1A1-E4B75FDC2631}"/>
              </a:ext>
            </a:extLst>
          </p:cNvPr>
          <p:cNvSpPr>
            <a:spLocks noGrp="1"/>
          </p:cNvSpPr>
          <p:nvPr>
            <p:ph type="title"/>
          </p:nvPr>
        </p:nvSpPr>
        <p:spPr/>
        <p:txBody>
          <a:bodyPr/>
          <a:lstStyle/>
          <a:p>
            <a:r>
              <a:rPr lang="en-US" dirty="0"/>
              <a:t>Policy Solutions</a:t>
            </a:r>
          </a:p>
        </p:txBody>
      </p:sp>
    </p:spTree>
    <p:extLst>
      <p:ext uri="{BB962C8B-B14F-4D97-AF65-F5344CB8AC3E}">
        <p14:creationId xmlns:p14="http://schemas.microsoft.com/office/powerpoint/2010/main" val="53143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A87DDC-F9C9-485B-8566-3567B6E830F8}"/>
              </a:ext>
            </a:extLst>
          </p:cNvPr>
          <p:cNvSpPr>
            <a:spLocks noGrp="1"/>
          </p:cNvSpPr>
          <p:nvPr>
            <p:ph type="title"/>
          </p:nvPr>
        </p:nvSpPr>
        <p:spPr/>
        <p:txBody>
          <a:bodyPr/>
          <a:lstStyle/>
          <a:p>
            <a:r>
              <a:rPr lang="en-US" dirty="0">
                <a:solidFill>
                  <a:schemeClr val="bg1"/>
                </a:solidFill>
              </a:rPr>
              <a:t>Tar</a:t>
            </a:r>
            <a:r>
              <a:rPr lang="en-US" dirty="0"/>
              <a:t>iffs</a:t>
            </a:r>
          </a:p>
        </p:txBody>
      </p:sp>
      <p:sp>
        <p:nvSpPr>
          <p:cNvPr id="5" name="Content Placeholder 4">
            <a:extLst>
              <a:ext uri="{FF2B5EF4-FFF2-40B4-BE49-F238E27FC236}">
                <a16:creationId xmlns:a16="http://schemas.microsoft.com/office/drawing/2014/main" id="{91C28485-0CDF-49A9-9A2F-3A286AD8751A}"/>
              </a:ext>
            </a:extLst>
          </p:cNvPr>
          <p:cNvSpPr>
            <a:spLocks noGrp="1"/>
          </p:cNvSpPr>
          <p:nvPr>
            <p:ph idx="1"/>
          </p:nvPr>
        </p:nvSpPr>
        <p:spPr>
          <a:xfrm>
            <a:off x="838200" y="1330036"/>
            <a:ext cx="10515600" cy="4846927"/>
          </a:xfrm>
        </p:spPr>
        <p:txBody>
          <a:bodyPr>
            <a:noAutofit/>
          </a:bodyPr>
          <a:lstStyle/>
          <a:p>
            <a:r>
              <a:rPr lang="en-US" sz="2400" dirty="0"/>
              <a:t>Tariffs temporarily reduce imports of particular goods</a:t>
            </a:r>
          </a:p>
          <a:p>
            <a:r>
              <a:rPr lang="en-US" sz="2400" dirty="0"/>
              <a:t>Tariffs raise prices</a:t>
            </a:r>
          </a:p>
          <a:p>
            <a:pPr lvl="1"/>
            <a:r>
              <a:rPr lang="en-US" sz="2200" dirty="0"/>
              <a:t>Final goods (consumers) </a:t>
            </a:r>
          </a:p>
          <a:p>
            <a:pPr lvl="1"/>
            <a:r>
              <a:rPr lang="en-US" sz="2200" dirty="0"/>
              <a:t>Intermediate goods (producers who use imported inputs)</a:t>
            </a:r>
          </a:p>
          <a:p>
            <a:pPr lvl="1"/>
            <a:r>
              <a:rPr lang="en-US" sz="2200" dirty="0"/>
              <a:t>Rising prices distort consumption and production decisions</a:t>
            </a:r>
          </a:p>
          <a:p>
            <a:r>
              <a:rPr lang="en-US" sz="2400" dirty="0"/>
              <a:t>Tariffs invite retaliation, lowering demand for our exports</a:t>
            </a:r>
          </a:p>
          <a:p>
            <a:r>
              <a:rPr lang="en-US" sz="2400" dirty="0"/>
              <a:t>In the long run, the exchange rate adjusts to offset the tariffs because of the effects of borrowing: Tariffs, therefore, cannot correct a trade deficit</a:t>
            </a:r>
          </a:p>
          <a:p>
            <a:r>
              <a:rPr lang="en-US" sz="2400" dirty="0"/>
              <a:t>Tariffs lower overall welfare, while generating very large gains for small groups (e.g. A cost of 100 to many for a gain of 80 for a few).</a:t>
            </a:r>
          </a:p>
          <a:p>
            <a:r>
              <a:rPr lang="en-US" sz="2400" dirty="0"/>
              <a:t>Tariffs are generally considered to be an inefficient way to help those people who are hurt by trade</a:t>
            </a:r>
          </a:p>
        </p:txBody>
      </p:sp>
    </p:spTree>
    <p:extLst>
      <p:ext uri="{BB962C8B-B14F-4D97-AF65-F5344CB8AC3E}">
        <p14:creationId xmlns:p14="http://schemas.microsoft.com/office/powerpoint/2010/main" val="3522239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5D50-F6C5-3C43-9200-B61F0C500BD1}"/>
              </a:ext>
            </a:extLst>
          </p:cNvPr>
          <p:cNvSpPr>
            <a:spLocks noGrp="1"/>
          </p:cNvSpPr>
          <p:nvPr>
            <p:ph type="title"/>
          </p:nvPr>
        </p:nvSpPr>
        <p:spPr/>
        <p:txBody>
          <a:bodyPr/>
          <a:lstStyle/>
          <a:p>
            <a:r>
              <a:rPr lang="en-US" dirty="0">
                <a:solidFill>
                  <a:schemeClr val="bg1"/>
                </a:solidFill>
              </a:rPr>
              <a:t>Ge</a:t>
            </a:r>
            <a:r>
              <a:rPr lang="en-US" dirty="0"/>
              <a:t>neral Consensus of Economists on Tariffs</a:t>
            </a:r>
          </a:p>
        </p:txBody>
      </p:sp>
      <p:pic>
        <p:nvPicPr>
          <p:cNvPr id="6" name="Content Placeholder 5" descr="A screenshot of a cell phone&#10;&#10;Description automatically generated">
            <a:extLst>
              <a:ext uri="{FF2B5EF4-FFF2-40B4-BE49-F238E27FC236}">
                <a16:creationId xmlns:a16="http://schemas.microsoft.com/office/drawing/2014/main" id="{A4F4D9D1-D7F7-554C-B698-9563AF2D6E8E}"/>
              </a:ext>
            </a:extLst>
          </p:cNvPr>
          <p:cNvPicPr>
            <a:picLocks noGrp="1" noChangeAspect="1"/>
          </p:cNvPicPr>
          <p:nvPr>
            <p:ph idx="1"/>
          </p:nvPr>
        </p:nvPicPr>
        <p:blipFill>
          <a:blip r:embed="rId2"/>
          <a:stretch>
            <a:fillRect/>
          </a:stretch>
        </p:blipFill>
        <p:spPr>
          <a:xfrm>
            <a:off x="1931657" y="1430957"/>
            <a:ext cx="8328686" cy="4693875"/>
          </a:xfrm>
        </p:spPr>
      </p:pic>
      <p:sp>
        <p:nvSpPr>
          <p:cNvPr id="4" name="Slide Number Placeholder 3">
            <a:extLst>
              <a:ext uri="{FF2B5EF4-FFF2-40B4-BE49-F238E27FC236}">
                <a16:creationId xmlns:a16="http://schemas.microsoft.com/office/drawing/2014/main" id="{86A1CCF1-BBAF-8344-8C7F-645069431153}"/>
              </a:ext>
            </a:extLst>
          </p:cNvPr>
          <p:cNvSpPr>
            <a:spLocks noGrp="1"/>
          </p:cNvSpPr>
          <p:nvPr>
            <p:ph type="sldNum" sz="quarter" idx="12"/>
          </p:nvPr>
        </p:nvSpPr>
        <p:spPr/>
        <p:txBody>
          <a:bodyPr/>
          <a:lstStyle/>
          <a:p>
            <a:fld id="{D9F085D5-EC86-4F6A-B501-C1359CB39116}" type="slidenum">
              <a:rPr lang="en-GB" smtClean="0"/>
              <a:pPr/>
              <a:t>66</a:t>
            </a:fld>
            <a:endParaRPr lang="en-GB"/>
          </a:p>
        </p:txBody>
      </p:sp>
    </p:spTree>
    <p:extLst>
      <p:ext uri="{BB962C8B-B14F-4D97-AF65-F5344CB8AC3E}">
        <p14:creationId xmlns:p14="http://schemas.microsoft.com/office/powerpoint/2010/main" val="122841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E8C9-89BD-41F2-9126-14B2ED65E72A}"/>
              </a:ext>
            </a:extLst>
          </p:cNvPr>
          <p:cNvSpPr>
            <a:spLocks noGrp="1"/>
          </p:cNvSpPr>
          <p:nvPr>
            <p:ph type="title"/>
          </p:nvPr>
        </p:nvSpPr>
        <p:spPr/>
        <p:txBody>
          <a:bodyPr/>
          <a:lstStyle/>
          <a:p>
            <a:r>
              <a:rPr lang="en-US" dirty="0">
                <a:solidFill>
                  <a:schemeClr val="bg1"/>
                </a:solidFill>
              </a:rPr>
              <a:t>Dir</a:t>
            </a:r>
            <a:r>
              <a:rPr lang="en-US" dirty="0"/>
              <a:t>ected Support: Adjustment Costs</a:t>
            </a:r>
          </a:p>
        </p:txBody>
      </p:sp>
      <p:sp>
        <p:nvSpPr>
          <p:cNvPr id="3" name="Content Placeholder 2">
            <a:extLst>
              <a:ext uri="{FF2B5EF4-FFF2-40B4-BE49-F238E27FC236}">
                <a16:creationId xmlns:a16="http://schemas.microsoft.com/office/drawing/2014/main" id="{EB51478A-2B30-4DDE-BD34-05C152B7528E}"/>
              </a:ext>
            </a:extLst>
          </p:cNvPr>
          <p:cNvSpPr>
            <a:spLocks noGrp="1"/>
          </p:cNvSpPr>
          <p:nvPr>
            <p:ph sz="half" idx="1"/>
          </p:nvPr>
        </p:nvSpPr>
        <p:spPr>
          <a:xfrm>
            <a:off x="838199" y="1518073"/>
            <a:ext cx="6116053" cy="4529579"/>
          </a:xfrm>
        </p:spPr>
        <p:txBody>
          <a:bodyPr>
            <a:normAutofit fontScale="92500" lnSpcReduction="10000"/>
          </a:bodyPr>
          <a:lstStyle/>
          <a:p>
            <a:r>
              <a:rPr lang="en-US" dirty="0"/>
              <a:t>The most efficient way to help those hurt by trade is through direct payments  </a:t>
            </a:r>
          </a:p>
          <a:p>
            <a:r>
              <a:rPr lang="en-US" dirty="0"/>
              <a:t>Trade Adjustment Assistance (TAA) is an example of an attempt at this principle</a:t>
            </a:r>
          </a:p>
          <a:p>
            <a:pPr lvl="1"/>
            <a:r>
              <a:rPr lang="en-US" dirty="0"/>
              <a:t>TAA includes some retraining funds and extended unemployment benefits</a:t>
            </a:r>
          </a:p>
          <a:p>
            <a:pPr lvl="1"/>
            <a:r>
              <a:rPr lang="en-US" dirty="0"/>
              <a:t>Not generally considered to be very </a:t>
            </a:r>
            <a:br>
              <a:rPr lang="en-US" dirty="0"/>
            </a:br>
            <a:r>
              <a:rPr lang="en-US" dirty="0"/>
              <a:t>successful</a:t>
            </a:r>
          </a:p>
          <a:p>
            <a:pPr lvl="1"/>
            <a:r>
              <a:rPr lang="en-US" dirty="0"/>
              <a:t>Underfunded </a:t>
            </a:r>
          </a:p>
          <a:p>
            <a:pPr lvl="1"/>
            <a:r>
              <a:rPr lang="en-US" dirty="0"/>
              <a:t>Hard to determine who is hurt by trade and not other factors</a:t>
            </a:r>
          </a:p>
          <a:p>
            <a:r>
              <a:rPr lang="en-US" dirty="0"/>
              <a:t>Larger direct payments would be most effective and efficient</a:t>
            </a:r>
          </a:p>
        </p:txBody>
      </p:sp>
      <p:grpSp>
        <p:nvGrpSpPr>
          <p:cNvPr id="11" name="Group 10">
            <a:extLst>
              <a:ext uri="{FF2B5EF4-FFF2-40B4-BE49-F238E27FC236}">
                <a16:creationId xmlns:a16="http://schemas.microsoft.com/office/drawing/2014/main" id="{8E9D41DA-5F0D-4A77-8672-07182DC708AC}"/>
              </a:ext>
            </a:extLst>
          </p:cNvPr>
          <p:cNvGrpSpPr/>
          <p:nvPr/>
        </p:nvGrpSpPr>
        <p:grpSpPr>
          <a:xfrm>
            <a:off x="6784402" y="2544040"/>
            <a:ext cx="4761905" cy="2790476"/>
            <a:chOff x="6640018" y="2544040"/>
            <a:chExt cx="4761905" cy="2790476"/>
          </a:xfrm>
        </p:grpSpPr>
        <p:pic>
          <p:nvPicPr>
            <p:cNvPr id="5" name="Picture 4">
              <a:extLst>
                <a:ext uri="{FF2B5EF4-FFF2-40B4-BE49-F238E27FC236}">
                  <a16:creationId xmlns:a16="http://schemas.microsoft.com/office/drawing/2014/main" id="{BB6495D9-2E50-4DF1-BF34-8112B37701D0}"/>
                </a:ext>
              </a:extLst>
            </p:cNvPr>
            <p:cNvPicPr>
              <a:picLocks noChangeAspect="1"/>
            </p:cNvPicPr>
            <p:nvPr/>
          </p:nvPicPr>
          <p:blipFill>
            <a:blip r:embed="rId2"/>
            <a:stretch>
              <a:fillRect/>
            </a:stretch>
          </p:blipFill>
          <p:spPr>
            <a:xfrm>
              <a:off x="6640018" y="2544040"/>
              <a:ext cx="4761905" cy="2790476"/>
            </a:xfrm>
            <a:prstGeom prst="rect">
              <a:avLst/>
            </a:prstGeom>
          </p:spPr>
        </p:pic>
        <p:cxnSp>
          <p:nvCxnSpPr>
            <p:cNvPr id="9" name="Straight Connector 8">
              <a:extLst>
                <a:ext uri="{FF2B5EF4-FFF2-40B4-BE49-F238E27FC236}">
                  <a16:creationId xmlns:a16="http://schemas.microsoft.com/office/drawing/2014/main" id="{D98111BA-67E9-480D-8E69-1B148463DA0A}"/>
                </a:ext>
              </a:extLst>
            </p:cNvPr>
            <p:cNvCxnSpPr/>
            <p:nvPr/>
          </p:nvCxnSpPr>
          <p:spPr>
            <a:xfrm>
              <a:off x="8193505" y="3056021"/>
              <a:ext cx="30439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E43E608-9C7B-411B-8968-1985F97D219A}"/>
                </a:ext>
              </a:extLst>
            </p:cNvPr>
            <p:cNvCxnSpPr/>
            <p:nvPr/>
          </p:nvCxnSpPr>
          <p:spPr>
            <a:xfrm>
              <a:off x="8193505" y="4860757"/>
              <a:ext cx="304399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4215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8092-04E7-4209-B99E-534DAC02EE85}"/>
              </a:ext>
            </a:extLst>
          </p:cNvPr>
          <p:cNvSpPr>
            <a:spLocks noGrp="1"/>
          </p:cNvSpPr>
          <p:nvPr>
            <p:ph type="title"/>
          </p:nvPr>
        </p:nvSpPr>
        <p:spPr/>
        <p:txBody>
          <a:bodyPr/>
          <a:lstStyle/>
          <a:p>
            <a:r>
              <a:rPr lang="en-US" dirty="0">
                <a:solidFill>
                  <a:schemeClr val="bg1"/>
                </a:solidFill>
              </a:rPr>
              <a:t>Bal</a:t>
            </a:r>
            <a:r>
              <a:rPr lang="en-US" dirty="0"/>
              <a:t>anced Budgets</a:t>
            </a:r>
          </a:p>
        </p:txBody>
      </p:sp>
      <p:sp>
        <p:nvSpPr>
          <p:cNvPr id="3" name="Content Placeholder 2">
            <a:extLst>
              <a:ext uri="{FF2B5EF4-FFF2-40B4-BE49-F238E27FC236}">
                <a16:creationId xmlns:a16="http://schemas.microsoft.com/office/drawing/2014/main" id="{28C52037-C163-47AC-898F-348B66A4F3AE}"/>
              </a:ext>
            </a:extLst>
          </p:cNvPr>
          <p:cNvSpPr>
            <a:spLocks noGrp="1"/>
          </p:cNvSpPr>
          <p:nvPr>
            <p:ph idx="1"/>
          </p:nvPr>
        </p:nvSpPr>
        <p:spPr>
          <a:xfrm>
            <a:off x="838200" y="1570730"/>
            <a:ext cx="5863389" cy="4351338"/>
          </a:xfrm>
        </p:spPr>
        <p:txBody>
          <a:bodyPr>
            <a:normAutofit fontScale="85000" lnSpcReduction="10000"/>
          </a:bodyPr>
          <a:lstStyle/>
          <a:p>
            <a:r>
              <a:rPr lang="en-US" b="0" dirty="0">
                <a:solidFill>
                  <a:srgbClr val="2B414D"/>
                </a:solidFill>
              </a:rPr>
              <a:t>Reducing federal borrowing would reduce pressure on trade deficits.</a:t>
            </a:r>
          </a:p>
          <a:p>
            <a:r>
              <a:rPr lang="en-US" b="0" dirty="0">
                <a:solidFill>
                  <a:srgbClr val="2B414D"/>
                </a:solidFill>
              </a:rPr>
              <a:t>Size of debt – nearly 21 trillion in 2018 – means that some combination of cutting spending and raising taxes would be necessary.</a:t>
            </a:r>
          </a:p>
          <a:p>
            <a:r>
              <a:rPr lang="en-US" b="0" dirty="0">
                <a:solidFill>
                  <a:srgbClr val="2B414D"/>
                </a:solidFill>
              </a:rPr>
              <a:t>Reducing the debt would also reduce the large share of the federal budget that is directed towards interest payments and free up money for other things.</a:t>
            </a:r>
          </a:p>
          <a:p>
            <a:r>
              <a:rPr lang="en-US" b="0" dirty="0">
                <a:solidFill>
                  <a:srgbClr val="2B414D"/>
                </a:solidFill>
              </a:rPr>
              <a:t>Reducing the debt also increases our economic security because it could reduce foreign debt exposure.</a:t>
            </a:r>
          </a:p>
        </p:txBody>
      </p:sp>
      <p:pic>
        <p:nvPicPr>
          <p:cNvPr id="5" name="Picture 4">
            <a:extLst>
              <a:ext uri="{FF2B5EF4-FFF2-40B4-BE49-F238E27FC236}">
                <a16:creationId xmlns:a16="http://schemas.microsoft.com/office/drawing/2014/main" id="{8CF5AFEB-D232-4EC5-A5C3-7594A1246729}"/>
              </a:ext>
            </a:extLst>
          </p:cNvPr>
          <p:cNvPicPr>
            <a:picLocks noChangeAspect="1"/>
          </p:cNvPicPr>
          <p:nvPr/>
        </p:nvPicPr>
        <p:blipFill>
          <a:blip r:embed="rId2"/>
          <a:stretch>
            <a:fillRect/>
          </a:stretch>
        </p:blipFill>
        <p:spPr>
          <a:xfrm>
            <a:off x="12749464" y="2083554"/>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7522DAED-9445-4CF2-B832-DE1A64841C2C}"/>
              </a:ext>
            </a:extLst>
          </p:cNvPr>
          <p:cNvPicPr>
            <a:picLocks noChangeAspect="1"/>
          </p:cNvPicPr>
          <p:nvPr/>
        </p:nvPicPr>
        <p:blipFill>
          <a:blip r:embed="rId3"/>
          <a:stretch>
            <a:fillRect/>
          </a:stretch>
        </p:blipFill>
        <p:spPr>
          <a:xfrm>
            <a:off x="6866021" y="222239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91170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AEE57-C694-4011-A1B0-F821BEFEA940}"/>
              </a:ext>
            </a:extLst>
          </p:cNvPr>
          <p:cNvSpPr>
            <a:spLocks noGrp="1"/>
          </p:cNvSpPr>
          <p:nvPr>
            <p:ph type="title"/>
          </p:nvPr>
        </p:nvSpPr>
        <p:spPr/>
        <p:txBody>
          <a:bodyPr/>
          <a:lstStyle/>
          <a:p>
            <a:r>
              <a:rPr lang="en-US" spc="-100" dirty="0">
                <a:solidFill>
                  <a:schemeClr val="bg1"/>
                </a:solidFill>
              </a:rPr>
              <a:t>Tra</a:t>
            </a:r>
            <a:r>
              <a:rPr lang="en-US" spc="-100" dirty="0"/>
              <a:t>de Summary</a:t>
            </a:r>
          </a:p>
        </p:txBody>
      </p:sp>
      <p:sp>
        <p:nvSpPr>
          <p:cNvPr id="3" name="Content Placeholder 2">
            <a:extLst>
              <a:ext uri="{FF2B5EF4-FFF2-40B4-BE49-F238E27FC236}">
                <a16:creationId xmlns:a16="http://schemas.microsoft.com/office/drawing/2014/main" id="{34D9E74C-D208-4572-BA7E-1B16BCD3E212}"/>
              </a:ext>
            </a:extLst>
          </p:cNvPr>
          <p:cNvSpPr>
            <a:spLocks noGrp="1"/>
          </p:cNvSpPr>
          <p:nvPr>
            <p:ph idx="1"/>
          </p:nvPr>
        </p:nvSpPr>
        <p:spPr/>
        <p:txBody>
          <a:bodyPr>
            <a:normAutofit/>
          </a:bodyPr>
          <a:lstStyle/>
          <a:p>
            <a:pPr>
              <a:spcBef>
                <a:spcPts val="1800"/>
              </a:spcBef>
            </a:pPr>
            <a:r>
              <a:rPr lang="en-US" sz="2400" dirty="0"/>
              <a:t>Trade and growth are positively related.</a:t>
            </a:r>
          </a:p>
          <a:p>
            <a:pPr>
              <a:spcBef>
                <a:spcPts val="1800"/>
              </a:spcBef>
            </a:pPr>
            <a:r>
              <a:rPr lang="en-US" sz="2400" dirty="0"/>
              <a:t>Gains from trade can be widespread (lower prices for consumers).</a:t>
            </a:r>
          </a:p>
          <a:p>
            <a:pPr>
              <a:spcBef>
                <a:spcPts val="1800"/>
              </a:spcBef>
            </a:pPr>
            <a:r>
              <a:rPr lang="en-US" sz="2400" dirty="0"/>
              <a:t>Losses from trade can be highly concentrated.</a:t>
            </a:r>
          </a:p>
          <a:p>
            <a:pPr>
              <a:spcBef>
                <a:spcPts val="1800"/>
              </a:spcBef>
            </a:pPr>
            <a:r>
              <a:rPr lang="en-US" sz="2400" dirty="0"/>
              <a:t>Tariffs reduce trade overall, thus imposing widespread losses to both producers (who use imported inputs) and consumers (who buy lower-priced imported goods).</a:t>
            </a:r>
          </a:p>
          <a:p>
            <a:pPr>
              <a:spcBef>
                <a:spcPts val="1800"/>
              </a:spcBef>
            </a:pPr>
            <a:r>
              <a:rPr lang="en-US" sz="2400" dirty="0"/>
              <a:t>More direct policies can be more efficient and save gains from trade.</a:t>
            </a:r>
          </a:p>
        </p:txBody>
      </p:sp>
    </p:spTree>
    <p:extLst>
      <p:ext uri="{BB962C8B-B14F-4D97-AF65-F5344CB8AC3E}">
        <p14:creationId xmlns:p14="http://schemas.microsoft.com/office/powerpoint/2010/main" val="372167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C32A-704C-A84D-9727-D67EE1E4D681}"/>
              </a:ext>
            </a:extLst>
          </p:cNvPr>
          <p:cNvSpPr>
            <a:spLocks noGrp="1"/>
          </p:cNvSpPr>
          <p:nvPr>
            <p:ph type="title"/>
          </p:nvPr>
        </p:nvSpPr>
        <p:spPr/>
        <p:txBody>
          <a:bodyPr/>
          <a:lstStyle/>
          <a:p>
            <a:r>
              <a:rPr lang="en-US" dirty="0">
                <a:solidFill>
                  <a:schemeClr val="bg1"/>
                </a:solidFill>
              </a:rPr>
              <a:t>Wh</a:t>
            </a:r>
            <a:r>
              <a:rPr lang="en-US" dirty="0"/>
              <a:t>at is Globalization?</a:t>
            </a:r>
          </a:p>
        </p:txBody>
      </p:sp>
      <p:sp>
        <p:nvSpPr>
          <p:cNvPr id="3" name="Content Placeholder 2">
            <a:extLst>
              <a:ext uri="{FF2B5EF4-FFF2-40B4-BE49-F238E27FC236}">
                <a16:creationId xmlns:a16="http://schemas.microsoft.com/office/drawing/2014/main" id="{43552112-1245-E445-A73B-1EE710C1D8E8}"/>
              </a:ext>
            </a:extLst>
          </p:cNvPr>
          <p:cNvSpPr>
            <a:spLocks noGrp="1"/>
          </p:cNvSpPr>
          <p:nvPr>
            <p:ph sz="half" idx="1"/>
          </p:nvPr>
        </p:nvSpPr>
        <p:spPr>
          <a:xfrm>
            <a:off x="838200" y="1441942"/>
            <a:ext cx="5181600" cy="3827050"/>
          </a:xfrm>
        </p:spPr>
        <p:txBody>
          <a:bodyPr/>
          <a:lstStyle/>
          <a:p>
            <a:r>
              <a:rPr lang="en-US" dirty="0"/>
              <a:t>The growing interdependence of the world’s:</a:t>
            </a:r>
          </a:p>
          <a:p>
            <a:pPr lvl="1"/>
            <a:r>
              <a:rPr lang="en-US" dirty="0"/>
              <a:t>Economies</a:t>
            </a:r>
          </a:p>
          <a:p>
            <a:pPr lvl="1"/>
            <a:r>
              <a:rPr lang="en-US" dirty="0"/>
              <a:t>Cultures</a:t>
            </a:r>
          </a:p>
          <a:p>
            <a:pPr lvl="1"/>
            <a:r>
              <a:rPr lang="en-US" dirty="0"/>
              <a:t>Populations</a:t>
            </a:r>
          </a:p>
          <a:p>
            <a:pPr lvl="1"/>
            <a:endParaRPr lang="en-US" dirty="0"/>
          </a:p>
          <a:p>
            <a:pPr lvl="1"/>
            <a:endParaRPr lang="en-US" dirty="0"/>
          </a:p>
          <a:p>
            <a:pPr lvl="1"/>
            <a:endParaRPr lang="en-US" dirty="0"/>
          </a:p>
        </p:txBody>
      </p:sp>
      <p:sp>
        <p:nvSpPr>
          <p:cNvPr id="4" name="Content Placeholder 3">
            <a:extLst>
              <a:ext uri="{FF2B5EF4-FFF2-40B4-BE49-F238E27FC236}">
                <a16:creationId xmlns:a16="http://schemas.microsoft.com/office/drawing/2014/main" id="{B49F4C98-C7E3-D44D-8F43-0C4C7BFE1D6F}"/>
              </a:ext>
            </a:extLst>
          </p:cNvPr>
          <p:cNvSpPr>
            <a:spLocks noGrp="1"/>
          </p:cNvSpPr>
          <p:nvPr>
            <p:ph sz="half" idx="2"/>
          </p:nvPr>
        </p:nvSpPr>
        <p:spPr>
          <a:xfrm>
            <a:off x="6172200" y="1441942"/>
            <a:ext cx="5181600" cy="3827050"/>
          </a:xfrm>
        </p:spPr>
        <p:txBody>
          <a:bodyPr/>
          <a:lstStyle/>
          <a:p>
            <a:r>
              <a:rPr lang="en-US" dirty="0"/>
              <a:t>Brought about by cross-border flows of:</a:t>
            </a:r>
          </a:p>
          <a:p>
            <a:pPr lvl="1"/>
            <a:r>
              <a:rPr lang="en-US" dirty="0"/>
              <a:t>Goods and services</a:t>
            </a:r>
          </a:p>
          <a:p>
            <a:pPr lvl="1"/>
            <a:r>
              <a:rPr lang="en-US" dirty="0"/>
              <a:t>Technology</a:t>
            </a:r>
          </a:p>
          <a:p>
            <a:pPr lvl="1"/>
            <a:r>
              <a:rPr lang="en-US" dirty="0"/>
              <a:t>Investment</a:t>
            </a:r>
          </a:p>
          <a:p>
            <a:pPr lvl="1"/>
            <a:r>
              <a:rPr lang="en-US" dirty="0"/>
              <a:t>People</a:t>
            </a:r>
          </a:p>
          <a:p>
            <a:pPr lvl="1"/>
            <a:r>
              <a:rPr lang="en-US" dirty="0"/>
              <a:t>Information</a:t>
            </a:r>
          </a:p>
          <a:p>
            <a:pPr lvl="2"/>
            <a:endParaRPr lang="en-US" dirty="0"/>
          </a:p>
        </p:txBody>
      </p:sp>
      <p:sp>
        <p:nvSpPr>
          <p:cNvPr id="5" name="Slide Number Placeholder 4">
            <a:extLst>
              <a:ext uri="{FF2B5EF4-FFF2-40B4-BE49-F238E27FC236}">
                <a16:creationId xmlns:a16="http://schemas.microsoft.com/office/drawing/2014/main" id="{535A046C-7C79-B842-8CB9-13E48C1C6F72}"/>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73993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6578C-990E-134B-BB0B-CB409E5E3892}"/>
              </a:ext>
            </a:extLst>
          </p:cNvPr>
          <p:cNvSpPr>
            <a:spLocks noGrp="1"/>
          </p:cNvSpPr>
          <p:nvPr>
            <p:ph type="title"/>
          </p:nvPr>
        </p:nvSpPr>
        <p:spPr/>
        <p:txBody>
          <a:bodyPr/>
          <a:lstStyle/>
          <a:p>
            <a:r>
              <a:rPr lang="en-US" dirty="0"/>
              <a:t>U.S. Trade Policy</a:t>
            </a:r>
          </a:p>
        </p:txBody>
      </p:sp>
      <p:sp>
        <p:nvSpPr>
          <p:cNvPr id="3" name="Text Placeholder 2">
            <a:extLst>
              <a:ext uri="{FF2B5EF4-FFF2-40B4-BE49-F238E27FC236}">
                <a16:creationId xmlns:a16="http://schemas.microsoft.com/office/drawing/2014/main" id="{A77BD627-6929-294C-869B-C62A2F8C07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5663F6-F0C2-2944-BE78-CE0091EF289D}"/>
              </a:ext>
            </a:extLst>
          </p:cNvPr>
          <p:cNvSpPr>
            <a:spLocks noGrp="1"/>
          </p:cNvSpPr>
          <p:nvPr>
            <p:ph type="sldNum" sz="quarter" idx="12"/>
          </p:nvPr>
        </p:nvSpPr>
        <p:spPr/>
        <p:txBody>
          <a:bodyPr/>
          <a:lstStyle/>
          <a:p>
            <a:fld id="{D9F085D5-EC86-4F6A-B501-C1359CB39116}" type="slidenum">
              <a:rPr lang="en-GB" smtClean="0"/>
              <a:pPr/>
              <a:t>70</a:t>
            </a:fld>
            <a:endParaRPr lang="en-GB"/>
          </a:p>
        </p:txBody>
      </p:sp>
    </p:spTree>
    <p:extLst>
      <p:ext uri="{BB962C8B-B14F-4D97-AF65-F5344CB8AC3E}">
        <p14:creationId xmlns:p14="http://schemas.microsoft.com/office/powerpoint/2010/main" val="1490816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Congress</a:t>
            </a:r>
          </a:p>
        </p:txBody>
      </p:sp>
      <p:sp>
        <p:nvSpPr>
          <p:cNvPr id="3" name="Content Placeholder 2"/>
          <p:cNvSpPr>
            <a:spLocks noGrp="1"/>
          </p:cNvSpPr>
          <p:nvPr>
            <p:ph idx="1"/>
          </p:nvPr>
        </p:nvSpPr>
        <p:spPr/>
        <p:txBody>
          <a:bodyPr>
            <a:normAutofit fontScale="92500" lnSpcReduction="10000"/>
          </a:bodyPr>
          <a:lstStyle/>
          <a:p>
            <a:r>
              <a:rPr lang="en-US" dirty="0"/>
              <a:t>Constitution gives Congress exclusive power over trade policy</a:t>
            </a:r>
          </a:p>
          <a:p>
            <a:pPr lvl="1"/>
            <a:r>
              <a:rPr lang="en-US" dirty="0"/>
              <a:t>Frequently passes “Miscellaneous tariff bills” (MTB)</a:t>
            </a:r>
          </a:p>
          <a:p>
            <a:pPr lvl="2"/>
            <a:r>
              <a:rPr lang="en-US" dirty="0"/>
              <a:t>Temporarily remove tariffs on thousands of products</a:t>
            </a:r>
          </a:p>
          <a:p>
            <a:pPr lvl="2"/>
            <a:r>
              <a:rPr lang="en-US" dirty="0"/>
              <a:t>Sept 2018 MTB: chemicals, footwear, toasters, 1600 other products</a:t>
            </a:r>
          </a:p>
          <a:p>
            <a:pPr lvl="1"/>
            <a:r>
              <a:rPr lang="en-US" dirty="0"/>
              <a:t>Tariff Act of 1930 implemented the Smoot-Hawley tariffs</a:t>
            </a:r>
          </a:p>
          <a:p>
            <a:pPr lvl="2"/>
            <a:r>
              <a:rPr lang="en-US" dirty="0"/>
              <a:t>50% increase in US tariffs</a:t>
            </a:r>
          </a:p>
          <a:p>
            <a:pPr lvl="2"/>
            <a:r>
              <a:rPr lang="en-US" dirty="0"/>
              <a:t>Highest US tariffs over 1828-2018 period</a:t>
            </a:r>
          </a:p>
          <a:p>
            <a:r>
              <a:rPr lang="en-US" dirty="0"/>
              <a:t>Congress has delegated much authority to the Executive</a:t>
            </a:r>
          </a:p>
          <a:p>
            <a:r>
              <a:rPr lang="en-US" dirty="0"/>
              <a:t>Main historical uses of Executive authority</a:t>
            </a:r>
          </a:p>
          <a:p>
            <a:pPr lvl="1"/>
            <a:r>
              <a:rPr lang="en-US" dirty="0"/>
              <a:t>Negotiating reciprocal trade agreements (e.g. WTO and FTAs)</a:t>
            </a:r>
          </a:p>
          <a:p>
            <a:pPr lvl="2"/>
            <a:r>
              <a:rPr lang="en-US" dirty="0"/>
              <a:t>1934 Reciprocal Trade Agreements Act, now “trade promotion authority”</a:t>
            </a:r>
          </a:p>
          <a:p>
            <a:pPr lvl="1"/>
            <a:r>
              <a:rPr lang="en-US" dirty="0"/>
              <a:t>Temporary trade barriers (TTBs) via Tariff Act of 1930</a:t>
            </a:r>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71</a:t>
            </a:fld>
            <a:endParaRPr lang="en-GB" dirty="0"/>
          </a:p>
        </p:txBody>
      </p:sp>
    </p:spTree>
    <p:extLst>
      <p:ext uri="{BB962C8B-B14F-4D97-AF65-F5344CB8AC3E}">
        <p14:creationId xmlns:p14="http://schemas.microsoft.com/office/powerpoint/2010/main" val="387330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Congress &amp; WTO</a:t>
            </a:r>
          </a:p>
        </p:txBody>
      </p:sp>
      <p:sp>
        <p:nvSpPr>
          <p:cNvPr id="3" name="Content Placeholder 2"/>
          <p:cNvSpPr>
            <a:spLocks noGrp="1"/>
          </p:cNvSpPr>
          <p:nvPr>
            <p:ph idx="1"/>
          </p:nvPr>
        </p:nvSpPr>
        <p:spPr/>
        <p:txBody>
          <a:bodyPr>
            <a:normAutofit/>
          </a:bodyPr>
          <a:lstStyle/>
          <a:p>
            <a:r>
              <a:rPr lang="en-US" dirty="0"/>
              <a:t>Congress passed legislation committing US to WTO rules</a:t>
            </a:r>
          </a:p>
          <a:p>
            <a:pPr lvl="1"/>
            <a:r>
              <a:rPr lang="en-US" dirty="0"/>
              <a:t>1994 Uruguay Round Agreements Act</a:t>
            </a:r>
          </a:p>
          <a:p>
            <a:pPr lvl="1"/>
            <a:r>
              <a:rPr lang="en-US" dirty="0"/>
              <a:t>WTO built on 1947 GATT rules</a:t>
            </a:r>
          </a:p>
          <a:p>
            <a:r>
              <a:rPr lang="en-US" dirty="0"/>
              <a:t>Basic rule: Most Favored Nation (MFN) principle</a:t>
            </a:r>
          </a:p>
          <a:p>
            <a:pPr lvl="1"/>
            <a:r>
              <a:rPr lang="en-US" dirty="0"/>
              <a:t>Impose same tariff, the “MFN tariff”, on all WTO members</a:t>
            </a:r>
          </a:p>
          <a:p>
            <a:pPr lvl="1"/>
            <a:r>
              <a:rPr lang="en-US" dirty="0"/>
              <a:t>Committed to upper bounds on these MFN tariffs</a:t>
            </a:r>
          </a:p>
          <a:p>
            <a:pPr lvl="2"/>
            <a:r>
              <a:rPr lang="en-US" dirty="0"/>
              <a:t>Average 2017 US MFN tariff (upper bound or applied): 3.4%</a:t>
            </a:r>
          </a:p>
        </p:txBody>
      </p:sp>
      <p:sp>
        <p:nvSpPr>
          <p:cNvPr id="4" name="Slide Number Placeholder 3"/>
          <p:cNvSpPr>
            <a:spLocks noGrp="1"/>
          </p:cNvSpPr>
          <p:nvPr>
            <p:ph type="sldNum" sz="quarter" idx="12"/>
          </p:nvPr>
        </p:nvSpPr>
        <p:spPr/>
        <p:txBody>
          <a:bodyPr/>
          <a:lstStyle/>
          <a:p>
            <a:fld id="{D9F085D5-EC86-4F6A-B501-C1359CB39116}" type="slidenum">
              <a:rPr lang="en-GB" smtClean="0"/>
              <a:pPr/>
              <a:t>72</a:t>
            </a:fld>
            <a:endParaRPr lang="en-GB" dirty="0"/>
          </a:p>
        </p:txBody>
      </p:sp>
    </p:spTree>
    <p:extLst>
      <p:ext uri="{BB962C8B-B14F-4D97-AF65-F5344CB8AC3E}">
        <p14:creationId xmlns:p14="http://schemas.microsoft.com/office/powerpoint/2010/main" val="1606558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solidFill>
                  <a:schemeClr val="bg1"/>
                </a:solidFill>
              </a:rPr>
              <a:t>US</a:t>
            </a:r>
            <a:r>
              <a:rPr lang="en-US" dirty="0"/>
              <a:t> Trade Policy in Practice: Congress &amp; WTO</a:t>
            </a:r>
          </a:p>
        </p:txBody>
      </p:sp>
      <p:sp>
        <p:nvSpPr>
          <p:cNvPr id="3" name="Content Placeholder 2"/>
          <p:cNvSpPr>
            <a:spLocks noGrp="1"/>
          </p:cNvSpPr>
          <p:nvPr>
            <p:ph idx="1"/>
          </p:nvPr>
        </p:nvSpPr>
        <p:spPr/>
        <p:txBody>
          <a:bodyPr>
            <a:normAutofit lnSpcReduction="10000"/>
          </a:bodyPr>
          <a:lstStyle/>
          <a:p>
            <a:endParaRPr lang="en-US" dirty="0"/>
          </a:p>
          <a:p>
            <a:r>
              <a:rPr lang="en-US" dirty="0"/>
              <a:t>Key exceptions to principle of MFN tariffs</a:t>
            </a:r>
          </a:p>
          <a:p>
            <a:r>
              <a:rPr lang="en-US" dirty="0"/>
              <a:t>Free Trade Agreements (FTAs, e.g. NAFTA) </a:t>
            </a:r>
          </a:p>
          <a:p>
            <a:pPr lvl="1"/>
            <a:r>
              <a:rPr lang="en-US" dirty="0">
                <a:sym typeface="Wingdings" panose="05000000000000000000" pitchFamily="2" charset="2"/>
              </a:rPr>
              <a:t>Eliminate tariffs between FTA members (for nearly all products in US FTAs)</a:t>
            </a:r>
          </a:p>
          <a:p>
            <a:pPr lvl="2"/>
            <a:r>
              <a:rPr lang="en-US" dirty="0">
                <a:sym typeface="Wingdings" panose="05000000000000000000" pitchFamily="2" charset="2"/>
              </a:rPr>
              <a:t>Other rules: non-tariff barriers, product standards, trade disputes</a:t>
            </a:r>
          </a:p>
          <a:p>
            <a:pPr lvl="1"/>
            <a:r>
              <a:rPr lang="en-US" dirty="0">
                <a:sym typeface="Wingdings" panose="05000000000000000000" pitchFamily="2" charset="2"/>
              </a:rPr>
              <a:t>US trade with FTA partners: 35% of imports, 42% of exports</a:t>
            </a:r>
          </a:p>
          <a:p>
            <a:r>
              <a:rPr lang="en-US" dirty="0"/>
              <a:t>Below MFN tariffs for developing countries</a:t>
            </a:r>
          </a:p>
          <a:p>
            <a:pPr lvl="1"/>
            <a:r>
              <a:rPr lang="en-US" dirty="0"/>
              <a:t>“GSP” program &amp; other similar programs </a:t>
            </a:r>
          </a:p>
          <a:p>
            <a:r>
              <a:rPr lang="en-US" dirty="0">
                <a:sym typeface="Wingdings" panose="05000000000000000000" pitchFamily="2" charset="2"/>
              </a:rPr>
              <a:t>TTBs</a:t>
            </a:r>
          </a:p>
          <a:p>
            <a:pPr lvl="1"/>
            <a:r>
              <a:rPr lang="en-US" dirty="0"/>
              <a:t>TTB tariffs can violate non-discrimination and upper bounds</a:t>
            </a:r>
          </a:p>
          <a:p>
            <a:endParaRPr lang="en-US" dirty="0"/>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73</a:t>
            </a:fld>
            <a:endParaRPr lang="en-GB" dirty="0"/>
          </a:p>
        </p:txBody>
      </p:sp>
    </p:spTree>
    <p:extLst>
      <p:ext uri="{BB962C8B-B14F-4D97-AF65-F5344CB8AC3E}">
        <p14:creationId xmlns:p14="http://schemas.microsoft.com/office/powerpoint/2010/main" val="18288059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Bureaucracy</a:t>
            </a:r>
          </a:p>
        </p:txBody>
      </p:sp>
      <p:sp>
        <p:nvSpPr>
          <p:cNvPr id="3" name="Content Placeholder 2"/>
          <p:cNvSpPr>
            <a:spLocks noGrp="1"/>
          </p:cNvSpPr>
          <p:nvPr>
            <p:ph idx="1"/>
          </p:nvPr>
        </p:nvSpPr>
        <p:spPr/>
        <p:txBody>
          <a:bodyPr>
            <a:normAutofit fontScale="92500" lnSpcReduction="20000"/>
          </a:bodyPr>
          <a:lstStyle/>
          <a:p>
            <a:r>
              <a:rPr lang="en-US" dirty="0"/>
              <a:t>Until recently, most frequent use of new US tariffs: TTBs</a:t>
            </a:r>
          </a:p>
          <a:p>
            <a:pPr lvl="1"/>
            <a:r>
              <a:rPr lang="en-US" dirty="0"/>
              <a:t>Anti-dumping duties (AD)</a:t>
            </a:r>
          </a:p>
          <a:p>
            <a:pPr lvl="2"/>
            <a:r>
              <a:rPr lang="en-US" dirty="0"/>
              <a:t>Tariffs imposed on foreign firms selling below fair value</a:t>
            </a:r>
          </a:p>
          <a:p>
            <a:pPr lvl="1"/>
            <a:r>
              <a:rPr lang="en-US" dirty="0"/>
              <a:t>Countervailing duties (CVD)</a:t>
            </a:r>
          </a:p>
          <a:p>
            <a:pPr lvl="2"/>
            <a:r>
              <a:rPr lang="en-US" dirty="0"/>
              <a:t>Tariffs imposed on foreign firms receiving foreign government subsidies</a:t>
            </a:r>
          </a:p>
          <a:p>
            <a:r>
              <a:rPr lang="en-US" dirty="0"/>
              <a:t>ADs and CVDs processes managed by bureaucracy</a:t>
            </a:r>
          </a:p>
          <a:p>
            <a:pPr lvl="1"/>
            <a:r>
              <a:rPr lang="en-US" dirty="0"/>
              <a:t>Congress delegated this power in Tariff Act of 1930</a:t>
            </a:r>
          </a:p>
          <a:p>
            <a:pPr lvl="1"/>
            <a:r>
              <a:rPr lang="en-US" dirty="0"/>
              <a:t>Department of Commerce and USITC both have veto power</a:t>
            </a:r>
          </a:p>
          <a:p>
            <a:pPr lvl="2"/>
            <a:r>
              <a:rPr lang="en-US" dirty="0"/>
              <a:t>USITC: US International Trade Commission</a:t>
            </a:r>
          </a:p>
          <a:p>
            <a:pPr lvl="1"/>
            <a:r>
              <a:rPr lang="en-US" dirty="0"/>
              <a:t>ADs and CVDs imposed on 928 occasions 1980-2016</a:t>
            </a:r>
          </a:p>
          <a:p>
            <a:pPr lvl="2"/>
            <a:r>
              <a:rPr lang="en-US" dirty="0">
                <a:solidFill>
                  <a:schemeClr val="tx1"/>
                </a:solidFill>
              </a:rPr>
              <a:t>Sep 2018: USITC rules against ADs in the Boeing-Bombardier CS100 dispute</a:t>
            </a:r>
          </a:p>
          <a:p>
            <a:pPr lvl="2"/>
            <a:r>
              <a:rPr lang="en-US" dirty="0"/>
              <a:t>Aug 2018: AD on large diameter welded pipe from Canada &amp; other countries</a:t>
            </a:r>
          </a:p>
          <a:p>
            <a:pPr lvl="2"/>
            <a:r>
              <a:rPr lang="en-US" dirty="0"/>
              <a:t>Sept 2018: CVD on Vietnamese laminated woven sacks</a:t>
            </a:r>
          </a:p>
        </p:txBody>
      </p:sp>
      <p:sp>
        <p:nvSpPr>
          <p:cNvPr id="4" name="Slide Number Placeholder 3"/>
          <p:cNvSpPr>
            <a:spLocks noGrp="1"/>
          </p:cNvSpPr>
          <p:nvPr>
            <p:ph type="sldNum" sz="quarter" idx="12"/>
          </p:nvPr>
        </p:nvSpPr>
        <p:spPr/>
        <p:txBody>
          <a:bodyPr/>
          <a:lstStyle/>
          <a:p>
            <a:fld id="{D9F085D5-EC86-4F6A-B501-C1359CB39116}" type="slidenum">
              <a:rPr lang="en-GB" smtClean="0"/>
              <a:pPr/>
              <a:t>74</a:t>
            </a:fld>
            <a:endParaRPr lang="en-GB" dirty="0"/>
          </a:p>
        </p:txBody>
      </p:sp>
    </p:spTree>
    <p:extLst>
      <p:ext uri="{BB962C8B-B14F-4D97-AF65-F5344CB8AC3E}">
        <p14:creationId xmlns:p14="http://schemas.microsoft.com/office/powerpoint/2010/main" val="2076235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Executive</a:t>
            </a:r>
          </a:p>
        </p:txBody>
      </p:sp>
      <p:sp>
        <p:nvSpPr>
          <p:cNvPr id="3" name="Content Placeholder 2"/>
          <p:cNvSpPr>
            <a:spLocks noGrp="1"/>
          </p:cNvSpPr>
          <p:nvPr>
            <p:ph idx="1"/>
          </p:nvPr>
        </p:nvSpPr>
        <p:spPr/>
        <p:txBody>
          <a:bodyPr>
            <a:normAutofit fontScale="92500" lnSpcReduction="10000"/>
          </a:bodyPr>
          <a:lstStyle/>
          <a:p>
            <a:r>
              <a:rPr lang="en-US" dirty="0"/>
              <a:t>Trump administration use of executive authority</a:t>
            </a:r>
          </a:p>
          <a:p>
            <a:r>
              <a:rPr lang="en-US" dirty="0"/>
              <a:t>Safeguard tariffs (Trade Act of 1974, Section 201)</a:t>
            </a:r>
          </a:p>
          <a:p>
            <a:pPr lvl="1"/>
            <a:r>
              <a:rPr lang="en-US" dirty="0"/>
              <a:t>If USITC agree import surge </a:t>
            </a:r>
            <a:r>
              <a:rPr lang="en-US" dirty="0">
                <a:sym typeface="Wingdings" panose="05000000000000000000" pitchFamily="2" charset="2"/>
              </a:rPr>
              <a:t> </a:t>
            </a:r>
            <a:r>
              <a:rPr lang="en-US" dirty="0"/>
              <a:t>major injury to industry: Executive power for temporary tariffs</a:t>
            </a:r>
          </a:p>
          <a:p>
            <a:pPr lvl="2"/>
            <a:r>
              <a:rPr lang="en-US" dirty="0"/>
              <a:t>Today: tariffs on imports of $8.5bn solar panels, $1.8bn washing machines</a:t>
            </a:r>
          </a:p>
          <a:p>
            <a:pPr lvl="2"/>
            <a:r>
              <a:rPr lang="en-US" dirty="0"/>
              <a:t>Historically: rare, used 11 previous times, last was 2002 Bush steel tariffs</a:t>
            </a:r>
          </a:p>
          <a:p>
            <a:r>
              <a:rPr lang="en-US" dirty="0"/>
              <a:t>National security tariffs (Trade Expansion Act of 1962, Section 232)</a:t>
            </a:r>
          </a:p>
          <a:p>
            <a:pPr lvl="1"/>
            <a:r>
              <a:rPr lang="en-US" dirty="0"/>
              <a:t>If Commerce Department investigation finds evidence, Executive can impose tariffs</a:t>
            </a:r>
          </a:p>
          <a:p>
            <a:pPr lvl="1"/>
            <a:r>
              <a:rPr lang="en-US" dirty="0"/>
              <a:t>Today: tariffs on $48bn of steel &amp; aluminum imports</a:t>
            </a:r>
          </a:p>
          <a:p>
            <a:pPr lvl="2"/>
            <a:r>
              <a:rPr lang="en-US" dirty="0"/>
              <a:t>Public hearings into over $200bn of auto and auto part imports</a:t>
            </a:r>
          </a:p>
          <a:p>
            <a:pPr lvl="1"/>
            <a:r>
              <a:rPr lang="en-US" dirty="0"/>
              <a:t>Historically: excluding oil imports, only used once</a:t>
            </a:r>
          </a:p>
          <a:p>
            <a:pPr lvl="2"/>
            <a:r>
              <a:rPr lang="en-US" dirty="0"/>
              <a:t>1986 Reagan administration: metal-cutting and metal-forming machine tools </a:t>
            </a:r>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75</a:t>
            </a:fld>
            <a:endParaRPr lang="en-GB" dirty="0"/>
          </a:p>
        </p:txBody>
      </p:sp>
    </p:spTree>
    <p:extLst>
      <p:ext uri="{BB962C8B-B14F-4D97-AF65-F5344CB8AC3E}">
        <p14:creationId xmlns:p14="http://schemas.microsoft.com/office/powerpoint/2010/main" val="1546046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Executive</a:t>
            </a:r>
          </a:p>
        </p:txBody>
      </p:sp>
      <p:sp>
        <p:nvSpPr>
          <p:cNvPr id="3" name="Content Placeholder 2"/>
          <p:cNvSpPr>
            <a:spLocks noGrp="1"/>
          </p:cNvSpPr>
          <p:nvPr>
            <p:ph idx="1"/>
          </p:nvPr>
        </p:nvSpPr>
        <p:spPr>
          <a:xfrm>
            <a:off x="838200" y="1194955"/>
            <a:ext cx="10515600" cy="4820632"/>
          </a:xfrm>
        </p:spPr>
        <p:txBody>
          <a:bodyPr>
            <a:normAutofit/>
          </a:bodyPr>
          <a:lstStyle/>
          <a:p>
            <a:r>
              <a:rPr lang="en-US" dirty="0"/>
              <a:t>Unfair trade practices tariffs (Trade Act of 1974, Section 301)</a:t>
            </a:r>
          </a:p>
          <a:p>
            <a:pPr lvl="1"/>
            <a:r>
              <a:rPr lang="en-US" dirty="0"/>
              <a:t>USTR established by the Trade Expansion Act of 1962 </a:t>
            </a:r>
          </a:p>
          <a:p>
            <a:pPr lvl="1"/>
            <a:r>
              <a:rPr lang="en-US" dirty="0"/>
              <a:t>and elaborates policies for the President and conducts negotiations</a:t>
            </a:r>
          </a:p>
          <a:p>
            <a:pPr marL="457200" lvl="1" indent="0">
              <a:buNone/>
            </a:pPr>
            <a:endParaRPr lang="en-US" dirty="0"/>
          </a:p>
          <a:p>
            <a:pPr lvl="1"/>
            <a:r>
              <a:rPr lang="en-US" dirty="0"/>
              <a:t>USTR investigates unfair trade practices by foreign countries</a:t>
            </a:r>
          </a:p>
          <a:p>
            <a:pPr lvl="2"/>
            <a:r>
              <a:rPr lang="en-US" dirty="0"/>
              <a:t>Aug. 2017: investigation into Chinese practices over US IP and technology</a:t>
            </a:r>
          </a:p>
          <a:p>
            <a:pPr lvl="1"/>
            <a:r>
              <a:rPr lang="en-US" dirty="0">
                <a:solidFill>
                  <a:schemeClr val="tx1"/>
                </a:solidFill>
              </a:rPr>
              <a:t>Today: 25% on $50bn (&gt;Aug. 23/2018) and 10% on $200bn (&gt;Sep. 24/2018) of Chinese imports.</a:t>
            </a:r>
          </a:p>
          <a:p>
            <a:pPr lvl="1"/>
            <a:r>
              <a:rPr lang="en-US" dirty="0">
                <a:solidFill>
                  <a:schemeClr val="tx1"/>
                </a:solidFill>
              </a:rPr>
              <a:t>Historically: used systematically pre-WTO, but rarely since WTO (122 since 1974; 1 since 2001)</a:t>
            </a:r>
          </a:p>
        </p:txBody>
      </p:sp>
      <p:sp>
        <p:nvSpPr>
          <p:cNvPr id="4" name="Slide Number Placeholder 3"/>
          <p:cNvSpPr>
            <a:spLocks noGrp="1"/>
          </p:cNvSpPr>
          <p:nvPr>
            <p:ph type="sldNum" sz="quarter" idx="12"/>
          </p:nvPr>
        </p:nvSpPr>
        <p:spPr/>
        <p:txBody>
          <a:bodyPr/>
          <a:lstStyle/>
          <a:p>
            <a:fld id="{D9F085D5-EC86-4F6A-B501-C1359CB39116}" type="slidenum">
              <a:rPr lang="en-GB" smtClean="0"/>
              <a:pPr/>
              <a:t>76</a:t>
            </a:fld>
            <a:endParaRPr lang="en-GB" dirty="0"/>
          </a:p>
        </p:txBody>
      </p:sp>
    </p:spTree>
    <p:extLst>
      <p:ext uri="{BB962C8B-B14F-4D97-AF65-F5344CB8AC3E}">
        <p14:creationId xmlns:p14="http://schemas.microsoft.com/office/powerpoint/2010/main" val="34565570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Retaliation</a:t>
            </a:r>
          </a:p>
        </p:txBody>
      </p:sp>
      <p:sp>
        <p:nvSpPr>
          <p:cNvPr id="3" name="Content Placeholder 2"/>
          <p:cNvSpPr>
            <a:spLocks noGrp="1"/>
          </p:cNvSpPr>
          <p:nvPr>
            <p:ph idx="1"/>
          </p:nvPr>
        </p:nvSpPr>
        <p:spPr/>
        <p:txBody>
          <a:bodyPr>
            <a:normAutofit fontScale="92500" lnSpcReduction="10000"/>
          </a:bodyPr>
          <a:lstStyle/>
          <a:p>
            <a:r>
              <a:rPr lang="en-US" dirty="0"/>
              <a:t>National security tariffs on steel &amp; aluminum</a:t>
            </a:r>
          </a:p>
          <a:p>
            <a:pPr lvl="1"/>
            <a:r>
              <a:rPr lang="en-US" dirty="0"/>
              <a:t>EU, CAN, MEX, CHN have already retaliated with tariffs</a:t>
            </a:r>
          </a:p>
          <a:p>
            <a:pPr lvl="1"/>
            <a:r>
              <a:rPr lang="en-US" dirty="0"/>
              <a:t>Proportionate to their US exports of steel &amp; aluminum</a:t>
            </a:r>
          </a:p>
          <a:p>
            <a:pPr lvl="1"/>
            <a:r>
              <a:rPr lang="en-US" dirty="0"/>
              <a:t>Targeted retaliation</a:t>
            </a:r>
          </a:p>
          <a:p>
            <a:pPr lvl="2"/>
            <a:r>
              <a:rPr lang="en-US" dirty="0"/>
              <a:t>Industries reliant on foreign markets (e.g. pork)</a:t>
            </a:r>
          </a:p>
          <a:p>
            <a:pPr lvl="2"/>
            <a:r>
              <a:rPr lang="en-US" dirty="0"/>
              <a:t>Farmers (fruits &amp; nuts), household goods (ketchup, mowers)</a:t>
            </a:r>
          </a:p>
          <a:p>
            <a:pPr lvl="2"/>
            <a:r>
              <a:rPr lang="en-US" dirty="0"/>
              <a:t>Politics: KY bourbon, WI ginseng &amp; Harleys, CA Levi jeans</a:t>
            </a:r>
          </a:p>
          <a:p>
            <a:r>
              <a:rPr lang="en-US" dirty="0"/>
              <a:t>Unfair trade practices tariffs on China</a:t>
            </a:r>
          </a:p>
          <a:p>
            <a:pPr lvl="1"/>
            <a:r>
              <a:rPr lang="en-US" dirty="0">
                <a:solidFill>
                  <a:schemeClr val="tx1"/>
                </a:solidFill>
              </a:rPr>
              <a:t>Proportionate: 25% tariff on $50bn of imports from US</a:t>
            </a:r>
          </a:p>
          <a:p>
            <a:pPr lvl="2"/>
            <a:r>
              <a:rPr lang="en-US" dirty="0">
                <a:solidFill>
                  <a:schemeClr val="tx1"/>
                </a:solidFill>
              </a:rPr>
              <a:t>EX: Soybeans and cars (largest and 3</a:t>
            </a:r>
            <a:r>
              <a:rPr lang="en-US" baseline="30000" dirty="0">
                <a:solidFill>
                  <a:schemeClr val="tx1"/>
                </a:solidFill>
              </a:rPr>
              <a:t>rd</a:t>
            </a:r>
            <a:r>
              <a:rPr lang="en-US" dirty="0">
                <a:solidFill>
                  <a:schemeClr val="tx1"/>
                </a:solidFill>
              </a:rPr>
              <a:t> largest US exports to China)</a:t>
            </a:r>
          </a:p>
          <a:p>
            <a:pPr lvl="1"/>
            <a:r>
              <a:rPr lang="en-US" dirty="0">
                <a:solidFill>
                  <a:schemeClr val="tx1"/>
                </a:solidFill>
              </a:rPr>
              <a:t>Extension as of Sep. 24/2018: 5-10% on $60bn of US imports </a:t>
            </a:r>
          </a:p>
          <a:p>
            <a:pPr lvl="2"/>
            <a:r>
              <a:rPr lang="en-US" dirty="0">
                <a:solidFill>
                  <a:schemeClr val="tx1"/>
                </a:solidFill>
              </a:rPr>
              <a:t>EX: Chemicals, medical equip, oil</a:t>
            </a:r>
          </a:p>
        </p:txBody>
      </p:sp>
      <p:sp>
        <p:nvSpPr>
          <p:cNvPr id="4" name="Slide Number Placeholder 3"/>
          <p:cNvSpPr>
            <a:spLocks noGrp="1"/>
          </p:cNvSpPr>
          <p:nvPr>
            <p:ph type="sldNum" sz="quarter" idx="12"/>
          </p:nvPr>
        </p:nvSpPr>
        <p:spPr/>
        <p:txBody>
          <a:bodyPr/>
          <a:lstStyle/>
          <a:p>
            <a:fld id="{D9F085D5-EC86-4F6A-B501-C1359CB39116}" type="slidenum">
              <a:rPr lang="en-GB" smtClean="0"/>
              <a:pPr/>
              <a:t>77</a:t>
            </a:fld>
            <a:endParaRPr lang="en-GB" dirty="0"/>
          </a:p>
        </p:txBody>
      </p:sp>
    </p:spTree>
    <p:extLst>
      <p:ext uri="{BB962C8B-B14F-4D97-AF65-F5344CB8AC3E}">
        <p14:creationId xmlns:p14="http://schemas.microsoft.com/office/powerpoint/2010/main" val="932451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Winners and Losers</a:t>
            </a:r>
          </a:p>
        </p:txBody>
      </p:sp>
      <p:sp>
        <p:nvSpPr>
          <p:cNvPr id="3" name="Content Placeholder 2"/>
          <p:cNvSpPr>
            <a:spLocks noGrp="1"/>
          </p:cNvSpPr>
          <p:nvPr>
            <p:ph idx="1"/>
          </p:nvPr>
        </p:nvSpPr>
        <p:spPr/>
        <p:txBody>
          <a:bodyPr>
            <a:normAutofit fontScale="92500" lnSpcReduction="10000"/>
          </a:bodyPr>
          <a:lstStyle/>
          <a:p>
            <a:r>
              <a:rPr lang="en-US" dirty="0"/>
              <a:t>Tariffs: basic insights from trade theory</a:t>
            </a:r>
          </a:p>
          <a:p>
            <a:pPr lvl="1"/>
            <a:r>
              <a:rPr lang="en-US" dirty="0"/>
              <a:t>US tariffs = tax on US imports. So, higher consumer prices in US</a:t>
            </a:r>
          </a:p>
          <a:p>
            <a:pPr lvl="1"/>
            <a:r>
              <a:rPr lang="en-US" dirty="0"/>
              <a:t>Winners: US producers and (at least some of) their workers</a:t>
            </a:r>
          </a:p>
          <a:p>
            <a:pPr lvl="1"/>
            <a:r>
              <a:rPr lang="en-US" dirty="0"/>
              <a:t>Losers: US “consumers”, including any “consuming” firms and their workers</a:t>
            </a:r>
          </a:p>
          <a:p>
            <a:r>
              <a:rPr lang="en-US" dirty="0"/>
              <a:t>Safeguard tariffs on solar panels &amp; washing machines</a:t>
            </a:r>
          </a:p>
          <a:p>
            <a:pPr lvl="1"/>
            <a:r>
              <a:rPr lang="en-US" dirty="0"/>
              <a:t>Presumed winners: US solar panel &amp; washing machine producers</a:t>
            </a:r>
          </a:p>
          <a:p>
            <a:pPr lvl="2"/>
            <a:r>
              <a:rPr lang="en-US" dirty="0" err="1"/>
              <a:t>Suniva</a:t>
            </a:r>
            <a:r>
              <a:rPr lang="en-US" dirty="0"/>
              <a:t>, </a:t>
            </a:r>
            <a:r>
              <a:rPr lang="en-US" dirty="0" err="1"/>
              <a:t>SolarWorld</a:t>
            </a:r>
            <a:r>
              <a:rPr lang="en-US" dirty="0"/>
              <a:t>, Whirlpool…</a:t>
            </a:r>
          </a:p>
          <a:p>
            <a:pPr lvl="2"/>
            <a:r>
              <a:rPr lang="en-US" dirty="0"/>
              <a:t>But #1: China cuts consumption subsidies </a:t>
            </a:r>
            <a:r>
              <a:rPr lang="en-US" dirty="0">
                <a:sym typeface="Wingdings" panose="05000000000000000000" pitchFamily="2" charset="2"/>
              </a:rPr>
              <a:t> massive fall in Chinese demand</a:t>
            </a:r>
          </a:p>
          <a:p>
            <a:pPr lvl="2"/>
            <a:r>
              <a:rPr lang="en-US" dirty="0">
                <a:sym typeface="Wingdings" panose="05000000000000000000" pitchFamily="2" charset="2"/>
              </a:rPr>
              <a:t>But #2: LG and Samsung relocating washing machine production to the US</a:t>
            </a:r>
          </a:p>
          <a:p>
            <a:pPr lvl="1"/>
            <a:r>
              <a:rPr lang="en-US" dirty="0">
                <a:sym typeface="Wingdings" panose="05000000000000000000" pitchFamily="2" charset="2"/>
              </a:rPr>
              <a:t>Losers: US “consumers” of solar panels and washing machines</a:t>
            </a:r>
          </a:p>
          <a:p>
            <a:pPr lvl="2"/>
            <a:r>
              <a:rPr lang="en-US" dirty="0">
                <a:sym typeface="Wingdings" panose="05000000000000000000" pitchFamily="2" charset="2"/>
              </a:rPr>
              <a:t>“Consumers” can be firms</a:t>
            </a:r>
          </a:p>
          <a:p>
            <a:pPr lvl="2"/>
            <a:r>
              <a:rPr lang="en-US" dirty="0">
                <a:sym typeface="Wingdings" panose="05000000000000000000" pitchFamily="2" charset="2"/>
              </a:rPr>
              <a:t>Solar panels: 85% of employment in distribution and installation</a:t>
            </a:r>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78</a:t>
            </a:fld>
            <a:endParaRPr lang="en-GB" dirty="0"/>
          </a:p>
        </p:txBody>
      </p:sp>
    </p:spTree>
    <p:extLst>
      <p:ext uri="{BB962C8B-B14F-4D97-AF65-F5344CB8AC3E}">
        <p14:creationId xmlns:p14="http://schemas.microsoft.com/office/powerpoint/2010/main" val="4259176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Winners and Losers</a:t>
            </a:r>
          </a:p>
        </p:txBody>
      </p:sp>
      <p:sp>
        <p:nvSpPr>
          <p:cNvPr id="3" name="Content Placeholder 2"/>
          <p:cNvSpPr>
            <a:spLocks noGrp="1"/>
          </p:cNvSpPr>
          <p:nvPr>
            <p:ph idx="1"/>
          </p:nvPr>
        </p:nvSpPr>
        <p:spPr>
          <a:xfrm>
            <a:off x="838200" y="1237673"/>
            <a:ext cx="10515600" cy="4684395"/>
          </a:xfrm>
        </p:spPr>
        <p:txBody>
          <a:bodyPr anchor="t">
            <a:normAutofit/>
          </a:bodyPr>
          <a:lstStyle/>
          <a:p>
            <a:r>
              <a:rPr lang="en-US" dirty="0"/>
              <a:t>National security tariffs on steel &amp; aluminum</a:t>
            </a:r>
          </a:p>
          <a:p>
            <a:pPr lvl="1"/>
            <a:r>
              <a:rPr lang="en-US" dirty="0"/>
              <a:t>Winners: US steel producers (Nucor, United States Steel, AK Steel) &amp; workers</a:t>
            </a:r>
          </a:p>
          <a:p>
            <a:pPr lvl="2"/>
            <a:r>
              <a:rPr lang="en-US" dirty="0"/>
              <a:t>BEA: 140,000 jobs in steel producing industries</a:t>
            </a:r>
          </a:p>
          <a:p>
            <a:pPr lvl="1"/>
            <a:r>
              <a:rPr lang="en-US" dirty="0"/>
              <a:t>Losers #1: US consumers, including steel-consuming US firms</a:t>
            </a:r>
          </a:p>
          <a:p>
            <a:pPr lvl="2"/>
            <a:r>
              <a:rPr lang="en-US" dirty="0"/>
              <a:t>BEA: 2 million jobs in US industries where steel &gt;= 5% of inputs</a:t>
            </a:r>
          </a:p>
          <a:p>
            <a:pPr lvl="1"/>
            <a:r>
              <a:rPr lang="en-US" dirty="0"/>
              <a:t>US industries targeted by foreign retaliation</a:t>
            </a:r>
          </a:p>
          <a:p>
            <a:pPr lvl="2"/>
            <a:endParaRPr lang="en-US" dirty="0"/>
          </a:p>
          <a:p>
            <a:pPr lvl="2"/>
            <a:endParaRPr lang="en-US" dirty="0"/>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79</a:t>
            </a:fld>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177040276"/>
              </p:ext>
            </p:extLst>
          </p:nvPr>
        </p:nvGraphicFramePr>
        <p:xfrm>
          <a:off x="2032000" y="3713018"/>
          <a:ext cx="8127999" cy="2219960"/>
        </p:xfrm>
        <a:graphic>
          <a:graphicData uri="http://schemas.openxmlformats.org/drawingml/2006/table">
            <a:tbl>
              <a:tblPr firstRow="1" bandRow="1">
                <a:tableStyleId>{5C22544A-7EE6-4342-B048-85BDC9FD1C3A}</a:tableStyleId>
              </a:tblPr>
              <a:tblGrid>
                <a:gridCol w="3454400">
                  <a:extLst>
                    <a:ext uri="{9D8B030D-6E8A-4147-A177-3AD203B41FA5}">
                      <a16:colId xmlns:a16="http://schemas.microsoft.com/office/drawing/2014/main" val="681729209"/>
                    </a:ext>
                  </a:extLst>
                </a:gridCol>
                <a:gridCol w="2613891">
                  <a:extLst>
                    <a:ext uri="{9D8B030D-6E8A-4147-A177-3AD203B41FA5}">
                      <a16:colId xmlns:a16="http://schemas.microsoft.com/office/drawing/2014/main" val="4156017640"/>
                    </a:ext>
                  </a:extLst>
                </a:gridCol>
                <a:gridCol w="2059708">
                  <a:extLst>
                    <a:ext uri="{9D8B030D-6E8A-4147-A177-3AD203B41FA5}">
                      <a16:colId xmlns:a16="http://schemas.microsoft.com/office/drawing/2014/main" val="212775233"/>
                    </a:ext>
                  </a:extLst>
                </a:gridCol>
              </a:tblGrid>
              <a:tr h="305541">
                <a:tc>
                  <a:txBody>
                    <a:bodyPr/>
                    <a:lstStyle/>
                    <a:p>
                      <a:r>
                        <a:rPr lang="en-US" dirty="0"/>
                        <a:t>Industry</a:t>
                      </a:r>
                    </a:p>
                  </a:txBody>
                  <a:tcPr/>
                </a:tc>
                <a:tc>
                  <a:txBody>
                    <a:bodyPr/>
                    <a:lstStyle/>
                    <a:p>
                      <a:r>
                        <a:rPr lang="en-US" dirty="0"/>
                        <a:t>Countries</a:t>
                      </a:r>
                    </a:p>
                  </a:txBody>
                  <a:tcPr/>
                </a:tc>
                <a:tc>
                  <a:txBody>
                    <a:bodyPr/>
                    <a:lstStyle/>
                    <a:p>
                      <a:r>
                        <a:rPr lang="en-US" dirty="0"/>
                        <a:t>Share of US exports</a:t>
                      </a:r>
                    </a:p>
                  </a:txBody>
                  <a:tcPr/>
                </a:tc>
                <a:extLst>
                  <a:ext uri="{0D108BD9-81ED-4DB2-BD59-A6C34878D82A}">
                    <a16:rowId xmlns:a16="http://schemas.microsoft.com/office/drawing/2014/main" val="324075965"/>
                  </a:ext>
                </a:extLst>
              </a:tr>
              <a:tr h="370840">
                <a:tc>
                  <a:txBody>
                    <a:bodyPr/>
                    <a:lstStyle/>
                    <a:p>
                      <a:r>
                        <a:rPr lang="en-US" dirty="0"/>
                        <a:t>Pork</a:t>
                      </a:r>
                    </a:p>
                  </a:txBody>
                  <a:tcPr/>
                </a:tc>
                <a:tc>
                  <a:txBody>
                    <a:bodyPr/>
                    <a:lstStyle/>
                    <a:p>
                      <a:r>
                        <a:rPr lang="en-US" dirty="0"/>
                        <a:t>China</a:t>
                      </a:r>
                      <a:r>
                        <a:rPr lang="en-US" baseline="0" dirty="0"/>
                        <a:t>, Mexico</a:t>
                      </a:r>
                      <a:endParaRPr lang="en-US" dirty="0"/>
                    </a:p>
                  </a:txBody>
                  <a:tcPr/>
                </a:tc>
                <a:tc>
                  <a:txBody>
                    <a:bodyPr/>
                    <a:lstStyle/>
                    <a:p>
                      <a:pPr algn="ctr"/>
                      <a:r>
                        <a:rPr lang="en-US" dirty="0"/>
                        <a:t>44%</a:t>
                      </a:r>
                    </a:p>
                  </a:txBody>
                  <a:tcPr/>
                </a:tc>
                <a:extLst>
                  <a:ext uri="{0D108BD9-81ED-4DB2-BD59-A6C34878D82A}">
                    <a16:rowId xmlns:a16="http://schemas.microsoft.com/office/drawing/2014/main" val="1646409742"/>
                  </a:ext>
                </a:extLst>
              </a:tr>
              <a:tr h="370840">
                <a:tc>
                  <a:txBody>
                    <a:bodyPr/>
                    <a:lstStyle/>
                    <a:p>
                      <a:r>
                        <a:rPr lang="en-US" dirty="0"/>
                        <a:t>Apples</a:t>
                      </a:r>
                    </a:p>
                  </a:txBody>
                  <a:tcPr/>
                </a:tc>
                <a:tc>
                  <a:txBody>
                    <a:bodyPr/>
                    <a:lstStyle/>
                    <a:p>
                      <a:r>
                        <a:rPr lang="en-US" dirty="0"/>
                        <a:t>China, Mexico,</a:t>
                      </a:r>
                      <a:r>
                        <a:rPr lang="en-US" baseline="0" dirty="0"/>
                        <a:t> India</a:t>
                      </a:r>
                      <a:endParaRPr lang="en-US" dirty="0"/>
                    </a:p>
                  </a:txBody>
                  <a:tcPr/>
                </a:tc>
                <a:tc>
                  <a:txBody>
                    <a:bodyPr/>
                    <a:lstStyle/>
                    <a:p>
                      <a:pPr algn="ctr"/>
                      <a:r>
                        <a:rPr lang="en-US" dirty="0"/>
                        <a:t>37%</a:t>
                      </a:r>
                    </a:p>
                  </a:txBody>
                  <a:tcPr/>
                </a:tc>
                <a:extLst>
                  <a:ext uri="{0D108BD9-81ED-4DB2-BD59-A6C34878D82A}">
                    <a16:rowId xmlns:a16="http://schemas.microsoft.com/office/drawing/2014/main" val="2006711454"/>
                  </a:ext>
                </a:extLst>
              </a:tr>
              <a:tr h="370840">
                <a:tc>
                  <a:txBody>
                    <a:bodyPr/>
                    <a:lstStyle/>
                    <a:p>
                      <a:r>
                        <a:rPr lang="en-US" dirty="0"/>
                        <a:t>Nuts</a:t>
                      </a:r>
                    </a:p>
                  </a:txBody>
                  <a:tcPr/>
                </a:tc>
                <a:tc>
                  <a:txBody>
                    <a:bodyPr/>
                    <a:lstStyle/>
                    <a:p>
                      <a:r>
                        <a:rPr lang="en-US" dirty="0"/>
                        <a:t>China,</a:t>
                      </a:r>
                      <a:r>
                        <a:rPr lang="en-US" baseline="0" dirty="0"/>
                        <a:t> India</a:t>
                      </a:r>
                      <a:endParaRPr lang="en-US" dirty="0"/>
                    </a:p>
                  </a:txBody>
                  <a:tcPr/>
                </a:tc>
                <a:tc>
                  <a:txBody>
                    <a:bodyPr/>
                    <a:lstStyle/>
                    <a:p>
                      <a:pPr algn="ctr"/>
                      <a:r>
                        <a:rPr lang="en-US" dirty="0"/>
                        <a:t>12%</a:t>
                      </a:r>
                    </a:p>
                  </a:txBody>
                  <a:tcPr/>
                </a:tc>
                <a:extLst>
                  <a:ext uri="{0D108BD9-81ED-4DB2-BD59-A6C34878D82A}">
                    <a16:rowId xmlns:a16="http://schemas.microsoft.com/office/drawing/2014/main" val="2741748357"/>
                  </a:ext>
                </a:extLst>
              </a:tr>
              <a:tr h="370840">
                <a:tc>
                  <a:txBody>
                    <a:bodyPr/>
                    <a:lstStyle/>
                    <a:p>
                      <a:r>
                        <a:rPr lang="en-US" dirty="0"/>
                        <a:t>Whiskies (e.g.</a:t>
                      </a:r>
                      <a:r>
                        <a:rPr lang="en-US" baseline="0" dirty="0"/>
                        <a:t> KY bourbon)</a:t>
                      </a:r>
                      <a:endParaRPr lang="en-US" dirty="0"/>
                    </a:p>
                  </a:txBody>
                  <a:tcPr/>
                </a:tc>
                <a:tc>
                  <a:txBody>
                    <a:bodyPr/>
                    <a:lstStyle/>
                    <a:p>
                      <a:r>
                        <a:rPr lang="en-US" dirty="0"/>
                        <a:t>EU, Canada,</a:t>
                      </a:r>
                      <a:r>
                        <a:rPr lang="en-US" baseline="0" dirty="0"/>
                        <a:t> Mexico</a:t>
                      </a:r>
                      <a:endParaRPr lang="en-US" dirty="0"/>
                    </a:p>
                  </a:txBody>
                  <a:tcPr/>
                </a:tc>
                <a:tc>
                  <a:txBody>
                    <a:bodyPr/>
                    <a:lstStyle/>
                    <a:p>
                      <a:pPr algn="ctr"/>
                      <a:r>
                        <a:rPr lang="en-US" dirty="0"/>
                        <a:t>53%</a:t>
                      </a:r>
                    </a:p>
                  </a:txBody>
                  <a:tcPr/>
                </a:tc>
                <a:extLst>
                  <a:ext uri="{0D108BD9-81ED-4DB2-BD59-A6C34878D82A}">
                    <a16:rowId xmlns:a16="http://schemas.microsoft.com/office/drawing/2014/main" val="3291079952"/>
                  </a:ext>
                </a:extLst>
              </a:tr>
              <a:tr h="370840">
                <a:tc>
                  <a:txBody>
                    <a:bodyPr/>
                    <a:lstStyle/>
                    <a:p>
                      <a:r>
                        <a:rPr lang="en-US" dirty="0"/>
                        <a:t>Mineral</a:t>
                      </a:r>
                      <a:r>
                        <a:rPr lang="en-US" baseline="0" dirty="0"/>
                        <a:t> water, coffee, ketchup</a:t>
                      </a:r>
                      <a:endParaRPr lang="en-US" dirty="0"/>
                    </a:p>
                  </a:txBody>
                  <a:tcPr/>
                </a:tc>
                <a:tc>
                  <a:txBody>
                    <a:bodyPr/>
                    <a:lstStyle/>
                    <a:p>
                      <a:r>
                        <a:rPr lang="en-US" dirty="0"/>
                        <a:t>Canada</a:t>
                      </a:r>
                    </a:p>
                  </a:txBody>
                  <a:tcPr/>
                </a:tc>
                <a:tc>
                  <a:txBody>
                    <a:bodyPr/>
                    <a:lstStyle/>
                    <a:p>
                      <a:pPr algn="ctr"/>
                      <a:r>
                        <a:rPr lang="en-US" dirty="0"/>
                        <a:t>About 50%</a:t>
                      </a:r>
                    </a:p>
                  </a:txBody>
                  <a:tcPr/>
                </a:tc>
                <a:extLst>
                  <a:ext uri="{0D108BD9-81ED-4DB2-BD59-A6C34878D82A}">
                    <a16:rowId xmlns:a16="http://schemas.microsoft.com/office/drawing/2014/main" val="988643966"/>
                  </a:ext>
                </a:extLst>
              </a:tr>
            </a:tbl>
          </a:graphicData>
        </a:graphic>
      </p:graphicFrame>
    </p:spTree>
    <p:extLst>
      <p:ext uri="{BB962C8B-B14F-4D97-AF65-F5344CB8AC3E}">
        <p14:creationId xmlns:p14="http://schemas.microsoft.com/office/powerpoint/2010/main" val="392349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DC14F-366A-FC47-B6F2-0D262FCFDA9A}"/>
              </a:ext>
            </a:extLst>
          </p:cNvPr>
          <p:cNvSpPr>
            <a:spLocks noGrp="1"/>
          </p:cNvSpPr>
          <p:nvPr>
            <p:ph type="title"/>
          </p:nvPr>
        </p:nvSpPr>
        <p:spPr/>
        <p:txBody>
          <a:bodyPr/>
          <a:lstStyle/>
          <a:p>
            <a:r>
              <a:rPr lang="en-US" dirty="0">
                <a:solidFill>
                  <a:schemeClr val="bg1"/>
                </a:solidFill>
              </a:rPr>
              <a:t>Wh</a:t>
            </a:r>
            <a:r>
              <a:rPr lang="en-US" dirty="0"/>
              <a:t>at Drives Globalization?</a:t>
            </a:r>
          </a:p>
        </p:txBody>
      </p:sp>
      <p:sp>
        <p:nvSpPr>
          <p:cNvPr id="3" name="Content Placeholder 2">
            <a:extLst>
              <a:ext uri="{FF2B5EF4-FFF2-40B4-BE49-F238E27FC236}">
                <a16:creationId xmlns:a16="http://schemas.microsoft.com/office/drawing/2014/main" id="{A2EC9409-A856-A740-BE59-FE24DF5F6330}"/>
              </a:ext>
            </a:extLst>
          </p:cNvPr>
          <p:cNvSpPr>
            <a:spLocks noGrp="1"/>
          </p:cNvSpPr>
          <p:nvPr>
            <p:ph idx="1"/>
          </p:nvPr>
        </p:nvSpPr>
        <p:spPr>
          <a:xfrm>
            <a:off x="3812931" y="1325563"/>
            <a:ext cx="4566138" cy="4351338"/>
          </a:xfrm>
        </p:spPr>
        <p:txBody>
          <a:bodyPr/>
          <a:lstStyle/>
          <a:p>
            <a:r>
              <a:rPr lang="en-US" dirty="0"/>
              <a:t>Transportation</a:t>
            </a:r>
          </a:p>
          <a:p>
            <a:pPr marL="0" indent="0">
              <a:buNone/>
            </a:pPr>
            <a:endParaRPr lang="en-US" dirty="0"/>
          </a:p>
          <a:p>
            <a:r>
              <a:rPr lang="en-US" dirty="0"/>
              <a:t>Technology</a:t>
            </a:r>
          </a:p>
          <a:p>
            <a:pPr marL="0" indent="0">
              <a:buNone/>
            </a:pPr>
            <a:endParaRPr lang="en-US" dirty="0"/>
          </a:p>
          <a:p>
            <a:r>
              <a:rPr lang="en-US" dirty="0"/>
              <a:t>International Cooperation</a:t>
            </a:r>
          </a:p>
        </p:txBody>
      </p:sp>
      <p:sp>
        <p:nvSpPr>
          <p:cNvPr id="4" name="Slide Number Placeholder 3">
            <a:extLst>
              <a:ext uri="{FF2B5EF4-FFF2-40B4-BE49-F238E27FC236}">
                <a16:creationId xmlns:a16="http://schemas.microsoft.com/office/drawing/2014/main" id="{C96C8B24-C8B1-0441-A629-7A0186835F11}"/>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22981762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Winners and Losers</a:t>
            </a:r>
          </a:p>
        </p:txBody>
      </p:sp>
      <p:sp>
        <p:nvSpPr>
          <p:cNvPr id="3" name="Content Placeholder 2"/>
          <p:cNvSpPr>
            <a:spLocks noGrp="1"/>
          </p:cNvSpPr>
          <p:nvPr>
            <p:ph idx="1"/>
          </p:nvPr>
        </p:nvSpPr>
        <p:spPr>
          <a:xfrm>
            <a:off x="838200" y="1237673"/>
            <a:ext cx="10515600" cy="4821382"/>
          </a:xfrm>
        </p:spPr>
        <p:txBody>
          <a:bodyPr anchor="t">
            <a:normAutofit fontScale="92500" lnSpcReduction="10000"/>
          </a:bodyPr>
          <a:lstStyle/>
          <a:p>
            <a:r>
              <a:rPr lang="en-US" dirty="0"/>
              <a:t>Proposed national security tariffs on autos &amp; auto parts</a:t>
            </a:r>
          </a:p>
          <a:p>
            <a:pPr lvl="1"/>
            <a:r>
              <a:rPr lang="en-US" dirty="0"/>
              <a:t>US car producers are winners… wait, they’re actually losers!</a:t>
            </a:r>
          </a:p>
          <a:p>
            <a:pPr lvl="2"/>
            <a:r>
              <a:rPr lang="en-US" dirty="0"/>
              <a:t>Large consumers of imported autos and auto parts</a:t>
            </a:r>
          </a:p>
          <a:p>
            <a:pPr lvl="2"/>
            <a:r>
              <a:rPr lang="en-US" dirty="0"/>
              <a:t>Large exporters &amp; fear foreign retaliation</a:t>
            </a:r>
          </a:p>
          <a:p>
            <a:pPr lvl="2"/>
            <a:r>
              <a:rPr lang="en-US" dirty="0"/>
              <a:t>Strong opposition from GM, BMW, Toyota, Honda, Nissan, </a:t>
            </a:r>
            <a:r>
              <a:rPr lang="en-US" dirty="0" err="1"/>
              <a:t>Mitusbishi</a:t>
            </a:r>
            <a:r>
              <a:rPr lang="en-US" dirty="0"/>
              <a:t>… </a:t>
            </a:r>
          </a:p>
          <a:p>
            <a:pPr lvl="1"/>
            <a:r>
              <a:rPr lang="en-US" dirty="0"/>
              <a:t>US auto parts producers are winners… wait, they’re actually losers!</a:t>
            </a:r>
          </a:p>
          <a:p>
            <a:pPr lvl="2"/>
            <a:r>
              <a:rPr lang="en-US" dirty="0"/>
              <a:t>Lower production of autos means less demand for auto parts</a:t>
            </a:r>
          </a:p>
          <a:p>
            <a:pPr lvl="2"/>
            <a:r>
              <a:rPr lang="en-US" dirty="0"/>
              <a:t>Strong opposition: auto parts association (MEMA) </a:t>
            </a:r>
          </a:p>
          <a:p>
            <a:pPr lvl="1"/>
            <a:r>
              <a:rPr lang="en-US" dirty="0"/>
              <a:t>Losers: US consumers</a:t>
            </a:r>
          </a:p>
          <a:p>
            <a:pPr lvl="2"/>
            <a:r>
              <a:rPr lang="en-US" dirty="0"/>
              <a:t>Estimated price increases for new cars of 10-20%</a:t>
            </a:r>
          </a:p>
          <a:p>
            <a:pPr lvl="1"/>
            <a:r>
              <a:rPr lang="en-US" dirty="0"/>
              <a:t>Winners: auto workers union (UAW) supports tariffs</a:t>
            </a:r>
          </a:p>
          <a:p>
            <a:pPr lvl="2"/>
            <a:r>
              <a:rPr lang="en-US" dirty="0"/>
              <a:t>Auto &amp; auto parts firms say they’ll scale back US production</a:t>
            </a:r>
          </a:p>
          <a:p>
            <a:pPr lvl="2"/>
            <a:r>
              <a:rPr lang="en-US" dirty="0"/>
              <a:t>Union claims these firms will scale up US production</a:t>
            </a:r>
          </a:p>
          <a:p>
            <a:pPr lvl="2"/>
            <a:endParaRPr lang="en-US" dirty="0"/>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80</a:t>
            </a:fld>
            <a:endParaRPr lang="en-GB" dirty="0"/>
          </a:p>
        </p:txBody>
      </p:sp>
    </p:spTree>
    <p:extLst>
      <p:ext uri="{BB962C8B-B14F-4D97-AF65-F5344CB8AC3E}">
        <p14:creationId xmlns:p14="http://schemas.microsoft.com/office/powerpoint/2010/main" val="23134896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US</a:t>
            </a:r>
            <a:r>
              <a:rPr lang="en-US" dirty="0"/>
              <a:t> Trade Policy in Practice: Winners and Losers</a:t>
            </a:r>
          </a:p>
        </p:txBody>
      </p:sp>
      <p:sp>
        <p:nvSpPr>
          <p:cNvPr id="3" name="Content Placeholder 2"/>
          <p:cNvSpPr>
            <a:spLocks noGrp="1"/>
          </p:cNvSpPr>
          <p:nvPr>
            <p:ph idx="1"/>
          </p:nvPr>
        </p:nvSpPr>
        <p:spPr>
          <a:xfrm>
            <a:off x="838200" y="1126836"/>
            <a:ext cx="10515600" cy="5103389"/>
          </a:xfrm>
        </p:spPr>
        <p:txBody>
          <a:bodyPr anchor="t">
            <a:normAutofit/>
          </a:bodyPr>
          <a:lstStyle/>
          <a:p>
            <a:r>
              <a:rPr lang="en-US" dirty="0"/>
              <a:t>Unfair trade practices tariffs on China</a:t>
            </a:r>
          </a:p>
          <a:p>
            <a:pPr lvl="1"/>
            <a:r>
              <a:rPr lang="en-US" dirty="0">
                <a:solidFill>
                  <a:schemeClr val="tx1"/>
                </a:solidFill>
              </a:rPr>
              <a:t>25% tariff on $50bn and 10% on $200bn of Chinese imports</a:t>
            </a:r>
          </a:p>
          <a:p>
            <a:pPr lvl="2"/>
            <a:r>
              <a:rPr lang="en-US" dirty="0">
                <a:solidFill>
                  <a:schemeClr val="tx1"/>
                </a:solidFill>
              </a:rPr>
              <a:t>About 85% of $50bn and 47% of $200bn are inputs and capital equipment</a:t>
            </a:r>
          </a:p>
          <a:p>
            <a:pPr lvl="1"/>
            <a:r>
              <a:rPr lang="en-US" dirty="0"/>
              <a:t>Winners: US producers where tariffs in place</a:t>
            </a:r>
          </a:p>
          <a:p>
            <a:pPr lvl="2"/>
            <a:r>
              <a:rPr lang="en-US" dirty="0"/>
              <a:t>US producers pushing for protection included steel, furniture, textiles</a:t>
            </a:r>
          </a:p>
          <a:p>
            <a:pPr lvl="1"/>
            <a:r>
              <a:rPr lang="en-US" dirty="0"/>
              <a:t>Losers: US consumers (including firms using inputs &amp; capital equipment)</a:t>
            </a:r>
          </a:p>
          <a:p>
            <a:pPr lvl="1"/>
            <a:r>
              <a:rPr lang="en-US" dirty="0"/>
              <a:t>Retaliation ($46bn of US exports, $14bn as of Aug 23)</a:t>
            </a:r>
          </a:p>
          <a:p>
            <a:pPr marL="1371600" lvl="3"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81</a:t>
            </a:fld>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624750528"/>
              </p:ext>
            </p:extLst>
          </p:nvPr>
        </p:nvGraphicFramePr>
        <p:xfrm>
          <a:off x="3755734" y="3994401"/>
          <a:ext cx="5785430" cy="2225040"/>
        </p:xfrm>
        <a:graphic>
          <a:graphicData uri="http://schemas.openxmlformats.org/drawingml/2006/table">
            <a:tbl>
              <a:tblPr firstRow="1" bandRow="1">
                <a:tableStyleId>{5C22544A-7EE6-4342-B048-85BDC9FD1C3A}</a:tableStyleId>
              </a:tblPr>
              <a:tblGrid>
                <a:gridCol w="1315029">
                  <a:extLst>
                    <a:ext uri="{9D8B030D-6E8A-4147-A177-3AD203B41FA5}">
                      <a16:colId xmlns:a16="http://schemas.microsoft.com/office/drawing/2014/main" val="2269477669"/>
                    </a:ext>
                  </a:extLst>
                </a:gridCol>
                <a:gridCol w="2410692">
                  <a:extLst>
                    <a:ext uri="{9D8B030D-6E8A-4147-A177-3AD203B41FA5}">
                      <a16:colId xmlns:a16="http://schemas.microsoft.com/office/drawing/2014/main" val="2196941509"/>
                    </a:ext>
                  </a:extLst>
                </a:gridCol>
                <a:gridCol w="2059709">
                  <a:extLst>
                    <a:ext uri="{9D8B030D-6E8A-4147-A177-3AD203B41FA5}">
                      <a16:colId xmlns:a16="http://schemas.microsoft.com/office/drawing/2014/main" val="3876687487"/>
                    </a:ext>
                  </a:extLst>
                </a:gridCol>
              </a:tblGrid>
              <a:tr h="370840">
                <a:tc>
                  <a:txBody>
                    <a:bodyPr/>
                    <a:lstStyle/>
                    <a:p>
                      <a:r>
                        <a:rPr lang="en-US" dirty="0"/>
                        <a:t>Industry</a:t>
                      </a:r>
                    </a:p>
                  </a:txBody>
                  <a:tcPr/>
                </a:tc>
                <a:tc>
                  <a:txBody>
                    <a:bodyPr/>
                    <a:lstStyle/>
                    <a:p>
                      <a:pPr algn="ctr"/>
                      <a:r>
                        <a:rPr lang="en-US" dirty="0"/>
                        <a:t>US exports to China</a:t>
                      </a:r>
                    </a:p>
                  </a:txBody>
                  <a:tcPr/>
                </a:tc>
                <a:tc>
                  <a:txBody>
                    <a:bodyPr/>
                    <a:lstStyle/>
                    <a:p>
                      <a:r>
                        <a:rPr lang="en-US" dirty="0"/>
                        <a:t>Share of US exports</a:t>
                      </a:r>
                    </a:p>
                  </a:txBody>
                  <a:tcPr/>
                </a:tc>
                <a:extLst>
                  <a:ext uri="{0D108BD9-81ED-4DB2-BD59-A6C34878D82A}">
                    <a16:rowId xmlns:a16="http://schemas.microsoft.com/office/drawing/2014/main" val="2501741287"/>
                  </a:ext>
                </a:extLst>
              </a:tr>
              <a:tr h="370840">
                <a:tc>
                  <a:txBody>
                    <a:bodyPr/>
                    <a:lstStyle/>
                    <a:p>
                      <a:r>
                        <a:rPr lang="en-US" dirty="0"/>
                        <a:t>Soybeans</a:t>
                      </a:r>
                    </a:p>
                  </a:txBody>
                  <a:tcPr/>
                </a:tc>
                <a:tc>
                  <a:txBody>
                    <a:bodyPr/>
                    <a:lstStyle/>
                    <a:p>
                      <a:pPr algn="ctr"/>
                      <a:r>
                        <a:rPr lang="en-US" dirty="0"/>
                        <a:t>$12.4bn</a:t>
                      </a:r>
                    </a:p>
                  </a:txBody>
                  <a:tcPr/>
                </a:tc>
                <a:tc>
                  <a:txBody>
                    <a:bodyPr/>
                    <a:lstStyle/>
                    <a:p>
                      <a:pPr algn="ctr"/>
                      <a:r>
                        <a:rPr lang="en-US" dirty="0"/>
                        <a:t>57%</a:t>
                      </a:r>
                    </a:p>
                  </a:txBody>
                  <a:tcPr/>
                </a:tc>
                <a:extLst>
                  <a:ext uri="{0D108BD9-81ED-4DB2-BD59-A6C34878D82A}">
                    <a16:rowId xmlns:a16="http://schemas.microsoft.com/office/drawing/2014/main" val="1274201636"/>
                  </a:ext>
                </a:extLst>
              </a:tr>
              <a:tr h="370840">
                <a:tc>
                  <a:txBody>
                    <a:bodyPr/>
                    <a:lstStyle/>
                    <a:p>
                      <a:r>
                        <a:rPr lang="en-US" dirty="0"/>
                        <a:t>Vehicles</a:t>
                      </a:r>
                    </a:p>
                  </a:txBody>
                  <a:tcPr/>
                </a:tc>
                <a:tc>
                  <a:txBody>
                    <a:bodyPr/>
                    <a:lstStyle/>
                    <a:p>
                      <a:pPr algn="ctr"/>
                      <a:r>
                        <a:rPr lang="en-US" dirty="0"/>
                        <a:t>$11.3bn</a:t>
                      </a:r>
                    </a:p>
                  </a:txBody>
                  <a:tcPr/>
                </a:tc>
                <a:tc>
                  <a:txBody>
                    <a:bodyPr/>
                    <a:lstStyle/>
                    <a:p>
                      <a:pPr algn="ctr"/>
                      <a:r>
                        <a:rPr lang="en-US" dirty="0"/>
                        <a:t>10%</a:t>
                      </a:r>
                    </a:p>
                  </a:txBody>
                  <a:tcPr/>
                </a:tc>
                <a:extLst>
                  <a:ext uri="{0D108BD9-81ED-4DB2-BD59-A6C34878D82A}">
                    <a16:rowId xmlns:a16="http://schemas.microsoft.com/office/drawing/2014/main" val="3349801612"/>
                  </a:ext>
                </a:extLst>
              </a:tr>
              <a:tr h="370840">
                <a:tc>
                  <a:txBody>
                    <a:bodyPr/>
                    <a:lstStyle/>
                    <a:p>
                      <a:r>
                        <a:rPr lang="en-US" dirty="0"/>
                        <a:t>Crude</a:t>
                      </a:r>
                      <a:r>
                        <a:rPr lang="en-US" baseline="0" dirty="0"/>
                        <a:t> oil</a:t>
                      </a:r>
                      <a:endParaRPr lang="en-US" dirty="0"/>
                    </a:p>
                  </a:txBody>
                  <a:tcPr/>
                </a:tc>
                <a:tc>
                  <a:txBody>
                    <a:bodyPr/>
                    <a:lstStyle/>
                    <a:p>
                      <a:pPr algn="ctr"/>
                      <a:r>
                        <a:rPr lang="en-US" dirty="0"/>
                        <a:t>$4.4bn</a:t>
                      </a:r>
                    </a:p>
                  </a:txBody>
                  <a:tcPr/>
                </a:tc>
                <a:tc>
                  <a:txBody>
                    <a:bodyPr/>
                    <a:lstStyle/>
                    <a:p>
                      <a:pPr algn="ctr"/>
                      <a:r>
                        <a:rPr lang="en-US" dirty="0"/>
                        <a:t>20%</a:t>
                      </a:r>
                    </a:p>
                  </a:txBody>
                  <a:tcPr/>
                </a:tc>
                <a:extLst>
                  <a:ext uri="{0D108BD9-81ED-4DB2-BD59-A6C34878D82A}">
                    <a16:rowId xmlns:a16="http://schemas.microsoft.com/office/drawing/2014/main" val="3436364383"/>
                  </a:ext>
                </a:extLst>
              </a:tr>
              <a:tr h="370840">
                <a:tc>
                  <a:txBody>
                    <a:bodyPr/>
                    <a:lstStyle/>
                    <a:p>
                      <a:r>
                        <a:rPr lang="en-US" dirty="0"/>
                        <a:t>Shellfish</a:t>
                      </a:r>
                    </a:p>
                  </a:txBody>
                  <a:tcPr/>
                </a:tc>
                <a:tc>
                  <a:txBody>
                    <a:bodyPr/>
                    <a:lstStyle/>
                    <a:p>
                      <a:pPr algn="ctr"/>
                      <a:r>
                        <a:rPr lang="en-US" dirty="0"/>
                        <a:t>$1.2bn</a:t>
                      </a:r>
                    </a:p>
                  </a:txBody>
                  <a:tcPr/>
                </a:tc>
                <a:tc>
                  <a:txBody>
                    <a:bodyPr/>
                    <a:lstStyle/>
                    <a:p>
                      <a:pPr algn="ctr"/>
                      <a:r>
                        <a:rPr lang="en-US" dirty="0"/>
                        <a:t>23%</a:t>
                      </a:r>
                    </a:p>
                  </a:txBody>
                  <a:tcPr/>
                </a:tc>
                <a:extLst>
                  <a:ext uri="{0D108BD9-81ED-4DB2-BD59-A6C34878D82A}">
                    <a16:rowId xmlns:a16="http://schemas.microsoft.com/office/drawing/2014/main" val="2262452443"/>
                  </a:ext>
                </a:extLst>
              </a:tr>
              <a:tr h="370840">
                <a:tc>
                  <a:txBody>
                    <a:bodyPr/>
                    <a:lstStyle/>
                    <a:p>
                      <a:r>
                        <a:rPr lang="en-US" dirty="0"/>
                        <a:t>Sorghum</a:t>
                      </a:r>
                    </a:p>
                  </a:txBody>
                  <a:tcPr/>
                </a:tc>
                <a:tc>
                  <a:txBody>
                    <a:bodyPr/>
                    <a:lstStyle/>
                    <a:p>
                      <a:pPr algn="ctr"/>
                      <a:r>
                        <a:rPr lang="en-US" dirty="0"/>
                        <a:t>$0.8bn</a:t>
                      </a:r>
                    </a:p>
                  </a:txBody>
                  <a:tcPr/>
                </a:tc>
                <a:tc>
                  <a:txBody>
                    <a:bodyPr/>
                    <a:lstStyle/>
                    <a:p>
                      <a:pPr algn="ctr"/>
                      <a:r>
                        <a:rPr lang="en-US" dirty="0"/>
                        <a:t>78%</a:t>
                      </a:r>
                    </a:p>
                  </a:txBody>
                  <a:tcPr/>
                </a:tc>
                <a:extLst>
                  <a:ext uri="{0D108BD9-81ED-4DB2-BD59-A6C34878D82A}">
                    <a16:rowId xmlns:a16="http://schemas.microsoft.com/office/drawing/2014/main" val="1288614718"/>
                  </a:ext>
                </a:extLst>
              </a:tr>
            </a:tbl>
          </a:graphicData>
        </a:graphic>
      </p:graphicFrame>
    </p:spTree>
    <p:extLst>
      <p:ext uri="{BB962C8B-B14F-4D97-AF65-F5344CB8AC3E}">
        <p14:creationId xmlns:p14="http://schemas.microsoft.com/office/powerpoint/2010/main" val="1519095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B601-38A4-1744-A8F0-502CC21E0048}"/>
              </a:ext>
            </a:extLst>
          </p:cNvPr>
          <p:cNvSpPr>
            <a:spLocks noGrp="1"/>
          </p:cNvSpPr>
          <p:nvPr>
            <p:ph type="title"/>
          </p:nvPr>
        </p:nvSpPr>
        <p:spPr/>
        <p:txBody>
          <a:bodyPr/>
          <a:lstStyle/>
          <a:p>
            <a:r>
              <a:rPr lang="en-US" dirty="0">
                <a:solidFill>
                  <a:schemeClr val="bg1"/>
                </a:solidFill>
              </a:rPr>
              <a:t>Chi</a:t>
            </a:r>
            <a:r>
              <a:rPr lang="en-US" dirty="0"/>
              <a:t>na: The Problem?  The Solution?</a:t>
            </a:r>
          </a:p>
        </p:txBody>
      </p:sp>
      <p:pic>
        <p:nvPicPr>
          <p:cNvPr id="6" name="Content Placeholder 5" descr="A picture containing writing implement, pencil, stationary&#10;&#10;Description automatically generated">
            <a:extLst>
              <a:ext uri="{FF2B5EF4-FFF2-40B4-BE49-F238E27FC236}">
                <a16:creationId xmlns:a16="http://schemas.microsoft.com/office/drawing/2014/main" id="{CB254379-5268-8841-ABDE-32B09DC832B3}"/>
              </a:ext>
            </a:extLst>
          </p:cNvPr>
          <p:cNvPicPr>
            <a:picLocks noGrp="1" noChangeAspect="1"/>
          </p:cNvPicPr>
          <p:nvPr>
            <p:ph idx="1"/>
          </p:nvPr>
        </p:nvPicPr>
        <p:blipFill>
          <a:blip r:embed="rId2" r:link="rId3"/>
          <a:stretch>
            <a:fillRect/>
          </a:stretch>
        </p:blipFill>
        <p:spPr>
          <a:xfrm>
            <a:off x="2293749" y="979419"/>
            <a:ext cx="7163986" cy="5212080"/>
          </a:xfrm>
        </p:spPr>
      </p:pic>
      <p:sp>
        <p:nvSpPr>
          <p:cNvPr id="4" name="Slide Number Placeholder 3">
            <a:extLst>
              <a:ext uri="{FF2B5EF4-FFF2-40B4-BE49-F238E27FC236}">
                <a16:creationId xmlns:a16="http://schemas.microsoft.com/office/drawing/2014/main" id="{5AA0C632-B94E-DF40-B5E3-19DB9CA1622C}"/>
              </a:ext>
            </a:extLst>
          </p:cNvPr>
          <p:cNvSpPr>
            <a:spLocks noGrp="1"/>
          </p:cNvSpPr>
          <p:nvPr>
            <p:ph type="sldNum" sz="quarter" idx="12"/>
          </p:nvPr>
        </p:nvSpPr>
        <p:spPr/>
        <p:txBody>
          <a:bodyPr/>
          <a:lstStyle/>
          <a:p>
            <a:fld id="{D9F085D5-EC86-4F6A-B501-C1359CB39116}" type="slidenum">
              <a:rPr lang="en-GB" smtClean="0"/>
              <a:pPr/>
              <a:t>82</a:t>
            </a:fld>
            <a:endParaRPr lang="en-GB"/>
          </a:p>
        </p:txBody>
      </p:sp>
      <p:sp>
        <p:nvSpPr>
          <p:cNvPr id="3" name="TextBox 2">
            <a:extLst>
              <a:ext uri="{FF2B5EF4-FFF2-40B4-BE49-F238E27FC236}">
                <a16:creationId xmlns:a16="http://schemas.microsoft.com/office/drawing/2014/main" id="{83846ED1-BB0E-2941-B23F-48FADF4445FD}"/>
              </a:ext>
            </a:extLst>
          </p:cNvPr>
          <p:cNvSpPr txBox="1"/>
          <p:nvPr/>
        </p:nvSpPr>
        <p:spPr>
          <a:xfrm>
            <a:off x="5738370" y="2120316"/>
            <a:ext cx="715260" cy="369332"/>
          </a:xfrm>
          <a:prstGeom prst="rect">
            <a:avLst/>
          </a:prstGeom>
          <a:solidFill>
            <a:srgbClr val="941651"/>
          </a:solidFill>
        </p:spPr>
        <p:txBody>
          <a:bodyPr wrap="none" rtlCol="0">
            <a:spAutoFit/>
          </a:bodyPr>
          <a:lstStyle/>
          <a:p>
            <a:r>
              <a:rPr lang="en-US" dirty="0">
                <a:solidFill>
                  <a:schemeClr val="bg1"/>
                </a:solidFill>
              </a:rPr>
              <a:t>China</a:t>
            </a:r>
          </a:p>
        </p:txBody>
      </p:sp>
      <p:sp>
        <p:nvSpPr>
          <p:cNvPr id="7" name="TextBox 6">
            <a:extLst>
              <a:ext uri="{FF2B5EF4-FFF2-40B4-BE49-F238E27FC236}">
                <a16:creationId xmlns:a16="http://schemas.microsoft.com/office/drawing/2014/main" id="{566CA693-8E30-384C-9447-53CA40E73304}"/>
              </a:ext>
            </a:extLst>
          </p:cNvPr>
          <p:cNvSpPr txBox="1"/>
          <p:nvPr/>
        </p:nvSpPr>
        <p:spPr>
          <a:xfrm>
            <a:off x="5508242" y="3999021"/>
            <a:ext cx="1175515" cy="369332"/>
          </a:xfrm>
          <a:prstGeom prst="rect">
            <a:avLst/>
          </a:prstGeom>
          <a:solidFill>
            <a:srgbClr val="002060"/>
          </a:solidFill>
        </p:spPr>
        <p:txBody>
          <a:bodyPr wrap="none" rtlCol="0">
            <a:spAutoFit/>
          </a:bodyPr>
          <a:lstStyle/>
          <a:p>
            <a:r>
              <a:rPr lang="en-US" dirty="0">
                <a:solidFill>
                  <a:schemeClr val="bg1"/>
                </a:solidFill>
              </a:rPr>
              <a:t>NOT China</a:t>
            </a:r>
          </a:p>
        </p:txBody>
      </p:sp>
    </p:spTree>
    <p:extLst>
      <p:ext uri="{BB962C8B-B14F-4D97-AF65-F5344CB8AC3E}">
        <p14:creationId xmlns:p14="http://schemas.microsoft.com/office/powerpoint/2010/main" val="2792597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618F-083A-7440-BCFC-8C949B33A0F1}"/>
              </a:ext>
            </a:extLst>
          </p:cNvPr>
          <p:cNvSpPr>
            <a:spLocks noGrp="1"/>
          </p:cNvSpPr>
          <p:nvPr>
            <p:ph type="title"/>
          </p:nvPr>
        </p:nvSpPr>
        <p:spPr/>
        <p:txBody>
          <a:bodyPr/>
          <a:lstStyle/>
          <a:p>
            <a:r>
              <a:rPr lang="en-US" dirty="0"/>
              <a:t>Foreign Direct Investment (FDI)</a:t>
            </a:r>
          </a:p>
        </p:txBody>
      </p:sp>
      <p:sp>
        <p:nvSpPr>
          <p:cNvPr id="3" name="Text Placeholder 2">
            <a:extLst>
              <a:ext uri="{FF2B5EF4-FFF2-40B4-BE49-F238E27FC236}">
                <a16:creationId xmlns:a16="http://schemas.microsoft.com/office/drawing/2014/main" id="{6657F36D-9C16-4B4C-95E9-1F4AEC596F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987BD9-4F3B-504B-8E27-2D9DB8E4CBEC}"/>
              </a:ext>
            </a:extLst>
          </p:cNvPr>
          <p:cNvSpPr>
            <a:spLocks noGrp="1"/>
          </p:cNvSpPr>
          <p:nvPr>
            <p:ph type="sldNum" sz="quarter" idx="12"/>
          </p:nvPr>
        </p:nvSpPr>
        <p:spPr/>
        <p:txBody>
          <a:bodyPr/>
          <a:lstStyle/>
          <a:p>
            <a:fld id="{D9F085D5-EC86-4F6A-B501-C1359CB39116}" type="slidenum">
              <a:rPr lang="en-GB" smtClean="0"/>
              <a:pPr/>
              <a:t>83</a:t>
            </a:fld>
            <a:endParaRPr lang="en-GB"/>
          </a:p>
        </p:txBody>
      </p:sp>
    </p:spTree>
    <p:extLst>
      <p:ext uri="{BB962C8B-B14F-4D97-AF65-F5344CB8AC3E}">
        <p14:creationId xmlns:p14="http://schemas.microsoft.com/office/powerpoint/2010/main" val="38621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5636"/>
            <a:ext cx="10515600" cy="486889"/>
          </a:xfrm>
        </p:spPr>
        <p:txBody>
          <a:bodyPr>
            <a:normAutofit fontScale="90000"/>
          </a:bodyPr>
          <a:lstStyle/>
          <a:p>
            <a:r>
              <a:rPr lang="en-US" sz="4400" dirty="0">
                <a:solidFill>
                  <a:schemeClr val="bg1"/>
                </a:solidFill>
              </a:rPr>
              <a:t> FD</a:t>
            </a:r>
            <a:r>
              <a:rPr lang="en-US" sz="4400" dirty="0">
                <a:solidFill>
                  <a:schemeClr val="accent1">
                    <a:lumMod val="75000"/>
                  </a:schemeClr>
                </a:solidFill>
              </a:rPr>
              <a:t>I</a:t>
            </a:r>
            <a:r>
              <a:rPr lang="en-US" dirty="0">
                <a:solidFill>
                  <a:schemeClr val="accent1">
                    <a:lumMod val="75000"/>
                  </a:schemeClr>
                </a:solidFill>
              </a:rPr>
              <a:t>: Definition </a:t>
            </a:r>
          </a:p>
        </p:txBody>
      </p:sp>
      <p:sp>
        <p:nvSpPr>
          <p:cNvPr id="3" name="Content Placeholder 2"/>
          <p:cNvSpPr>
            <a:spLocks noGrp="1"/>
          </p:cNvSpPr>
          <p:nvPr>
            <p:ph idx="1"/>
          </p:nvPr>
        </p:nvSpPr>
        <p:spPr>
          <a:xfrm>
            <a:off x="499872" y="1158240"/>
            <a:ext cx="11021568" cy="5071985"/>
          </a:xfrm>
        </p:spPr>
        <p:txBody>
          <a:bodyPr>
            <a:normAutofit/>
          </a:bodyPr>
          <a:lstStyle/>
          <a:p>
            <a:pPr>
              <a:buFont typeface="Courier New" pitchFamily="49" charset="0"/>
              <a:buChar char="o"/>
            </a:pPr>
            <a:r>
              <a:rPr lang="en-US" sz="2400" dirty="0"/>
              <a:t>Investment made by an entity (firm/individual) of one country into business interests located in another country</a:t>
            </a:r>
          </a:p>
          <a:p>
            <a:pPr lvl="2"/>
            <a:r>
              <a:rPr lang="en-US" sz="2000" dirty="0"/>
              <a:t>Controlling ownership,  At least 10 percent equity (OECD, IMF definition)</a:t>
            </a:r>
          </a:p>
          <a:p>
            <a:pPr lvl="2"/>
            <a:r>
              <a:rPr lang="en-US" sz="2000" dirty="0"/>
              <a:t>Long term usually</a:t>
            </a:r>
            <a:endParaRPr lang="en-US" sz="1400" b="0" i="1" dirty="0"/>
          </a:p>
          <a:p>
            <a:pPr>
              <a:lnSpc>
                <a:spcPct val="100000"/>
              </a:lnSpc>
              <a:buFont typeface="Courier New" pitchFamily="49" charset="0"/>
              <a:buChar char="o"/>
            </a:pPr>
            <a:r>
              <a:rPr lang="en-US" sz="2400" dirty="0"/>
              <a:t>Distinguished from foreign portfolio investment (FPI)</a:t>
            </a:r>
          </a:p>
          <a:p>
            <a:pPr lvl="2"/>
            <a:r>
              <a:rPr lang="en-US" sz="2000" dirty="0"/>
              <a:t> Mere purchase of equity of foreign-based company, no control</a:t>
            </a:r>
          </a:p>
          <a:p>
            <a:pPr lvl="2"/>
            <a:r>
              <a:rPr lang="en-US" sz="2000" dirty="0"/>
              <a:t> Short term</a:t>
            </a:r>
          </a:p>
          <a:p>
            <a:pPr>
              <a:lnSpc>
                <a:spcPct val="100000"/>
              </a:lnSpc>
              <a:buFont typeface="Courier New" pitchFamily="49" charset="0"/>
              <a:buChar char="o"/>
            </a:pPr>
            <a:r>
              <a:rPr lang="en-US" sz="2400" dirty="0"/>
              <a:t>Global FDI flows:  $1.52 trillion (2017)   </a:t>
            </a:r>
          </a:p>
          <a:p>
            <a:pPr lvl="2">
              <a:lnSpc>
                <a:spcPct val="100000"/>
              </a:lnSpc>
            </a:pPr>
            <a:r>
              <a:rPr lang="en-US" sz="2000" b="0" dirty="0">
                <a:solidFill>
                  <a:srgbClr val="2B414D"/>
                </a:solidFill>
              </a:rPr>
              <a:t>Main destinations</a:t>
            </a:r>
            <a:r>
              <a:rPr lang="en-US" sz="2000" dirty="0"/>
              <a:t>:   </a:t>
            </a:r>
            <a:r>
              <a:rPr lang="en-US" sz="2000" b="0" dirty="0">
                <a:solidFill>
                  <a:srgbClr val="2B414D"/>
                </a:solidFill>
              </a:rPr>
              <a:t>Developing Asia, EU, North America</a:t>
            </a:r>
          </a:p>
          <a:p>
            <a:pPr>
              <a:lnSpc>
                <a:spcPct val="100000"/>
              </a:lnSpc>
              <a:buFont typeface="Courier New" pitchFamily="49" charset="0"/>
              <a:buChar char="o"/>
            </a:pPr>
            <a:r>
              <a:rPr lang="en-US" sz="2400" dirty="0"/>
              <a:t>FDI  in US</a:t>
            </a:r>
          </a:p>
          <a:p>
            <a:pPr lvl="2">
              <a:lnSpc>
                <a:spcPct val="100000"/>
              </a:lnSpc>
            </a:pPr>
            <a:r>
              <a:rPr lang="en-US" sz="2000" b="0" dirty="0">
                <a:solidFill>
                  <a:srgbClr val="2B414D"/>
                </a:solidFill>
              </a:rPr>
              <a:t>Inward Stock: $3.7 trillion in 2016; Growth rate: 7.8% per year </a:t>
            </a:r>
          </a:p>
          <a:p>
            <a:pPr lvl="2">
              <a:lnSpc>
                <a:spcPct val="100000"/>
              </a:lnSpc>
            </a:pPr>
            <a:r>
              <a:rPr lang="en-US" sz="2000" b="0" dirty="0">
                <a:solidFill>
                  <a:srgbClr val="2B414D"/>
                </a:solidFill>
              </a:rPr>
              <a:t>Largest recipient in 2017 ($311 billion)</a:t>
            </a:r>
          </a:p>
        </p:txBody>
      </p:sp>
      <p:sp>
        <p:nvSpPr>
          <p:cNvPr id="4" name="Slide Number Placeholder 3"/>
          <p:cNvSpPr>
            <a:spLocks noGrp="1"/>
          </p:cNvSpPr>
          <p:nvPr>
            <p:ph type="sldNum" sz="quarter" idx="12"/>
          </p:nvPr>
        </p:nvSpPr>
        <p:spPr/>
        <p:txBody>
          <a:bodyPr/>
          <a:lstStyle/>
          <a:p>
            <a:fld id="{D9F085D5-EC86-4F6A-B501-C1359CB39116}" type="slidenum">
              <a:rPr lang="en-GB" smtClean="0"/>
              <a:pPr/>
              <a:t>84</a:t>
            </a:fld>
            <a:endParaRPr lang="en-GB" dirty="0"/>
          </a:p>
        </p:txBody>
      </p:sp>
    </p:spTree>
    <p:extLst>
      <p:ext uri="{BB962C8B-B14F-4D97-AF65-F5344CB8AC3E}">
        <p14:creationId xmlns:p14="http://schemas.microsoft.com/office/powerpoint/2010/main" val="3424884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a:t>
            </a:r>
            <a:r>
              <a:rPr lang="en-US" sz="4400" dirty="0">
                <a:solidFill>
                  <a:schemeClr val="bg1"/>
                </a:solidFill>
              </a:rPr>
              <a:t>T</a:t>
            </a:r>
            <a:r>
              <a:rPr lang="en-US" dirty="0">
                <a:solidFill>
                  <a:schemeClr val="bg1"/>
                </a:solidFill>
              </a:rPr>
              <a:t>y</a:t>
            </a:r>
            <a:r>
              <a:rPr lang="en-US" dirty="0"/>
              <a:t>pes</a:t>
            </a:r>
            <a:r>
              <a:rPr lang="en-US" dirty="0">
                <a:solidFill>
                  <a:schemeClr val="accent1">
                    <a:lumMod val="75000"/>
                  </a:schemeClr>
                </a:solidFill>
              </a:rPr>
              <a:t> of FDI</a:t>
            </a:r>
          </a:p>
        </p:txBody>
      </p:sp>
      <p:sp>
        <p:nvSpPr>
          <p:cNvPr id="3" name="Content Placeholder 2"/>
          <p:cNvSpPr>
            <a:spLocks noGrp="1"/>
          </p:cNvSpPr>
          <p:nvPr>
            <p:ph idx="1"/>
          </p:nvPr>
        </p:nvSpPr>
        <p:spPr>
          <a:xfrm>
            <a:off x="548640" y="1146048"/>
            <a:ext cx="10805160" cy="4776020"/>
          </a:xfrm>
        </p:spPr>
        <p:txBody>
          <a:bodyPr>
            <a:normAutofit fontScale="92500" lnSpcReduction="20000"/>
          </a:bodyPr>
          <a:lstStyle/>
          <a:p>
            <a:r>
              <a:rPr lang="en-US" dirty="0"/>
              <a:t>Method of Entry:</a:t>
            </a:r>
          </a:p>
          <a:p>
            <a:pPr lvl="1"/>
            <a:r>
              <a:rPr lang="en-US" dirty="0"/>
              <a:t>Greenfield   (establishing new production capacity)</a:t>
            </a:r>
          </a:p>
          <a:p>
            <a:pPr lvl="1"/>
            <a:r>
              <a:rPr lang="en-US" dirty="0"/>
              <a:t>Brownfield   (Purchase of existing production facility; Mergers/Acquisitions)  </a:t>
            </a:r>
          </a:p>
          <a:p>
            <a:pPr lvl="1">
              <a:buNone/>
            </a:pPr>
            <a:endParaRPr lang="en-US" dirty="0"/>
          </a:p>
          <a:p>
            <a:r>
              <a:rPr lang="en-US" dirty="0"/>
              <a:t>Production Strategy:</a:t>
            </a:r>
          </a:p>
          <a:p>
            <a:r>
              <a:rPr lang="en-US" sz="2200" i="1" dirty="0"/>
              <a:t>Horizontal FDI: </a:t>
            </a:r>
          </a:p>
          <a:p>
            <a:pPr lvl="2">
              <a:lnSpc>
                <a:spcPct val="100000"/>
              </a:lnSpc>
            </a:pPr>
            <a:r>
              <a:rPr lang="en-US" dirty="0"/>
              <a:t>Roughly similar production activity duplicated in multiple countries</a:t>
            </a:r>
          </a:p>
          <a:p>
            <a:pPr lvl="2">
              <a:lnSpc>
                <a:spcPct val="100000"/>
              </a:lnSpc>
              <a:buNone/>
            </a:pPr>
            <a:r>
              <a:rPr lang="en-US" dirty="0"/>
              <a:t>    </a:t>
            </a:r>
            <a:r>
              <a:rPr lang="en-US" sz="2600" dirty="0"/>
              <a:t>-  </a:t>
            </a:r>
            <a:r>
              <a:rPr lang="en-US" sz="2200" i="1" dirty="0"/>
              <a:t>McDonalds, Starbucks, Coca-cola expansion (Ex.)</a:t>
            </a:r>
            <a:endParaRPr lang="en-US" i="1" dirty="0"/>
          </a:p>
          <a:p>
            <a:r>
              <a:rPr lang="en-US" sz="2200" i="1" dirty="0"/>
              <a:t>Vertical FDI</a:t>
            </a:r>
          </a:p>
          <a:p>
            <a:pPr lvl="2">
              <a:lnSpc>
                <a:spcPct val="100000"/>
              </a:lnSpc>
            </a:pPr>
            <a:r>
              <a:rPr lang="en-US" dirty="0"/>
              <a:t>Different stages of production located in different countries {</a:t>
            </a:r>
            <a:r>
              <a:rPr lang="en-US" sz="2400" b="0" dirty="0">
                <a:solidFill>
                  <a:srgbClr val="2B414D"/>
                </a:solidFill>
              </a:rPr>
              <a:t>trade-creating}</a:t>
            </a:r>
            <a:r>
              <a:rPr lang="en-US" dirty="0"/>
              <a:t> </a:t>
            </a:r>
          </a:p>
          <a:p>
            <a:pPr lvl="2">
              <a:lnSpc>
                <a:spcPct val="100000"/>
              </a:lnSpc>
            </a:pPr>
            <a:r>
              <a:rPr lang="en-US" sz="2200" b="1" i="1" dirty="0">
                <a:solidFill>
                  <a:srgbClr val="0C4C88"/>
                </a:solidFill>
              </a:rPr>
              <a:t>Forward vertical FDI   </a:t>
            </a:r>
            <a:r>
              <a:rPr lang="en-US" sz="2200" dirty="0"/>
              <a:t>(movement towards market) </a:t>
            </a:r>
          </a:p>
          <a:p>
            <a:pPr lvl="2">
              <a:lnSpc>
                <a:spcPct val="100000"/>
              </a:lnSpc>
              <a:buNone/>
            </a:pPr>
            <a:r>
              <a:rPr lang="en-US" sz="2200" i="1" dirty="0"/>
              <a:t>                                                                - Toyota acquiring car distributorship in US</a:t>
            </a:r>
          </a:p>
          <a:p>
            <a:pPr lvl="2">
              <a:lnSpc>
                <a:spcPct val="100000"/>
              </a:lnSpc>
            </a:pPr>
            <a:r>
              <a:rPr lang="en-US" sz="2200" b="1" i="1" dirty="0">
                <a:solidFill>
                  <a:srgbClr val="0C4C88"/>
                </a:solidFill>
              </a:rPr>
              <a:t>Backward Vertical FDI</a:t>
            </a:r>
            <a:r>
              <a:rPr lang="en-US" dirty="0"/>
              <a:t>  </a:t>
            </a:r>
            <a:r>
              <a:rPr lang="en-US" sz="2200" dirty="0"/>
              <a:t>(moving back towards raw materials)</a:t>
            </a:r>
          </a:p>
          <a:p>
            <a:pPr lvl="2">
              <a:lnSpc>
                <a:spcPct val="100000"/>
              </a:lnSpc>
              <a:buNone/>
            </a:pPr>
            <a:r>
              <a:rPr lang="en-US" sz="2100" i="1" dirty="0"/>
              <a:t>                                                                    </a:t>
            </a:r>
            <a:r>
              <a:rPr lang="en-US" sz="2200" i="1" dirty="0"/>
              <a:t>- Toyota acquiring rubber plantation</a:t>
            </a:r>
          </a:p>
        </p:txBody>
      </p:sp>
      <p:sp>
        <p:nvSpPr>
          <p:cNvPr id="4" name="Slide Number Placeholder 3"/>
          <p:cNvSpPr>
            <a:spLocks noGrp="1"/>
          </p:cNvSpPr>
          <p:nvPr>
            <p:ph type="sldNum" sz="quarter" idx="12"/>
          </p:nvPr>
        </p:nvSpPr>
        <p:spPr/>
        <p:txBody>
          <a:bodyPr/>
          <a:lstStyle/>
          <a:p>
            <a:fld id="{D9F085D5-EC86-4F6A-B501-C1359CB39116}" type="slidenum">
              <a:rPr lang="en-GB" smtClean="0"/>
              <a:pPr/>
              <a:t>85</a:t>
            </a:fld>
            <a:endParaRPr lang="en-GB"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1886"/>
            <a:ext cx="10515600" cy="418011"/>
          </a:xfrm>
        </p:spPr>
        <p:txBody>
          <a:bodyPr>
            <a:normAutofit fontScale="90000"/>
          </a:bodyPr>
          <a:lstStyle/>
          <a:p>
            <a:r>
              <a:rPr lang="en-US" dirty="0">
                <a:solidFill>
                  <a:schemeClr val="bg1"/>
                </a:solidFill>
              </a:rPr>
              <a:t>Wh</a:t>
            </a:r>
            <a:r>
              <a:rPr lang="en-US" dirty="0"/>
              <a:t>y  Invest in Foreign Countries?</a:t>
            </a:r>
          </a:p>
        </p:txBody>
      </p:sp>
      <p:sp>
        <p:nvSpPr>
          <p:cNvPr id="3" name="Content Placeholder 2"/>
          <p:cNvSpPr>
            <a:spLocks noGrp="1"/>
          </p:cNvSpPr>
          <p:nvPr>
            <p:ph idx="1"/>
          </p:nvPr>
        </p:nvSpPr>
        <p:spPr>
          <a:xfrm>
            <a:off x="614149" y="809897"/>
            <a:ext cx="11081982" cy="5420329"/>
          </a:xfrm>
        </p:spPr>
        <p:txBody>
          <a:bodyPr>
            <a:normAutofit/>
          </a:bodyPr>
          <a:lstStyle/>
          <a:p>
            <a:pPr>
              <a:buFont typeface="Courier New" pitchFamily="49" charset="0"/>
              <a:buChar char="o"/>
            </a:pPr>
            <a:r>
              <a:rPr lang="en-US" sz="2400" i="1" dirty="0"/>
              <a:t>OLI  Advantages</a:t>
            </a:r>
          </a:p>
          <a:p>
            <a:pPr>
              <a:lnSpc>
                <a:spcPts val="2300"/>
              </a:lnSpc>
              <a:spcBef>
                <a:spcPts val="600"/>
              </a:spcBef>
              <a:buNone/>
            </a:pPr>
            <a:endParaRPr lang="en-US" sz="2400" i="1" dirty="0"/>
          </a:p>
          <a:p>
            <a:pPr lvl="1">
              <a:lnSpc>
                <a:spcPts val="2000"/>
              </a:lnSpc>
              <a:spcBef>
                <a:spcPts val="600"/>
              </a:spcBef>
              <a:buFont typeface="Arial" pitchFamily="34" charset="0"/>
              <a:buChar char="•"/>
            </a:pPr>
            <a:r>
              <a:rPr lang="en-US" sz="2200" dirty="0"/>
              <a:t>  Ownership:</a:t>
            </a:r>
            <a:r>
              <a:rPr lang="en-US" sz="2200" i="1" dirty="0"/>
              <a:t>   </a:t>
            </a:r>
            <a:r>
              <a:rPr lang="en-US" sz="2200" dirty="0"/>
              <a:t>To exploit firm specific advantages</a:t>
            </a:r>
          </a:p>
          <a:p>
            <a:pPr lvl="1">
              <a:lnSpc>
                <a:spcPts val="2000"/>
              </a:lnSpc>
              <a:spcBef>
                <a:spcPts val="600"/>
              </a:spcBef>
              <a:buFont typeface="Arial" pitchFamily="34" charset="0"/>
              <a:buChar char="•"/>
            </a:pPr>
            <a:r>
              <a:rPr lang="en-US" sz="2200" dirty="0"/>
              <a:t>  Locational:</a:t>
            </a:r>
            <a:r>
              <a:rPr lang="en-US" sz="2200" i="1" dirty="0"/>
              <a:t> </a:t>
            </a:r>
            <a:r>
              <a:rPr lang="en-US" sz="2200" dirty="0"/>
              <a:t> </a:t>
            </a:r>
            <a:r>
              <a:rPr lang="en-US" sz="2200" b="0" dirty="0">
                <a:solidFill>
                  <a:srgbClr val="2B414D"/>
                </a:solidFill>
              </a:rPr>
              <a:t>Country specific features (geographical/ political  space/ market</a:t>
            </a:r>
            <a:r>
              <a:rPr lang="en-US" sz="2200" dirty="0"/>
              <a:t>) for</a:t>
            </a:r>
          </a:p>
          <a:p>
            <a:pPr lvl="1">
              <a:lnSpc>
                <a:spcPts val="2000"/>
              </a:lnSpc>
              <a:spcBef>
                <a:spcPts val="600"/>
              </a:spcBef>
              <a:buNone/>
            </a:pPr>
            <a:r>
              <a:rPr lang="en-US" sz="2200" dirty="0"/>
              <a:t>                             profit maximization</a:t>
            </a:r>
            <a:endParaRPr lang="en-US" sz="2200" b="0" dirty="0">
              <a:solidFill>
                <a:srgbClr val="2B414D"/>
              </a:solidFill>
            </a:endParaRPr>
          </a:p>
          <a:p>
            <a:pPr lvl="1">
              <a:lnSpc>
                <a:spcPts val="2000"/>
              </a:lnSpc>
              <a:spcBef>
                <a:spcPts val="600"/>
              </a:spcBef>
              <a:buFont typeface="Arial" pitchFamily="34" charset="0"/>
              <a:buChar char="•"/>
            </a:pPr>
            <a:r>
              <a:rPr lang="en-US" sz="2200" dirty="0"/>
              <a:t>  Internalization</a:t>
            </a:r>
            <a:r>
              <a:rPr lang="en-US" sz="2200" i="1" dirty="0"/>
              <a:t>:  </a:t>
            </a:r>
            <a:r>
              <a:rPr lang="en-US" sz="2200" dirty="0"/>
              <a:t>To exploit ownership advantages internally </a:t>
            </a:r>
          </a:p>
          <a:p>
            <a:pPr>
              <a:lnSpc>
                <a:spcPts val="2000"/>
              </a:lnSpc>
              <a:spcBef>
                <a:spcPts val="600"/>
              </a:spcBef>
              <a:buFont typeface="Wingdings" pitchFamily="2" charset="2"/>
              <a:buChar char="q"/>
            </a:pPr>
            <a:endParaRPr lang="en-US" sz="2200" i="1" dirty="0"/>
          </a:p>
          <a:p>
            <a:pPr>
              <a:lnSpc>
                <a:spcPct val="100000"/>
              </a:lnSpc>
              <a:buFont typeface="Courier New" pitchFamily="49" charset="0"/>
              <a:buChar char="o"/>
            </a:pPr>
            <a:r>
              <a:rPr lang="en-US" sz="2400" i="1" dirty="0"/>
              <a:t>Response  to  trade  barriers /  tariffs  </a:t>
            </a:r>
            <a:r>
              <a:rPr lang="en-US" sz="2200" b="0" dirty="0">
                <a:solidFill>
                  <a:srgbClr val="2B414D"/>
                </a:solidFill>
              </a:rPr>
              <a:t>{FDI  substitutes  trade}</a:t>
            </a:r>
          </a:p>
          <a:p>
            <a:pPr lvl="0">
              <a:lnSpc>
                <a:spcPts val="2000"/>
              </a:lnSpc>
              <a:spcBef>
                <a:spcPts val="600"/>
              </a:spcBef>
              <a:buFont typeface="Wingdings" pitchFamily="2" charset="2"/>
              <a:buChar char="q"/>
            </a:pPr>
            <a:endParaRPr lang="en-US" sz="2200" i="1" dirty="0"/>
          </a:p>
          <a:p>
            <a:pPr lvl="0">
              <a:lnSpc>
                <a:spcPct val="100000"/>
              </a:lnSpc>
              <a:buFont typeface="Courier New" pitchFamily="49" charset="0"/>
              <a:buChar char="o"/>
            </a:pPr>
            <a:r>
              <a:rPr lang="en-US" sz="2400" i="1" dirty="0"/>
              <a:t>Response to favorable tax policies   </a:t>
            </a:r>
            <a:r>
              <a:rPr lang="en-US" sz="2400" b="0" dirty="0">
                <a:solidFill>
                  <a:srgbClr val="2B414D"/>
                </a:solidFill>
              </a:rPr>
              <a:t> </a:t>
            </a:r>
            <a:r>
              <a:rPr lang="en-US" sz="2200" b="0" dirty="0">
                <a:solidFill>
                  <a:srgbClr val="2B414D"/>
                </a:solidFill>
              </a:rPr>
              <a:t>{Tax haven FDI }</a:t>
            </a:r>
          </a:p>
          <a:p>
            <a:pPr>
              <a:lnSpc>
                <a:spcPts val="2000"/>
              </a:lnSpc>
              <a:spcBef>
                <a:spcPts val="600"/>
              </a:spcBef>
              <a:buFont typeface="Wingdings" pitchFamily="2" charset="2"/>
              <a:buChar char="q"/>
            </a:pPr>
            <a:endParaRPr lang="en-US" sz="2200" dirty="0"/>
          </a:p>
          <a:p>
            <a:pPr>
              <a:buFont typeface="Courier New" pitchFamily="49" charset="0"/>
              <a:buChar char="o"/>
            </a:pPr>
            <a:r>
              <a:rPr lang="en-US" sz="2200" dirty="0"/>
              <a:t>Common FDI motivations (Large MNCs):</a:t>
            </a:r>
            <a:r>
              <a:rPr lang="en-US" sz="1600" dirty="0"/>
              <a:t> </a:t>
            </a:r>
          </a:p>
          <a:p>
            <a:pPr lvl="1">
              <a:buFont typeface="Arial" pitchFamily="34" charset="0"/>
              <a:buChar char="•"/>
            </a:pPr>
            <a:r>
              <a:rPr lang="en-US" sz="1200" dirty="0"/>
              <a:t> </a:t>
            </a:r>
            <a:r>
              <a:rPr lang="en-US" sz="2000" b="0" dirty="0">
                <a:solidFill>
                  <a:srgbClr val="2B414D"/>
                </a:solidFill>
              </a:rPr>
              <a:t>Combination of </a:t>
            </a:r>
            <a:r>
              <a:rPr lang="en-US" sz="2000" dirty="0"/>
              <a:t>Resource /  Market / Efficiency  seeking FDI</a:t>
            </a:r>
            <a:endParaRPr lang="en-US" sz="1600" b="0" dirty="0">
              <a:solidFill>
                <a:srgbClr val="2B414D"/>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pPr/>
              <a:t>86</a:t>
            </a:fld>
            <a:endParaRPr lang="en-GB"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6992"/>
            <a:ext cx="10515600" cy="597408"/>
          </a:xfrm>
        </p:spPr>
        <p:txBody>
          <a:bodyPr>
            <a:normAutofit fontScale="90000"/>
          </a:bodyPr>
          <a:lstStyle/>
          <a:p>
            <a:r>
              <a:rPr lang="en-US" dirty="0">
                <a:solidFill>
                  <a:schemeClr val="bg1"/>
                </a:solidFill>
              </a:rPr>
              <a:t>Wh</a:t>
            </a:r>
            <a:r>
              <a:rPr lang="en-US" dirty="0"/>
              <a:t>o Engages in FDI?</a:t>
            </a:r>
          </a:p>
        </p:txBody>
      </p:sp>
      <p:sp>
        <p:nvSpPr>
          <p:cNvPr id="3" name="Content Placeholder 2"/>
          <p:cNvSpPr>
            <a:spLocks noGrp="1"/>
          </p:cNvSpPr>
          <p:nvPr>
            <p:ph idx="1"/>
          </p:nvPr>
        </p:nvSpPr>
        <p:spPr>
          <a:xfrm>
            <a:off x="499872" y="1060704"/>
            <a:ext cx="11058144" cy="5169522"/>
          </a:xfrm>
        </p:spPr>
        <p:txBody>
          <a:bodyPr>
            <a:normAutofit fontScale="92500" lnSpcReduction="20000"/>
          </a:bodyPr>
          <a:lstStyle/>
          <a:p>
            <a:pPr>
              <a:buNone/>
            </a:pPr>
            <a:endParaRPr lang="en-US" sz="3800" dirty="0"/>
          </a:p>
          <a:p>
            <a:pPr>
              <a:buFont typeface="Courier New" pitchFamily="49" charset="0"/>
              <a:buChar char="o"/>
            </a:pPr>
            <a:r>
              <a:rPr lang="en-US" sz="3100" dirty="0"/>
              <a:t>Mainly corporate sector; Multinational corporations</a:t>
            </a:r>
            <a:endParaRPr lang="en-US" sz="2600" b="0" dirty="0">
              <a:solidFill>
                <a:srgbClr val="2B414D"/>
              </a:solidFill>
            </a:endParaRPr>
          </a:p>
          <a:p>
            <a:pPr lvl="1">
              <a:buFont typeface="Arial" pitchFamily="34" charset="0"/>
              <a:buChar char="•"/>
            </a:pPr>
            <a:r>
              <a:rPr lang="en-US" sz="2600" b="0" dirty="0">
                <a:solidFill>
                  <a:srgbClr val="2B414D"/>
                </a:solidFill>
              </a:rPr>
              <a:t>Firms that operate production facility / business in several countries</a:t>
            </a:r>
          </a:p>
          <a:p>
            <a:pPr lvl="1">
              <a:buFont typeface="Arial" pitchFamily="34" charset="0"/>
              <a:buChar char="•"/>
            </a:pPr>
            <a:r>
              <a:rPr lang="en-US" sz="2600" b="0" dirty="0">
                <a:solidFill>
                  <a:srgbClr val="2B414D"/>
                </a:solidFill>
              </a:rPr>
              <a:t>Most  productive  firms </a:t>
            </a:r>
          </a:p>
          <a:p>
            <a:pPr>
              <a:buNone/>
            </a:pPr>
            <a:endParaRPr lang="en-US" sz="4500" b="0" dirty="0">
              <a:solidFill>
                <a:srgbClr val="2B414D"/>
              </a:solidFill>
            </a:endParaRPr>
          </a:p>
          <a:p>
            <a:pPr>
              <a:buFont typeface="Courier New" pitchFamily="49" charset="0"/>
              <a:buChar char="o"/>
            </a:pPr>
            <a:r>
              <a:rPr lang="en-US" sz="3100" dirty="0"/>
              <a:t>MNCs are large, significant </a:t>
            </a:r>
            <a:endParaRPr lang="en-US" sz="2800" b="0" dirty="0">
              <a:solidFill>
                <a:srgbClr val="2B414D"/>
              </a:solidFill>
            </a:endParaRPr>
          </a:p>
          <a:p>
            <a:pPr lvl="1">
              <a:buFont typeface="Courier New" pitchFamily="49" charset="0"/>
              <a:buChar char="o"/>
            </a:pPr>
            <a:endParaRPr lang="en-US" sz="2600" b="0" dirty="0">
              <a:solidFill>
                <a:srgbClr val="2B414D"/>
              </a:solidFill>
            </a:endParaRPr>
          </a:p>
          <a:p>
            <a:pPr lvl="1">
              <a:buFont typeface="Arial" pitchFamily="34" charset="0"/>
              <a:buChar char="•"/>
            </a:pPr>
            <a:r>
              <a:rPr lang="en-US" sz="2600" b="0" dirty="0">
                <a:solidFill>
                  <a:srgbClr val="2B414D"/>
                </a:solidFill>
              </a:rPr>
              <a:t>Account for 25% of world GDP; two-third of world trade</a:t>
            </a:r>
          </a:p>
          <a:p>
            <a:pPr lvl="1">
              <a:buFont typeface="Arial" pitchFamily="34" charset="0"/>
              <a:buChar char="•"/>
            </a:pPr>
            <a:r>
              <a:rPr lang="en-US" sz="2600" b="0" dirty="0">
                <a:solidFill>
                  <a:srgbClr val="2B414D"/>
                </a:solidFill>
              </a:rPr>
              <a:t>Revenue higher than GDP of most economies </a:t>
            </a:r>
          </a:p>
          <a:p>
            <a:pPr>
              <a:buNone/>
            </a:pPr>
            <a:r>
              <a:rPr lang="en-US" sz="2600" b="0" dirty="0">
                <a:solidFill>
                  <a:srgbClr val="2B414D"/>
                </a:solidFill>
              </a:rPr>
              <a:t>              -   Combined sales of Top 200 corporations   &gt;  combined economies of 182 countries</a:t>
            </a:r>
          </a:p>
          <a:p>
            <a:pPr>
              <a:buNone/>
            </a:pPr>
            <a:r>
              <a:rPr lang="en-US" sz="4500" b="0" dirty="0">
                <a:solidFill>
                  <a:srgbClr val="2B414D"/>
                </a:solidFill>
              </a:rPr>
              <a:t>            </a:t>
            </a:r>
            <a:endParaRPr lang="en-US" sz="2000" b="0" dirty="0">
              <a:solidFill>
                <a:srgbClr val="2B414D"/>
              </a:solidFill>
            </a:endParaRPr>
          </a:p>
          <a:p>
            <a:endParaRPr lang="en-US" sz="2000" b="0" dirty="0">
              <a:solidFill>
                <a:srgbClr val="2B414D"/>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pPr/>
              <a:t>87</a:t>
            </a:fld>
            <a:endParaRPr lang="en-GB"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3296"/>
            <a:ext cx="10515600" cy="512064"/>
          </a:xfrm>
        </p:spPr>
        <p:txBody>
          <a:bodyPr>
            <a:noAutofit/>
          </a:bodyPr>
          <a:lstStyle/>
          <a:p>
            <a:r>
              <a:rPr lang="en-US" sz="3200" dirty="0">
                <a:solidFill>
                  <a:schemeClr val="bg1"/>
                </a:solidFill>
              </a:rPr>
              <a:t>FDI  </a:t>
            </a:r>
            <a:r>
              <a:rPr lang="en-US" sz="3200" dirty="0">
                <a:solidFill>
                  <a:srgbClr val="2B414D"/>
                </a:solidFill>
              </a:rPr>
              <a:t>&amp; </a:t>
            </a:r>
            <a:r>
              <a:rPr lang="en-US" sz="3200" dirty="0"/>
              <a:t>TRADE</a:t>
            </a:r>
          </a:p>
        </p:txBody>
      </p:sp>
      <p:sp>
        <p:nvSpPr>
          <p:cNvPr id="3" name="Content Placeholder 2"/>
          <p:cNvSpPr>
            <a:spLocks noGrp="1"/>
          </p:cNvSpPr>
          <p:nvPr>
            <p:ph idx="1"/>
          </p:nvPr>
        </p:nvSpPr>
        <p:spPr>
          <a:xfrm>
            <a:off x="518615" y="975360"/>
            <a:ext cx="11109278" cy="5254865"/>
          </a:xfrm>
        </p:spPr>
        <p:txBody>
          <a:bodyPr>
            <a:normAutofit/>
          </a:bodyPr>
          <a:lstStyle/>
          <a:p>
            <a:pPr>
              <a:buFont typeface="Courier New" pitchFamily="49" charset="0"/>
              <a:buChar char="o"/>
            </a:pPr>
            <a:r>
              <a:rPr lang="en-US" sz="3300" dirty="0"/>
              <a:t> </a:t>
            </a:r>
            <a:r>
              <a:rPr lang="en-US" sz="2400" b="0" dirty="0">
                <a:solidFill>
                  <a:schemeClr val="tx1"/>
                </a:solidFill>
              </a:rPr>
              <a:t>FDI involves trade within highly complex MNC production Networks</a:t>
            </a:r>
          </a:p>
          <a:p>
            <a:pPr>
              <a:buFont typeface="Courier New" pitchFamily="49" charset="0"/>
              <a:buChar char="o"/>
            </a:pPr>
            <a:r>
              <a:rPr lang="en-US" sz="2400" b="0" dirty="0">
                <a:solidFill>
                  <a:schemeClr val="tx1"/>
                </a:solidFill>
              </a:rPr>
              <a:t> Risk of mispricing for tax optimization; Loss of global tax revenue (4-10%) </a:t>
            </a:r>
          </a:p>
          <a:p>
            <a:pPr>
              <a:lnSpc>
                <a:spcPts val="2400"/>
              </a:lnSpc>
              <a:spcBef>
                <a:spcPts val="600"/>
              </a:spcBef>
              <a:buFont typeface="Courier New" pitchFamily="49" charset="0"/>
              <a:buChar char="o"/>
            </a:pPr>
            <a:r>
              <a:rPr lang="en-US" sz="2400" b="0" dirty="0">
                <a:solidFill>
                  <a:schemeClr val="tx1"/>
                </a:solidFill>
              </a:rPr>
              <a:t> Policy Response  :    OECD initiated Base Erosion &amp; Profit Shifting project (2013) with </a:t>
            </a:r>
          </a:p>
          <a:p>
            <a:pPr>
              <a:lnSpc>
                <a:spcPts val="2400"/>
              </a:lnSpc>
              <a:spcBef>
                <a:spcPts val="600"/>
              </a:spcBef>
              <a:buNone/>
            </a:pPr>
            <a:r>
              <a:rPr lang="en-US" sz="2400" b="0" dirty="0">
                <a:solidFill>
                  <a:schemeClr val="tx1"/>
                </a:solidFill>
              </a:rPr>
              <a:t>                                          15 Action Plans</a:t>
            </a:r>
          </a:p>
          <a:p>
            <a:pPr>
              <a:buNone/>
            </a:pPr>
            <a:r>
              <a:rPr lang="en-US" sz="2400" b="0" dirty="0"/>
              <a:t>                                   :    </a:t>
            </a:r>
            <a:r>
              <a:rPr lang="en-US" sz="2400" b="0" dirty="0">
                <a:solidFill>
                  <a:schemeClr val="tx1"/>
                </a:solidFill>
              </a:rPr>
              <a:t>Adopted  by many countries</a:t>
            </a:r>
          </a:p>
          <a:p>
            <a:pPr>
              <a:buFont typeface="Courier New" pitchFamily="49" charset="0"/>
              <a:buChar char="o"/>
            </a:pPr>
            <a:endParaRPr lang="en-US" sz="2400" dirty="0"/>
          </a:p>
          <a:p>
            <a:pPr>
              <a:buFont typeface="Courier New" pitchFamily="49" charset="0"/>
              <a:buChar char="o"/>
            </a:pPr>
            <a:r>
              <a:rPr lang="en-US" sz="2400" dirty="0"/>
              <a:t>US  Case:</a:t>
            </a:r>
            <a:r>
              <a:rPr lang="en-US" sz="2400" b="0" dirty="0"/>
              <a:t> </a:t>
            </a:r>
          </a:p>
          <a:p>
            <a:pPr lvl="0"/>
            <a:r>
              <a:rPr lang="en-US" sz="2200" b="0" dirty="0">
                <a:solidFill>
                  <a:prstClr val="black"/>
                </a:solidFill>
              </a:rPr>
              <a:t>Intra-MNC trade:</a:t>
            </a:r>
            <a:r>
              <a:rPr lang="en-US" sz="2200" b="0" dirty="0"/>
              <a:t>  </a:t>
            </a:r>
            <a:r>
              <a:rPr lang="en-IN" sz="2200" b="0" dirty="0">
                <a:solidFill>
                  <a:prstClr val="black"/>
                </a:solidFill>
              </a:rPr>
              <a:t>30.8 % of Exports; 35%  of Imports</a:t>
            </a:r>
          </a:p>
          <a:p>
            <a:pPr lvl="0"/>
            <a:r>
              <a:rPr lang="en-IN" sz="2200" b="0" dirty="0">
                <a:solidFill>
                  <a:prstClr val="black"/>
                </a:solidFill>
              </a:rPr>
              <a:t>Risk of mispricing,  profit shifting (little evidence)</a:t>
            </a:r>
          </a:p>
          <a:p>
            <a:pPr>
              <a:lnSpc>
                <a:spcPts val="1000"/>
              </a:lnSpc>
              <a:spcBef>
                <a:spcPts val="600"/>
              </a:spcBef>
              <a:buNone/>
            </a:pPr>
            <a:endParaRPr lang="en-US" sz="2900" b="0" i="1" dirty="0">
              <a:solidFill>
                <a:schemeClr val="tx1"/>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pPr/>
              <a:t>88</a:t>
            </a:fld>
            <a:endParaRPr lang="en-GB"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D1A3-FA43-F244-AAFB-8AC1DCB2F96E}"/>
              </a:ext>
            </a:extLst>
          </p:cNvPr>
          <p:cNvSpPr>
            <a:spLocks noGrp="1"/>
          </p:cNvSpPr>
          <p:nvPr>
            <p:ph type="title"/>
          </p:nvPr>
        </p:nvSpPr>
        <p:spPr/>
        <p:txBody>
          <a:bodyPr/>
          <a:lstStyle/>
          <a:p>
            <a:r>
              <a:rPr lang="en-US" dirty="0">
                <a:solidFill>
                  <a:schemeClr val="bg1"/>
                </a:solidFill>
              </a:rPr>
              <a:t>FDI</a:t>
            </a:r>
            <a:r>
              <a:rPr lang="en-US" dirty="0"/>
              <a:t> &amp; Market Competition</a:t>
            </a:r>
          </a:p>
        </p:txBody>
      </p:sp>
      <p:sp>
        <p:nvSpPr>
          <p:cNvPr id="3" name="Content Placeholder 2">
            <a:extLst>
              <a:ext uri="{FF2B5EF4-FFF2-40B4-BE49-F238E27FC236}">
                <a16:creationId xmlns:a16="http://schemas.microsoft.com/office/drawing/2014/main" id="{411012A2-13B4-3742-BC89-532D26447C45}"/>
              </a:ext>
            </a:extLst>
          </p:cNvPr>
          <p:cNvSpPr>
            <a:spLocks noGrp="1"/>
          </p:cNvSpPr>
          <p:nvPr>
            <p:ph idx="1"/>
          </p:nvPr>
        </p:nvSpPr>
        <p:spPr/>
        <p:txBody>
          <a:bodyPr>
            <a:normAutofit fontScale="92500" lnSpcReduction="10000"/>
          </a:bodyPr>
          <a:lstStyle/>
          <a:p>
            <a:r>
              <a:rPr lang="en-US" dirty="0"/>
              <a:t>MNCs can:  Make competition imperfect,  Reallocate market share  </a:t>
            </a:r>
          </a:p>
          <a:p>
            <a:pPr lvl="1"/>
            <a:r>
              <a:rPr lang="en-US" dirty="0"/>
              <a:t>MNCs can:  Make competition imperfect,  Reallocate market share  </a:t>
            </a:r>
          </a:p>
          <a:p>
            <a:pPr lvl="1"/>
            <a:r>
              <a:rPr lang="en-US" dirty="0"/>
              <a:t> Engage in anticompetitive practices, Buy out local rivals (mergers, acquisitions)</a:t>
            </a:r>
          </a:p>
          <a:p>
            <a:pPr lvl="1"/>
            <a:endParaRPr lang="en-US" dirty="0"/>
          </a:p>
          <a:p>
            <a:r>
              <a:rPr lang="en-US" dirty="0"/>
              <a:t>Local firms forced out of business</a:t>
            </a:r>
          </a:p>
          <a:p>
            <a:pPr lvl="1"/>
            <a:r>
              <a:rPr lang="en-US" dirty="0"/>
              <a:t>Least productive firm may exit market</a:t>
            </a:r>
          </a:p>
          <a:p>
            <a:endParaRPr lang="en-US" dirty="0"/>
          </a:p>
          <a:p>
            <a:r>
              <a:rPr lang="en-US" dirty="0"/>
              <a:t>Evidence  is mixed:</a:t>
            </a:r>
          </a:p>
          <a:p>
            <a:pPr lvl="1"/>
            <a:r>
              <a:rPr lang="en-US" dirty="0"/>
              <a:t>Positive association between FDI &amp; industrial concentration; Acquisition of rivals by MNC (some evidence)</a:t>
            </a:r>
          </a:p>
          <a:p>
            <a:pPr lvl="1"/>
            <a:r>
              <a:rPr lang="en-US" dirty="0"/>
              <a:t>FDI reduces market concentration (few studies)</a:t>
            </a:r>
          </a:p>
          <a:p>
            <a:endParaRPr lang="en-US" dirty="0"/>
          </a:p>
        </p:txBody>
      </p:sp>
      <p:sp>
        <p:nvSpPr>
          <p:cNvPr id="4" name="Slide Number Placeholder 3">
            <a:extLst>
              <a:ext uri="{FF2B5EF4-FFF2-40B4-BE49-F238E27FC236}">
                <a16:creationId xmlns:a16="http://schemas.microsoft.com/office/drawing/2014/main" id="{E5B0CD23-498E-A34C-8C17-1EDE63C8B7A8}"/>
              </a:ext>
            </a:extLst>
          </p:cNvPr>
          <p:cNvSpPr>
            <a:spLocks noGrp="1"/>
          </p:cNvSpPr>
          <p:nvPr>
            <p:ph type="sldNum" sz="quarter" idx="12"/>
          </p:nvPr>
        </p:nvSpPr>
        <p:spPr/>
        <p:txBody>
          <a:bodyPr/>
          <a:lstStyle/>
          <a:p>
            <a:fld id="{D9F085D5-EC86-4F6A-B501-C1359CB39116}" type="slidenum">
              <a:rPr lang="en-GB" smtClean="0"/>
              <a:pPr/>
              <a:t>89</a:t>
            </a:fld>
            <a:endParaRPr lang="en-GB"/>
          </a:p>
        </p:txBody>
      </p:sp>
    </p:spTree>
    <p:extLst>
      <p:ext uri="{BB962C8B-B14F-4D97-AF65-F5344CB8AC3E}">
        <p14:creationId xmlns:p14="http://schemas.microsoft.com/office/powerpoint/2010/main" val="987324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FC65-DA10-744C-A03B-DE08C70B7AD7}"/>
              </a:ext>
            </a:extLst>
          </p:cNvPr>
          <p:cNvSpPr>
            <a:spLocks noGrp="1"/>
          </p:cNvSpPr>
          <p:nvPr>
            <p:ph type="title"/>
          </p:nvPr>
        </p:nvSpPr>
        <p:spPr/>
        <p:txBody>
          <a:bodyPr/>
          <a:lstStyle/>
          <a:p>
            <a:r>
              <a:rPr lang="en-US" dirty="0">
                <a:solidFill>
                  <a:schemeClr val="bg1"/>
                </a:solidFill>
              </a:rPr>
              <a:t>Tra</a:t>
            </a:r>
            <a:r>
              <a:rPr lang="en-US" dirty="0"/>
              <a:t>nsportation</a:t>
            </a:r>
          </a:p>
        </p:txBody>
      </p:sp>
      <p:sp>
        <p:nvSpPr>
          <p:cNvPr id="4" name="Slide Number Placeholder 3">
            <a:extLst>
              <a:ext uri="{FF2B5EF4-FFF2-40B4-BE49-F238E27FC236}">
                <a16:creationId xmlns:a16="http://schemas.microsoft.com/office/drawing/2014/main" id="{3F2AAB19-89E4-994A-8764-BFF4C43CC79C}"/>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5" name="Picture 4">
            <a:extLst>
              <a:ext uri="{FF2B5EF4-FFF2-40B4-BE49-F238E27FC236}">
                <a16:creationId xmlns:a16="http://schemas.microsoft.com/office/drawing/2014/main" id="{A5A1BE49-7974-664C-88AF-16C4E53B4F39}"/>
              </a:ext>
            </a:extLst>
          </p:cNvPr>
          <p:cNvPicPr>
            <a:picLocks noChangeAspect="1"/>
          </p:cNvPicPr>
          <p:nvPr/>
        </p:nvPicPr>
        <p:blipFill>
          <a:blip r:embed="rId2"/>
          <a:stretch>
            <a:fillRect/>
          </a:stretch>
        </p:blipFill>
        <p:spPr>
          <a:xfrm>
            <a:off x="0" y="1325563"/>
            <a:ext cx="5423574" cy="3935830"/>
          </a:xfrm>
          <a:prstGeom prst="rect">
            <a:avLst/>
          </a:prstGeom>
        </p:spPr>
      </p:pic>
      <p:pic>
        <p:nvPicPr>
          <p:cNvPr id="6" name="Picture 5">
            <a:extLst>
              <a:ext uri="{FF2B5EF4-FFF2-40B4-BE49-F238E27FC236}">
                <a16:creationId xmlns:a16="http://schemas.microsoft.com/office/drawing/2014/main" id="{BB643F51-FDD4-CB42-8A17-7FFA6E1A5292}"/>
              </a:ext>
            </a:extLst>
          </p:cNvPr>
          <p:cNvPicPr>
            <a:picLocks noChangeAspect="1"/>
          </p:cNvPicPr>
          <p:nvPr/>
        </p:nvPicPr>
        <p:blipFill>
          <a:blip r:embed="rId3"/>
          <a:stretch>
            <a:fillRect/>
          </a:stretch>
        </p:blipFill>
        <p:spPr>
          <a:xfrm>
            <a:off x="3347980" y="3293478"/>
            <a:ext cx="4666093" cy="3247601"/>
          </a:xfrm>
          <a:prstGeom prst="rect">
            <a:avLst/>
          </a:prstGeom>
        </p:spPr>
      </p:pic>
      <p:pic>
        <p:nvPicPr>
          <p:cNvPr id="7" name="Picture 6">
            <a:extLst>
              <a:ext uri="{FF2B5EF4-FFF2-40B4-BE49-F238E27FC236}">
                <a16:creationId xmlns:a16="http://schemas.microsoft.com/office/drawing/2014/main" id="{8713B706-F770-1340-9206-98365442FC2D}"/>
              </a:ext>
            </a:extLst>
          </p:cNvPr>
          <p:cNvPicPr>
            <a:picLocks noChangeAspect="1"/>
          </p:cNvPicPr>
          <p:nvPr/>
        </p:nvPicPr>
        <p:blipFill>
          <a:blip r:embed="rId4"/>
          <a:stretch>
            <a:fillRect/>
          </a:stretch>
        </p:blipFill>
        <p:spPr>
          <a:xfrm>
            <a:off x="6744037" y="1011076"/>
            <a:ext cx="4793464" cy="3590471"/>
          </a:xfrm>
          <a:prstGeom prst="rect">
            <a:avLst/>
          </a:prstGeom>
        </p:spPr>
      </p:pic>
      <p:sp>
        <p:nvSpPr>
          <p:cNvPr id="8" name="Rectangle 2">
            <a:extLst>
              <a:ext uri="{FF2B5EF4-FFF2-40B4-BE49-F238E27FC236}">
                <a16:creationId xmlns:a16="http://schemas.microsoft.com/office/drawing/2014/main" id="{C70328AE-5D46-4F45-807E-3ECE6E11964A}"/>
              </a:ext>
            </a:extLst>
          </p:cNvPr>
          <p:cNvSpPr>
            <a:spLocks noChangeArrowheads="1"/>
          </p:cNvSpPr>
          <p:nvPr/>
        </p:nvSpPr>
        <p:spPr bwMode="auto">
          <a:xfrm>
            <a:off x="0" y="458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
            <a:extLst>
              <a:ext uri="{FF2B5EF4-FFF2-40B4-BE49-F238E27FC236}">
                <a16:creationId xmlns:a16="http://schemas.microsoft.com/office/drawing/2014/main" id="{64255299-1BD0-B940-8566-BD5FDFBDBEC2}"/>
              </a:ext>
            </a:extLst>
          </p:cNvPr>
          <p:cNvSpPr>
            <a:spLocks noChangeArrowheads="1"/>
          </p:cNvSpPr>
          <p:nvPr/>
        </p:nvSpPr>
        <p:spPr bwMode="auto">
          <a:xfrm>
            <a:off x="0" y="37923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Picture 7">
            <a:extLst>
              <a:ext uri="{FF2B5EF4-FFF2-40B4-BE49-F238E27FC236}">
                <a16:creationId xmlns:a16="http://schemas.microsoft.com/office/drawing/2014/main" id="{96AAB805-889B-3647-ABEC-27F9A4082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67" y="889157"/>
            <a:ext cx="9469215" cy="596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7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3296"/>
            <a:ext cx="10515600" cy="367977"/>
          </a:xfrm>
        </p:spPr>
        <p:txBody>
          <a:bodyPr>
            <a:noAutofit/>
          </a:bodyPr>
          <a:lstStyle/>
          <a:p>
            <a:r>
              <a:rPr lang="en-US" sz="3200" dirty="0">
                <a:solidFill>
                  <a:schemeClr val="bg1"/>
                </a:solidFill>
              </a:rPr>
              <a:t>FDI  </a:t>
            </a:r>
            <a:r>
              <a:rPr lang="en-US" sz="3200" dirty="0">
                <a:solidFill>
                  <a:srgbClr val="2B414D"/>
                </a:solidFill>
              </a:rPr>
              <a:t>&amp; Productivity</a:t>
            </a:r>
            <a:endParaRPr lang="en-US" sz="3200" dirty="0"/>
          </a:p>
        </p:txBody>
      </p:sp>
      <p:sp>
        <p:nvSpPr>
          <p:cNvPr id="3" name="Content Placeholder 2"/>
          <p:cNvSpPr>
            <a:spLocks noGrp="1"/>
          </p:cNvSpPr>
          <p:nvPr>
            <p:ph idx="1"/>
          </p:nvPr>
        </p:nvSpPr>
        <p:spPr>
          <a:xfrm>
            <a:off x="676893" y="975360"/>
            <a:ext cx="10842171" cy="5254866"/>
          </a:xfrm>
        </p:spPr>
        <p:txBody>
          <a:bodyPr>
            <a:normAutofit/>
          </a:bodyPr>
          <a:lstStyle/>
          <a:p>
            <a:pPr>
              <a:buFont typeface="Courier New" pitchFamily="49" charset="0"/>
              <a:buChar char="o"/>
            </a:pPr>
            <a:r>
              <a:rPr lang="en-US" sz="2200" dirty="0"/>
              <a:t>FDI generates positive spillovers to host economy</a:t>
            </a:r>
          </a:p>
          <a:p>
            <a:r>
              <a:rPr lang="en-US" sz="2200" b="0" dirty="0">
                <a:solidFill>
                  <a:schemeClr val="tx1"/>
                </a:solidFill>
              </a:rPr>
              <a:t>Foreign subsidiaries have high productivity  </a:t>
            </a:r>
            <a:r>
              <a:rPr lang="en-US" sz="2000" b="0" dirty="0">
                <a:solidFill>
                  <a:schemeClr val="tx1"/>
                </a:solidFill>
              </a:rPr>
              <a:t>(produce more product per input of capital or labor)</a:t>
            </a:r>
            <a:endParaRPr lang="en-US" sz="2200" b="0" dirty="0">
              <a:solidFill>
                <a:schemeClr val="tx1"/>
              </a:solidFill>
            </a:endParaRPr>
          </a:p>
          <a:p>
            <a:r>
              <a:rPr lang="en-US" sz="2200" b="0" dirty="0">
                <a:solidFill>
                  <a:schemeClr val="tx1"/>
                </a:solidFill>
              </a:rPr>
              <a:t>Stimulates improvement of  technology &amp; productivity by local firms</a:t>
            </a:r>
          </a:p>
          <a:p>
            <a:pPr lvl="1">
              <a:lnSpc>
                <a:spcPts val="1900"/>
              </a:lnSpc>
              <a:spcBef>
                <a:spcPts val="600"/>
              </a:spcBef>
              <a:buNone/>
            </a:pPr>
            <a:r>
              <a:rPr lang="en-US" sz="2000" b="0" dirty="0">
                <a:solidFill>
                  <a:prstClr val="black"/>
                </a:solidFill>
              </a:rPr>
              <a:t>( Exposure to foreign skills, knowledge / Foreign competition / backward- forward linkages )</a:t>
            </a:r>
          </a:p>
          <a:p>
            <a:pPr>
              <a:buFont typeface="Wingdings" pitchFamily="2" charset="2"/>
              <a:buChar char="q"/>
            </a:pPr>
            <a:endParaRPr lang="en-US" sz="2000" b="0" dirty="0">
              <a:solidFill>
                <a:schemeClr val="tx1"/>
              </a:solidFill>
            </a:endParaRPr>
          </a:p>
          <a:p>
            <a:pPr lvl="0">
              <a:buFont typeface="Courier New" pitchFamily="49" charset="0"/>
              <a:buChar char="o"/>
            </a:pPr>
            <a:r>
              <a:rPr lang="en-US" sz="2200" dirty="0"/>
              <a:t>Evidence  is mixed:</a:t>
            </a:r>
          </a:p>
          <a:p>
            <a:r>
              <a:rPr lang="en-US" sz="2000" b="0" dirty="0">
                <a:solidFill>
                  <a:schemeClr val="tx1"/>
                </a:solidFill>
              </a:rPr>
              <a:t>Higher productivity of foreign firms than local firms   (many studies, also for US firms)</a:t>
            </a:r>
          </a:p>
          <a:p>
            <a:pPr>
              <a:lnSpc>
                <a:spcPts val="2100"/>
              </a:lnSpc>
              <a:spcBef>
                <a:spcPts val="600"/>
              </a:spcBef>
            </a:pPr>
            <a:r>
              <a:rPr lang="en-US" sz="2000" b="0" dirty="0">
                <a:solidFill>
                  <a:schemeClr val="tx1"/>
                </a:solidFill>
              </a:rPr>
              <a:t>Productivity spillovers to local firms: Horizontal  FDI  - Little evidence  </a:t>
            </a:r>
          </a:p>
          <a:p>
            <a:pPr>
              <a:lnSpc>
                <a:spcPts val="2100"/>
              </a:lnSpc>
              <a:spcBef>
                <a:spcPts val="600"/>
              </a:spcBef>
              <a:buNone/>
            </a:pPr>
            <a:r>
              <a:rPr lang="en-US" sz="2000" b="0" dirty="0">
                <a:solidFill>
                  <a:schemeClr val="tx1"/>
                </a:solidFill>
              </a:rPr>
              <a:t>                                                                    :  Vertical FDI  - Mostly positive (positive in US, some studies)</a:t>
            </a:r>
          </a:p>
          <a:p>
            <a:pPr>
              <a:lnSpc>
                <a:spcPts val="2100"/>
              </a:lnSpc>
              <a:spcBef>
                <a:spcPts val="600"/>
              </a:spcBef>
              <a:buNone/>
            </a:pPr>
            <a:r>
              <a:rPr lang="en-US" sz="2000" b="0" dirty="0">
                <a:solidFill>
                  <a:schemeClr val="tx1"/>
                </a:solidFill>
              </a:rPr>
              <a:t>                                                                                               - Negative (few studies)</a:t>
            </a:r>
          </a:p>
          <a:p>
            <a:r>
              <a:rPr lang="en-US" sz="2000" b="0" dirty="0">
                <a:solidFill>
                  <a:schemeClr val="tx1"/>
                </a:solidFill>
              </a:rPr>
              <a:t>Technology/ Productivity  gap with foreign firms affect spillover (some evidence)</a:t>
            </a:r>
            <a:r>
              <a:rPr lang="en-US" sz="1600" b="0" dirty="0">
                <a:solidFill>
                  <a:prstClr val="black"/>
                </a:solidFill>
              </a:rPr>
              <a:t>                                                             </a:t>
            </a:r>
          </a:p>
        </p:txBody>
      </p:sp>
      <p:sp>
        <p:nvSpPr>
          <p:cNvPr id="4" name="Slide Number Placeholder 3"/>
          <p:cNvSpPr>
            <a:spLocks noGrp="1"/>
          </p:cNvSpPr>
          <p:nvPr>
            <p:ph type="sldNum" sz="quarter" idx="12"/>
          </p:nvPr>
        </p:nvSpPr>
        <p:spPr/>
        <p:txBody>
          <a:bodyPr/>
          <a:lstStyle/>
          <a:p>
            <a:fld id="{D9F085D5-EC86-4F6A-B501-C1359CB39116}" type="slidenum">
              <a:rPr lang="en-GB" smtClean="0"/>
              <a:pPr/>
              <a:t>90</a:t>
            </a:fld>
            <a:endParaRPr lang="en-GB"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3296"/>
            <a:ext cx="10515600" cy="356101"/>
          </a:xfrm>
        </p:spPr>
        <p:txBody>
          <a:bodyPr>
            <a:noAutofit/>
          </a:bodyPr>
          <a:lstStyle/>
          <a:p>
            <a:r>
              <a:rPr lang="en-US" sz="3200" dirty="0">
                <a:solidFill>
                  <a:schemeClr val="bg1"/>
                </a:solidFill>
              </a:rPr>
              <a:t>FDI  </a:t>
            </a:r>
            <a:r>
              <a:rPr lang="en-US" sz="3200" dirty="0">
                <a:solidFill>
                  <a:srgbClr val="2B414D"/>
                </a:solidFill>
              </a:rPr>
              <a:t>&amp; Growth</a:t>
            </a:r>
            <a:endParaRPr lang="en-US" sz="3200" dirty="0"/>
          </a:p>
        </p:txBody>
      </p:sp>
      <p:sp>
        <p:nvSpPr>
          <p:cNvPr id="3" name="Content Placeholder 2"/>
          <p:cNvSpPr>
            <a:spLocks noGrp="1"/>
          </p:cNvSpPr>
          <p:nvPr>
            <p:ph idx="1"/>
          </p:nvPr>
        </p:nvSpPr>
        <p:spPr>
          <a:xfrm>
            <a:off x="629392" y="961902"/>
            <a:ext cx="10724408" cy="4999512"/>
          </a:xfrm>
        </p:spPr>
        <p:txBody>
          <a:bodyPr>
            <a:normAutofit/>
          </a:bodyPr>
          <a:lstStyle/>
          <a:p>
            <a:pPr lvl="0">
              <a:lnSpc>
                <a:spcPts val="1700"/>
              </a:lnSpc>
              <a:spcBef>
                <a:spcPts val="600"/>
              </a:spcBef>
              <a:buFont typeface="Courier New" pitchFamily="49" charset="0"/>
              <a:buChar char="o"/>
            </a:pPr>
            <a:r>
              <a:rPr lang="en-US" sz="2400" dirty="0"/>
              <a:t> FDI  Enhances economic growth of host economy </a:t>
            </a:r>
            <a:endParaRPr lang="en-US" sz="2400" b="0" dirty="0">
              <a:solidFill>
                <a:prstClr val="black"/>
              </a:solidFill>
            </a:endParaRPr>
          </a:p>
          <a:p>
            <a:pPr>
              <a:lnSpc>
                <a:spcPts val="2000"/>
              </a:lnSpc>
              <a:spcBef>
                <a:spcPts val="600"/>
              </a:spcBef>
            </a:pPr>
            <a:r>
              <a:rPr lang="en-US" sz="2200" b="0" dirty="0">
                <a:solidFill>
                  <a:prstClr val="black"/>
                </a:solidFill>
              </a:rPr>
              <a:t>Transfers production knowhow, skills, technology via  productivity spillovers,  local linkages </a:t>
            </a:r>
          </a:p>
          <a:p>
            <a:pPr>
              <a:lnSpc>
                <a:spcPts val="2000"/>
              </a:lnSpc>
              <a:spcBef>
                <a:spcPts val="600"/>
              </a:spcBef>
            </a:pPr>
            <a:r>
              <a:rPr lang="en-US" sz="2200" b="0" dirty="0">
                <a:solidFill>
                  <a:prstClr val="black"/>
                </a:solidFill>
              </a:rPr>
              <a:t>Improvement in productivity of capital stock, human capital</a:t>
            </a:r>
          </a:p>
          <a:p>
            <a:pPr>
              <a:lnSpc>
                <a:spcPts val="1500"/>
              </a:lnSpc>
              <a:spcBef>
                <a:spcPts val="600"/>
              </a:spcBef>
            </a:pPr>
            <a:endParaRPr lang="en-US" sz="2000" b="0" dirty="0">
              <a:solidFill>
                <a:prstClr val="black"/>
              </a:solidFill>
            </a:endParaRPr>
          </a:p>
          <a:p>
            <a:pPr>
              <a:lnSpc>
                <a:spcPts val="1100"/>
              </a:lnSpc>
              <a:spcBef>
                <a:spcPts val="600"/>
              </a:spcBef>
            </a:pPr>
            <a:endParaRPr lang="en-US" sz="1600" b="0" dirty="0">
              <a:solidFill>
                <a:prstClr val="black"/>
              </a:solidFill>
            </a:endParaRPr>
          </a:p>
          <a:p>
            <a:pPr>
              <a:lnSpc>
                <a:spcPts val="1700"/>
              </a:lnSpc>
              <a:spcBef>
                <a:spcPts val="600"/>
              </a:spcBef>
              <a:buFont typeface="Courier New" pitchFamily="49" charset="0"/>
              <a:buChar char="o"/>
            </a:pPr>
            <a:r>
              <a:rPr lang="en-US" sz="2400" dirty="0"/>
              <a:t>Evidence:</a:t>
            </a:r>
          </a:p>
          <a:p>
            <a:pPr>
              <a:lnSpc>
                <a:spcPts val="2200"/>
              </a:lnSpc>
              <a:spcBef>
                <a:spcPts val="600"/>
              </a:spcBef>
            </a:pPr>
            <a:r>
              <a:rPr lang="en-US" sz="2000" b="0" dirty="0">
                <a:solidFill>
                  <a:prstClr val="black"/>
                </a:solidFill>
              </a:rPr>
              <a:t>Many studies find positive effect of FDI on growth only when other characteristics are present in host nation                                                                                                                                                                 (</a:t>
            </a:r>
            <a:r>
              <a:rPr lang="en-US" sz="2000" b="0" dirty="0" err="1">
                <a:solidFill>
                  <a:prstClr val="black"/>
                </a:solidFill>
              </a:rPr>
              <a:t>eg</a:t>
            </a:r>
            <a:r>
              <a:rPr lang="en-US" sz="2000" b="0" dirty="0">
                <a:solidFill>
                  <a:prstClr val="black"/>
                </a:solidFill>
              </a:rPr>
              <a:t>. Advanced </a:t>
            </a:r>
            <a:r>
              <a:rPr lang="en-US" sz="2000" b="0" dirty="0" err="1">
                <a:solidFill>
                  <a:prstClr val="black"/>
                </a:solidFill>
              </a:rPr>
              <a:t>development,technology</a:t>
            </a:r>
            <a:r>
              <a:rPr lang="en-US" sz="2000" b="0" dirty="0">
                <a:solidFill>
                  <a:prstClr val="black"/>
                </a:solidFill>
              </a:rPr>
              <a:t>,</a:t>
            </a:r>
            <a:r>
              <a:rPr lang="en-IN" sz="2000" b="0" dirty="0">
                <a:solidFill>
                  <a:prstClr val="black"/>
                </a:solidFill>
              </a:rPr>
              <a:t>financial markets</a:t>
            </a:r>
            <a:r>
              <a:rPr lang="en-US" sz="2000" b="0" dirty="0">
                <a:solidFill>
                  <a:prstClr val="black"/>
                </a:solidFill>
              </a:rPr>
              <a:t>,</a:t>
            </a:r>
            <a:r>
              <a:rPr lang="en-IN" sz="2000" b="0" dirty="0">
                <a:solidFill>
                  <a:prstClr val="black"/>
                </a:solidFill>
              </a:rPr>
              <a:t>Qualified labour force, Trade openness) </a:t>
            </a:r>
          </a:p>
          <a:p>
            <a:pPr>
              <a:lnSpc>
                <a:spcPts val="1900"/>
              </a:lnSpc>
              <a:spcBef>
                <a:spcPts val="600"/>
              </a:spcBef>
            </a:pPr>
            <a:r>
              <a:rPr lang="en-US" sz="2000" b="0" dirty="0">
                <a:solidFill>
                  <a:prstClr val="black"/>
                </a:solidFill>
              </a:rPr>
              <a:t>No Effect   (few studies)</a:t>
            </a:r>
            <a:endParaRPr lang="en-IN" sz="2000" b="0" dirty="0">
              <a:solidFill>
                <a:prstClr val="black"/>
              </a:solidFill>
            </a:endParaRPr>
          </a:p>
          <a:p>
            <a:pPr>
              <a:lnSpc>
                <a:spcPts val="1100"/>
              </a:lnSpc>
              <a:spcBef>
                <a:spcPts val="600"/>
              </a:spcBef>
              <a:buFont typeface="Courier New" pitchFamily="49" charset="0"/>
              <a:buChar char="o"/>
            </a:pPr>
            <a:endParaRPr lang="en-US" sz="1400" b="0" dirty="0" err="1">
              <a:solidFill>
                <a:prstClr val="black"/>
              </a:solidFill>
            </a:endParaRPr>
          </a:p>
          <a:p>
            <a:pPr>
              <a:lnSpc>
                <a:spcPts val="2200"/>
              </a:lnSpc>
              <a:spcBef>
                <a:spcPts val="600"/>
              </a:spcBef>
              <a:buFont typeface="Courier New" pitchFamily="49" charset="0"/>
              <a:buChar char="o"/>
            </a:pPr>
            <a:r>
              <a:rPr lang="en-US" sz="2000" b="0" dirty="0">
                <a:solidFill>
                  <a:prstClr val="black"/>
                </a:solidFill>
              </a:rPr>
              <a:t>Supportive business environment, minimum economic development required for positive effect (commonly argued)                                                                                                                                  </a:t>
            </a:r>
          </a:p>
        </p:txBody>
      </p:sp>
      <p:sp>
        <p:nvSpPr>
          <p:cNvPr id="4" name="Slide Number Placeholder 3"/>
          <p:cNvSpPr>
            <a:spLocks noGrp="1"/>
          </p:cNvSpPr>
          <p:nvPr>
            <p:ph type="sldNum" sz="quarter" idx="12"/>
          </p:nvPr>
        </p:nvSpPr>
        <p:spPr/>
        <p:txBody>
          <a:bodyPr/>
          <a:lstStyle/>
          <a:p>
            <a:fld id="{D9F085D5-EC86-4F6A-B501-C1359CB39116}" type="slidenum">
              <a:rPr lang="en-GB" smtClean="0"/>
              <a:pPr/>
              <a:t>91</a:t>
            </a:fld>
            <a:endParaRPr lang="en-GB"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3296"/>
            <a:ext cx="10515600" cy="328274"/>
          </a:xfrm>
        </p:spPr>
        <p:txBody>
          <a:bodyPr>
            <a:noAutofit/>
          </a:bodyPr>
          <a:lstStyle/>
          <a:p>
            <a:r>
              <a:rPr lang="en-US" sz="3200" dirty="0">
                <a:solidFill>
                  <a:schemeClr val="bg1"/>
                </a:solidFill>
              </a:rPr>
              <a:t>FDI  </a:t>
            </a:r>
            <a:r>
              <a:rPr lang="en-US" sz="3200" dirty="0">
                <a:solidFill>
                  <a:srgbClr val="2B414D"/>
                </a:solidFill>
              </a:rPr>
              <a:t>&amp; Employment</a:t>
            </a:r>
            <a:endParaRPr lang="en-US" sz="3200" dirty="0"/>
          </a:p>
        </p:txBody>
      </p:sp>
      <p:sp>
        <p:nvSpPr>
          <p:cNvPr id="3" name="Content Placeholder 2"/>
          <p:cNvSpPr>
            <a:spLocks noGrp="1"/>
          </p:cNvSpPr>
          <p:nvPr>
            <p:ph idx="1"/>
          </p:nvPr>
        </p:nvSpPr>
        <p:spPr>
          <a:xfrm>
            <a:off x="573205" y="955343"/>
            <a:ext cx="11171491" cy="5274883"/>
          </a:xfrm>
        </p:spPr>
        <p:txBody>
          <a:bodyPr>
            <a:normAutofit/>
          </a:bodyPr>
          <a:lstStyle/>
          <a:p>
            <a:pPr>
              <a:buFont typeface="Courier New" pitchFamily="49" charset="0"/>
              <a:buChar char="o"/>
            </a:pPr>
            <a:r>
              <a:rPr lang="en-US" sz="2200" dirty="0"/>
              <a:t>  FDI  leads to rise of employment, wages in host country</a:t>
            </a:r>
            <a:endParaRPr lang="en-US" sz="2200" dirty="0">
              <a:solidFill>
                <a:srgbClr val="FF0000"/>
              </a:solidFill>
            </a:endParaRPr>
          </a:p>
          <a:p>
            <a:r>
              <a:rPr lang="en-US" sz="2200" b="0" dirty="0">
                <a:solidFill>
                  <a:schemeClr val="tx1"/>
                </a:solidFill>
              </a:rPr>
              <a:t> Reallocation of resources from capital to other factors including </a:t>
            </a:r>
            <a:r>
              <a:rPr lang="en-US" sz="2200" b="0" dirty="0" err="1">
                <a:solidFill>
                  <a:schemeClr val="tx1"/>
                </a:solidFill>
              </a:rPr>
              <a:t>labour</a:t>
            </a:r>
            <a:r>
              <a:rPr lang="en-US" sz="2200" b="0" dirty="0">
                <a:solidFill>
                  <a:schemeClr val="tx1"/>
                </a:solidFill>
              </a:rPr>
              <a:t>  </a:t>
            </a:r>
          </a:p>
          <a:p>
            <a:r>
              <a:rPr lang="en-US" sz="2200" b="0" dirty="0">
                <a:solidFill>
                  <a:schemeClr val="tx1"/>
                </a:solidFill>
              </a:rPr>
              <a:t>Foreign firms offer higher wages; wage spillovers </a:t>
            </a:r>
          </a:p>
          <a:p>
            <a:pPr lvl="0"/>
            <a:r>
              <a:rPr lang="en-US" sz="2200" b="0" dirty="0">
                <a:solidFill>
                  <a:schemeClr val="tx1"/>
                </a:solidFill>
              </a:rPr>
              <a:t>Rise in average wages  may result</a:t>
            </a:r>
          </a:p>
          <a:p>
            <a:pPr>
              <a:buNone/>
            </a:pPr>
            <a:endParaRPr lang="en-US" sz="2200" b="0" dirty="0">
              <a:solidFill>
                <a:schemeClr val="tx1"/>
              </a:solidFill>
            </a:endParaRPr>
          </a:p>
          <a:p>
            <a:pPr lvl="0">
              <a:lnSpc>
                <a:spcPts val="1500"/>
              </a:lnSpc>
              <a:spcBef>
                <a:spcPts val="600"/>
              </a:spcBef>
            </a:pPr>
            <a:endParaRPr lang="en-US" sz="1700" b="0" dirty="0">
              <a:solidFill>
                <a:prstClr val="black"/>
              </a:solidFill>
            </a:endParaRPr>
          </a:p>
          <a:p>
            <a:pPr>
              <a:lnSpc>
                <a:spcPts val="1700"/>
              </a:lnSpc>
              <a:spcBef>
                <a:spcPts val="600"/>
              </a:spcBef>
              <a:buFont typeface="Courier New" pitchFamily="49" charset="0"/>
              <a:buChar char="o"/>
            </a:pPr>
            <a:r>
              <a:rPr lang="en-US" sz="2200" dirty="0"/>
              <a:t>  Evidence is  mixed</a:t>
            </a:r>
          </a:p>
          <a:p>
            <a:pPr lvl="0">
              <a:lnSpc>
                <a:spcPts val="1700"/>
              </a:lnSpc>
              <a:spcBef>
                <a:spcPts val="600"/>
              </a:spcBef>
              <a:buFont typeface="Wingdings" pitchFamily="2" charset="2"/>
              <a:buChar char="q"/>
            </a:pPr>
            <a:endParaRPr lang="en-US" sz="1900" dirty="0"/>
          </a:p>
          <a:p>
            <a:pPr>
              <a:lnSpc>
                <a:spcPct val="100000"/>
              </a:lnSpc>
              <a:spcBef>
                <a:spcPts val="600"/>
              </a:spcBef>
            </a:pPr>
            <a:r>
              <a:rPr lang="en-US" sz="2200" b="0" dirty="0">
                <a:solidFill>
                  <a:schemeClr val="tx1"/>
                </a:solidFill>
              </a:rPr>
              <a:t>Higher wages by foreign firms  (much evidence, also for US ) </a:t>
            </a:r>
          </a:p>
          <a:p>
            <a:pPr marL="0">
              <a:lnSpc>
                <a:spcPct val="100000"/>
              </a:lnSpc>
              <a:spcBef>
                <a:spcPts val="600"/>
              </a:spcBef>
            </a:pPr>
            <a:r>
              <a:rPr lang="en-US" sz="2200" b="0" dirty="0">
                <a:solidFill>
                  <a:schemeClr val="tx1"/>
                </a:solidFill>
              </a:rPr>
              <a:t>Wage spillover to local firms  (mixed evidence) </a:t>
            </a:r>
          </a:p>
          <a:p>
            <a:pPr marL="0">
              <a:lnSpc>
                <a:spcPct val="100000"/>
              </a:lnSpc>
              <a:spcBef>
                <a:spcPts val="600"/>
              </a:spcBef>
            </a:pPr>
            <a:r>
              <a:rPr lang="en-US" sz="2200" b="0" dirty="0">
                <a:solidFill>
                  <a:schemeClr val="tx1"/>
                </a:solidFill>
              </a:rPr>
              <a:t>Impact  on average wages  (sparse positive evidence,  negligible for US) </a:t>
            </a:r>
          </a:p>
          <a:p>
            <a:pPr marL="0">
              <a:lnSpc>
                <a:spcPct val="100000"/>
              </a:lnSpc>
              <a:spcBef>
                <a:spcPts val="600"/>
              </a:spcBef>
            </a:pPr>
            <a:r>
              <a:rPr lang="en-US" sz="2200" b="0" dirty="0">
                <a:solidFill>
                  <a:schemeClr val="tx1"/>
                </a:solidFill>
              </a:rPr>
              <a:t>FDI contributes significantly to employment in US  (8.5 % of labor force) </a:t>
            </a:r>
          </a:p>
          <a:p>
            <a:pPr marL="0">
              <a:lnSpc>
                <a:spcPts val="900"/>
              </a:lnSpc>
              <a:spcBef>
                <a:spcPts val="600"/>
              </a:spcBef>
            </a:pPr>
            <a:endParaRPr lang="en-US" sz="1700" i="1"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92</a:t>
            </a:fld>
            <a:endParaRPr lang="en-GB"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6261"/>
            <a:ext cx="10515600" cy="532014"/>
          </a:xfrm>
        </p:spPr>
        <p:txBody>
          <a:bodyPr>
            <a:normAutofit fontScale="90000"/>
          </a:bodyPr>
          <a:lstStyle/>
          <a:p>
            <a:r>
              <a:rPr lang="en-US" dirty="0">
                <a:solidFill>
                  <a:schemeClr val="bg1"/>
                </a:solidFill>
              </a:rPr>
              <a:t> Co</a:t>
            </a:r>
            <a:r>
              <a:rPr lang="en-US" dirty="0"/>
              <a:t>mpetition  for  FDI</a:t>
            </a:r>
          </a:p>
        </p:txBody>
      </p:sp>
      <p:sp>
        <p:nvSpPr>
          <p:cNvPr id="3" name="Content Placeholder 2"/>
          <p:cNvSpPr>
            <a:spLocks noGrp="1"/>
          </p:cNvSpPr>
          <p:nvPr>
            <p:ph idx="1"/>
          </p:nvPr>
        </p:nvSpPr>
        <p:spPr>
          <a:xfrm>
            <a:off x="418011" y="1045029"/>
            <a:ext cx="11302934" cy="5185196"/>
          </a:xfrm>
        </p:spPr>
        <p:txBody>
          <a:bodyPr>
            <a:normAutofit/>
          </a:bodyPr>
          <a:lstStyle/>
          <a:p>
            <a:pPr>
              <a:lnSpc>
                <a:spcPts val="2400"/>
              </a:lnSpc>
              <a:spcBef>
                <a:spcPts val="600"/>
              </a:spcBef>
              <a:buFont typeface="Courier New" pitchFamily="49" charset="0"/>
              <a:buChar char="o"/>
            </a:pPr>
            <a:r>
              <a:rPr lang="en-US" sz="2200" dirty="0"/>
              <a:t>Fierce competition to attract FDI  through policies &amp; incentives  (fiscal, financial)</a:t>
            </a:r>
          </a:p>
          <a:p>
            <a:pPr>
              <a:lnSpc>
                <a:spcPts val="2400"/>
              </a:lnSpc>
              <a:spcBef>
                <a:spcPts val="600"/>
              </a:spcBef>
            </a:pPr>
            <a:r>
              <a:rPr lang="en-US" sz="2200" b="0" dirty="0">
                <a:solidFill>
                  <a:schemeClr val="tx1"/>
                </a:solidFill>
              </a:rPr>
              <a:t>Mostly among developing nations, also severe at sub-national level</a:t>
            </a:r>
          </a:p>
          <a:p>
            <a:pPr>
              <a:lnSpc>
                <a:spcPts val="2400"/>
              </a:lnSpc>
              <a:spcBef>
                <a:spcPts val="600"/>
              </a:spcBef>
            </a:pPr>
            <a:r>
              <a:rPr lang="en-US" sz="2200" b="0" dirty="0">
                <a:solidFill>
                  <a:schemeClr val="tx1"/>
                </a:solidFill>
              </a:rPr>
              <a:t> Varying levels of success:  China, Singapore, Ireland attracted FDI post 1980s</a:t>
            </a:r>
          </a:p>
          <a:p>
            <a:pPr>
              <a:lnSpc>
                <a:spcPts val="2500"/>
              </a:lnSpc>
              <a:spcBef>
                <a:spcPts val="600"/>
              </a:spcBef>
            </a:pPr>
            <a:endParaRPr lang="en-US" sz="2900" b="0" dirty="0">
              <a:solidFill>
                <a:schemeClr val="tx1"/>
              </a:solidFill>
            </a:endParaRPr>
          </a:p>
          <a:p>
            <a:pPr>
              <a:lnSpc>
                <a:spcPts val="2000"/>
              </a:lnSpc>
              <a:spcBef>
                <a:spcPts val="600"/>
              </a:spcBef>
              <a:buFont typeface="Courier New" pitchFamily="49" charset="0"/>
              <a:buChar char="o"/>
            </a:pPr>
            <a:r>
              <a:rPr lang="en-US" sz="2200" dirty="0"/>
              <a:t>Issues: </a:t>
            </a:r>
          </a:p>
          <a:p>
            <a:pPr>
              <a:lnSpc>
                <a:spcPts val="2400"/>
              </a:lnSpc>
              <a:spcBef>
                <a:spcPts val="600"/>
              </a:spcBef>
            </a:pPr>
            <a:r>
              <a:rPr lang="en-US" sz="2000" b="0" dirty="0">
                <a:solidFill>
                  <a:schemeClr val="tx1"/>
                </a:solidFill>
              </a:rPr>
              <a:t>Competition distorts markets, trade; high price for incentives; exacerbate regional disparities </a:t>
            </a:r>
          </a:p>
          <a:p>
            <a:pPr>
              <a:lnSpc>
                <a:spcPts val="2000"/>
              </a:lnSpc>
              <a:spcBef>
                <a:spcPts val="600"/>
              </a:spcBef>
            </a:pPr>
            <a:r>
              <a:rPr lang="en-US" sz="2000" b="0" dirty="0">
                <a:solidFill>
                  <a:schemeClr val="tx1"/>
                </a:solidFill>
              </a:rPr>
              <a:t>Developed nations :  Mostly adopt neutral policy stance (Right of establishment, National treatment)</a:t>
            </a:r>
          </a:p>
          <a:p>
            <a:pPr>
              <a:lnSpc>
                <a:spcPts val="2000"/>
              </a:lnSpc>
              <a:spcBef>
                <a:spcPts val="600"/>
              </a:spcBef>
              <a:buNone/>
            </a:pPr>
            <a:r>
              <a:rPr lang="en-US" sz="2000" b="0" dirty="0">
                <a:solidFill>
                  <a:schemeClr val="tx1"/>
                </a:solidFill>
              </a:rPr>
              <a:t>                                       :  Some exceptions for national security</a:t>
            </a:r>
          </a:p>
          <a:p>
            <a:pPr>
              <a:lnSpc>
                <a:spcPts val="2000"/>
              </a:lnSpc>
              <a:spcBef>
                <a:spcPts val="600"/>
              </a:spcBef>
            </a:pPr>
            <a:r>
              <a:rPr lang="en-US" sz="2000" b="0" dirty="0">
                <a:solidFill>
                  <a:schemeClr val="tx1"/>
                </a:solidFill>
              </a:rPr>
              <a:t>Developing nations: Face budget constraint;  resources diverted away from welfare activity </a:t>
            </a:r>
          </a:p>
          <a:p>
            <a:pPr>
              <a:lnSpc>
                <a:spcPts val="2000"/>
              </a:lnSpc>
              <a:spcBef>
                <a:spcPts val="600"/>
              </a:spcBef>
              <a:buNone/>
            </a:pPr>
            <a:r>
              <a:rPr lang="en-US" sz="2000" b="0" dirty="0">
                <a:solidFill>
                  <a:schemeClr val="tx1"/>
                </a:solidFill>
              </a:rPr>
              <a:t>                                     :  Significant sovereignty concerns (powerful global corporations control public policy)</a:t>
            </a:r>
          </a:p>
          <a:p>
            <a:pPr>
              <a:lnSpc>
                <a:spcPts val="2000"/>
              </a:lnSpc>
              <a:spcBef>
                <a:spcPts val="600"/>
              </a:spcBef>
              <a:buNone/>
            </a:pPr>
            <a:endParaRPr lang="en-US" sz="2000" b="0" dirty="0">
              <a:solidFill>
                <a:schemeClr val="tx1"/>
              </a:solidFill>
            </a:endParaRPr>
          </a:p>
          <a:p>
            <a:pPr>
              <a:lnSpc>
                <a:spcPts val="2000"/>
              </a:lnSpc>
              <a:spcBef>
                <a:spcPts val="600"/>
              </a:spcBef>
              <a:buFont typeface="Courier New" pitchFamily="49" charset="0"/>
              <a:buChar char="o"/>
            </a:pPr>
            <a:r>
              <a:rPr lang="en-US" sz="2000" b="0" dirty="0">
                <a:solidFill>
                  <a:schemeClr val="tx1"/>
                </a:solidFill>
              </a:rPr>
              <a:t>Few efforts towards regulation (global, sub-national level)</a:t>
            </a:r>
          </a:p>
          <a:p>
            <a:pPr lvl="1">
              <a:buFont typeface="Courier New" pitchFamily="49" charset="0"/>
              <a:buChar char="o"/>
            </a:pPr>
            <a:endParaRPr lang="en-US" sz="2000" i="1" dirty="0"/>
          </a:p>
        </p:txBody>
      </p:sp>
      <p:sp>
        <p:nvSpPr>
          <p:cNvPr id="4" name="Slide Number Placeholder 3"/>
          <p:cNvSpPr>
            <a:spLocks noGrp="1"/>
          </p:cNvSpPr>
          <p:nvPr>
            <p:ph type="sldNum" sz="quarter" idx="12"/>
          </p:nvPr>
        </p:nvSpPr>
        <p:spPr/>
        <p:txBody>
          <a:bodyPr/>
          <a:lstStyle/>
          <a:p>
            <a:fld id="{D9F085D5-EC86-4F6A-B501-C1359CB39116}" type="slidenum">
              <a:rPr lang="en-GB" smtClean="0"/>
              <a:pPr/>
              <a:t>93</a:t>
            </a:fld>
            <a:endParaRPr lang="en-GB"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597408"/>
          </a:xfrm>
        </p:spPr>
        <p:txBody>
          <a:bodyPr>
            <a:normAutofit/>
          </a:bodyPr>
          <a:lstStyle/>
          <a:p>
            <a:r>
              <a:rPr lang="en-US" sz="3600" dirty="0">
                <a:solidFill>
                  <a:schemeClr val="bg1"/>
                </a:solidFill>
              </a:rPr>
              <a:t>  </a:t>
            </a:r>
            <a:r>
              <a:rPr lang="en-US" sz="3200" dirty="0">
                <a:solidFill>
                  <a:schemeClr val="bg1"/>
                </a:solidFill>
              </a:rPr>
              <a:t>Ho</a:t>
            </a:r>
            <a:r>
              <a:rPr lang="en-US" sz="3200" dirty="0"/>
              <a:t>w is FDI Governed?</a:t>
            </a:r>
            <a:endParaRPr lang="en-US" sz="3600" dirty="0"/>
          </a:p>
        </p:txBody>
      </p:sp>
      <p:sp>
        <p:nvSpPr>
          <p:cNvPr id="3" name="Content Placeholder 2"/>
          <p:cNvSpPr>
            <a:spLocks noGrp="1"/>
          </p:cNvSpPr>
          <p:nvPr>
            <p:ph idx="1"/>
          </p:nvPr>
        </p:nvSpPr>
        <p:spPr>
          <a:xfrm>
            <a:off x="629392" y="902208"/>
            <a:ext cx="10724408" cy="5328018"/>
          </a:xfrm>
        </p:spPr>
        <p:txBody>
          <a:bodyPr>
            <a:normAutofit/>
          </a:bodyPr>
          <a:lstStyle/>
          <a:p>
            <a:pPr>
              <a:lnSpc>
                <a:spcPts val="2700"/>
              </a:lnSpc>
              <a:spcBef>
                <a:spcPts val="600"/>
              </a:spcBef>
              <a:buFont typeface="Courier New" pitchFamily="49" charset="0"/>
              <a:buChar char="o"/>
            </a:pPr>
            <a:r>
              <a:rPr lang="en-US" sz="2200" dirty="0"/>
              <a:t>Absence of multilateral principles &amp; formal institution to regulate FDI</a:t>
            </a:r>
          </a:p>
          <a:p>
            <a:pPr>
              <a:lnSpc>
                <a:spcPts val="1600"/>
              </a:lnSpc>
              <a:spcBef>
                <a:spcPts val="600"/>
              </a:spcBef>
              <a:buFont typeface="Courier New" pitchFamily="49" charset="0"/>
              <a:buChar char="o"/>
            </a:pPr>
            <a:endParaRPr lang="en-US" sz="2200" dirty="0"/>
          </a:p>
          <a:p>
            <a:pPr>
              <a:lnSpc>
                <a:spcPts val="2700"/>
              </a:lnSpc>
              <a:spcBef>
                <a:spcPts val="600"/>
              </a:spcBef>
              <a:buFont typeface="Courier New" pitchFamily="49" charset="0"/>
              <a:buChar char="o"/>
            </a:pPr>
            <a:r>
              <a:rPr lang="en-US" sz="2200" dirty="0"/>
              <a:t>Risk largely governed through Investment protection clauses in Bilateral Investment Treaties (BITs), economic integration agreements </a:t>
            </a:r>
            <a:r>
              <a:rPr lang="en-US" sz="2000" b="0" dirty="0">
                <a:solidFill>
                  <a:schemeClr val="tx1"/>
                </a:solidFill>
              </a:rPr>
              <a:t>(NAFTA, ECT, CETA, CPTPP, RCEP)</a:t>
            </a:r>
          </a:p>
          <a:p>
            <a:pPr>
              <a:lnSpc>
                <a:spcPts val="2400"/>
              </a:lnSpc>
              <a:spcBef>
                <a:spcPts val="600"/>
              </a:spcBef>
              <a:buNone/>
            </a:pPr>
            <a:endParaRPr lang="en-US" sz="2000" b="0" dirty="0">
              <a:solidFill>
                <a:schemeClr val="tx1"/>
              </a:solidFill>
            </a:endParaRPr>
          </a:p>
          <a:p>
            <a:pPr>
              <a:lnSpc>
                <a:spcPts val="2400"/>
              </a:lnSpc>
              <a:spcBef>
                <a:spcPts val="600"/>
              </a:spcBef>
              <a:buFont typeface="Courier New" pitchFamily="49" charset="0"/>
              <a:buChar char="o"/>
            </a:pPr>
            <a:r>
              <a:rPr lang="en-US" sz="2200" dirty="0"/>
              <a:t>Concerns: </a:t>
            </a:r>
          </a:p>
          <a:p>
            <a:pPr>
              <a:lnSpc>
                <a:spcPts val="2400"/>
              </a:lnSpc>
              <a:spcBef>
                <a:spcPts val="600"/>
              </a:spcBef>
            </a:pPr>
            <a:r>
              <a:rPr lang="en-US" sz="2000" b="0" dirty="0">
                <a:solidFill>
                  <a:schemeClr val="tx1"/>
                </a:solidFill>
              </a:rPr>
              <a:t>Host governments face undue vulnerability under dispute settlement system; risk of litigation for compensatory claims by foreign investor </a:t>
            </a:r>
          </a:p>
          <a:p>
            <a:pPr>
              <a:lnSpc>
                <a:spcPts val="2400"/>
              </a:lnSpc>
              <a:spcBef>
                <a:spcPts val="600"/>
              </a:spcBef>
            </a:pPr>
            <a:r>
              <a:rPr lang="en-US" sz="2000" b="0" dirty="0">
                <a:solidFill>
                  <a:schemeClr val="tx1"/>
                </a:solidFill>
              </a:rPr>
              <a:t>Scope for foreign investor only to file claims; Can avoid domestic legal system </a:t>
            </a:r>
          </a:p>
          <a:p>
            <a:pPr>
              <a:lnSpc>
                <a:spcPts val="2400"/>
              </a:lnSpc>
              <a:spcBef>
                <a:spcPts val="600"/>
              </a:spcBef>
            </a:pPr>
            <a:r>
              <a:rPr lang="en-US" sz="2000" b="0" dirty="0">
                <a:solidFill>
                  <a:schemeClr val="tx1"/>
                </a:solidFill>
              </a:rPr>
              <a:t>Developing / host countries face high legal costs, risk limited gains </a:t>
            </a:r>
          </a:p>
          <a:p>
            <a:pPr>
              <a:lnSpc>
                <a:spcPts val="1900"/>
              </a:lnSpc>
              <a:spcBef>
                <a:spcPts val="600"/>
              </a:spcBef>
            </a:pPr>
            <a:r>
              <a:rPr lang="en-US" sz="2000" b="0" dirty="0">
                <a:solidFill>
                  <a:schemeClr val="tx1"/>
                </a:solidFill>
              </a:rPr>
              <a:t>Opposition to TPP</a:t>
            </a:r>
            <a:r>
              <a:rPr lang="en-US" sz="2000" b="0" dirty="0">
                <a:solidFill>
                  <a:srgbClr val="FF0000"/>
                </a:solidFill>
              </a:rPr>
              <a:t> </a:t>
            </a:r>
            <a:r>
              <a:rPr lang="en-US" sz="2000" b="0" dirty="0">
                <a:solidFill>
                  <a:schemeClr val="tx1"/>
                </a:solidFill>
              </a:rPr>
              <a:t>(in US), TTIP &amp; CETA (in Europe):  corporations may sue the state (key concern) </a:t>
            </a:r>
          </a:p>
          <a:p>
            <a:pPr>
              <a:lnSpc>
                <a:spcPts val="1900"/>
              </a:lnSpc>
              <a:spcBef>
                <a:spcPts val="600"/>
              </a:spcBef>
              <a:buNone/>
            </a:pPr>
            <a:r>
              <a:rPr lang="en-US" sz="2000" b="0" dirty="0">
                <a:solidFill>
                  <a:schemeClr val="tx1"/>
                </a:solidFill>
              </a:rPr>
              <a:t>                                                                                                      </a:t>
            </a:r>
          </a:p>
        </p:txBody>
      </p:sp>
      <p:sp>
        <p:nvSpPr>
          <p:cNvPr id="4" name="Slide Number Placeholder 3"/>
          <p:cNvSpPr>
            <a:spLocks noGrp="1"/>
          </p:cNvSpPr>
          <p:nvPr>
            <p:ph type="sldNum" sz="quarter" idx="12"/>
          </p:nvPr>
        </p:nvSpPr>
        <p:spPr/>
        <p:txBody>
          <a:bodyPr/>
          <a:lstStyle/>
          <a:p>
            <a:fld id="{D9F085D5-EC86-4F6A-B501-C1359CB39116}" type="slidenum">
              <a:rPr lang="en-GB" smtClean="0"/>
              <a:pPr/>
              <a:t>94</a:t>
            </a:fld>
            <a:endParaRPr lang="en-GB"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618F-083A-7440-BCFC-8C949B33A0F1}"/>
              </a:ext>
            </a:extLst>
          </p:cNvPr>
          <p:cNvSpPr>
            <a:spLocks noGrp="1"/>
          </p:cNvSpPr>
          <p:nvPr>
            <p:ph type="title"/>
          </p:nvPr>
        </p:nvSpPr>
        <p:spPr/>
        <p:txBody>
          <a:bodyPr/>
          <a:lstStyle/>
          <a:p>
            <a:r>
              <a:rPr lang="en-US" dirty="0"/>
              <a:t>Offshoring</a:t>
            </a:r>
          </a:p>
        </p:txBody>
      </p:sp>
      <p:sp>
        <p:nvSpPr>
          <p:cNvPr id="3" name="Text Placeholder 2">
            <a:extLst>
              <a:ext uri="{FF2B5EF4-FFF2-40B4-BE49-F238E27FC236}">
                <a16:creationId xmlns:a16="http://schemas.microsoft.com/office/drawing/2014/main" id="{6657F36D-9C16-4B4C-95E9-1F4AEC596F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2987BD9-4F3B-504B-8E27-2D9DB8E4CBEC}"/>
              </a:ext>
            </a:extLst>
          </p:cNvPr>
          <p:cNvSpPr>
            <a:spLocks noGrp="1"/>
          </p:cNvSpPr>
          <p:nvPr>
            <p:ph type="sldNum" sz="quarter" idx="12"/>
          </p:nvPr>
        </p:nvSpPr>
        <p:spPr/>
        <p:txBody>
          <a:bodyPr/>
          <a:lstStyle/>
          <a:p>
            <a:fld id="{D9F085D5-EC86-4F6A-B501-C1359CB39116}" type="slidenum">
              <a:rPr lang="en-GB" smtClean="0"/>
              <a:pPr/>
              <a:t>95</a:t>
            </a:fld>
            <a:endParaRPr lang="en-GB"/>
          </a:p>
        </p:txBody>
      </p:sp>
    </p:spTree>
    <p:extLst>
      <p:ext uri="{BB962C8B-B14F-4D97-AF65-F5344CB8AC3E}">
        <p14:creationId xmlns:p14="http://schemas.microsoft.com/office/powerpoint/2010/main" val="4205713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solidFill>
                  <a:schemeClr val="bg1"/>
                </a:solidFill>
              </a:rPr>
              <a:t>Off</a:t>
            </a:r>
            <a:r>
              <a:rPr lang="de-DE" dirty="0"/>
              <a:t>shoring – A New Form </a:t>
            </a:r>
            <a:r>
              <a:rPr lang="de-DE" dirty="0" err="1"/>
              <a:t>of</a:t>
            </a:r>
            <a:r>
              <a:rPr lang="de-DE" dirty="0"/>
              <a:t> </a:t>
            </a:r>
            <a:r>
              <a:rPr lang="de-DE" dirty="0" err="1"/>
              <a:t>Globalization</a:t>
            </a:r>
            <a:endParaRPr lang="de-DE" dirty="0"/>
          </a:p>
        </p:txBody>
      </p:sp>
      <p:pic>
        <p:nvPicPr>
          <p:cNvPr id="9" name="Inhaltsplatzhalter 8"/>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6283" r="6673"/>
          <a:stretch/>
        </p:blipFill>
        <p:spPr>
          <a:xfrm>
            <a:off x="964089" y="1510808"/>
            <a:ext cx="5661891" cy="4341766"/>
          </a:xfrm>
          <a:prstGeom prst="parallelogram">
            <a:avLst>
              <a:gd name="adj" fmla="val 6918"/>
            </a:avLst>
          </a:prstGeom>
        </p:spPr>
      </p:pic>
      <p:pic>
        <p:nvPicPr>
          <p:cNvPr id="8" name="Inhaltsplatzhalt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334" b="20476"/>
          <a:stretch/>
        </p:blipFill>
        <p:spPr>
          <a:xfrm>
            <a:off x="6625980" y="1510808"/>
            <a:ext cx="3801338" cy="4344334"/>
          </a:xfrm>
          <a:prstGeom prst="parallelogram">
            <a:avLst>
              <a:gd name="adj" fmla="val 7992"/>
            </a:avLst>
          </a:prstGeom>
        </p:spPr>
      </p:pic>
      <p:sp>
        <p:nvSpPr>
          <p:cNvPr id="4" name="Foliennummernplatzhalter 3"/>
          <p:cNvSpPr>
            <a:spLocks noGrp="1"/>
          </p:cNvSpPr>
          <p:nvPr>
            <p:ph type="sldNum" sz="quarter" idx="12"/>
          </p:nvPr>
        </p:nvSpPr>
        <p:spPr/>
        <p:txBody>
          <a:bodyPr/>
          <a:lstStyle/>
          <a:p>
            <a:fld id="{D9F085D5-EC86-4F6A-B501-C1359CB39116}" type="slidenum">
              <a:rPr lang="en-GB" smtClean="0"/>
              <a:pPr/>
              <a:t>96</a:t>
            </a:fld>
            <a:endParaRPr lang="en-GB"/>
          </a:p>
        </p:txBody>
      </p:sp>
    </p:spTree>
    <p:extLst>
      <p:ext uri="{BB962C8B-B14F-4D97-AF65-F5344CB8AC3E}">
        <p14:creationId xmlns:p14="http://schemas.microsoft.com/office/powerpoint/2010/main" val="904354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err="1">
                <a:solidFill>
                  <a:schemeClr val="bg1"/>
                </a:solidFill>
              </a:rPr>
              <a:t>Wh</a:t>
            </a:r>
            <a:r>
              <a:rPr lang="de-DE" dirty="0" err="1"/>
              <a:t>at</a:t>
            </a:r>
            <a:r>
              <a:rPr lang="de-DE" dirty="0"/>
              <a:t> </a:t>
            </a:r>
            <a:r>
              <a:rPr lang="de-DE" dirty="0" err="1"/>
              <a:t>is</a:t>
            </a:r>
            <a:r>
              <a:rPr lang="de-DE" dirty="0"/>
              <a:t> </a:t>
            </a:r>
            <a:r>
              <a:rPr lang="de-DE" dirty="0" err="1"/>
              <a:t>Offshoring</a:t>
            </a:r>
            <a:r>
              <a:rPr lang="de-DE" dirty="0"/>
              <a:t>?</a:t>
            </a:r>
          </a:p>
        </p:txBody>
      </p:sp>
      <p:sp>
        <p:nvSpPr>
          <p:cNvPr id="6" name="Inhaltsplatzhalter 5"/>
          <p:cNvSpPr>
            <a:spLocks noGrp="1"/>
          </p:cNvSpPr>
          <p:nvPr>
            <p:ph idx="1"/>
          </p:nvPr>
        </p:nvSpPr>
        <p:spPr/>
        <p:txBody>
          <a:bodyPr/>
          <a:lstStyle/>
          <a:p>
            <a:r>
              <a:rPr lang="en-US" dirty="0"/>
              <a:t>Definition:</a:t>
            </a:r>
          </a:p>
          <a:p>
            <a:pPr marL="457200" lvl="1" indent="0">
              <a:buNone/>
            </a:pPr>
            <a:r>
              <a:rPr lang="en-US" dirty="0"/>
              <a:t>“Offshoring is defined as the </a:t>
            </a:r>
            <a:r>
              <a:rPr lang="en-US" i="1" dirty="0"/>
              <a:t>movement of a business process </a:t>
            </a:r>
            <a:r>
              <a:rPr lang="en-US" dirty="0"/>
              <a:t>done at a company in one country </a:t>
            </a:r>
            <a:r>
              <a:rPr lang="en-US" i="1" dirty="0"/>
              <a:t>to the same or another company</a:t>
            </a:r>
            <a:r>
              <a:rPr lang="en-US" dirty="0"/>
              <a:t> in another, </a:t>
            </a:r>
            <a:r>
              <a:rPr lang="en-US" i="1" dirty="0"/>
              <a:t>different country</a:t>
            </a:r>
            <a:r>
              <a:rPr lang="en-US" dirty="0"/>
              <a:t>.” (Source: Wikipedia, emphasis added)</a:t>
            </a:r>
          </a:p>
          <a:p>
            <a:r>
              <a:rPr lang="en-US" dirty="0"/>
              <a:t>The “business process” may refer to a production stage or a service</a:t>
            </a:r>
            <a:endParaRPr lang="de-DE" dirty="0"/>
          </a:p>
          <a:p>
            <a:r>
              <a:rPr lang="en-US" dirty="0"/>
              <a:t>Offshoring is often labeled “outsourcing” in the public debate, but economists distinguish between the two:</a:t>
            </a:r>
          </a:p>
          <a:p>
            <a:pPr lvl="1"/>
            <a:r>
              <a:rPr lang="en-US" dirty="0"/>
              <a:t>Offshoring to a different country vs. outsourcing to a different firm</a:t>
            </a:r>
          </a:p>
          <a:p>
            <a:pPr lvl="1"/>
            <a:r>
              <a:rPr lang="en-US" dirty="0"/>
              <a:t>Outsourcing may also take place within the domestic economy</a:t>
            </a:r>
          </a:p>
          <a:p>
            <a:pPr lvl="1"/>
            <a:r>
              <a:rPr lang="de-DE" dirty="0"/>
              <a:t>Note: </a:t>
            </a:r>
            <a:r>
              <a:rPr lang="de-DE" dirty="0" err="1"/>
              <a:t>Offshoring</a:t>
            </a:r>
            <a:r>
              <a:rPr lang="de-DE" dirty="0"/>
              <a:t> </a:t>
            </a:r>
            <a:r>
              <a:rPr lang="de-DE" dirty="0" err="1"/>
              <a:t>may</a:t>
            </a:r>
            <a:r>
              <a:rPr lang="de-DE" dirty="0"/>
              <a:t> </a:t>
            </a:r>
            <a:r>
              <a:rPr lang="de-DE" dirty="0" err="1"/>
              <a:t>take</a:t>
            </a:r>
            <a:r>
              <a:rPr lang="de-DE" dirty="0"/>
              <a:t> </a:t>
            </a:r>
            <a:r>
              <a:rPr lang="de-DE" dirty="0" err="1"/>
              <a:t>place</a:t>
            </a:r>
            <a:r>
              <a:rPr lang="de-DE" dirty="0"/>
              <a:t> </a:t>
            </a:r>
            <a:r>
              <a:rPr lang="de-DE" i="1" dirty="0" err="1"/>
              <a:t>within</a:t>
            </a:r>
            <a:r>
              <a:rPr lang="de-DE" dirty="0"/>
              <a:t> </a:t>
            </a:r>
            <a:r>
              <a:rPr lang="de-DE" dirty="0" err="1"/>
              <a:t>the</a:t>
            </a:r>
            <a:r>
              <a:rPr lang="de-DE" dirty="0"/>
              <a:t> firm, </a:t>
            </a:r>
            <a:r>
              <a:rPr lang="de-DE" dirty="0" err="1"/>
              <a:t>to</a:t>
            </a:r>
            <a:r>
              <a:rPr lang="de-DE" dirty="0"/>
              <a:t> a </a:t>
            </a:r>
            <a:r>
              <a:rPr lang="de-DE" dirty="0" err="1"/>
              <a:t>foreign</a:t>
            </a:r>
            <a:r>
              <a:rPr lang="de-DE" dirty="0"/>
              <a:t> </a:t>
            </a:r>
            <a:r>
              <a:rPr lang="de-DE" dirty="0" err="1"/>
              <a:t>subsidiary</a:t>
            </a:r>
            <a:endParaRPr lang="de-DE" dirty="0"/>
          </a:p>
        </p:txBody>
      </p:sp>
      <p:sp>
        <p:nvSpPr>
          <p:cNvPr id="4" name="Foliennummernplatzhalter 3"/>
          <p:cNvSpPr>
            <a:spLocks noGrp="1"/>
          </p:cNvSpPr>
          <p:nvPr>
            <p:ph type="sldNum" sz="quarter" idx="12"/>
          </p:nvPr>
        </p:nvSpPr>
        <p:spPr/>
        <p:txBody>
          <a:bodyPr/>
          <a:lstStyle/>
          <a:p>
            <a:fld id="{D9F085D5-EC86-4F6A-B501-C1359CB39116}" type="slidenum">
              <a:rPr lang="en-GB" smtClean="0"/>
              <a:pPr/>
              <a:t>97</a:t>
            </a:fld>
            <a:endParaRPr lang="en-GB"/>
          </a:p>
        </p:txBody>
      </p:sp>
    </p:spTree>
    <p:extLst>
      <p:ext uri="{BB962C8B-B14F-4D97-AF65-F5344CB8AC3E}">
        <p14:creationId xmlns:p14="http://schemas.microsoft.com/office/powerpoint/2010/main" val="8581475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solidFill>
                  <a:schemeClr val="bg1"/>
                </a:solidFill>
              </a:rPr>
              <a:t>Rel</a:t>
            </a:r>
            <a:r>
              <a:rPr lang="de-DE" dirty="0" err="1"/>
              <a:t>ated</a:t>
            </a:r>
            <a:r>
              <a:rPr lang="de-DE" dirty="0"/>
              <a:t> </a:t>
            </a:r>
            <a:r>
              <a:rPr lang="de-DE" dirty="0" err="1"/>
              <a:t>to</a:t>
            </a:r>
            <a:r>
              <a:rPr lang="de-DE" dirty="0"/>
              <a:t> Trade </a:t>
            </a:r>
            <a:r>
              <a:rPr lang="de-DE" dirty="0" err="1"/>
              <a:t>and</a:t>
            </a:r>
            <a:r>
              <a:rPr lang="de-DE" dirty="0"/>
              <a:t> FDI</a:t>
            </a:r>
          </a:p>
        </p:txBody>
      </p:sp>
      <p:sp>
        <p:nvSpPr>
          <p:cNvPr id="3" name="Inhaltsplatzhalter 2"/>
          <p:cNvSpPr>
            <a:spLocks noGrp="1"/>
          </p:cNvSpPr>
          <p:nvPr>
            <p:ph idx="1"/>
          </p:nvPr>
        </p:nvSpPr>
        <p:spPr/>
        <p:txBody>
          <a:bodyPr>
            <a:normAutofit/>
          </a:bodyPr>
          <a:lstStyle/>
          <a:p>
            <a:r>
              <a:rPr lang="en-US" dirty="0"/>
              <a:t>Offshoring overlaps with trade and FDI (discussed above) because it</a:t>
            </a:r>
          </a:p>
          <a:p>
            <a:pPr marL="457200" lvl="1" indent="0">
              <a:buNone/>
            </a:pPr>
            <a:r>
              <a:rPr lang="en-US" dirty="0"/>
              <a:t>… typically involves imports of intermediate goods (components) or services</a:t>
            </a:r>
          </a:p>
          <a:p>
            <a:pPr marL="457200" lvl="1" indent="0">
              <a:buNone/>
            </a:pPr>
            <a:r>
              <a:rPr lang="en-US" dirty="0"/>
              <a:t>… may coincide with FDI, in case of a vertically integrated supplier abroad and intra-firm imports</a:t>
            </a:r>
          </a:p>
          <a:p>
            <a:r>
              <a:rPr lang="en-US" dirty="0"/>
              <a:t>Still: Offshoring is important by itself</a:t>
            </a:r>
          </a:p>
          <a:p>
            <a:pPr lvl="1"/>
            <a:r>
              <a:rPr lang="de-DE" dirty="0"/>
              <a:t>Hard </a:t>
            </a:r>
            <a:r>
              <a:rPr lang="de-DE" dirty="0" err="1"/>
              <a:t>to</a:t>
            </a:r>
            <a:r>
              <a:rPr lang="de-DE" dirty="0"/>
              <a:t> </a:t>
            </a:r>
            <a:r>
              <a:rPr lang="de-DE" dirty="0" err="1"/>
              <a:t>imagine</a:t>
            </a:r>
            <a:r>
              <a:rPr lang="de-DE" dirty="0"/>
              <a:t> </a:t>
            </a:r>
            <a:r>
              <a:rPr lang="de-DE" dirty="0" err="1"/>
              <a:t>almost</a:t>
            </a:r>
            <a:r>
              <a:rPr lang="de-DE" dirty="0"/>
              <a:t> </a:t>
            </a:r>
            <a:r>
              <a:rPr lang="de-DE" dirty="0" err="1"/>
              <a:t>any</a:t>
            </a:r>
            <a:r>
              <a:rPr lang="de-DE" dirty="0"/>
              <a:t> </a:t>
            </a:r>
            <a:r>
              <a:rPr lang="de-DE" dirty="0" err="1"/>
              <a:t>manufactured</a:t>
            </a:r>
            <a:r>
              <a:rPr lang="de-DE" dirty="0"/>
              <a:t> </a:t>
            </a:r>
            <a:r>
              <a:rPr lang="de-DE" dirty="0" err="1"/>
              <a:t>consumer</a:t>
            </a:r>
            <a:r>
              <a:rPr lang="de-DE" dirty="0"/>
              <a:t> </a:t>
            </a:r>
            <a:r>
              <a:rPr lang="de-DE" dirty="0" err="1"/>
              <a:t>good</a:t>
            </a:r>
            <a:r>
              <a:rPr lang="de-DE" dirty="0"/>
              <a:t> in </a:t>
            </a:r>
            <a:r>
              <a:rPr lang="de-DE" dirty="0" err="1"/>
              <a:t>the</a:t>
            </a:r>
            <a:r>
              <a:rPr lang="de-DE" dirty="0"/>
              <a:t> US </a:t>
            </a:r>
            <a:br>
              <a:rPr lang="de-DE" dirty="0"/>
            </a:br>
            <a:r>
              <a:rPr lang="de-DE" dirty="0" err="1"/>
              <a:t>without</a:t>
            </a:r>
            <a:r>
              <a:rPr lang="de-DE" dirty="0"/>
              <a:t> </a:t>
            </a:r>
            <a:r>
              <a:rPr lang="de-DE" dirty="0" err="1"/>
              <a:t>offshoring</a:t>
            </a:r>
            <a:r>
              <a:rPr lang="de-DE" dirty="0"/>
              <a:t> (</a:t>
            </a:r>
            <a:r>
              <a:rPr lang="de-DE" dirty="0" err="1"/>
              <a:t>imported</a:t>
            </a:r>
            <a:r>
              <a:rPr lang="de-DE" dirty="0"/>
              <a:t> </a:t>
            </a:r>
            <a:r>
              <a:rPr lang="de-DE" dirty="0" err="1"/>
              <a:t>inputs</a:t>
            </a:r>
            <a:r>
              <a:rPr lang="de-DE" dirty="0"/>
              <a:t>)</a:t>
            </a:r>
            <a:endParaRPr lang="en-US" dirty="0"/>
          </a:p>
          <a:p>
            <a:pPr lvl="1"/>
            <a:r>
              <a:rPr lang="en-US" dirty="0"/>
              <a:t>Has distinct implications for US firms, employment, and welfare</a:t>
            </a:r>
          </a:p>
        </p:txBody>
      </p:sp>
      <p:sp>
        <p:nvSpPr>
          <p:cNvPr id="4" name="Foliennummernplatzhalter 3"/>
          <p:cNvSpPr>
            <a:spLocks noGrp="1"/>
          </p:cNvSpPr>
          <p:nvPr>
            <p:ph type="sldNum" sz="quarter" idx="12"/>
          </p:nvPr>
        </p:nvSpPr>
        <p:spPr/>
        <p:txBody>
          <a:bodyPr/>
          <a:lstStyle/>
          <a:p>
            <a:fld id="{D9F085D5-EC86-4F6A-B501-C1359CB39116}" type="slidenum">
              <a:rPr lang="en-GB" smtClean="0"/>
              <a:pPr/>
              <a:t>98</a:t>
            </a:fld>
            <a:endParaRPr lang="en-GB"/>
          </a:p>
        </p:txBody>
      </p:sp>
    </p:spTree>
    <p:extLst>
      <p:ext uri="{BB962C8B-B14F-4D97-AF65-F5344CB8AC3E}">
        <p14:creationId xmlns:p14="http://schemas.microsoft.com/office/powerpoint/2010/main" val="7295356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bg1"/>
                </a:solidFill>
              </a:rPr>
              <a:t>An</a:t>
            </a:r>
            <a:r>
              <a:rPr lang="de-DE" dirty="0"/>
              <a:t> </a:t>
            </a:r>
            <a:r>
              <a:rPr lang="de-DE" dirty="0" err="1"/>
              <a:t>example</a:t>
            </a:r>
            <a:r>
              <a:rPr lang="de-DE" dirty="0"/>
              <a:t>: The Boeing 787 </a:t>
            </a:r>
            <a:r>
              <a:rPr lang="de-DE" dirty="0" err="1"/>
              <a:t>Dreamliner</a:t>
            </a:r>
            <a:endParaRPr lang="de-DE" dirty="0"/>
          </a:p>
        </p:txBody>
      </p:sp>
      <p:pic>
        <p:nvPicPr>
          <p:cNvPr id="5" name="Inhaltsplatzhalt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9480" y="1422657"/>
            <a:ext cx="4675808" cy="4675808"/>
          </a:xfrm>
        </p:spPr>
      </p:pic>
      <p:sp>
        <p:nvSpPr>
          <p:cNvPr id="6" name="Inhaltsplatzhalter 5"/>
          <p:cNvSpPr>
            <a:spLocks noGrp="1"/>
          </p:cNvSpPr>
          <p:nvPr>
            <p:ph sz="half" idx="2"/>
          </p:nvPr>
        </p:nvSpPr>
        <p:spPr/>
        <p:txBody>
          <a:bodyPr/>
          <a:lstStyle/>
          <a:p>
            <a:r>
              <a:rPr lang="de-DE" dirty="0"/>
              <a:t>Parts </a:t>
            </a:r>
            <a:r>
              <a:rPr lang="de-DE" dirty="0" err="1"/>
              <a:t>and</a:t>
            </a:r>
            <a:r>
              <a:rPr lang="de-DE" dirty="0"/>
              <a:t> </a:t>
            </a:r>
            <a:r>
              <a:rPr lang="de-DE" dirty="0" err="1"/>
              <a:t>components</a:t>
            </a:r>
            <a:r>
              <a:rPr lang="de-DE" dirty="0"/>
              <a:t> </a:t>
            </a:r>
            <a:r>
              <a:rPr lang="de-DE" dirty="0" err="1"/>
              <a:t>from</a:t>
            </a:r>
            <a:r>
              <a:rPr lang="de-DE" dirty="0"/>
              <a:t> </a:t>
            </a:r>
            <a:r>
              <a:rPr lang="de-DE" dirty="0" err="1"/>
              <a:t>suppliers</a:t>
            </a:r>
            <a:r>
              <a:rPr lang="de-DE" dirty="0"/>
              <a:t> all </a:t>
            </a:r>
            <a:r>
              <a:rPr lang="de-DE" dirty="0" err="1"/>
              <a:t>over</a:t>
            </a:r>
            <a:r>
              <a:rPr lang="de-DE" dirty="0"/>
              <a:t> </a:t>
            </a:r>
            <a:r>
              <a:rPr lang="de-DE" dirty="0" err="1"/>
              <a:t>the</a:t>
            </a:r>
            <a:r>
              <a:rPr lang="de-DE" dirty="0"/>
              <a:t> </a:t>
            </a:r>
            <a:r>
              <a:rPr lang="de-DE" dirty="0" err="1"/>
              <a:t>world</a:t>
            </a:r>
            <a:r>
              <a:rPr lang="de-DE" dirty="0"/>
              <a:t>:</a:t>
            </a:r>
          </a:p>
          <a:p>
            <a:pPr lvl="1"/>
            <a:r>
              <a:rPr lang="de-DE" dirty="0"/>
              <a:t>Japan</a:t>
            </a:r>
          </a:p>
          <a:p>
            <a:pPr lvl="1"/>
            <a:r>
              <a:rPr lang="de-DE" dirty="0" err="1"/>
              <a:t>Italy</a:t>
            </a:r>
            <a:endParaRPr lang="de-DE" dirty="0"/>
          </a:p>
          <a:p>
            <a:pPr lvl="1"/>
            <a:r>
              <a:rPr lang="de-DE" dirty="0"/>
              <a:t>China</a:t>
            </a:r>
          </a:p>
          <a:p>
            <a:pPr lvl="1"/>
            <a:r>
              <a:rPr lang="de-DE" dirty="0" err="1"/>
              <a:t>Australia</a:t>
            </a:r>
            <a:endParaRPr lang="de-DE" dirty="0"/>
          </a:p>
          <a:p>
            <a:pPr lvl="1"/>
            <a:r>
              <a:rPr lang="de-DE" dirty="0"/>
              <a:t>…</a:t>
            </a:r>
          </a:p>
        </p:txBody>
      </p:sp>
      <p:sp>
        <p:nvSpPr>
          <p:cNvPr id="4" name="Foliennummernplatzhalter 3"/>
          <p:cNvSpPr>
            <a:spLocks noGrp="1"/>
          </p:cNvSpPr>
          <p:nvPr>
            <p:ph type="sldNum" sz="quarter" idx="12"/>
          </p:nvPr>
        </p:nvSpPr>
        <p:spPr/>
        <p:txBody>
          <a:bodyPr/>
          <a:lstStyle/>
          <a:p>
            <a:fld id="{D9F085D5-EC86-4F6A-B501-C1359CB39116}" type="slidenum">
              <a:rPr lang="en-GB" smtClean="0"/>
              <a:pPr/>
              <a:t>99</a:t>
            </a:fld>
            <a:endParaRPr lang="en-GB"/>
          </a:p>
        </p:txBody>
      </p:sp>
    </p:spTree>
    <p:extLst>
      <p:ext uri="{BB962C8B-B14F-4D97-AF65-F5344CB8AC3E}">
        <p14:creationId xmlns:p14="http://schemas.microsoft.com/office/powerpoint/2010/main" val="389273378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7263</TotalTime>
  <Words>6222</Words>
  <Application>Microsoft Macintosh PowerPoint</Application>
  <PresentationFormat>Widescreen</PresentationFormat>
  <Paragraphs>922</Paragraphs>
  <Slides>105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105</vt:i4>
      </vt:variant>
    </vt:vector>
  </HeadingPairs>
  <TitlesOfParts>
    <vt:vector size="110" baseType="lpstr">
      <vt:lpstr>Arial</vt:lpstr>
      <vt:lpstr>Calibri</vt:lpstr>
      <vt:lpstr>Courier New</vt:lpstr>
      <vt:lpstr>Wingdings</vt:lpstr>
      <vt:lpstr>Custom Design</vt:lpstr>
      <vt:lpstr>PowerPoint Presentation</vt:lpstr>
      <vt:lpstr> National Economic Education Delegation</vt:lpstr>
      <vt:lpstr>Who Are We?</vt:lpstr>
      <vt:lpstr>Where Are We?</vt:lpstr>
      <vt:lpstr>Credits and Disclaimer</vt:lpstr>
      <vt:lpstr>Outline</vt:lpstr>
      <vt:lpstr>What is Globalization?</vt:lpstr>
      <vt:lpstr>What Drives Globalization?</vt:lpstr>
      <vt:lpstr>Transportation</vt:lpstr>
      <vt:lpstr>Technology</vt:lpstr>
      <vt:lpstr>International Cooperation</vt:lpstr>
      <vt:lpstr>PowerPoint Presentation</vt:lpstr>
      <vt:lpstr>International Cooperation – Ending?</vt:lpstr>
      <vt:lpstr>Western Globalization in Historical Context</vt:lpstr>
      <vt:lpstr>Interwar Isolationism</vt:lpstr>
      <vt:lpstr>Post-war Liberal Institutionalism</vt:lpstr>
      <vt:lpstr>US Tariffs, 1891-2017</vt:lpstr>
      <vt:lpstr>International Trade</vt:lpstr>
      <vt:lpstr>Exports and Imports</vt:lpstr>
      <vt:lpstr>What do we Export?   ($1.6 Trillion)</vt:lpstr>
      <vt:lpstr>What do we Import?   ($2.4 Trillion)</vt:lpstr>
      <vt:lpstr>Top US Trade Partners (Goods, 2018)</vt:lpstr>
      <vt:lpstr> Importance of US Trade</vt:lpstr>
      <vt:lpstr>U.S. Trade Deficits: to 2020</vt:lpstr>
      <vt:lpstr>Why Do Countries Trade?</vt:lpstr>
      <vt:lpstr>Why Might Efficiency Differ Across Countries?</vt:lpstr>
      <vt:lpstr> Comparative Advantage and Specialization</vt:lpstr>
      <vt:lpstr> Benefits of Specialization</vt:lpstr>
      <vt:lpstr> Comparative Advantage – Key Notion</vt:lpstr>
      <vt:lpstr>Relative Advantage</vt:lpstr>
      <vt:lpstr> Same Holds True for Countries</vt:lpstr>
      <vt:lpstr>Trade Contributes to Growth</vt:lpstr>
      <vt:lpstr>How to Think About Imports</vt:lpstr>
      <vt:lpstr>What Does the Data Say? Trade Lowers Prices for Consumers</vt:lpstr>
      <vt:lpstr>Why is the public turning against trade?</vt:lpstr>
      <vt:lpstr>Distributional Impacts of Trade: Basic Insights</vt:lpstr>
      <vt:lpstr>The Basic Issue:  Inverted V of Jobs in Manuf.</vt:lpstr>
      <vt:lpstr>“International Trade is Surely a Contributor!”</vt:lpstr>
      <vt:lpstr>But There is No V in the Fraction of Jobs in Manufacturing</vt:lpstr>
      <vt:lpstr> And Manufacturing Output Keeps on Growing</vt:lpstr>
      <vt:lpstr> And Manufacturing Productivity is on the Rise</vt:lpstr>
      <vt:lpstr> Another Problem: Trade Deficit</vt:lpstr>
      <vt:lpstr>How to Think About the Trade Deficit</vt:lpstr>
      <vt:lpstr>Trade and Investment Flows Balance Out</vt:lpstr>
      <vt:lpstr>Exchange Rates Prevent an Overall Deficit</vt:lpstr>
      <vt:lpstr>Balanced Budgets &amp; Increased Savings</vt:lpstr>
      <vt:lpstr>US Savings and the Trade Deficit</vt:lpstr>
      <vt:lpstr>General Agreement Among Economists</vt:lpstr>
      <vt:lpstr>Trade With China: 63% of US Trade Deficit</vt:lpstr>
      <vt:lpstr> Bilateral Trading Relationships</vt:lpstr>
      <vt:lpstr> Bilateral Trade Deficits are Unimportant</vt:lpstr>
      <vt:lpstr>Not That Trade Has Been Absolved of all Ills:  DISTRIBUTIONAL IMPACTS</vt:lpstr>
      <vt:lpstr>Intuition on Distributional Impacts</vt:lpstr>
      <vt:lpstr>What Does the Data Say? Trade Benefits Some Workers</vt:lpstr>
      <vt:lpstr>What Does the Data Say? Trade Hurts Some Workers</vt:lpstr>
      <vt:lpstr>Costs of Trade</vt:lpstr>
      <vt:lpstr>Understanding Adjustment Costs</vt:lpstr>
      <vt:lpstr>Estimates of Adjustment Costs</vt:lpstr>
      <vt:lpstr>Estimated Costs to Workers of Changing Jobs</vt:lpstr>
      <vt:lpstr>Characteristics of Adjustment Costs</vt:lpstr>
      <vt:lpstr>Why Adjustment Costs Matter</vt:lpstr>
      <vt:lpstr>Distributional Impacts of Trade: Unemployment</vt:lpstr>
      <vt:lpstr>Trade is Not a Driving Force of Unemployment</vt:lpstr>
      <vt:lpstr>Policy Solutions</vt:lpstr>
      <vt:lpstr>Tariffs</vt:lpstr>
      <vt:lpstr>General Consensus of Economists on Tariffs</vt:lpstr>
      <vt:lpstr>Directed Support: Adjustment Costs</vt:lpstr>
      <vt:lpstr>Balanced Budgets</vt:lpstr>
      <vt:lpstr>Trade Summary</vt:lpstr>
      <vt:lpstr>U.S. Trade Policy</vt:lpstr>
      <vt:lpstr>US Trade Policy in Practice: Congress</vt:lpstr>
      <vt:lpstr>US Trade Policy in Practice: Congress &amp; WTO</vt:lpstr>
      <vt:lpstr>US Trade Policy in Practice: Congress &amp; WTO</vt:lpstr>
      <vt:lpstr>US Trade Policy in Practice: Bureaucracy</vt:lpstr>
      <vt:lpstr>US Trade Policy in Practice: Executive</vt:lpstr>
      <vt:lpstr>US Trade Policy in Practice: Executive</vt:lpstr>
      <vt:lpstr>US Trade Policy in Practice: Retaliation</vt:lpstr>
      <vt:lpstr>US Trade Policy in Practice: Winners and Losers</vt:lpstr>
      <vt:lpstr>US Trade Policy in Practice: Winners and Losers</vt:lpstr>
      <vt:lpstr>US Trade Policy in Practice: Winners and Losers</vt:lpstr>
      <vt:lpstr>US Trade Policy in Practice: Winners and Losers</vt:lpstr>
      <vt:lpstr>China: The Problem?  The Solution?</vt:lpstr>
      <vt:lpstr>Foreign Direct Investment (FDI)</vt:lpstr>
      <vt:lpstr> FDI: Definition </vt:lpstr>
      <vt:lpstr> Types of FDI</vt:lpstr>
      <vt:lpstr>Why  Invest in Foreign Countries?</vt:lpstr>
      <vt:lpstr>Who Engages in FDI?</vt:lpstr>
      <vt:lpstr>FDI  &amp; TRADE</vt:lpstr>
      <vt:lpstr>FDI &amp; Market Competition</vt:lpstr>
      <vt:lpstr>FDI  &amp; Productivity</vt:lpstr>
      <vt:lpstr>FDI  &amp; Growth</vt:lpstr>
      <vt:lpstr>FDI  &amp; Employment</vt:lpstr>
      <vt:lpstr> Competition  for  FDI</vt:lpstr>
      <vt:lpstr>  How is FDI Governed?</vt:lpstr>
      <vt:lpstr>Offshoring</vt:lpstr>
      <vt:lpstr>Offshoring – A New Form of Globalization</vt:lpstr>
      <vt:lpstr>What is Offshoring?</vt:lpstr>
      <vt:lpstr>Related to Trade and FDI</vt:lpstr>
      <vt:lpstr>An example: The Boeing 787 Dreamliner</vt:lpstr>
      <vt:lpstr>How Much Offshoring Has Happened?</vt:lpstr>
      <vt:lpstr>Why Do Firms Engage in Offshoring?</vt:lpstr>
      <vt:lpstr>What Are The Effects of Offshoring on Employment and Wages in the U.S.?</vt:lpstr>
      <vt:lpstr>Empirical Evidence on The Effects of Offshoring</vt:lpstr>
      <vt:lpstr>Policy Responses to FDI and Offshoring</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290</cp:revision>
  <dcterms:created xsi:type="dcterms:W3CDTF">2017-05-03T22:30:38Z</dcterms:created>
  <dcterms:modified xsi:type="dcterms:W3CDTF">2022-01-26T17:28:25Z</dcterms:modified>
</cp:coreProperties>
</file>