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70"/>
  </p:notesMasterIdLst>
  <p:sldIdLst>
    <p:sldId id="256" r:id="rId2"/>
    <p:sldId id="328" r:id="rId3"/>
    <p:sldId id="434" r:id="rId4"/>
    <p:sldId id="435" r:id="rId5"/>
    <p:sldId id="4085" r:id="rId6"/>
    <p:sldId id="327" r:id="rId7"/>
    <p:sldId id="415" r:id="rId8"/>
    <p:sldId id="4808" r:id="rId9"/>
    <p:sldId id="1198" r:id="rId10"/>
    <p:sldId id="4860" r:id="rId11"/>
    <p:sldId id="4809" r:id="rId12"/>
    <p:sldId id="4841" r:id="rId13"/>
    <p:sldId id="4847" r:id="rId14"/>
    <p:sldId id="4848" r:id="rId15"/>
    <p:sldId id="4829" r:id="rId16"/>
    <p:sldId id="4849" r:id="rId17"/>
    <p:sldId id="4810" r:id="rId18"/>
    <p:sldId id="4857" r:id="rId19"/>
    <p:sldId id="4867" r:id="rId20"/>
    <p:sldId id="4811" r:id="rId21"/>
    <p:sldId id="4863" r:id="rId22"/>
    <p:sldId id="4812" r:id="rId23"/>
    <p:sldId id="4819" r:id="rId24"/>
    <p:sldId id="4838" r:id="rId25"/>
    <p:sldId id="4817" r:id="rId26"/>
    <p:sldId id="4816" r:id="rId27"/>
    <p:sldId id="4851" r:id="rId28"/>
    <p:sldId id="4864" r:id="rId29"/>
    <p:sldId id="4836" r:id="rId30"/>
    <p:sldId id="4852" r:id="rId31"/>
    <p:sldId id="4855" r:id="rId32"/>
    <p:sldId id="4861" r:id="rId33"/>
    <p:sldId id="4859" r:id="rId34"/>
    <p:sldId id="4804" r:id="rId35"/>
    <p:sldId id="4793" r:id="rId36"/>
    <p:sldId id="4842" r:id="rId37"/>
    <p:sldId id="4843" r:id="rId38"/>
    <p:sldId id="4795" r:id="rId39"/>
    <p:sldId id="4794" r:id="rId40"/>
    <p:sldId id="4797" r:id="rId41"/>
    <p:sldId id="4846" r:id="rId42"/>
    <p:sldId id="4844" r:id="rId43"/>
    <p:sldId id="4802" r:id="rId44"/>
    <p:sldId id="4862" r:id="rId45"/>
    <p:sldId id="4800" r:id="rId46"/>
    <p:sldId id="4821" r:id="rId47"/>
    <p:sldId id="4865" r:id="rId48"/>
    <p:sldId id="4822" r:id="rId49"/>
    <p:sldId id="4828" r:id="rId50"/>
    <p:sldId id="4824" r:id="rId51"/>
    <p:sldId id="4826" r:id="rId52"/>
    <p:sldId id="4858" r:id="rId53"/>
    <p:sldId id="4823" r:id="rId54"/>
    <p:sldId id="4825" r:id="rId55"/>
    <p:sldId id="4827" r:id="rId56"/>
    <p:sldId id="4831" r:id="rId57"/>
    <p:sldId id="4833" r:id="rId58"/>
    <p:sldId id="4840" r:id="rId59"/>
    <p:sldId id="4834" r:id="rId60"/>
    <p:sldId id="4832" r:id="rId61"/>
    <p:sldId id="4837" r:id="rId62"/>
    <p:sldId id="4839" r:id="rId63"/>
    <p:sldId id="4438" r:id="rId64"/>
    <p:sldId id="4835" r:id="rId65"/>
    <p:sldId id="4850" r:id="rId66"/>
    <p:sldId id="4866" r:id="rId67"/>
    <p:sldId id="4830" r:id="rId68"/>
    <p:sldId id="1027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8" autoAdjust="0"/>
    <p:restoredTop sz="96197"/>
  </p:normalViewPr>
  <p:slideViewPr>
    <p:cSldViewPr snapToGrid="0" snapToObjects="1">
      <p:cViewPr varScale="1">
        <p:scale>
          <a:sx n="87" d="100"/>
          <a:sy n="87" d="100"/>
        </p:scale>
        <p:origin x="224" y="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Documents/Screenshot%202026-05-31%20at%208.19.11&#8239;PM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Library/CloudStorage/Dropbox-NEED/Presentations/0Documents/Template/StatesGiven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LFL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gpf.org/article/social-security-faces-serious-financial-shortfalls-and-other-takeaways-from-the-trustees-report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186989"/>
            <a:ext cx="9144000" cy="1867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&lt;venue&gt;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&lt;date&gt;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&lt;name&gt;,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>
                <a:solidFill>
                  <a:schemeClr val="tx2"/>
                </a:solidFill>
              </a:rPr>
              <a:t>&lt;affiliation&gt;</a:t>
            </a:r>
            <a:endParaRPr lang="en-US" sz="3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mbers of Different Types of SS Beneficiaries</a:t>
            </a:r>
          </a:p>
        </p:txBody>
      </p:sp>
      <p:pic>
        <p:nvPicPr>
          <p:cNvPr id="6" name="Content Placeholder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2C99583-56D8-91A4-5E2A-3DDAA80D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09" y="1110572"/>
            <a:ext cx="8645235" cy="5187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9EACB-7133-8746-D869-43B92E24625C}"/>
              </a:ext>
            </a:extLst>
          </p:cNvPr>
          <p:cNvSpPr txBox="1"/>
          <p:nvPr/>
        </p:nvSpPr>
        <p:spPr>
          <a:xfrm>
            <a:off x="7277100" y="370414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7F11-479C-B224-8F98-A00EF222B9B0}"/>
              </a:ext>
            </a:extLst>
          </p:cNvPr>
          <p:cNvSpPr txBox="1"/>
          <p:nvPr/>
        </p:nvSpPr>
        <p:spPr>
          <a:xfrm>
            <a:off x="1842656" y="28321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55DB3-D414-78D6-558A-7BB0F7E86B9E}"/>
              </a:ext>
            </a:extLst>
          </p:cNvPr>
          <p:cNvSpPr txBox="1"/>
          <p:nvPr/>
        </p:nvSpPr>
        <p:spPr>
          <a:xfrm>
            <a:off x="2617356" y="17094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6.0 million</a:t>
            </a:r>
          </a:p>
        </p:txBody>
      </p:sp>
    </p:spTree>
    <p:extLst>
      <p:ext uri="{BB962C8B-B14F-4D97-AF65-F5344CB8AC3E}">
        <p14:creationId xmlns:p14="http://schemas.microsoft.com/office/powerpoint/2010/main" val="1479053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067" y="935340"/>
            <a:ext cx="7290268" cy="5241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society.</a:t>
            </a:r>
          </a:p>
          <a:p>
            <a:r>
              <a:rPr lang="en-US" dirty="0"/>
              <a:t>Reduces income inequality among the elderly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2026, only the first $184,500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92E5B0-990E-CECF-002C-665290EB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Cap Causes The Tax Rate to Fall w/Income</a:t>
            </a:r>
          </a:p>
        </p:txBody>
      </p:sp>
      <p:pic>
        <p:nvPicPr>
          <p:cNvPr id="9" name="Content Placeholder 8" descr="A person and person silhouettes with tax percentages&#10;&#10;Description automatically generated">
            <a:extLst>
              <a:ext uri="{FF2B5EF4-FFF2-40B4-BE49-F238E27FC236}">
                <a16:creationId xmlns:a16="http://schemas.microsoft.com/office/drawing/2014/main" id="{A3FEBC2A-C011-F841-C923-059D30B29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00" y="1121149"/>
            <a:ext cx="9963800" cy="50302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A0FEB-A129-6757-968A-1075E37E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0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6CD3-BBF2-8E7E-F665-7D0E12BE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Cav</a:t>
            </a:r>
            <a:r>
              <a:rPr lang="en-US" dirty="0"/>
              <a:t>eat on Taxes: Who REALLY Pays Them?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29384-262D-1E17-AB3B-C1903E678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Tax Incidence:</a:t>
            </a:r>
          </a:p>
          <a:p>
            <a:pPr lvl="1"/>
            <a:r>
              <a:rPr lang="en-US" dirty="0"/>
              <a:t>Statutory Incidence: Who has to write the check to the government.</a:t>
            </a:r>
          </a:p>
          <a:p>
            <a:pPr lvl="1"/>
            <a:r>
              <a:rPr lang="en-US" dirty="0"/>
              <a:t>Economic Incidence: Who ACTUALLY pays the tax.</a:t>
            </a:r>
          </a:p>
          <a:p>
            <a:pPr lvl="2"/>
            <a:r>
              <a:rPr lang="en-US" dirty="0"/>
              <a:t>The employer might have the </a:t>
            </a:r>
            <a:r>
              <a:rPr lang="en-US" b="1" i="1" dirty="0"/>
              <a:t>statutory incidence </a:t>
            </a:r>
            <a:r>
              <a:rPr lang="en-US" dirty="0"/>
              <a:t>for 6.2% of earnings, but if they pay the employee 6.2% less in earnings, the employee bears the full </a:t>
            </a:r>
            <a:r>
              <a:rPr lang="en-US" b="1" i="1" dirty="0"/>
              <a:t>economic incidence </a:t>
            </a:r>
            <a:r>
              <a:rPr lang="en-US" dirty="0"/>
              <a:t>of the tax.</a:t>
            </a:r>
          </a:p>
          <a:p>
            <a:pPr lvl="2"/>
            <a:endParaRPr lang="en-US" dirty="0"/>
          </a:p>
          <a:p>
            <a:r>
              <a:rPr lang="en-US" dirty="0"/>
              <a:t>Many studies confirm that the economic incidence of payroll taxes and other benefits (health insurance, for example) is largely born by the employee.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5F2B6-7C49-6935-551A-0E77ACA1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FF443-8696-B001-5960-D7BFD308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1FE96-744A-5693-DAB3-DAA3E23F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te of the 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76ABE-62FF-C29C-2AC8-A0E71AA1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5B75C-2FE1-C254-FEC5-5FCCC031216E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042F7D83-7867-1994-02C4-26A5182B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80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600" y="1136074"/>
            <a:ext cx="9815284" cy="484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8" name="Picture 7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DBB1E6A3-D51C-60FD-A928-0256DEB0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88" y="921380"/>
            <a:ext cx="8059212" cy="53088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FC1636-9FA2-45AB-7672-4E687FBDA5F3}"/>
              </a:ext>
            </a:extLst>
          </p:cNvPr>
          <p:cNvGrpSpPr/>
          <p:nvPr/>
        </p:nvGrpSpPr>
        <p:grpSpPr>
          <a:xfrm>
            <a:off x="6794138" y="2162325"/>
            <a:ext cx="1484415" cy="3595849"/>
            <a:chOff x="6863938" y="2211185"/>
            <a:chExt cx="1484415" cy="35958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72EA10-E6EB-CA7C-E5AF-B643847CCC44}"/>
                </a:ext>
              </a:extLst>
            </p:cNvPr>
            <p:cNvSpPr/>
            <p:nvPr/>
          </p:nvSpPr>
          <p:spPr>
            <a:xfrm>
              <a:off x="6863938" y="2211185"/>
              <a:ext cx="1484415" cy="3595849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7150F7-FEC5-4D07-AEB8-99235BC18B22}"/>
                </a:ext>
              </a:extLst>
            </p:cNvPr>
            <p:cNvSpPr txBox="1"/>
            <p:nvPr/>
          </p:nvSpPr>
          <p:spPr>
            <a:xfrm>
              <a:off x="7239000" y="2211185"/>
              <a:ext cx="619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4145-8F23-51EF-7182-2339DD564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ACB83-50EA-F4D2-3F7B-B42844E5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779E4-CFDA-3027-23B5-315C6D49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7C344-B0BA-5CEF-0E92-B82FCFE8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22" y="1120412"/>
            <a:ext cx="9192756" cy="4617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94EB28-C459-9E21-55A3-1D2CD38EDA94}"/>
              </a:ext>
            </a:extLst>
          </p:cNvPr>
          <p:cNvSpPr txBox="1"/>
          <p:nvPr/>
        </p:nvSpPr>
        <p:spPr>
          <a:xfrm>
            <a:off x="6994467" y="6456851"/>
            <a:ext cx="4556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 </a:t>
            </a:r>
          </a:p>
        </p:txBody>
      </p:sp>
    </p:spTree>
    <p:extLst>
      <p:ext uri="{BB962C8B-B14F-4D97-AF65-F5344CB8AC3E}">
        <p14:creationId xmlns:p14="http://schemas.microsoft.com/office/powerpoint/2010/main" val="2154447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4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r>
              <a:rPr lang="en-US"/>
              <a:t>, Bernanke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39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Dwindling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76464-5C54-70DE-212A-8A1BF84B8523}"/>
              </a:ext>
            </a:extLst>
          </p:cNvPr>
          <p:cNvSpPr txBox="1"/>
          <p:nvPr/>
        </p:nvSpPr>
        <p:spPr>
          <a:xfrm>
            <a:off x="5237018" y="26600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EB2BD-6516-0FBE-597D-5177E28E4530}"/>
              </a:ext>
            </a:extLst>
          </p:cNvPr>
          <p:cNvSpPr txBox="1"/>
          <p:nvPr/>
        </p:nvSpPr>
        <p:spPr>
          <a:xfrm>
            <a:off x="9404939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C11DF8FB-D72E-1949-2543-6E8D1FE1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Funds Run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26%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18%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39D1-1A87-66CE-832A-179C7403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Idea of the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D4EAD-3706-A745-D4A9-D37D4E69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D7057-0399-AEE5-88FB-F52F99E84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80" y="899731"/>
            <a:ext cx="7113040" cy="53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3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Sou</a:t>
            </a:r>
            <a:r>
              <a:rPr lang="en-US"/>
              <a:t>rces </a:t>
            </a:r>
            <a:r>
              <a:rPr lang="en-US" dirty="0"/>
              <a:t>of SS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Picture 7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C9CB7C9B-26D0-1CD4-9DBE-A739D0DB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90" y="872644"/>
            <a:ext cx="7248008" cy="53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until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9CD453-93E7-6A53-0ABA-2343C5365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14795" y="1131888"/>
            <a:ext cx="8762410" cy="49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5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was $2,002.</a:t>
            </a:r>
          </a:p>
          <a:p>
            <a:pPr lvl="1"/>
            <a:r>
              <a:rPr lang="en-US" dirty="0"/>
              <a:t>Maximum if claim at age 62 was $2,831.</a:t>
            </a:r>
          </a:p>
          <a:p>
            <a:pPr lvl="1"/>
            <a:r>
              <a:rPr lang="en-US" dirty="0"/>
              <a:t>Maximum if claim at age 70 was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Funds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65561" y="1080197"/>
            <a:ext cx="8855190" cy="513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26B0E-099F-FF4F-9C38-65FE0E84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61566478-D706-4B3D-1789-152CD78E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121C5-860B-2A81-BFA1-CC5E5016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So,</a:t>
            </a:r>
            <a:r>
              <a:rPr lang="en-US" sz="3800" dirty="0"/>
              <a:t> We Have A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DCB9B-F74C-C286-8254-4CD58EE7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44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2A7CA-897B-67BB-99E1-BE1E2211CECC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26%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E63912-372D-7E09-711A-CF106F078414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9F216D-3072-73DD-34F5-7093F72E811B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18%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4612C7-CA26-6B9A-EF72-2B4C3A0CFA59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8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A972-E817-8ED7-C790-3CCD56B7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SS</a:t>
            </a:r>
            <a:r>
              <a:rPr lang="en-US" dirty="0"/>
              <a:t> as Social Insurance vs Welfare?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02189-028B-EFC0-04B3-90B289D28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09096-3137-632C-D601-96D11691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327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Consider Some Other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Have We Presented?  (1,374 Talks)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97166" y="4608925"/>
            <a:ext cx="2981646" cy="180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00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82360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24B2-57C1-F5A7-83AF-F65F6E19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nging the Cap Can Go A Long Way…</a:t>
            </a:r>
          </a:p>
        </p:txBody>
      </p:sp>
      <p:pic>
        <p:nvPicPr>
          <p:cNvPr id="6" name="Content Placeholder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0193D7B-23D6-4940-85F1-13900441A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977" y="1113909"/>
            <a:ext cx="8332100" cy="50331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F4D2-E322-CFF2-59D9-55173A8C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006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Haveman,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Alicia Munnell, Boston College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6072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gains.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2144" y="1690688"/>
            <a:ext cx="817371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6096000" y="6511853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/system/files/2026-01/61879-Demographic-Outlook.pdf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program’s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AB8A-C3A3-DCEC-48CE-A3C5BFCF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ortant Note: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0331A-C1D5-F545-E3FB-1D34D037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BFF8A-830A-4C9F-E402-510C5BAB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44" y="1080224"/>
            <a:ext cx="10161439" cy="5150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E6BD9E-D689-5E5E-6E58-409704E6F85A}"/>
              </a:ext>
            </a:extLst>
          </p:cNvPr>
          <p:cNvSpPr txBox="1"/>
          <p:nvPr/>
        </p:nvSpPr>
        <p:spPr>
          <a:xfrm>
            <a:off x="3176475" y="6456851"/>
            <a:ext cx="8446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https://www.pgpf.org/article/social-security-faces-serious-financial-shortfalls-and-other-takeaways-from-the-trustees-report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1073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in 2033.</a:t>
            </a:r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18%.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&lt;presenter name&gt;</a:t>
            </a:r>
          </a:p>
          <a:p>
            <a:pPr marL="0" indent="0" algn="ctr">
              <a:buNone/>
            </a:pPr>
            <a:r>
              <a:rPr lang="en-US" dirty="0"/>
              <a:t>&lt;presenter email&gt;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www.NEEDEcon.org/testimonials.php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92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41809</TotalTime>
  <Words>2400</Words>
  <Application>Microsoft Macintosh PowerPoint</Application>
  <PresentationFormat>Widescreen</PresentationFormat>
  <Paragraphs>384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Courier New</vt:lpstr>
      <vt:lpstr>Google Sans</vt:lpstr>
      <vt:lpstr>Open Sans</vt:lpstr>
      <vt:lpstr>Custom Design</vt:lpstr>
      <vt:lpstr>PowerPoint Presentation</vt:lpstr>
      <vt:lpstr> National Economic Education Delegation</vt:lpstr>
      <vt:lpstr>Who Are We?</vt:lpstr>
      <vt:lpstr>Where Are We?</vt:lpstr>
      <vt:lpstr>Where Have We Presented?  (1,374 Talks)</vt:lpstr>
      <vt:lpstr>Credits and Disclaimer</vt:lpstr>
      <vt:lpstr>Outline</vt:lpstr>
      <vt:lpstr>What is Social Security?</vt:lpstr>
      <vt:lpstr>What is Social Security?</vt:lpstr>
      <vt:lpstr>Numbers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 Impacts on Individuals and Families</vt:lpstr>
      <vt:lpstr>How Does it Work?</vt:lpstr>
      <vt:lpstr>The Mechanics of Social Security</vt:lpstr>
      <vt:lpstr>The Cap Causes The Tax Rate to Fall w/Income</vt:lpstr>
      <vt:lpstr>Caveat on Taxes: Who REALLY Pays Them?</vt:lpstr>
      <vt:lpstr>What if Payroll Taxes Don’t Match Benefits?</vt:lpstr>
      <vt:lpstr>State of the Trust Funds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Life Expectancy Continues to Rise</vt:lpstr>
      <vt:lpstr>Life Expectancy Continues to Rise</vt:lpstr>
      <vt:lpstr>Increased Wage Inequality Is A Problem</vt:lpstr>
      <vt:lpstr>Tax Base is Dwindling</vt:lpstr>
      <vt:lpstr>Trajectory of Funds</vt:lpstr>
      <vt:lpstr>What Happens When The Trust Funds Run Out?</vt:lpstr>
      <vt:lpstr>An Idea of the Implications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Funds Are Running Out</vt:lpstr>
      <vt:lpstr>So, We Have A Problem</vt:lpstr>
      <vt:lpstr>Hard Choices (?)</vt:lpstr>
      <vt:lpstr>Let’s Cut to the Chase…</vt:lpstr>
      <vt:lpstr>SS as Social Insurance vs Welfare?</vt:lpstr>
      <vt:lpstr>Let’s Consider Some Other Options</vt:lpstr>
      <vt:lpstr>The Following Simulations Brought to you by:</vt:lpstr>
      <vt:lpstr>Possible Changes to Revenues</vt:lpstr>
      <vt:lpstr>Possible Changes to Revenues: Example</vt:lpstr>
      <vt:lpstr>Changing the Cap Can Go A Long Way…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Important Note:</vt:lpstr>
      <vt:lpstr>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300</cp:revision>
  <cp:lastPrinted>2026-06-23T22:06:52Z</cp:lastPrinted>
  <dcterms:created xsi:type="dcterms:W3CDTF">2017-05-03T22:30:38Z</dcterms:created>
  <dcterms:modified xsi:type="dcterms:W3CDTF">2026-06-24T21:41:18Z</dcterms:modified>
</cp:coreProperties>
</file>