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4" r:id="rId7"/>
    <p:sldId id="268" r:id="rId8"/>
    <p:sldId id="273" r:id="rId9"/>
    <p:sldId id="274" r:id="rId10"/>
    <p:sldId id="265" r:id="rId11"/>
    <p:sldId id="271" r:id="rId12"/>
    <p:sldId id="270" r:id="rId13"/>
    <p:sldId id="266" r:id="rId14"/>
    <p:sldId id="272" r:id="rId15"/>
    <p:sldId id="263" r:id="rId16"/>
    <p:sldId id="261" r:id="rId17"/>
    <p:sldId id="267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7" initials="W" lastIdx="3" clrIdx="0">
    <p:extLst>
      <p:ext uri="{19B8F6BF-5375-455C-9EA6-DF929625EA0E}">
        <p15:presenceInfo xmlns:p15="http://schemas.microsoft.com/office/powerpoint/2012/main" userId="Win7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C88"/>
    <a:srgbClr val="2B414D"/>
    <a:srgbClr val="FAF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07" autoAdjust="0"/>
    <p:restoredTop sz="94674"/>
  </p:normalViewPr>
  <p:slideViewPr>
    <p:cSldViewPr snapToGrid="0" snapToObjects="1">
      <p:cViewPr varScale="1">
        <p:scale>
          <a:sx n="163" d="100"/>
          <a:sy n="163" d="100"/>
        </p:scale>
        <p:origin x="152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3" d="100"/>
          <a:sy n="63" d="100"/>
        </p:scale>
        <p:origin x="148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C6A77-897B-A94D-8179-085D1B4EE98D}" type="datetimeFigureOut">
              <a:rPr lang="en-US" smtClean="0"/>
              <a:t>5/3/2018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294D8-753E-E842-8CF8-893A8D4FD7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8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1A4D-4FAD-45A6-A3C5-59711005E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B803A-233C-48A3-A920-5820C83A0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737BC-96A1-42A3-AD8D-9E8CD7FB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95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A7E2CB-D8A4-4CA5-AD0E-4339221B42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09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03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4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1AA319-333D-412C-9DD7-9A6C0D760DBE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79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AB0322-A9EB-43EB-8A82-07D57F72DE4A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/>
          <a:lstStyle>
            <a:lvl1pPr>
              <a:lnSpc>
                <a:spcPct val="100000"/>
              </a:lnSpc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15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A90B-032D-47E4-AA87-462359C7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3E4E5-6537-4C35-A50E-A91EDDFC5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D0AEE99-5F0F-4100-9685-AAB2EBB6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2751" y="6230226"/>
            <a:ext cx="2743200" cy="365125"/>
          </a:xfrm>
        </p:spPr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33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2545-EFE2-4330-B6AE-68DD7018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65C42-8E4E-4995-8882-EDA624357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386CD-7692-45A5-96E1-56EF3B35F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68283-0879-4456-B3EF-65A7B363E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478B5-F754-4D16-A4E6-C28D49165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12041-9D94-4A1D-B742-6CF6728A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4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E3BC-6A56-4810-AE88-730E1D26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0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C0B4B-CECB-4D80-B0B3-10BA52D4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75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9E97E-8590-4661-B926-74D82175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EFE9F-E4C2-4E94-B15C-7561DD63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303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2820-9D3E-44DA-B4D3-E0A65C8E5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2751" y="62302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C4C88"/>
                </a:solidFill>
              </a:defRPr>
            </a:lvl1pPr>
          </a:lstStyle>
          <a:p>
            <a:fld id="{D9F085D5-EC86-4F6A-B501-C1359CB3911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Workspace [Presentation]" hidden="1">
            <a:extLst>
              <a:ext uri="{FF2B5EF4-FFF2-40B4-BE49-F238E27FC236}">
                <a16:creationId xmlns:a16="http://schemas.microsoft.com/office/drawing/2014/main" id="{07CF207E-F6E3-4338-83CD-7F26AF8EFD5E}"/>
              </a:ext>
            </a:extLst>
          </p:cNvPr>
          <p:cNvSpPr/>
          <p:nvPr userDrawn="1"/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 w="12700" cap="flat" cmpd="sng" algn="ctr">
            <a:solidFill>
              <a:srgbClr val="D24726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CAFF6B-AEE7-4DF3-9AA6-FC371F384119}"/>
              </a:ext>
            </a:extLst>
          </p:cNvPr>
          <p:cNvCxnSpPr>
            <a:cxnSpLocks/>
          </p:cNvCxnSpPr>
          <p:nvPr userDrawn="1"/>
        </p:nvCxnSpPr>
        <p:spPr>
          <a:xfrm>
            <a:off x="3310764" y="6412788"/>
            <a:ext cx="8153398" cy="0"/>
          </a:xfrm>
          <a:prstGeom prst="line">
            <a:avLst/>
          </a:prstGeom>
          <a:ln>
            <a:solidFill>
              <a:srgbClr val="0C4C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5C10A0A-8A4B-47E1-9F98-875C5F817B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174279" y="0"/>
            <a:ext cx="2017721" cy="18987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7F4E8CB-31CF-4E8D-A3AC-73D8C76CAD0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5378" y="6176568"/>
            <a:ext cx="2834640" cy="47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9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4" r:id="rId3"/>
    <p:sldLayoutId id="2147483724" r:id="rId4"/>
    <p:sldLayoutId id="2147483733" r:id="rId5"/>
    <p:sldLayoutId id="2147483723" r:id="rId6"/>
    <p:sldLayoutId id="2147483725" r:id="rId7"/>
    <p:sldLayoutId id="2147483726" r:id="rId8"/>
    <p:sldLayoutId id="2147483727" r:id="rId9"/>
    <p:sldLayoutId id="214748373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C4C8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C4C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rgbClr val="2B41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rgbClr val="2B41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serve.gov/econres/notes/feds-notes/effect-of-the-federal-reserves-securities-holdings-on-longer-term-interest-rates-20170420.htm" TargetMode="External"/><Relationship Id="rId2" Type="http://schemas.openxmlformats.org/officeDocument/2006/relationships/hyperlink" Target="https://www.federalreserve.gov/econres/notes/feds-notes/effect-of-the-federal-reserves-securities-holdings-on-longer-term-interest-rates-20170420.htm#t1f0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04314"/>
            <a:ext cx="9144000" cy="1289761"/>
          </a:xfrm>
        </p:spPr>
        <p:txBody>
          <a:bodyPr anchor="ctr" anchorCtr="0"/>
          <a:lstStyle/>
          <a:p>
            <a:r>
              <a:rPr lang="en-US" dirty="0">
                <a:solidFill>
                  <a:schemeClr val="bg1"/>
                </a:solidFill>
              </a:rPr>
              <a:t>Inequality and Poverty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91515"/>
            <a:ext cx="8644128" cy="874970"/>
          </a:xfrm>
        </p:spPr>
        <p:txBody>
          <a:bodyPr anchor="ctr" anchorCtr="0"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Financial Crisis and Government Policy Response</a:t>
            </a:r>
            <a:r>
              <a:rPr lang="en-US" sz="3200" dirty="0" smtClean="0"/>
              <a:t>: </a:t>
            </a:r>
            <a:r>
              <a:rPr lang="en-US" sz="3200" dirty="0" smtClean="0"/>
              <a:t>Lessons for the Next </a:t>
            </a:r>
            <a:r>
              <a:rPr lang="en-US" sz="3200" dirty="0" smtClean="0"/>
              <a:t>Crisis</a:t>
            </a:r>
            <a:endParaRPr lang="en-US" sz="1800" b="1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53CAC7-36DF-4A5D-BA87-83822B44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337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6007"/>
            <a:ext cx="10515600" cy="95043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</a:t>
            </a:r>
            <a:r>
              <a:rPr lang="en-US" dirty="0" smtClean="0"/>
              <a:t>netary </a:t>
            </a:r>
            <a:r>
              <a:rPr lang="en-US" dirty="0" smtClean="0"/>
              <a:t>policy interventions during the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6446"/>
            <a:ext cx="10515600" cy="47556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Federal Reserve slashed the short-term policy rate, FFR, to practically zero by December 2008:</a:t>
            </a:r>
          </a:p>
          <a:p>
            <a:pPr lvl="1"/>
            <a:r>
              <a:rPr lang="en-US" dirty="0" smtClean="0"/>
              <a:t>Usually, a </a:t>
            </a:r>
            <a:r>
              <a:rPr lang="en-US" dirty="0"/>
              <a:t>lower FFR </a:t>
            </a:r>
            <a:r>
              <a:rPr lang="en-US" dirty="0" smtClean="0"/>
              <a:t>pushes longer-term government bond yields lower; the decline in those yields, </a:t>
            </a:r>
            <a:r>
              <a:rPr lang="en-US" dirty="0"/>
              <a:t>in </a:t>
            </a:r>
            <a:r>
              <a:rPr lang="en-US" dirty="0" smtClean="0"/>
              <a:t>turn, </a:t>
            </a:r>
            <a:r>
              <a:rPr lang="en-US" dirty="0"/>
              <a:t>get transmitted to private yields such as mortgage rates and corporate </a:t>
            </a:r>
            <a:r>
              <a:rPr lang="en-US" dirty="0" smtClean="0"/>
              <a:t>bond yields </a:t>
            </a:r>
            <a:r>
              <a:rPr lang="en-US" dirty="0"/>
              <a:t>thereby reducing the cost of credit for households and </a:t>
            </a:r>
            <a:r>
              <a:rPr lang="en-US" dirty="0" smtClean="0"/>
              <a:t>businesses.</a:t>
            </a:r>
          </a:p>
          <a:p>
            <a:r>
              <a:rPr lang="en-US" dirty="0" smtClean="0"/>
              <a:t>Since the </a:t>
            </a:r>
            <a:r>
              <a:rPr lang="en-US" dirty="0" smtClean="0"/>
              <a:t>FFR</a:t>
            </a:r>
            <a:r>
              <a:rPr lang="en-US" dirty="0" smtClean="0"/>
              <a:t> </a:t>
            </a:r>
            <a:r>
              <a:rPr lang="en-US" dirty="0" smtClean="0"/>
              <a:t>was stuck </a:t>
            </a:r>
            <a:r>
              <a:rPr lang="en-US" dirty="0" smtClean="0"/>
              <a:t>at </a:t>
            </a:r>
            <a:r>
              <a:rPr lang="en-US" dirty="0" smtClean="0"/>
              <a:t>zero, the Fed lost its conventional monetary policy tool to stimulate the economy, then it had to come up with new tools to lower longer-term rates:</a:t>
            </a:r>
          </a:p>
          <a:p>
            <a:pPr lvl="1"/>
            <a:r>
              <a:rPr lang="en-US" dirty="0" smtClean="0"/>
              <a:t>Explicit </a:t>
            </a:r>
            <a:r>
              <a:rPr lang="en-US" dirty="0" smtClean="0"/>
              <a:t>forward guidance: Fed communication meant to manipulate expectations of short-term </a:t>
            </a:r>
            <a:r>
              <a:rPr lang="en-US" dirty="0" smtClean="0"/>
              <a:t>rates at longer horizons;</a:t>
            </a:r>
          </a:p>
          <a:p>
            <a:pPr lvl="1"/>
            <a:r>
              <a:rPr lang="en-US" dirty="0"/>
              <a:t>Large Scale Asset Purchases, also known as Quantitative </a:t>
            </a:r>
            <a:r>
              <a:rPr lang="en-US" dirty="0" smtClean="0"/>
              <a:t>Easing</a:t>
            </a:r>
            <a:r>
              <a:rPr lang="en-US" dirty="0"/>
              <a:t>:</a:t>
            </a:r>
            <a:r>
              <a:rPr lang="en-US" dirty="0" smtClean="0"/>
              <a:t> direct purchases of longer-term Treasury </a:t>
            </a:r>
            <a:r>
              <a:rPr lang="en-US" dirty="0"/>
              <a:t>and agency securities (MBS) to push up their prices and down their </a:t>
            </a:r>
            <a:r>
              <a:rPr lang="en-US" dirty="0" smtClean="0"/>
              <a:t>yields.</a:t>
            </a:r>
          </a:p>
          <a:p>
            <a:pPr lvl="1"/>
            <a:r>
              <a:rPr lang="en-US" dirty="0" smtClean="0"/>
              <a:t>Maturity Extension Program: purchases of longer-term Treasury securities financed by the sales of an equivalent amount of short-term </a:t>
            </a:r>
            <a:r>
              <a:rPr lang="en-US" dirty="0"/>
              <a:t>Treasury </a:t>
            </a:r>
            <a:r>
              <a:rPr lang="en-US" dirty="0" smtClean="0"/>
              <a:t>securities, to shorten  the average maturity of securities left in the portfolios of private investors. 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538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6007"/>
            <a:ext cx="10515600" cy="119040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Est</a:t>
            </a:r>
            <a:r>
              <a:rPr lang="en-US" sz="3600" dirty="0" smtClean="0"/>
              <a:t>imates of impact on longer-term rates </a:t>
            </a:r>
            <a:r>
              <a:rPr lang="en-US" sz="3200" dirty="0" smtClean="0"/>
              <a:t>(FEDS notes </a:t>
            </a:r>
            <a:r>
              <a:rPr lang="de-DE" sz="3200" dirty="0" smtClean="0"/>
              <a:t>April 2017, by Bonis, Irhig, and Wei)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621225"/>
              </p:ext>
            </p:extLst>
          </p:nvPr>
        </p:nvGraphicFramePr>
        <p:xfrm>
          <a:off x="2416561" y="1406412"/>
          <a:ext cx="7358877" cy="4678590"/>
        </p:xfrm>
        <a:graphic>
          <a:graphicData uri="http://schemas.openxmlformats.org/drawingml/2006/table">
            <a:tbl>
              <a:tblPr/>
              <a:tblGrid>
                <a:gridCol w="2452959">
                  <a:extLst>
                    <a:ext uri="{9D8B030D-6E8A-4147-A177-3AD203B41FA5}">
                      <a16:colId xmlns:a16="http://schemas.microsoft.com/office/drawing/2014/main" val="367924908"/>
                    </a:ext>
                  </a:extLst>
                </a:gridCol>
                <a:gridCol w="2452959">
                  <a:extLst>
                    <a:ext uri="{9D8B030D-6E8A-4147-A177-3AD203B41FA5}">
                      <a16:colId xmlns:a16="http://schemas.microsoft.com/office/drawing/2014/main" val="764099617"/>
                    </a:ext>
                  </a:extLst>
                </a:gridCol>
                <a:gridCol w="2452959">
                  <a:extLst>
                    <a:ext uri="{9D8B030D-6E8A-4147-A177-3AD203B41FA5}">
                      <a16:colId xmlns:a16="http://schemas.microsoft.com/office/drawing/2014/main" val="4209248416"/>
                    </a:ext>
                  </a:extLst>
                </a:gridCol>
              </a:tblGrid>
              <a:tr h="639902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LSAP Policies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Estimated Decline in 10-Year Treasury Yield (basis points) at onset of the program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Other Studies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887771"/>
                  </a:ext>
                </a:extLst>
              </a:tr>
              <a:tr h="1791727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LSAP 1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effectLst/>
                        </a:rPr>
                        <a:t>34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effectLst/>
                        </a:rPr>
                        <a:t>91 - (Event Studies); 36 to 82 (Regressions) - Gagnon et al. (2011)</a:t>
                      </a:r>
                      <a:br>
                        <a:rPr lang="en-US" sz="1300">
                          <a:effectLst/>
                        </a:rPr>
                      </a:br>
                      <a:r>
                        <a:rPr lang="en-US" sz="1300">
                          <a:effectLst/>
                        </a:rPr>
                        <a:t>100 - Krishnamurthy and Vissing-Jørgensen (2011)</a:t>
                      </a:r>
                      <a:br>
                        <a:rPr lang="en-US" sz="1300">
                          <a:effectLst/>
                        </a:rPr>
                      </a:br>
                      <a:r>
                        <a:rPr lang="en-US" sz="1300">
                          <a:effectLst/>
                        </a:rPr>
                        <a:t>20 to 30 - (Treasury security purchases only) - D'Amico and King (2013)</a:t>
                      </a:r>
                      <a:br>
                        <a:rPr lang="en-US" sz="1300">
                          <a:effectLst/>
                        </a:rPr>
                      </a:br>
                      <a:r>
                        <a:rPr lang="en-US" sz="1300">
                          <a:effectLst/>
                        </a:rPr>
                        <a:t>35 - (Treasury security purchases only) - D'Amico et al. (2012)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621528"/>
                  </a:ext>
                </a:extLst>
              </a:tr>
              <a:tr h="1023844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LSAP 2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12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effectLst/>
                        </a:rPr>
                        <a:t>25 - Krishnamurthy and Vissing-Jørgensen (2011)</a:t>
                      </a:r>
                      <a:br>
                        <a:rPr lang="en-US" sz="1300">
                          <a:effectLst/>
                        </a:rPr>
                      </a:br>
                      <a:r>
                        <a:rPr lang="en-US" sz="1300">
                          <a:effectLst/>
                        </a:rPr>
                        <a:t>55 – D'Amico et al. (2012)</a:t>
                      </a:r>
                      <a:br>
                        <a:rPr lang="en-US" sz="1300">
                          <a:effectLst/>
                        </a:rPr>
                      </a:br>
                      <a:r>
                        <a:rPr lang="en-US" sz="1300">
                          <a:effectLst/>
                        </a:rPr>
                        <a:t>21 – Meaning and Zhu (2011)</a:t>
                      </a:r>
                      <a:br>
                        <a:rPr lang="en-US" sz="1300">
                          <a:effectLst/>
                        </a:rPr>
                      </a:br>
                      <a:r>
                        <a:rPr lang="en-US" sz="1300">
                          <a:effectLst/>
                        </a:rPr>
                        <a:t>15 – Swanson (2011)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744943"/>
                  </a:ext>
                </a:extLst>
              </a:tr>
              <a:tr h="447932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MEP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28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effectLst/>
                        </a:rPr>
                        <a:t>22 - Hamilton and Wu (2012)</a:t>
                      </a:r>
                      <a:br>
                        <a:rPr lang="en-US" sz="1300">
                          <a:effectLst/>
                        </a:rPr>
                      </a:br>
                      <a:r>
                        <a:rPr lang="en-US" sz="1300">
                          <a:effectLst/>
                        </a:rPr>
                        <a:t>17 – Meaning and Zhu (2012)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909881"/>
                  </a:ext>
                </a:extLst>
              </a:tr>
              <a:tr h="447932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LSAP 3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effectLst/>
                        </a:rPr>
                        <a:t>31</a:t>
                      </a: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>
                          <a:effectLst/>
                        </a:rPr>
                        <a:t>60 - Engen, Laubach, and Reifschneider (2015</a:t>
                      </a:r>
                      <a:r>
                        <a:rPr lang="de-DE" sz="1300" dirty="0" smtClean="0">
                          <a:effectLst/>
                        </a:rPr>
                        <a:t>)</a:t>
                      </a:r>
                      <a:endParaRPr lang="de-DE" sz="1300" dirty="0">
                        <a:effectLst/>
                      </a:endParaRPr>
                    </a:p>
                  </a:txBody>
                  <a:tcPr marL="63990" marR="63990" marT="31995" marB="31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93738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11</a:t>
            </a:fld>
            <a:endParaRPr lang="en-GB" dirty="0"/>
          </a:p>
        </p:txBody>
      </p:sp>
      <p:sp>
        <p:nvSpPr>
          <p:cNvPr id="6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Make Full Screen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12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595" y="504438"/>
            <a:ext cx="8622810" cy="584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13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</a:t>
            </a:r>
            <a:r>
              <a:rPr lang="en-US" dirty="0" smtClean="0"/>
              <a:t>nsmission mechanism to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917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</a:t>
            </a:r>
            <a:r>
              <a:rPr lang="en-US" dirty="0" smtClean="0"/>
              <a:t>croeconomic effect of unconventional 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Various models are used to estimate </a:t>
            </a:r>
            <a:r>
              <a:rPr lang="en-US" dirty="0"/>
              <a:t>to examine the effects of balance sheet policies </a:t>
            </a:r>
            <a:r>
              <a:rPr lang="en-US" dirty="0" smtClean="0"/>
              <a:t>and forward guidance on </a:t>
            </a:r>
            <a:r>
              <a:rPr lang="en-US" dirty="0"/>
              <a:t>the </a:t>
            </a:r>
            <a:r>
              <a:rPr lang="en-US" dirty="0" err="1" smtClean="0"/>
              <a:t>macroeconomy</a:t>
            </a:r>
            <a:r>
              <a:rPr lang="en-US" dirty="0" smtClean="0"/>
              <a:t>.</a:t>
            </a:r>
            <a:r>
              <a:rPr lang="en-US" dirty="0"/>
              <a:t>  </a:t>
            </a:r>
            <a:endParaRPr lang="en-US" dirty="0" smtClean="0"/>
          </a:p>
          <a:p>
            <a:r>
              <a:rPr lang="en-US" dirty="0" smtClean="0"/>
              <a:t>Engen</a:t>
            </a:r>
            <a:r>
              <a:rPr lang="en-US" dirty="0"/>
              <a:t>, </a:t>
            </a:r>
            <a:r>
              <a:rPr lang="en-US" dirty="0" err="1"/>
              <a:t>Laubach</a:t>
            </a:r>
            <a:r>
              <a:rPr lang="en-US" dirty="0"/>
              <a:t>, and </a:t>
            </a:r>
            <a:r>
              <a:rPr lang="en-US" dirty="0" err="1"/>
              <a:t>Reifschneider</a:t>
            </a:r>
            <a:r>
              <a:rPr lang="en-US" dirty="0"/>
              <a:t> (2015) use FRB/US to study the effects of the Federal Reserve’s asset purchases and forward guidance for the federal funds rate through 2014. 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translate the balance sheet programs into a fall in longer-term Treasury </a:t>
            </a:r>
            <a:r>
              <a:rPr lang="en-US" dirty="0" smtClean="0"/>
              <a:t>yields and find </a:t>
            </a:r>
            <a:r>
              <a:rPr lang="en-US" dirty="0"/>
              <a:t>that the collective effect of all of the Federal Reserve’s asset purchase programs and forward guidance policies had a peak effect of subtracting 1.2 percentage points from the unemployment rate in early 2015 and would have had a peak effect of raising inflation by 0.5 percentage point in </a:t>
            </a:r>
            <a:r>
              <a:rPr lang="en-US" dirty="0" smtClean="0"/>
              <a:t>2016.</a:t>
            </a:r>
          </a:p>
          <a:p>
            <a:r>
              <a:rPr lang="en-US" dirty="0" err="1" smtClean="0"/>
              <a:t>Baumeister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Benati</a:t>
            </a:r>
            <a:r>
              <a:rPr lang="en-US" dirty="0"/>
              <a:t> (2013) use an SVAR in which they define an unconventional policy as one that moves the spread between long and short rates while leaving the level of short rates unchanged. 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find </a:t>
            </a:r>
            <a:r>
              <a:rPr lang="en-US" dirty="0" smtClean="0"/>
              <a:t>the </a:t>
            </a:r>
            <a:r>
              <a:rPr lang="en-US" dirty="0"/>
              <a:t>level of GDP was about 3 percent higher at its peak than it would have been absent the intervention, while the inflation rate was about 1 percentage point </a:t>
            </a:r>
            <a:r>
              <a:rPr lang="en-US" dirty="0" smtClean="0"/>
              <a:t>higher.</a:t>
            </a:r>
            <a:r>
              <a:rPr lang="en-US" baseline="30000" dirty="0"/>
              <a:t> </a:t>
            </a:r>
            <a:r>
              <a:rPr lang="en-US" dirty="0" smtClean="0"/>
              <a:t>Moreover</a:t>
            </a:r>
            <a:r>
              <a:rPr lang="en-US" dirty="0"/>
              <a:t>, their estimates indicate that policy also mitigated the risk of a severe recession accompanied by large deflation. 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283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6007"/>
            <a:ext cx="10515600" cy="104656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Fed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eral Reserve’s </a:t>
            </a:r>
            <a:r>
              <a:rPr lang="en-US" dirty="0" smtClean="0"/>
              <a:t>remittance </a:t>
            </a:r>
            <a:r>
              <a:rPr lang="en-US" dirty="0"/>
              <a:t>to Treasury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2572"/>
            <a:ext cx="10515600" cy="46594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unconventional monetary policy has been less costly than fiscal policy (</a:t>
            </a:r>
            <a:r>
              <a:rPr lang="en-US" dirty="0" smtClean="0"/>
              <a:t>WSJ article, </a:t>
            </a:r>
            <a:r>
              <a:rPr lang="en-US" dirty="0"/>
              <a:t>January 10, 2018):</a:t>
            </a:r>
            <a:endParaRPr lang="en-US" sz="2400" dirty="0"/>
          </a:p>
          <a:p>
            <a:pPr lvl="1"/>
            <a:r>
              <a:rPr lang="en-US" dirty="0"/>
              <a:t>The Fed regularly transfers remittances, which are derived from profits on its bond holdings, to the Treasury in what amounts </a:t>
            </a:r>
            <a:r>
              <a:rPr lang="en-US" b="1" dirty="0"/>
              <a:t>to payments to U.S. taxpayers, so it reduces the public deficit it does not increase it.</a:t>
            </a:r>
            <a:endParaRPr lang="en-US" sz="2000" dirty="0"/>
          </a:p>
          <a:p>
            <a:pPr lvl="1"/>
            <a:r>
              <a:rPr lang="en-US" dirty="0"/>
              <a:t>It transferred a record $97.7 billion in 2015, but the amount has declined since then and should continue to do so as the Fed shrinks its $4.4 trillion balance sheet. </a:t>
            </a:r>
            <a:endParaRPr lang="en-US" sz="2000" dirty="0"/>
          </a:p>
          <a:p>
            <a:pPr lvl="1"/>
            <a:r>
              <a:rPr lang="en-US" dirty="0"/>
              <a:t>For 2016, the Fed sent $91.5 billion to the Treasury as the interest paid by the Fed to major banks </a:t>
            </a:r>
            <a:r>
              <a:rPr lang="en-US" dirty="0" smtClean="0"/>
              <a:t>was $12 </a:t>
            </a:r>
            <a:r>
              <a:rPr lang="en-US" dirty="0"/>
              <a:t>billion.</a:t>
            </a:r>
          </a:p>
          <a:p>
            <a:pPr lvl="1"/>
            <a:r>
              <a:rPr lang="en-US" dirty="0"/>
              <a:t>In 2017, the Fed sent $80.2 billion to the Treasury Department as the interest paid by the Fed to major banks last year rose to </a:t>
            </a:r>
            <a:r>
              <a:rPr lang="en-US" dirty="0" smtClean="0"/>
              <a:t>$26 billion.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496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6007"/>
            <a:ext cx="10515600" cy="89956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Siz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 of Fiscal </a:t>
            </a:r>
            <a:r>
              <a:rPr lang="en-US" dirty="0" smtClean="0"/>
              <a:t>and Monetary Policy Stimulus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939923"/>
              </p:ext>
            </p:extLst>
          </p:nvPr>
        </p:nvGraphicFramePr>
        <p:xfrm>
          <a:off x="1225288" y="1115574"/>
          <a:ext cx="9646927" cy="4983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9960">
                  <a:extLst>
                    <a:ext uri="{9D8B030D-6E8A-4147-A177-3AD203B41FA5}">
                      <a16:colId xmlns:a16="http://schemas.microsoft.com/office/drawing/2014/main" val="2411041701"/>
                    </a:ext>
                  </a:extLst>
                </a:gridCol>
                <a:gridCol w="949110">
                  <a:extLst>
                    <a:ext uri="{9D8B030D-6E8A-4147-A177-3AD203B41FA5}">
                      <a16:colId xmlns:a16="http://schemas.microsoft.com/office/drawing/2014/main" val="2181453389"/>
                    </a:ext>
                  </a:extLst>
                </a:gridCol>
                <a:gridCol w="1034105">
                  <a:extLst>
                    <a:ext uri="{9D8B030D-6E8A-4147-A177-3AD203B41FA5}">
                      <a16:colId xmlns:a16="http://schemas.microsoft.com/office/drawing/2014/main" val="4055326299"/>
                    </a:ext>
                  </a:extLst>
                </a:gridCol>
                <a:gridCol w="679960">
                  <a:extLst>
                    <a:ext uri="{9D8B030D-6E8A-4147-A177-3AD203B41FA5}">
                      <a16:colId xmlns:a16="http://schemas.microsoft.com/office/drawing/2014/main" val="324402902"/>
                    </a:ext>
                  </a:extLst>
                </a:gridCol>
                <a:gridCol w="679960">
                  <a:extLst>
                    <a:ext uri="{9D8B030D-6E8A-4147-A177-3AD203B41FA5}">
                      <a16:colId xmlns:a16="http://schemas.microsoft.com/office/drawing/2014/main" val="3243943188"/>
                    </a:ext>
                  </a:extLst>
                </a:gridCol>
                <a:gridCol w="679960">
                  <a:extLst>
                    <a:ext uri="{9D8B030D-6E8A-4147-A177-3AD203B41FA5}">
                      <a16:colId xmlns:a16="http://schemas.microsoft.com/office/drawing/2014/main" val="468432453"/>
                    </a:ext>
                  </a:extLst>
                </a:gridCol>
                <a:gridCol w="1303254">
                  <a:extLst>
                    <a:ext uri="{9D8B030D-6E8A-4147-A177-3AD203B41FA5}">
                      <a16:colId xmlns:a16="http://schemas.microsoft.com/office/drawing/2014/main" val="1966360557"/>
                    </a:ext>
                  </a:extLst>
                </a:gridCol>
                <a:gridCol w="920778">
                  <a:extLst>
                    <a:ext uri="{9D8B030D-6E8A-4147-A177-3AD203B41FA5}">
                      <a16:colId xmlns:a16="http://schemas.microsoft.com/office/drawing/2014/main" val="691484779"/>
                    </a:ext>
                  </a:extLst>
                </a:gridCol>
                <a:gridCol w="679960">
                  <a:extLst>
                    <a:ext uri="{9D8B030D-6E8A-4147-A177-3AD203B41FA5}">
                      <a16:colId xmlns:a16="http://schemas.microsoft.com/office/drawing/2014/main" val="2697424223"/>
                    </a:ext>
                  </a:extLst>
                </a:gridCol>
                <a:gridCol w="679960">
                  <a:extLst>
                    <a:ext uri="{9D8B030D-6E8A-4147-A177-3AD203B41FA5}">
                      <a16:colId xmlns:a16="http://schemas.microsoft.com/office/drawing/2014/main" val="4155322818"/>
                    </a:ext>
                  </a:extLst>
                </a:gridCol>
                <a:gridCol w="679960">
                  <a:extLst>
                    <a:ext uri="{9D8B030D-6E8A-4147-A177-3AD203B41FA5}">
                      <a16:colId xmlns:a16="http://schemas.microsoft.com/office/drawing/2014/main" val="949842352"/>
                    </a:ext>
                  </a:extLst>
                </a:gridCol>
                <a:gridCol w="679960">
                  <a:extLst>
                    <a:ext uri="{9D8B030D-6E8A-4147-A177-3AD203B41FA5}">
                      <a16:colId xmlns:a16="http://schemas.microsoft.com/office/drawing/2014/main" val="3110765142"/>
                    </a:ext>
                  </a:extLst>
                </a:gridCol>
              </a:tblGrid>
              <a:tr h="15847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932699175"/>
                  </a:ext>
                </a:extLst>
              </a:tr>
              <a:tr h="18416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</a:rPr>
                        <a:t>Billions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</a:rPr>
                        <a:t>Deficit impact: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</a:rPr>
                        <a:t>Billions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</a:rPr>
                        <a:t>Deficit impact: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810290398"/>
                  </a:ext>
                </a:extLst>
              </a:tr>
              <a:tr h="18416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committed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ultimate cost to tax payers***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committed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ultimate cost to tax payers***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139669090"/>
                  </a:ext>
                </a:extLst>
              </a:tr>
              <a:tr h="1841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Fiscal Policy Stimulus</a:t>
                      </a:r>
                      <a:endParaRPr lang="en-US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Monetary Policy Stimulus (not including rate cuts and forward guidance)</a:t>
                      </a:r>
                      <a:endParaRPr lang="en-US" sz="9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669574503"/>
                  </a:ext>
                </a:extLst>
              </a:tr>
              <a:tr h="1780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Treasury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55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Federal Reserve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277765374"/>
                  </a:ext>
                </a:extLst>
              </a:tr>
              <a:tr h="1780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TARP (non-finacial)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151</a:t>
                      </a: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55</a:t>
                      </a: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TALF*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510929439"/>
                  </a:ext>
                </a:extLst>
              </a:tr>
              <a:tr h="1780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auto bailout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870230530"/>
                  </a:ext>
                </a:extLst>
              </a:tr>
              <a:tr h="1780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small business aid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Measures but QE**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4975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846693358"/>
                  </a:ext>
                </a:extLst>
              </a:tr>
              <a:tr h="1780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housing bailout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061888368"/>
                  </a:ext>
                </a:extLst>
              </a:tr>
              <a:tr h="17802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QE1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1725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448761447"/>
                  </a:ext>
                </a:extLst>
              </a:tr>
              <a:tr h="1780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 smtClean="0">
                          <a:effectLst/>
                        </a:rPr>
                        <a:t>Congress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1,460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1,484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QE2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497064033"/>
                  </a:ext>
                </a:extLst>
              </a:tr>
              <a:tr h="1780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ESA of 2008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QE3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1700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030439914"/>
                  </a:ext>
                </a:extLst>
              </a:tr>
              <a:tr h="1780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ARRA of 2009****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832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780583439"/>
                  </a:ext>
                </a:extLst>
              </a:tr>
              <a:tr h="1780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Tax Relief, UI, JCA2010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189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189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098167478"/>
                  </a:ext>
                </a:extLst>
              </a:tr>
              <a:tr h="1780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Middle Class Tax Relief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322414276"/>
                  </a:ext>
                </a:extLst>
              </a:tr>
              <a:tr h="1780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and JCA 2012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Total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 dirty="0">
                          <a:effectLst/>
                        </a:rPr>
                        <a:t>9,722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 dirty="0">
                          <a:effectLst/>
                        </a:rPr>
                        <a:t>14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567800652"/>
                  </a:ext>
                </a:extLst>
              </a:tr>
              <a:tr h="1780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Others*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189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189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431459739"/>
                  </a:ext>
                </a:extLst>
              </a:tr>
              <a:tr h="1780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Total**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 dirty="0">
                          <a:effectLst/>
                        </a:rPr>
                        <a:t>1,611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u="none" strike="noStrike" dirty="0">
                          <a:effectLst/>
                        </a:rPr>
                        <a:t>1,539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800027706"/>
                  </a:ext>
                </a:extLst>
              </a:tr>
              <a:tr h="17802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Note: We still need to account for IOER as a cost and </a:t>
                      </a:r>
                      <a:endParaRPr lang="en-US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556361069"/>
                  </a:ext>
                </a:extLst>
              </a:tr>
              <a:tr h="17802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ESA=Economic Stimulus Act; JCA=Job Creation Act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subtract Remittance to Treasury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338893481"/>
                  </a:ext>
                </a:extLst>
              </a:tr>
              <a:tr h="17802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ARRA=American Recovery and Reinvestment Act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*Part of TARP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12787427"/>
                  </a:ext>
                </a:extLst>
              </a:tr>
              <a:tr h="17802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UI=Unemplyment Insurance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**Includes: Term auction credit, AIG rescue, Bear Sterns rescue,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300059020"/>
                  </a:ext>
                </a:extLst>
              </a:tr>
              <a:tr h="17802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*Includes: Calsh for clunkers; additional UI benefits;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Term Securities Lending Facility, Commercial Paper Funding Facility,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192692"/>
                  </a:ext>
                </a:extLst>
              </a:tr>
              <a:tr h="17802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Education Jobs and Medicaid Assistance </a:t>
                      </a:r>
                      <a:r>
                        <a:rPr lang="en-US" sz="900" u="none" strike="noStrike" dirty="0" smtClean="0">
                          <a:effectLst/>
                        </a:rPr>
                        <a:t>Act; </a:t>
                      </a:r>
                      <a:r>
                        <a:rPr lang="en-US" sz="900" u="none" strike="noStrike" dirty="0">
                          <a:effectLst/>
                        </a:rPr>
                        <a:t>Temporary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TALF not in TARP, MMF Funding Facility, Guarantee of </a:t>
                      </a:r>
                      <a:r>
                        <a:rPr lang="en-US" sz="900" u="none" strike="noStrike" dirty="0" err="1">
                          <a:effectLst/>
                        </a:rPr>
                        <a:t>BoA</a:t>
                      </a:r>
                      <a:r>
                        <a:rPr lang="en-US" sz="900" u="none" strike="noStrike" dirty="0">
                          <a:effectLst/>
                        </a:rPr>
                        <a:t> assets,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07172"/>
                  </a:ext>
                </a:extLst>
              </a:tr>
              <a:tr h="17802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Payroll Tax Cut Continuation Act 2011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Guarantee of Citigroup assets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43082286"/>
                  </a:ext>
                </a:extLst>
              </a:tr>
              <a:tr h="17802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**I am not including measures undertaken by the FDIC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***Cost to tax payers in the form of higher inflation is not included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215518"/>
                  </a:ext>
                </a:extLst>
              </a:tr>
              <a:tr h="17802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and the Federal Housing Administration (about $100bn)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for both fiscal and monetary poicy stimulus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154427562"/>
                  </a:ext>
                </a:extLst>
              </a:tr>
              <a:tr h="17802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****In part based on CBO estimates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and however inflation was very low over this period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00093787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585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US" dirty="0" smtClean="0"/>
              <a:t> </a:t>
            </a:r>
            <a:r>
              <a:rPr lang="en-US" dirty="0" smtClean="0"/>
              <a:t>notable </a:t>
            </a:r>
            <a:r>
              <a:rPr lang="en-US" dirty="0" smtClean="0"/>
              <a:t>differences between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Monetary </a:t>
            </a:r>
            <a:r>
              <a:rPr lang="en-US" dirty="0"/>
              <a:t>p</a:t>
            </a:r>
            <a:r>
              <a:rPr lang="en-US" dirty="0" smtClean="0"/>
              <a:t>olicy stimulus much larger </a:t>
            </a:r>
            <a:r>
              <a:rPr lang="en-US" dirty="0" smtClean="0"/>
              <a:t>than fiscal </a:t>
            </a:r>
            <a:r>
              <a:rPr lang="en-US" dirty="0" smtClean="0"/>
              <a:t>stimulus: $9.7Tr versus $1.6Tr</a:t>
            </a:r>
          </a:p>
          <a:p>
            <a:r>
              <a:rPr lang="en-US" dirty="0" smtClean="0"/>
              <a:t>But </a:t>
            </a:r>
            <a:r>
              <a:rPr lang="en-US" dirty="0"/>
              <a:t>impact </a:t>
            </a:r>
            <a:r>
              <a:rPr lang="en-US" dirty="0" smtClean="0"/>
              <a:t>on GDP of </a:t>
            </a:r>
            <a:r>
              <a:rPr lang="en-US" dirty="0"/>
              <a:t>fiscal stimulus </a:t>
            </a:r>
            <a:r>
              <a:rPr lang="en-US" dirty="0" smtClean="0"/>
              <a:t>in 2009-2010 estimated </a:t>
            </a:r>
            <a:r>
              <a:rPr lang="en-US" dirty="0"/>
              <a:t>to be at least as large as monetary policy stimulus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/>
              <a:t>Monetary policy stimulus </a:t>
            </a:r>
            <a:r>
              <a:rPr lang="en-US" dirty="0" smtClean="0"/>
              <a:t>so far vastly less costly </a:t>
            </a:r>
            <a:r>
              <a:rPr lang="en-US" dirty="0"/>
              <a:t>than fiscal </a:t>
            </a:r>
            <a:r>
              <a:rPr lang="en-US" dirty="0" smtClean="0"/>
              <a:t>stimulus: $14bn versus $1.5Tr </a:t>
            </a:r>
          </a:p>
          <a:p>
            <a:r>
              <a:rPr lang="en-US" dirty="0"/>
              <a:t>I</a:t>
            </a:r>
            <a:r>
              <a:rPr lang="en-US" dirty="0" smtClean="0"/>
              <a:t>f Fed’s remittance to Treasury will decrease further, it will do so while the economy is booming.</a:t>
            </a:r>
          </a:p>
          <a:p>
            <a:r>
              <a:rPr lang="en-US" dirty="0" smtClean="0"/>
              <a:t>In contrast, </a:t>
            </a:r>
            <a:r>
              <a:rPr lang="en-US" dirty="0"/>
              <a:t>Fed’s remittance to </a:t>
            </a:r>
            <a:r>
              <a:rPr lang="en-US" dirty="0" smtClean="0"/>
              <a:t>Treasury was positive and large when economy was in recession, so tax payers needed money the most.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514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Les</a:t>
            </a:r>
            <a:r>
              <a:rPr lang="en-US" dirty="0" smtClean="0"/>
              <a:t>sons for Next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07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9AFAB-2B4C-4851-88EE-ACDAE071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903"/>
            <a:ext cx="10515600" cy="1391668"/>
          </a:xfrm>
        </p:spPr>
        <p:txBody>
          <a:bodyPr anchor="t" anchorCtr="0"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Obj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ectives of this presentation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6BAAE-42E8-439C-82D1-5156E9492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234"/>
            <a:ext cx="10515600" cy="4351338"/>
          </a:xfrm>
        </p:spPr>
        <p:txBody>
          <a:bodyPr anchor="t" anchorCtr="0">
            <a:normAutofit/>
          </a:bodyPr>
          <a:lstStyle/>
          <a:p>
            <a:r>
              <a:rPr lang="en-GB" sz="2400" dirty="0" smtClean="0"/>
              <a:t>Review briefly origins of the 2007-2009 crisis.</a:t>
            </a:r>
            <a:endParaRPr lang="en-GB" sz="2400" dirty="0"/>
          </a:p>
          <a:p>
            <a:r>
              <a:rPr lang="en-GB" sz="2400" dirty="0" smtClean="0"/>
              <a:t>Explain the numerous monetary policy and fiscal policy interventions undertaken to mitigate the recession and spur economic recovery.</a:t>
            </a:r>
            <a:endParaRPr lang="en-GB" sz="2400" dirty="0"/>
          </a:p>
          <a:p>
            <a:r>
              <a:rPr lang="en-GB" sz="2400" dirty="0" smtClean="0"/>
              <a:t>Assess the impacts of these policies:</a:t>
            </a:r>
          </a:p>
          <a:p>
            <a:pPr lvl="1"/>
            <a:r>
              <a:rPr lang="en-GB" sz="2000" dirty="0" smtClean="0"/>
              <a:t>Effects on financial markets and major macro variables such as growth, unemployment and inflation;</a:t>
            </a:r>
          </a:p>
          <a:p>
            <a:pPr lvl="1"/>
            <a:r>
              <a:rPr lang="en-GB" sz="2000" dirty="0" smtClean="0"/>
              <a:t>Costs to tax payers;</a:t>
            </a:r>
          </a:p>
          <a:p>
            <a:r>
              <a:rPr lang="en-GB" sz="2400" dirty="0" smtClean="0"/>
              <a:t>Assess some of the relative differences in benefits and costs of these policies.</a:t>
            </a:r>
          </a:p>
          <a:p>
            <a:r>
              <a:rPr lang="en-GB" sz="2400" dirty="0" smtClean="0"/>
              <a:t>Draw lessons for the future.</a:t>
            </a:r>
            <a:endParaRPr lang="en-GB" dirty="0"/>
          </a:p>
          <a:p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651D62-2576-469E-BAEF-EFE4C279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00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6007"/>
            <a:ext cx="10515600" cy="923245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Ori</a:t>
            </a:r>
            <a:r>
              <a:rPr lang="en-US" sz="4400" dirty="0" smtClean="0"/>
              <a:t>gins of the 2007-2009 crisis: </a:t>
            </a:r>
            <a:r>
              <a:rPr lang="en-US" sz="4400" dirty="0" smtClean="0"/>
              <a:t>Triggers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9032"/>
            <a:ext cx="10515600" cy="45230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first well-known trigger is the collapse in house prices:</a:t>
            </a:r>
          </a:p>
          <a:p>
            <a:pPr lvl="1"/>
            <a:r>
              <a:rPr lang="en-US" dirty="0" smtClean="0"/>
              <a:t>Myopic housing market valuation, irresponsible </a:t>
            </a:r>
            <a:r>
              <a:rPr lang="en-US" dirty="0"/>
              <a:t>mortgage </a:t>
            </a:r>
            <a:r>
              <a:rPr lang="en-US" dirty="0" smtClean="0"/>
              <a:t>lending </a:t>
            </a:r>
            <a:r>
              <a:rPr lang="en-US" dirty="0"/>
              <a:t>and securitization </a:t>
            </a:r>
            <a:r>
              <a:rPr lang="en-US" dirty="0" smtClean="0"/>
              <a:t>practices</a:t>
            </a:r>
            <a:r>
              <a:rPr lang="en-US" dirty="0"/>
              <a:t> </a:t>
            </a:r>
            <a:r>
              <a:rPr lang="en-US" dirty="0" smtClean="0"/>
              <a:t>fueled in early 2000s a run-up in house prices that did not reflect housing market fundamental value (so called house-price bubble);</a:t>
            </a:r>
          </a:p>
          <a:p>
            <a:pPr lvl="1"/>
            <a:r>
              <a:rPr lang="en-US" dirty="0" smtClean="0"/>
              <a:t>This run-up came to an abrupt end in 2006-2007 when house prices started to decline sharply.</a:t>
            </a:r>
            <a:endParaRPr lang="en-US" dirty="0"/>
          </a:p>
          <a:p>
            <a:r>
              <a:rPr lang="en-US" dirty="0" smtClean="0"/>
              <a:t>Decline in house prices triggered concerns </a:t>
            </a:r>
            <a:r>
              <a:rPr lang="en-US" dirty="0"/>
              <a:t>about the quality of subprime </a:t>
            </a:r>
            <a:r>
              <a:rPr lang="en-US" dirty="0" smtClean="0"/>
              <a:t>mortgages </a:t>
            </a:r>
            <a:r>
              <a:rPr lang="en-US" dirty="0"/>
              <a:t>and, consequently</a:t>
            </a:r>
            <a:r>
              <a:rPr lang="en-US" dirty="0" smtClean="0"/>
              <a:t>,</a:t>
            </a:r>
            <a:r>
              <a:rPr lang="en-US" dirty="0"/>
              <a:t> about the quality</a:t>
            </a:r>
            <a:r>
              <a:rPr lang="en-US" dirty="0" smtClean="0"/>
              <a:t> of </a:t>
            </a:r>
            <a:r>
              <a:rPr lang="en-US" dirty="0"/>
              <a:t>securities </a:t>
            </a:r>
            <a:r>
              <a:rPr lang="en-US" dirty="0" smtClean="0"/>
              <a:t>deriving their value from those loans: mortgage backed securities (MBS).</a:t>
            </a:r>
            <a:endParaRPr lang="en-US" dirty="0"/>
          </a:p>
          <a:p>
            <a:r>
              <a:rPr lang="en-US" dirty="0"/>
              <a:t>Home owners and </a:t>
            </a:r>
            <a:r>
              <a:rPr lang="en-US" dirty="0" smtClean="0"/>
              <a:t>security </a:t>
            </a:r>
            <a:r>
              <a:rPr lang="en-US" dirty="0"/>
              <a:t>holders suffered huge </a:t>
            </a:r>
            <a:r>
              <a:rPr lang="en-US" dirty="0" smtClean="0"/>
              <a:t>losses:</a:t>
            </a:r>
          </a:p>
          <a:p>
            <a:pPr lvl="1"/>
            <a:r>
              <a:rPr lang="en-US" dirty="0" smtClean="0"/>
              <a:t>By 2012 the 30% decline in house prices </a:t>
            </a:r>
            <a:r>
              <a:rPr lang="en-US" dirty="0"/>
              <a:t>eliminated nearly $7 trillion in paper </a:t>
            </a:r>
            <a:r>
              <a:rPr lang="en-US" dirty="0" smtClean="0"/>
              <a:t>wealth. </a:t>
            </a:r>
          </a:p>
          <a:p>
            <a:r>
              <a:rPr lang="en-US" dirty="0" smtClean="0"/>
              <a:t>Subsequent declines </a:t>
            </a:r>
            <a:r>
              <a:rPr lang="en-US" dirty="0"/>
              <a:t>in residential construction and house </a:t>
            </a:r>
            <a:r>
              <a:rPr lang="en-US" dirty="0" smtClean="0"/>
              <a:t>prices, </a:t>
            </a:r>
            <a:r>
              <a:rPr lang="en-US" dirty="0"/>
              <a:t>and rising mortgage defaults and </a:t>
            </a:r>
            <a:r>
              <a:rPr lang="en-US" dirty="0" smtClean="0"/>
              <a:t>foreclosures weighed </a:t>
            </a:r>
            <a:r>
              <a:rPr lang="en-US" dirty="0"/>
              <a:t>on the U.S. </a:t>
            </a:r>
            <a:r>
              <a:rPr lang="en-US" dirty="0" smtClean="0"/>
              <a:t>economy.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27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6007"/>
            <a:ext cx="10515600" cy="89326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Ori</a:t>
            </a:r>
            <a:r>
              <a:rPr lang="en-US" dirty="0"/>
              <a:t>gins of the 2007-2009 crisis: </a:t>
            </a:r>
            <a:r>
              <a:rPr lang="en-US" dirty="0"/>
              <a:t>A</a:t>
            </a:r>
            <a:r>
              <a:rPr lang="en-US" dirty="0" smtClean="0"/>
              <a:t>mplifiers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0744"/>
            <a:ext cx="10515600" cy="48494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400" dirty="0" smtClean="0"/>
              <a:t>Initial losses </a:t>
            </a:r>
            <a:r>
              <a:rPr lang="en-US" sz="3400" dirty="0"/>
              <a:t>to </a:t>
            </a:r>
            <a:r>
              <a:rPr lang="en-US" sz="3400" dirty="0" smtClean="0"/>
              <a:t>home owners and subprime </a:t>
            </a:r>
            <a:r>
              <a:rPr lang="en-US" sz="3400" dirty="0"/>
              <a:t>mortgage </a:t>
            </a:r>
            <a:r>
              <a:rPr lang="en-US" sz="3400" dirty="0" smtClean="0"/>
              <a:t>holders caused a deep crisis because magnified by key amplifying factors:</a:t>
            </a:r>
            <a:endParaRPr lang="en-US" dirty="0" smtClean="0"/>
          </a:p>
          <a:p>
            <a:r>
              <a:rPr lang="en-US" dirty="0"/>
              <a:t>V</a:t>
            </a:r>
            <a:r>
              <a:rPr lang="en-US" dirty="0" smtClean="0"/>
              <a:t>ulnerabilities in the financial system: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 </a:t>
            </a:r>
            <a:r>
              <a:rPr lang="en-US" dirty="0"/>
              <a:t>levels of </a:t>
            </a:r>
            <a:r>
              <a:rPr lang="en-US" dirty="0" smtClean="0"/>
              <a:t>leverage (debt/equity), </a:t>
            </a:r>
            <a:r>
              <a:rPr lang="en-US" dirty="0"/>
              <a:t>excessive dependence on unstable short-term </a:t>
            </a:r>
            <a:r>
              <a:rPr lang="en-US" dirty="0" smtClean="0"/>
              <a:t>funding, </a:t>
            </a:r>
            <a:r>
              <a:rPr lang="en-US" dirty="0"/>
              <a:t>and the use of exotic financial instruments that </a:t>
            </a:r>
            <a:r>
              <a:rPr lang="en-US" dirty="0" smtClean="0"/>
              <a:t>obscured </a:t>
            </a:r>
            <a:r>
              <a:rPr lang="en-US" dirty="0"/>
              <a:t>concentrations of </a:t>
            </a:r>
            <a:r>
              <a:rPr lang="en-US" dirty="0" smtClean="0"/>
              <a:t>risk.</a:t>
            </a:r>
          </a:p>
          <a:p>
            <a:r>
              <a:rPr lang="en-US" dirty="0" smtClean="0"/>
              <a:t>Gaps in government regulation: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egulatory </a:t>
            </a:r>
            <a:r>
              <a:rPr lang="en-US" dirty="0" smtClean="0"/>
              <a:t>structure </a:t>
            </a:r>
            <a:r>
              <a:rPr lang="en-US" dirty="0"/>
              <a:t>allowed some systemically important firms and markets to escape comprehensive </a:t>
            </a:r>
            <a:r>
              <a:rPr lang="en-US" dirty="0" smtClean="0"/>
              <a:t>supervision.</a:t>
            </a:r>
          </a:p>
          <a:p>
            <a:r>
              <a:rPr lang="en-US" dirty="0" smtClean="0"/>
              <a:t>Reckless and excess </a:t>
            </a:r>
            <a:r>
              <a:rPr lang="en-US" dirty="0"/>
              <a:t>borrowing by companies and individuals with inadequate credit </a:t>
            </a:r>
            <a:r>
              <a:rPr lang="en-US" dirty="0" smtClean="0"/>
              <a:t>credentials that had to deleverage quickly</a:t>
            </a:r>
            <a:endParaRPr lang="en-US" dirty="0"/>
          </a:p>
          <a:p>
            <a:pPr lvl="1"/>
            <a:r>
              <a:rPr lang="en-US" dirty="0" smtClean="0"/>
              <a:t>Banks borrowed mostly from </a:t>
            </a:r>
            <a:r>
              <a:rPr lang="en-US" dirty="0"/>
              <a:t>depositors and creditors (who can demand their money back) rather than from shareholders (who cannot demand repayment</a:t>
            </a:r>
            <a:r>
              <a:rPr lang="en-US" dirty="0" smtClean="0"/>
              <a:t>);</a:t>
            </a:r>
          </a:p>
          <a:p>
            <a:pPr lvl="1"/>
            <a:r>
              <a:rPr lang="en-US" dirty="0"/>
              <a:t>Most of the largest financial institutions </a:t>
            </a:r>
            <a:r>
              <a:rPr lang="en-US" dirty="0" smtClean="0"/>
              <a:t>borrowed </a:t>
            </a:r>
            <a:r>
              <a:rPr lang="en-US" dirty="0"/>
              <a:t>short and </a:t>
            </a:r>
            <a:r>
              <a:rPr lang="en-US" dirty="0" smtClean="0"/>
              <a:t>lent at </a:t>
            </a:r>
            <a:r>
              <a:rPr lang="en-US" dirty="0"/>
              <a:t>long </a:t>
            </a:r>
            <a:r>
              <a:rPr lang="en-US" dirty="0" smtClean="0"/>
              <a:t>maturity, investing in relatively less liquid securities.</a:t>
            </a:r>
          </a:p>
          <a:p>
            <a:pPr lvl="1"/>
            <a:r>
              <a:rPr lang="en-US" dirty="0" smtClean="0"/>
              <a:t>Pre-crisis, </a:t>
            </a:r>
            <a:r>
              <a:rPr lang="en-US" dirty="0"/>
              <a:t>household debt was 73% of </a:t>
            </a:r>
            <a:r>
              <a:rPr lang="en-US" dirty="0" smtClean="0"/>
              <a:t>GDP (now it is </a:t>
            </a:r>
            <a:r>
              <a:rPr lang="en-US" dirty="0"/>
              <a:t>around 51</a:t>
            </a:r>
            <a:r>
              <a:rPr lang="en-US" dirty="0" smtClean="0"/>
              <a:t>%) and household </a:t>
            </a:r>
            <a:r>
              <a:rPr lang="en-US" dirty="0"/>
              <a:t>debt service payments as percent of disposable personal income was 13.3</a:t>
            </a:r>
            <a:r>
              <a:rPr lang="en-US" dirty="0" smtClean="0"/>
              <a:t>%, it has </a:t>
            </a:r>
            <a:r>
              <a:rPr lang="en-US" dirty="0"/>
              <a:t>been picking up </a:t>
            </a:r>
            <a:r>
              <a:rPr lang="en-US" dirty="0" smtClean="0"/>
              <a:t>and </a:t>
            </a:r>
            <a:r>
              <a:rPr lang="en-US" dirty="0"/>
              <a:t>it is now at </a:t>
            </a:r>
            <a:r>
              <a:rPr lang="en-US" dirty="0" smtClean="0"/>
              <a:t>around 10.3</a:t>
            </a:r>
            <a:r>
              <a:rPr lang="en-US" dirty="0"/>
              <a:t>%.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08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Ori</a:t>
            </a:r>
            <a:r>
              <a:rPr lang="en-US" dirty="0"/>
              <a:t>gins of the 2007-2009 crisis: </a:t>
            </a:r>
            <a:r>
              <a:rPr lang="en-US" dirty="0"/>
              <a:t>A</a:t>
            </a:r>
            <a:r>
              <a:rPr lang="en-US" dirty="0" smtClean="0"/>
              <a:t>mplifiers </a:t>
            </a:r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19709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Blind </a:t>
            </a:r>
            <a:r>
              <a:rPr lang="en-US" dirty="0"/>
              <a:t>spots in the financial regulatory structures of the United States </a:t>
            </a:r>
            <a:r>
              <a:rPr lang="en-US" dirty="0" smtClean="0"/>
              <a:t>proved </a:t>
            </a:r>
            <a:r>
              <a:rPr lang="en-US" dirty="0"/>
              <a:t>particularly </a:t>
            </a:r>
            <a:r>
              <a:rPr lang="en-US" dirty="0" smtClean="0"/>
              <a:t>damaging.</a:t>
            </a:r>
          </a:p>
          <a:p>
            <a:r>
              <a:rPr lang="en-US" dirty="0" smtClean="0"/>
              <a:t>Before the crisis, regulatory </a:t>
            </a:r>
            <a:r>
              <a:rPr lang="en-US" dirty="0"/>
              <a:t>structures were designed for earlier eras and did not adequately adapt to rapid change and innovation in the financial sector, such as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ncreasing </a:t>
            </a:r>
            <a:r>
              <a:rPr lang="en-US" dirty="0"/>
              <a:t>financial intermediation taking place outside of regulated depository institutions through the so-called shadow banking system </a:t>
            </a:r>
            <a:r>
              <a:rPr lang="en-US" dirty="0" smtClean="0"/>
              <a:t>(i.e., set </a:t>
            </a:r>
            <a:r>
              <a:rPr lang="en-US" dirty="0"/>
              <a:t>of institutions and markets </a:t>
            </a:r>
            <a:r>
              <a:rPr lang="en-US" dirty="0" smtClean="0"/>
              <a:t>that </a:t>
            </a:r>
            <a:r>
              <a:rPr lang="en-US" dirty="0"/>
              <a:t>carry out traditional banking </a:t>
            </a:r>
            <a:r>
              <a:rPr lang="en-US" dirty="0" smtClean="0"/>
              <a:t>functions but </a:t>
            </a:r>
            <a:r>
              <a:rPr lang="en-US" dirty="0"/>
              <a:t>do so outside the traditional </a:t>
            </a:r>
            <a:r>
              <a:rPr lang="en-US" i="1" dirty="0"/>
              <a:t>regulated</a:t>
            </a:r>
            <a:r>
              <a:rPr lang="en-US" dirty="0"/>
              <a:t> </a:t>
            </a:r>
            <a:r>
              <a:rPr lang="en-US" dirty="0" smtClean="0"/>
              <a:t>system of depository </a:t>
            </a:r>
            <a:r>
              <a:rPr lang="en-US" dirty="0"/>
              <a:t>institutions. </a:t>
            </a:r>
            <a:r>
              <a:rPr lang="en-US" dirty="0" smtClean="0"/>
              <a:t>Examples: money </a:t>
            </a:r>
            <a:r>
              <a:rPr lang="en-US" dirty="0"/>
              <a:t>market mutual funds, markets for repurchase agreements (repos), investment banks, and mortgage companies</a:t>
            </a:r>
            <a:r>
              <a:rPr lang="en-US" dirty="0" smtClean="0"/>
              <a:t>);</a:t>
            </a:r>
          </a:p>
          <a:p>
            <a:pPr lvl="1"/>
            <a:r>
              <a:rPr lang="en-US" dirty="0"/>
              <a:t>Shadow banks </a:t>
            </a:r>
            <a:r>
              <a:rPr lang="en-US" dirty="0" smtClean="0"/>
              <a:t>being </a:t>
            </a:r>
            <a:r>
              <a:rPr lang="en-US" dirty="0" smtClean="0"/>
              <a:t>not </a:t>
            </a:r>
            <a:r>
              <a:rPr lang="en-US" dirty="0" smtClean="0"/>
              <a:t>regulated </a:t>
            </a:r>
            <a:r>
              <a:rPr lang="en-US" dirty="0" smtClean="0"/>
              <a:t>by the Fed had </a:t>
            </a:r>
            <a:r>
              <a:rPr lang="en-US" dirty="0"/>
              <a:t>no access to </a:t>
            </a:r>
            <a:r>
              <a:rPr lang="en-US" dirty="0" smtClean="0"/>
              <a:t>Fed’s credit and liquidity facilities;</a:t>
            </a:r>
          </a:p>
          <a:p>
            <a:pPr lvl="1"/>
            <a:r>
              <a:rPr lang="en-US" dirty="0" smtClean="0"/>
              <a:t>This strongly undermined market confidence in parts of shadow </a:t>
            </a:r>
            <a:r>
              <a:rPr lang="en-US" dirty="0"/>
              <a:t>banking </a:t>
            </a:r>
            <a:r>
              <a:rPr lang="en-US" dirty="0" smtClean="0"/>
              <a:t>system at crisis’ </a:t>
            </a:r>
            <a:r>
              <a:rPr lang="en-US" dirty="0"/>
              <a:t>onset</a:t>
            </a:r>
            <a:r>
              <a:rPr lang="en-US" dirty="0" smtClean="0"/>
              <a:t>; </a:t>
            </a:r>
          </a:p>
          <a:p>
            <a:r>
              <a:rPr lang="en-US" dirty="0" smtClean="0"/>
              <a:t>Lack of and </a:t>
            </a:r>
            <a:r>
              <a:rPr lang="en-US" dirty="0"/>
              <a:t>delay in oversight of most common and dangerous derivatives and financial </a:t>
            </a:r>
            <a:r>
              <a:rPr lang="en-US" dirty="0" smtClean="0"/>
              <a:t>leverage.</a:t>
            </a:r>
          </a:p>
          <a:p>
            <a:r>
              <a:rPr lang="en-US" dirty="0" smtClean="0"/>
              <a:t>Potentially, pre-crisis deregulation of financial institutions.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146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6007"/>
            <a:ext cx="10515600" cy="104656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Fis</a:t>
            </a:r>
            <a:r>
              <a:rPr lang="en-US" dirty="0" smtClean="0"/>
              <a:t>cal policy interventions during the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logic behind fiscal stimulus is simple: the Government temporarily increases its own spending to increase aggregate demand for goods and jobs; and/or cuts taxes to induce households and businesses to spend more and hire more;</a:t>
            </a:r>
          </a:p>
          <a:p>
            <a:r>
              <a:rPr lang="en-US" dirty="0" smtClean="0"/>
              <a:t>It has the purpose to mitigate the recession and/or propel a recovery, but it is not intended to speed up longer-term economic growth</a:t>
            </a:r>
          </a:p>
          <a:p>
            <a:r>
              <a:rPr lang="en-US" dirty="0" smtClean="0"/>
              <a:t>Few policies stand out among the many complex policies approved by Congress:</a:t>
            </a:r>
          </a:p>
          <a:p>
            <a:pPr lvl="1"/>
            <a:r>
              <a:rPr lang="en-US" dirty="0" smtClean="0"/>
              <a:t>Trouble Asset Relief Program (TARP) passed in early October 2008, which established a $700 billion bailout fund to provide capital </a:t>
            </a:r>
            <a:r>
              <a:rPr lang="en-US" dirty="0"/>
              <a:t>t</a:t>
            </a:r>
            <a:r>
              <a:rPr lang="en-US" dirty="0" smtClean="0"/>
              <a:t>o banks that needed to survive; </a:t>
            </a:r>
          </a:p>
          <a:p>
            <a:pPr lvl="1"/>
            <a:r>
              <a:rPr lang="en-US" dirty="0" smtClean="0"/>
              <a:t>American Recovery and Reinvestment Act (ARRA) passed in mid-February 2009 and provided about $830 million in stimulus measures such as: infrastructure spending, transfers to state and local governments (e.g., Medicaid, education), transfers to persons (e.g., unemployment assistance, food stamps), and tax cuts;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336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Fis</a:t>
            </a:r>
            <a:r>
              <a:rPr lang="en-US" dirty="0" smtClean="0"/>
              <a:t>cal </a:t>
            </a:r>
            <a:r>
              <a:rPr lang="en-US" dirty="0" smtClean="0"/>
              <a:t>policy </a:t>
            </a:r>
            <a:r>
              <a:rPr lang="en-US" dirty="0"/>
              <a:t>interventions during the </a:t>
            </a:r>
            <a:r>
              <a:rPr lang="en-US" dirty="0" smtClean="0"/>
              <a:t>crisis,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TARP: one of the most common </a:t>
            </a:r>
            <a:r>
              <a:rPr lang="en-US" sz="2400" dirty="0" smtClean="0"/>
              <a:t>rhetoric </a:t>
            </a:r>
            <a:r>
              <a:rPr lang="en-US" sz="2400" dirty="0" smtClean="0"/>
              <a:t>was/still is</a:t>
            </a:r>
            <a:r>
              <a:rPr lang="en-US" sz="2400" dirty="0" smtClean="0"/>
              <a:t> </a:t>
            </a:r>
            <a:r>
              <a:rPr lang="en-US" sz="2400" dirty="0" smtClean="0"/>
              <a:t>that </a:t>
            </a:r>
            <a:r>
              <a:rPr lang="en-US" sz="2400" dirty="0" smtClean="0"/>
              <a:t>this policy</a:t>
            </a:r>
            <a:r>
              <a:rPr lang="en-US" sz="2400" dirty="0" smtClean="0"/>
              <a:t> </a:t>
            </a:r>
            <a:r>
              <a:rPr lang="en-US" sz="2400" dirty="0" smtClean="0"/>
              <a:t>was meant to save </a:t>
            </a:r>
            <a:r>
              <a:rPr lang="en-US" sz="2400" dirty="0" smtClean="0"/>
              <a:t>“Wall Street” </a:t>
            </a:r>
            <a:r>
              <a:rPr lang="en-US" sz="2400" dirty="0" smtClean="0"/>
              <a:t>and not to protect </a:t>
            </a:r>
            <a:r>
              <a:rPr lang="en-US" sz="2400" dirty="0" smtClean="0"/>
              <a:t>“Main Street”</a:t>
            </a:r>
            <a:endParaRPr lang="en-US" sz="2400" dirty="0" smtClean="0"/>
          </a:p>
          <a:p>
            <a:r>
              <a:rPr lang="en-US" sz="2400" dirty="0" smtClean="0"/>
              <a:t>But if </a:t>
            </a:r>
            <a:r>
              <a:rPr lang="en-US" sz="2400" dirty="0" smtClean="0"/>
              <a:t>Banks had failed, credit to businesses and households would have dried up pushing the economy in an ever deeper </a:t>
            </a:r>
            <a:r>
              <a:rPr lang="en-US" sz="2400" dirty="0" smtClean="0"/>
              <a:t>recession.</a:t>
            </a:r>
            <a:endParaRPr lang="en-US" sz="2400" dirty="0" smtClean="0"/>
          </a:p>
          <a:p>
            <a:r>
              <a:rPr lang="en-US" sz="2400" dirty="0" smtClean="0"/>
              <a:t>Most banks that received capital under the TARP, with the exception of a few small banks, repaid the loans with interests and capital gains, so tax payers actually made money on the part of </a:t>
            </a:r>
            <a:r>
              <a:rPr lang="en-US" sz="2400" dirty="0" smtClean="0"/>
              <a:t>TARP that consisted of banks’ bailouts.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990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8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212" y="1356531"/>
            <a:ext cx="5717575" cy="414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482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</a:t>
            </a:r>
            <a:r>
              <a:rPr lang="en-US" dirty="0"/>
              <a:t>croeconomic effect of </a:t>
            </a:r>
            <a:r>
              <a:rPr lang="en-US" dirty="0" smtClean="0"/>
              <a:t>fiscal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estimates on unemployment and inflation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54199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12169</TotalTime>
  <Words>1786</Words>
  <Application>Microsoft Office PowerPoint</Application>
  <PresentationFormat>Widescreen</PresentationFormat>
  <Paragraphs>208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Courier New</vt:lpstr>
      <vt:lpstr>Custom Design</vt:lpstr>
      <vt:lpstr>Inequality and Poverty</vt:lpstr>
      <vt:lpstr>Objectives of this presentation</vt:lpstr>
      <vt:lpstr>Origins of the 2007-2009 crisis: Triggers   </vt:lpstr>
      <vt:lpstr>Origins of the 2007-2009 crisis: Amplifiers</vt:lpstr>
      <vt:lpstr>Origins of the 2007-2009 crisis: Amplifiers continue</vt:lpstr>
      <vt:lpstr>Fiscal policy interventions during the crisis</vt:lpstr>
      <vt:lpstr>Fiscal policy interventions during the crisis, continue</vt:lpstr>
      <vt:lpstr>PowerPoint Presentation</vt:lpstr>
      <vt:lpstr>Macroeconomic effect of fiscal policy</vt:lpstr>
      <vt:lpstr>Monetary policy interventions during the crisis</vt:lpstr>
      <vt:lpstr>Estimates of impact on longer-term rates (FEDS notes April 2017, by Bonis, Irhig, and Wei)</vt:lpstr>
      <vt:lpstr>PowerPoint Presentation</vt:lpstr>
      <vt:lpstr>Transmission mechanism to the economy</vt:lpstr>
      <vt:lpstr>Macroeconomic effect of unconventional monetary policy</vt:lpstr>
      <vt:lpstr>Federal Reserve’s remittance to Treasury</vt:lpstr>
      <vt:lpstr>Size of Fiscal and Monetary Policy Stimulus</vt:lpstr>
      <vt:lpstr>Most notable differences between policies</vt:lpstr>
      <vt:lpstr>Lessons for Next Crisis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Stefania D'Amico</cp:lastModifiedBy>
  <cp:revision>223</cp:revision>
  <dcterms:created xsi:type="dcterms:W3CDTF">2017-05-03T22:30:38Z</dcterms:created>
  <dcterms:modified xsi:type="dcterms:W3CDTF">2018-05-03T23:56:24Z</dcterms:modified>
</cp:coreProperties>
</file>