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0" r:id="rId1"/>
  </p:sldMasterIdLst>
  <p:notesMasterIdLst>
    <p:notesMasterId r:id="rId100"/>
  </p:notesMasterIdLst>
  <p:sldIdLst>
    <p:sldId id="1153" r:id="rId2"/>
    <p:sldId id="328" r:id="rId3"/>
    <p:sldId id="434" r:id="rId4"/>
    <p:sldId id="435" r:id="rId5"/>
    <p:sldId id="327" r:id="rId6"/>
    <p:sldId id="3528" r:id="rId7"/>
    <p:sldId id="259" r:id="rId8"/>
    <p:sldId id="275" r:id="rId9"/>
    <p:sldId id="335" r:id="rId10"/>
    <p:sldId id="4171" r:id="rId11"/>
    <p:sldId id="3546" r:id="rId12"/>
    <p:sldId id="305" r:id="rId13"/>
    <p:sldId id="306" r:id="rId14"/>
    <p:sldId id="1233" r:id="rId15"/>
    <p:sldId id="1729" r:id="rId16"/>
    <p:sldId id="4175" r:id="rId17"/>
    <p:sldId id="4166" r:id="rId18"/>
    <p:sldId id="279" r:id="rId19"/>
    <p:sldId id="1094" r:id="rId20"/>
    <p:sldId id="4097" r:id="rId21"/>
    <p:sldId id="1730" r:id="rId22"/>
    <p:sldId id="338" r:id="rId23"/>
    <p:sldId id="1733" r:id="rId24"/>
    <p:sldId id="324" r:id="rId25"/>
    <p:sldId id="3530" r:id="rId26"/>
    <p:sldId id="1159" r:id="rId27"/>
    <p:sldId id="4174" r:id="rId28"/>
    <p:sldId id="1099" r:id="rId29"/>
    <p:sldId id="4095" r:id="rId30"/>
    <p:sldId id="1670" r:id="rId31"/>
    <p:sldId id="3974" r:id="rId32"/>
    <p:sldId id="340" r:id="rId33"/>
    <p:sldId id="329" r:id="rId34"/>
    <p:sldId id="330" r:id="rId35"/>
    <p:sldId id="331" r:id="rId36"/>
    <p:sldId id="332" r:id="rId37"/>
    <p:sldId id="380" r:id="rId38"/>
    <p:sldId id="381" r:id="rId39"/>
    <p:sldId id="1156" r:id="rId40"/>
    <p:sldId id="4098" r:id="rId41"/>
    <p:sldId id="4099" r:id="rId42"/>
    <p:sldId id="1732" r:id="rId43"/>
    <p:sldId id="285" r:id="rId44"/>
    <p:sldId id="370" r:id="rId45"/>
    <p:sldId id="1151" r:id="rId46"/>
    <p:sldId id="1152" r:id="rId47"/>
    <p:sldId id="1160" r:id="rId48"/>
    <p:sldId id="383" r:id="rId49"/>
    <p:sldId id="323" r:id="rId50"/>
    <p:sldId id="1161" r:id="rId51"/>
    <p:sldId id="334" r:id="rId52"/>
    <p:sldId id="1231" r:id="rId53"/>
    <p:sldId id="373" r:id="rId54"/>
    <p:sldId id="1149" r:id="rId55"/>
    <p:sldId id="337" r:id="rId56"/>
    <p:sldId id="1155" r:id="rId57"/>
    <p:sldId id="1230" r:id="rId58"/>
    <p:sldId id="374" r:id="rId59"/>
    <p:sldId id="317" r:id="rId60"/>
    <p:sldId id="384" r:id="rId61"/>
    <p:sldId id="319" r:id="rId62"/>
    <p:sldId id="376" r:id="rId63"/>
    <p:sldId id="377" r:id="rId64"/>
    <p:sldId id="314" r:id="rId65"/>
    <p:sldId id="375" r:id="rId66"/>
    <p:sldId id="1125" r:id="rId67"/>
    <p:sldId id="303" r:id="rId68"/>
    <p:sldId id="310" r:id="rId69"/>
    <p:sldId id="385" r:id="rId70"/>
    <p:sldId id="3544" r:id="rId71"/>
    <p:sldId id="3542" r:id="rId72"/>
    <p:sldId id="3504" r:id="rId73"/>
    <p:sldId id="3536" r:id="rId74"/>
    <p:sldId id="4100" r:id="rId75"/>
    <p:sldId id="4169" r:id="rId76"/>
    <p:sldId id="4170" r:id="rId77"/>
    <p:sldId id="309" r:id="rId78"/>
    <p:sldId id="1157" r:id="rId79"/>
    <p:sldId id="321" r:id="rId80"/>
    <p:sldId id="386" r:id="rId81"/>
    <p:sldId id="1162" r:id="rId82"/>
    <p:sldId id="3545" r:id="rId83"/>
    <p:sldId id="1179" r:id="rId84"/>
    <p:sldId id="4176" r:id="rId85"/>
    <p:sldId id="1180" r:id="rId86"/>
    <p:sldId id="388" r:id="rId87"/>
    <p:sldId id="3543" r:id="rId88"/>
    <p:sldId id="1158" r:id="rId89"/>
    <p:sldId id="311" r:id="rId90"/>
    <p:sldId id="389" r:id="rId91"/>
    <p:sldId id="1027" r:id="rId92"/>
    <p:sldId id="1088" r:id="rId93"/>
    <p:sldId id="344" r:id="rId94"/>
    <p:sldId id="345" r:id="rId95"/>
    <p:sldId id="346" r:id="rId96"/>
    <p:sldId id="347" r:id="rId97"/>
    <p:sldId id="348" r:id="rId98"/>
    <p:sldId id="349" r:id="rId9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7" initials="W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C88"/>
    <a:srgbClr val="2B414D"/>
    <a:srgbClr val="E43300"/>
    <a:srgbClr val="FFD800"/>
    <a:srgbClr val="00B0F0"/>
    <a:srgbClr val="CF1D01"/>
    <a:srgbClr val="E2E004"/>
    <a:srgbClr val="FAF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846" autoAdjust="0"/>
    <p:restoredTop sz="93732"/>
  </p:normalViewPr>
  <p:slideViewPr>
    <p:cSldViewPr snapToGrid="0" snapToObjects="1">
      <p:cViewPr varScale="1">
        <p:scale>
          <a:sx n="66" d="100"/>
          <a:sy n="66" d="100"/>
        </p:scale>
        <p:origin x="200" y="12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 snapToObjects="1">
      <p:cViewPr varScale="1">
        <p:scale>
          <a:sx n="63" d="100"/>
          <a:sy n="63" d="100"/>
        </p:scale>
        <p:origin x="148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rgbClr val="0C4C88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D1A9-42F7-A4C5-DCDA07EAA8BC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6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D1A9-42F7-A4C5-DCDA07EAA8BC}"/>
              </c:ext>
            </c:extLst>
          </c:dPt>
          <c:dPt>
            <c:idx val="2"/>
            <c:invertIfNegative val="0"/>
            <c:bubble3D val="0"/>
            <c:spPr>
              <a:solidFill>
                <a:srgbClr val="00B0F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D1A9-42F7-A4C5-DCDA07EAA8B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D1A9-42F7-A4C5-DCDA07EAA8BC}"/>
              </c:ext>
            </c:extLst>
          </c:dPt>
          <c:dPt>
            <c:idx val="4"/>
            <c:invertIfNegative val="0"/>
            <c:bubble3D val="0"/>
            <c:spPr>
              <a:solidFill>
                <a:srgbClr val="0070C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0-7094-4F7D-8020-88B279E61BA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rgbClr val="0C4C88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val>
            <c:numRef>
              <c:f>Sheet1!$P$6:$P$10</c:f>
              <c:numCache>
                <c:formatCode>General</c:formatCode>
                <c:ptCount val="5"/>
                <c:pt idx="0">
                  <c:v>3.1</c:v>
                </c:pt>
                <c:pt idx="1">
                  <c:v>8.2000000000000011</c:v>
                </c:pt>
                <c:pt idx="2">
                  <c:v>14.3</c:v>
                </c:pt>
                <c:pt idx="3">
                  <c:v>23.2</c:v>
                </c:pt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D1A9-42F7-A4C5-DCDA07EAA8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5"/>
        <c:overlap val="40"/>
        <c:axId val="2091363752"/>
        <c:axId val="2091297480"/>
      </c:barChart>
      <c:catAx>
        <c:axId val="2091363752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297480"/>
        <c:crosses val="autoZero"/>
        <c:auto val="1"/>
        <c:lblAlgn val="ctr"/>
        <c:lblOffset val="100"/>
        <c:noMultiLvlLbl val="0"/>
      </c:catAx>
      <c:valAx>
        <c:axId val="2091297480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637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500" baseline="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stacked"/>
        <c:varyColors val="0"/>
        <c:ser>
          <c:idx val="0"/>
          <c:order val="0"/>
          <c:spPr>
            <a:solidFill>
              <a:srgbClr val="0070C0"/>
            </a:solidFill>
            <a:ln>
              <a:noFill/>
            </a:ln>
            <a:effectLst/>
          </c:spPr>
          <c:invertIfNegative val="0"/>
          <c:val>
            <c:numRef>
              <c:f>Sheet1!$I$6:$M$6</c:f>
              <c:numCache>
                <c:formatCode>General</c:formatCode>
                <c:ptCount val="5"/>
                <c:pt idx="4">
                  <c:v>51.1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879-4F47-ACE1-C24E3044C522}"/>
            </c:ext>
          </c:extLst>
        </c:ser>
        <c:ser>
          <c:idx val="1"/>
          <c:order val="1"/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val>
            <c:numRef>
              <c:f>Sheet1!$I$7:$M$7</c:f>
              <c:numCache>
                <c:formatCode>General</c:formatCode>
                <c:ptCount val="5"/>
                <c:pt idx="3">
                  <c:v>23.2</c:v>
                </c:pt>
                <c:pt idx="4">
                  <c:v>23.2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4879-4F47-ACE1-C24E3044C522}"/>
            </c:ext>
          </c:extLst>
        </c:ser>
        <c:ser>
          <c:idx val="2"/>
          <c:order val="2"/>
          <c:spPr>
            <a:solidFill>
              <a:srgbClr val="00B0F0"/>
            </a:solidFill>
            <a:ln>
              <a:noFill/>
            </a:ln>
            <a:effectLst/>
          </c:spPr>
          <c:invertIfNegative val="0"/>
          <c:val>
            <c:numRef>
              <c:f>Sheet1!$I$8:$M$8</c:f>
              <c:numCache>
                <c:formatCode>General</c:formatCode>
                <c:ptCount val="5"/>
                <c:pt idx="2">
                  <c:v>14.3</c:v>
                </c:pt>
                <c:pt idx="3">
                  <c:v>14.3</c:v>
                </c:pt>
                <c:pt idx="4">
                  <c:v>14.3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4879-4F47-ACE1-C24E3044C522}"/>
            </c:ext>
          </c:extLst>
        </c:ser>
        <c:ser>
          <c:idx val="3"/>
          <c:order val="3"/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val>
            <c:numRef>
              <c:f>Sheet1!$I$9:$M$9</c:f>
              <c:numCache>
                <c:formatCode>General</c:formatCode>
                <c:ptCount val="5"/>
                <c:pt idx="1">
                  <c:v>8.2000000000000011</c:v>
                </c:pt>
                <c:pt idx="2">
                  <c:v>8.2000000000000011</c:v>
                </c:pt>
                <c:pt idx="3">
                  <c:v>8.2000000000000011</c:v>
                </c:pt>
                <c:pt idx="4">
                  <c:v>8.2000000000000011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4879-4F47-ACE1-C24E3044C522}"/>
            </c:ext>
          </c:extLst>
        </c:ser>
        <c:ser>
          <c:idx val="4"/>
          <c:order val="4"/>
          <c:spPr>
            <a:solidFill>
              <a:srgbClr val="0C4C88"/>
            </a:solidFill>
            <a:ln>
              <a:noFill/>
            </a:ln>
            <a:effectLst/>
          </c:spPr>
          <c:invertIfNegative val="0"/>
          <c:val>
            <c:numRef>
              <c:f>Sheet1!$I$10:$M$10</c:f>
              <c:numCache>
                <c:formatCode>General</c:formatCode>
                <c:ptCount val="5"/>
                <c:pt idx="0">
                  <c:v>3.1</c:v>
                </c:pt>
                <c:pt idx="1">
                  <c:v>3.1</c:v>
                </c:pt>
                <c:pt idx="2">
                  <c:v>3.1</c:v>
                </c:pt>
                <c:pt idx="3">
                  <c:v>3.1</c:v>
                </c:pt>
                <c:pt idx="4">
                  <c:v>3.1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879-4F47-ACE1-C24E3044C52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2091197256"/>
        <c:axId val="2091391512"/>
      </c:barChart>
      <c:catAx>
        <c:axId val="2091197256"/>
        <c:scaling>
          <c:orientation val="minMax"/>
        </c:scaling>
        <c:delete val="0"/>
        <c:axPos val="b"/>
        <c:majorTickMark val="out"/>
        <c:minorTickMark val="none"/>
        <c:tickLblPos val="nextTo"/>
        <c:spPr>
          <a:noFill/>
          <a:ln w="9525" cap="flat" cmpd="sng" algn="ctr">
            <a:solidFill>
              <a:schemeClr val="accent3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391512"/>
        <c:crosses val="autoZero"/>
        <c:auto val="1"/>
        <c:lblAlgn val="ctr"/>
        <c:lblOffset val="100"/>
        <c:noMultiLvlLbl val="0"/>
      </c:catAx>
      <c:valAx>
        <c:axId val="2091391512"/>
        <c:scaling>
          <c:orientation val="minMax"/>
          <c:max val="1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solidFill>
              <a:schemeClr val="accent3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0911972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1">
    <c:autoUpdate val="0"/>
  </c:externalData>
  <c:userShapes r:id="rId2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0.09536</cdr:x>
      <cdr:y>0.04943</cdr:y>
    </cdr:from>
    <cdr:to>
      <cdr:x>0.88806</cdr:x>
      <cdr:y>0.89556</cdr:y>
    </cdr:to>
    <cdr:sp macro="" textlink="">
      <cdr:nvSpPr>
        <cdr:cNvPr id="2" name="Freeform 1"/>
        <cdr:cNvSpPr/>
      </cdr:nvSpPr>
      <cdr:spPr>
        <a:xfrm xmlns:a="http://schemas.openxmlformats.org/drawingml/2006/main">
          <a:off x="499406" y="161925"/>
          <a:ext cx="4151366" cy="2771775"/>
        </a:xfrm>
        <a:custGeom xmlns:a="http://schemas.openxmlformats.org/drawingml/2006/main">
          <a:avLst/>
          <a:gdLst>
            <a:gd name="connsiteX0" fmla="*/ 0 w 4233076"/>
            <a:gd name="connsiteY0" fmla="*/ 2897433 h 2897433"/>
            <a:gd name="connsiteX1" fmla="*/ 444500 w 4233076"/>
            <a:gd name="connsiteY1" fmla="*/ 2808533 h 2897433"/>
            <a:gd name="connsiteX2" fmla="*/ 1346200 w 4233076"/>
            <a:gd name="connsiteY2" fmla="*/ 2567233 h 2897433"/>
            <a:gd name="connsiteX3" fmla="*/ 2273300 w 4233076"/>
            <a:gd name="connsiteY3" fmla="*/ 2186233 h 2897433"/>
            <a:gd name="connsiteX4" fmla="*/ 3175000 w 4233076"/>
            <a:gd name="connsiteY4" fmla="*/ 1551233 h 2897433"/>
            <a:gd name="connsiteX5" fmla="*/ 4140200 w 4233076"/>
            <a:gd name="connsiteY5" fmla="*/ 128833 h 2897433"/>
            <a:gd name="connsiteX6" fmla="*/ 4140200 w 4233076"/>
            <a:gd name="connsiteY6" fmla="*/ 154233 h 289743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</a:cxnLst>
          <a:rect l="l" t="t" r="r" b="b"/>
          <a:pathLst>
            <a:path w="4233076" h="2897433">
              <a:moveTo>
                <a:pt x="0" y="2897433"/>
              </a:moveTo>
              <a:cubicBezTo>
                <a:pt x="110066" y="2880499"/>
                <a:pt x="220133" y="2863566"/>
                <a:pt x="444500" y="2808533"/>
              </a:cubicBezTo>
              <a:cubicBezTo>
                <a:pt x="668867" y="2753500"/>
                <a:pt x="1041400" y="2670950"/>
                <a:pt x="1346200" y="2567233"/>
              </a:cubicBezTo>
              <a:cubicBezTo>
                <a:pt x="1651000" y="2463516"/>
                <a:pt x="1968500" y="2355566"/>
                <a:pt x="2273300" y="2186233"/>
              </a:cubicBezTo>
              <a:cubicBezTo>
                <a:pt x="2578100" y="2016900"/>
                <a:pt x="2863850" y="1894133"/>
                <a:pt x="3175000" y="1551233"/>
              </a:cubicBezTo>
              <a:cubicBezTo>
                <a:pt x="3486150" y="1208333"/>
                <a:pt x="3979333" y="361666"/>
                <a:pt x="4140200" y="128833"/>
              </a:cubicBezTo>
              <a:cubicBezTo>
                <a:pt x="4301067" y="-104000"/>
                <a:pt x="4220633" y="25116"/>
                <a:pt x="4140200" y="154233"/>
              </a:cubicBezTo>
            </a:path>
          </a:pathLst>
        </a:custGeom>
        <a:noFill xmlns:a="http://schemas.openxmlformats.org/drawingml/2006/main"/>
        <a:ln xmlns:a="http://schemas.openxmlformats.org/drawingml/2006/main" w="25400">
          <a:solidFill>
            <a:srgbClr val="0C4C88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 dirty="0"/>
        </a:p>
      </cdr:txBody>
    </cdr:sp>
  </cdr:relSizeAnchor>
  <cdr:relSizeAnchor xmlns:cdr="http://schemas.openxmlformats.org/drawingml/2006/chartDrawing">
    <cdr:from>
      <cdr:x>0.09294</cdr:x>
      <cdr:y>0.05637</cdr:y>
    </cdr:from>
    <cdr:to>
      <cdr:x>0.88745</cdr:x>
      <cdr:y>0.89944</cdr:y>
    </cdr:to>
    <cdr:cxnSp macro="">
      <cdr:nvCxnSpPr>
        <cdr:cNvPr id="4" name="Straight Connector 3">
          <a:extLst xmlns:a="http://schemas.openxmlformats.org/drawingml/2006/main">
            <a:ext uri="{FF2B5EF4-FFF2-40B4-BE49-F238E27FC236}">
              <a16:creationId xmlns:a16="http://schemas.microsoft.com/office/drawing/2014/main" id="{C3594F26-1885-4937-8DE7-7E5C225A6AB8}"/>
            </a:ext>
          </a:extLst>
        </cdr:cNvPr>
        <cdr:cNvCxnSpPr/>
      </cdr:nvCxnSpPr>
      <cdr:spPr>
        <a:xfrm xmlns:a="http://schemas.openxmlformats.org/drawingml/2006/main" flipV="1">
          <a:off x="486706" y="184666"/>
          <a:ext cx="4160891" cy="2761735"/>
        </a:xfrm>
        <a:prstGeom xmlns:a="http://schemas.openxmlformats.org/drawingml/2006/main" prst="line">
          <a:avLst/>
        </a:prstGeom>
        <a:ln xmlns:a="http://schemas.openxmlformats.org/drawingml/2006/main">
          <a:solidFill>
            <a:schemeClr val="accent2"/>
          </a:solidFill>
          <a:prstDash val="dash"/>
        </a:ln>
      </cdr:spPr>
      <cdr:style>
        <a:lnRef xmlns:a="http://schemas.openxmlformats.org/drawingml/2006/main" idx="1">
          <a:schemeClr val="accent2"/>
        </a:lnRef>
        <a:fillRef xmlns:a="http://schemas.openxmlformats.org/drawingml/2006/main" idx="0">
          <a:schemeClr val="accent2"/>
        </a:fillRef>
        <a:effectRef xmlns:a="http://schemas.openxmlformats.org/drawingml/2006/main" idx="0">
          <a:schemeClr val="accent2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EC6A77-897B-A94D-8179-085D1B4EE98D}" type="datetimeFigureOut">
              <a:rPr lang="en-US" smtClean="0"/>
              <a:t>6/8/23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F294D8-753E-E842-8CF8-893A8D4FD7E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0784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equitablegrowth.org/rising-income-inequality-exacerbates-downward-economic-mobility/" TargetMode="External"/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https://fivethirtyeight.com/features/many-americans-think-economic-inequality-is-a-problem-just-not-the-most-pressing-one/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34097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406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Reference your</a:t>
            </a:r>
            <a:r>
              <a:rPr lang="en-US" baseline="0" dirty="0"/>
              <a:t> own experience at FTC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D4D649D-2BFF-4C29-BFA2-4D8DBD4600D6}" type="slidenum">
              <a:rPr lang="en-US" smtClean="0"/>
              <a:pPr>
                <a:defRPr/>
              </a:pPr>
              <a:t>86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5385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8121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 taken from page 10, Chad Stone, Danilo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Trisi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n-US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Arloc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Sherman, and Roderick Taylor, “A Guide to Statistics on Historical Trends in Income Inequality,”</a:t>
            </a:r>
            <a:r>
              <a:rPr lang="en-US" dirty="0">
                <a:effectLst/>
              </a:rPr>
              <a:t>  May 15, 2018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0495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https://inequality.org/facts/racial-inequality/#racial-income-inequality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7400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voxeu.org</a:t>
            </a:r>
            <a:r>
              <a:rPr lang="en-US" dirty="0"/>
              <a:t>/article/forms-and-sources-inequality-united-states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8975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Note: The return on invested capital definition is based on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 (2015), and the data presented here are updated and augmented versions of the figures presented in Chapter 6 of that volume. The McKinsey data includes McKinsey analysis of Standard &amp; Poor’s data and exclude financial firms from the analysis because of the practical complexities of computing returns on invested capital for such firms. ​</a:t>
            </a:r>
            <a:br>
              <a:rPr lang="en-US" dirty="0"/>
            </a:b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Source: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Koller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(2015); McKinsey &amp; Company; Furman and Orszag (2015). , by way of https://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voxeu.org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/article/forms-and-sources-inequality-united-states</a:t>
            </a:r>
          </a:p>
          <a:p>
            <a:endParaRPr lang="en-US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Furman, J and P Orszag (2015), “A Firm-Level Perspective on the Role of Rents in the Rise in Inequality”, Presentation at “A Just Society” Centennial Event in Honor of Joseph Stiglitz Columbia University, October 16, 2015.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056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15682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857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hlinkClick r:id="rId3"/>
              </a:rPr>
              <a:t>https://equitablegrowth.org/rising-income-inequality-exacerbates-downward-economic-mobility/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7575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www.nytimes.com</a:t>
            </a:r>
            <a:r>
              <a:rPr lang="en-US" dirty="0"/>
              <a:t>/2019/04/24/upshot/why-america-may-already-have-its-highest-minimum-wage.html?action=</a:t>
            </a:r>
            <a:r>
              <a:rPr lang="en-US" dirty="0" err="1"/>
              <a:t>click&amp;module</a:t>
            </a:r>
            <a:r>
              <a:rPr lang="en-US" dirty="0"/>
              <a:t>=</a:t>
            </a:r>
            <a:r>
              <a:rPr lang="en-US" dirty="0" err="1"/>
              <a:t>RelatedLinks&amp;pgtype</a:t>
            </a:r>
            <a:r>
              <a:rPr lang="en-US" dirty="0"/>
              <a:t>=Article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F294D8-753E-E842-8CF8-893A8D4FD7E5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4652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921A4D-4FAD-45A6-A3C5-59711005E04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6B803A-233C-48A3-A920-5820C83A0E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737BC-96A1-42A3-AD8D-9E8CD7FB7C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09587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AAA7E2CB-D8A4-4CA5-AD0E-4339221B42D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70974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28617-0451-44BE-AC82-7FE3DD4563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DF4196-F966-4329-BDF7-977A1F65167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DFD08C-D35E-45F0-B077-773BC7B830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41BFAA-77C8-4C7C-9010-3EBAFD06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EC6080A-7F46-4EC1-9E2A-DEE2B0C0D0C4}" type="datetime1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76B7AF-7CE5-4FB3-9153-26335332B2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493ABD0-5698-44B0-A20E-93E689F5EC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8706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4BEA43-E33B-4398-A0D3-10175F31DC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2B3D3B0-D4A8-4A53-A9C0-C3D768CEF8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EB4231-347F-4CC7-8E6E-54A4B4BD23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733CE5-9EEA-4FCE-84B5-B77B3ED256E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92268C9-B903-42EF-B4B9-89EE1457A750}" type="datetime1">
              <a:rPr lang="en-GB" smtClean="0"/>
              <a:t>08/06/2023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067ED4-813C-4ACA-9460-DF0467B1F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957ABE-8D0D-4FE1-8AC6-42637A49A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79705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CB9884-1EBD-4CFB-900E-31709D6AE4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83C7BB-33CA-4513-81C3-904F3FF702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621061-A01D-4C95-B06A-3B6E3153F4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2BE42B5-B0B7-4092-BBD8-0F7E813817C0}" type="datetime1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BBDAB3-9221-4678-93DD-6F4F5EC88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35253-D773-40E7-BBEB-6A3B31A2D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89956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F20A103-CD01-42A7-AEAF-E742EB987E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98D1B4-4288-4E84-9E79-06CD6F9487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576B0C-6E8C-4DC7-B670-D5C2372A95B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04F56108-3E6D-409D-937E-FF84CEBAA288}" type="datetime1">
              <a:rPr lang="en-GB" smtClean="0"/>
              <a:t>08/06/2023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C3B5BA-0640-4759-8CD2-B3F7A36A5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75AD88-CDA7-425D-A0BA-A42540EAD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574001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A1A1B-6776-4671-B601-DE113DE82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D656840-887C-4162-B08D-F195479EBBA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3C378D-FDAB-4499-9FE3-EC729E56D8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16200000">
            <a:off x="-3081015" y="195085"/>
            <a:ext cx="1892739" cy="2017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6394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8032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val 6">
            <a:extLst>
              <a:ext uri="{FF2B5EF4-FFF2-40B4-BE49-F238E27FC236}">
                <a16:creationId xmlns:a16="http://schemas.microsoft.com/office/drawing/2014/main" id="{CD1F8A60-8110-4A9F-9FEB-449D2EDDD4DB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72FA1ED-8B45-44AC-98C5-BB37CF911EB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4000"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EF367F-FF99-40E4-923D-2ADC7339E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0730"/>
            <a:ext cx="10515600" cy="4351338"/>
          </a:xfrm>
        </p:spPr>
        <p:txBody>
          <a:bodyPr anchor="ctr" anchorCtr="0"/>
          <a:lstStyle>
            <a:lvl3pPr>
              <a:defRPr sz="2400"/>
            </a:lvl3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B0F65A-EC94-4588-B443-FB389B8A91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141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C1AA319-333D-412C-9DD7-9A6C0D760DBE}"/>
              </a:ext>
            </a:extLst>
          </p:cNvPr>
          <p:cNvSpPr>
            <a:spLocks/>
          </p:cNvSpPr>
          <p:nvPr userDrawn="1"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57903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_Title 2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5AC0E9-A169-4112-8F11-ADB73A3F284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911ECD-3447-4351-9964-A7490F936C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665980"/>
            <a:ext cx="5181600" cy="4189162"/>
          </a:xfrm>
        </p:spPr>
        <p:txBody>
          <a:bodyPr anchor="ctr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C2F81A1-AC5C-4F62-B1AA-88B6BD278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EEAB0322-A9EB-43EB-8A82-07D57F72DE4A}"/>
              </a:ext>
            </a:extLst>
          </p:cNvPr>
          <p:cNvSpPr>
            <a:spLocks/>
          </p:cNvSpPr>
          <p:nvPr userDrawn="1"/>
        </p:nvSpPr>
        <p:spPr>
          <a:xfrm>
            <a:off x="835575" y="242887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8E67E71-46AC-4513-9A95-F26DF30D795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16007"/>
            <a:ext cx="10515600" cy="1325563"/>
          </a:xfrm>
        </p:spPr>
        <p:txBody>
          <a:bodyPr/>
          <a:lstStyle>
            <a:lvl1pPr>
              <a:lnSpc>
                <a:spcPct val="100000"/>
              </a:lnSpc>
              <a:defRPr>
                <a:solidFill>
                  <a:srgbClr val="0C4C88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78156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01A90B-032D-47E4-AA87-462359C7B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E3E4E5-6537-4C35-A50E-A91EDDFC53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D0AEE99-5F0F-4100-9685-AAB2EBB6D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44336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72545-EFE2-4330-B6AE-68DD7018D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965C42-8E4E-4995-8882-EDA6243577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0386CD-7692-45A5-96E1-56EF3B35FB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E968283-0879-4456-B3EF-65A7B363EF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AD478B5-F754-4D16-A4E6-C28D49165B4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312041-9D94-4A1D-B742-6CF6728A9A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04542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D2E3BC-6A56-4810-AE88-730E1D2608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1531B64-0F13-44AC-A325-72129929CB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70625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0C0B4B-CECB-4D80-B0B3-10BA52D49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37575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F9E97E-8590-4661-B926-74D82175F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EFE9F-E4C2-4E94-B15C-7561DD6327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73037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72820-9D3E-44DA-B4D3-E0A65C8E5B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272751" y="623022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rgbClr val="0C4C88"/>
                </a:solidFill>
              </a:defRPr>
            </a:lvl1pPr>
          </a:lstStyle>
          <a:p>
            <a:fld id="{D9F085D5-EC86-4F6A-B501-C1359CB39116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Workspace [Presentation]" hidden="1">
            <a:extLst>
              <a:ext uri="{FF2B5EF4-FFF2-40B4-BE49-F238E27FC236}">
                <a16:creationId xmlns:a16="http://schemas.microsoft.com/office/drawing/2014/main" id="{07CF207E-F6E3-4338-83CD-7F26AF8EFD5E}"/>
              </a:ext>
            </a:extLst>
          </p:cNvPr>
          <p:cNvSpPr/>
          <p:nvPr userDrawn="1"/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 w="12700" cap="flat" cmpd="sng" algn="ctr">
            <a:solidFill>
              <a:srgbClr val="D24726"/>
            </a:solidFill>
            <a:prstDash val="lgDash"/>
            <a:miter lim="800000"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FCAFF6B-AEE7-4DF3-9AA6-FC371F384119}"/>
              </a:ext>
            </a:extLst>
          </p:cNvPr>
          <p:cNvCxnSpPr>
            <a:cxnSpLocks/>
          </p:cNvCxnSpPr>
          <p:nvPr userDrawn="1"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45C10A0A-8A4B-47E1-9F98-875C5F817B91}"/>
              </a:ext>
            </a:extLst>
          </p:cNvPr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10174279" y="0"/>
            <a:ext cx="2017721" cy="189870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7F4E8CB-31CF-4E8D-A3AC-73D8C76CAD0B}"/>
              </a:ext>
            </a:extLst>
          </p:cNvPr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335378" y="6176568"/>
            <a:ext cx="2834640" cy="472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692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34" r:id="rId3"/>
    <p:sldLayoutId id="2147483724" r:id="rId4"/>
    <p:sldLayoutId id="2147483733" r:id="rId5"/>
    <p:sldLayoutId id="2147483723" r:id="rId6"/>
    <p:sldLayoutId id="2147483725" r:id="rId7"/>
    <p:sldLayoutId id="2147483726" r:id="rId8"/>
    <p:sldLayoutId id="2147483727" r:id="rId9"/>
    <p:sldLayoutId id="2147483732" r:id="rId10"/>
    <p:sldLayoutId id="2147483728" r:id="rId11"/>
    <p:sldLayoutId id="2147483729" r:id="rId12"/>
    <p:sldLayoutId id="2147483730" r:id="rId13"/>
    <p:sldLayoutId id="2147483731" r:id="rId14"/>
    <p:sldLayoutId id="2147483735" r:id="rId15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0C4C88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1" kern="1200">
          <a:solidFill>
            <a:srgbClr val="0C4C88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Calibri" panose="020F0502020204030204" pitchFamily="34" charset="0"/>
        <a:buChar char="-"/>
        <a:defRPr sz="2400" kern="1200">
          <a:solidFill>
            <a:srgbClr val="2B414D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SzPct val="80000"/>
        <a:buFont typeface="Courier New" panose="02070309020205020404" pitchFamily="49" charset="0"/>
        <a:buChar char="o"/>
        <a:defRPr sz="2400" kern="1200">
          <a:solidFill>
            <a:srgbClr val="2B414D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2B414D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incshr.png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Inequality/Images/CBPP_AbruptIncrease.pn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CBO_AfterTax.png" TargetMode="External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NYTimes_WageGrowth.png" TargetMode="External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quintshares.png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threshReal1979.png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Charts/cfac_v18.png" TargetMode="External"/><Relationship Id="rId7" Type="http://schemas.openxmlformats.org/officeDocument/2006/relationships/image" Target="file:////Users/Jon/NEED%20Dropbox/Presentations/Inequality/Charts/cfac_all.png" TargetMode="Externa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file:////Users/Jon/NEED%20Dropbox/Presentations/Inequality/Charts/cfac_actual.png" TargetMode="External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groupgrow.png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Programs/WandI.png" TargetMode="External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eedelegation.org/LocalGraphs" TargetMode="External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28.tiff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WealthShares.png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ealthDistribution.png" TargetMode="External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RacialWealth/Charts/WbyInc.png" TargetMode="External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tif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0Documents/Template/Delegate_Map.png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file:////Users/Jon/NEED%20Dropbox/Presentations/0Documents/Template/legend.png" TargetMode="Externa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TransAndIneq2.png" TargetMode="External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dist_cbpp.png" TargetMode="External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tiff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both.png" TargetMode="External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taxrate_topcutoff_real.png" TargetMode="External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axChanges.png" TargetMode="External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Productivity/prod.png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prod_gap.png" TargetMode="External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inequality.org/facts/income-inequality/" TargetMode="External"/><Relationship Id="rId4" Type="http://schemas.openxmlformats.org/officeDocument/2006/relationships/image" Target="file:////Users/Jon/NEED%20Dropbox/Presentations/Inequality/Charts/unions.png" TargetMode="Externa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Concentration.png" TargetMode="External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.png" TargetMode="External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EPI_CEO2.png" TargetMode="External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Volumes/Promise%20Pegasus/FileShare/Presentations/Base_New/Charts/laborshare.png" TargetMode="Externa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hyperlink" Target="https://equitablegrowth.org/research-paper/are-todays-inequalities-limiting-tomorrows-opportunities" TargetMode="External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tiff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4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5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file:////Volumes/Promise%20Pegasus/FileShare/Presentations/Base_New/Charts/0.USGraphs/Wages/minwage.png" TargetMode="External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4" Type="http://schemas.openxmlformats.org/officeDocument/2006/relationships/image" Target="file:////Users/Jon/NEED%20Dropbox/Presentations/US%20Economic%20Update/Images/MinWageBinding.png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file:////Users/Jon/NEED%20Dropbox/Presentations/MinimumWages/Images/MinWages_State&amp;Local_NYTimes.png" TargetMode="Externa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file:////Users/Jon/NEED%20Dropbox/Presentations/Inequality/Images/Thinker.jpg" TargetMode="External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NeedEcon.org" TargetMode="External"/><Relationship Id="rId2" Type="http://schemas.openxmlformats.org/officeDocument/2006/relationships/hyperlink" Target="http://www.needecon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eedecon.org/testimonials.php" TargetMode="Externa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CAE4E16-0EA1-40DB-A268-EDEE8E1575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2500" b="1250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806869"/>
            <a:ext cx="9144000" cy="1289761"/>
          </a:xfrm>
        </p:spPr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Economic Inequality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13638" y="3753290"/>
            <a:ext cx="9144000" cy="2307265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&lt;presenter&gt;, Ph.D.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2800" i="1" dirty="0">
                <a:solidFill>
                  <a:schemeClr val="bg1"/>
                </a:solidFill>
              </a:rPr>
              <a:t>title, org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endParaRPr lang="en-US" sz="2800" i="1" dirty="0">
              <a:solidFill>
                <a:schemeClr val="bg1"/>
              </a:solidFill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3200" b="1" dirty="0">
                <a:solidFill>
                  <a:schemeClr val="bg1"/>
                </a:solidFill>
              </a:rPr>
              <a:t>audience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bg1"/>
                </a:solidFill>
              </a:rPr>
              <a:t>date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1253CAC7-36DF-4A5D-BA87-83822B44E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3739F97-2E48-4EBF-904D-C4533E4950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2" y="351746"/>
            <a:ext cx="5714996" cy="95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7398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FD779-464B-EC6A-B897-ECC875A682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01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Diff</a:t>
            </a:r>
            <a:r>
              <a:rPr lang="en-US" dirty="0"/>
              <a:t>erent Ways of Thinking About Inequality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66161-5B9C-9D81-952E-DD340D205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10</a:t>
            </a:fld>
            <a:endParaRPr lang="en-GB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7A94604-75AE-492D-A76C-D8BC1DEF00CB}"/>
              </a:ext>
            </a:extLst>
          </p:cNvPr>
          <p:cNvSpPr txBox="1"/>
          <p:nvPr/>
        </p:nvSpPr>
        <p:spPr>
          <a:xfrm>
            <a:off x="931745" y="1800224"/>
            <a:ext cx="4385186" cy="523220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Inequality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D6602D5C-75B0-4BF0-FE57-C153D75E1F02}"/>
              </a:ext>
            </a:extLst>
          </p:cNvPr>
          <p:cNvCxnSpPr>
            <a:cxnSpLocks/>
            <a:stCxn id="12" idx="2"/>
            <a:endCxn id="14" idx="0"/>
          </p:cNvCxnSpPr>
          <p:nvPr/>
        </p:nvCxnSpPr>
        <p:spPr>
          <a:xfrm>
            <a:off x="3124338" y="2323444"/>
            <a:ext cx="2" cy="307777"/>
          </a:xfrm>
          <a:prstGeom prst="line">
            <a:avLst/>
          </a:prstGeom>
          <a:ln w="28575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20E87093-03F4-6431-D911-0D83EF3EEA81}"/>
              </a:ext>
            </a:extLst>
          </p:cNvPr>
          <p:cNvSpPr txBox="1"/>
          <p:nvPr/>
        </p:nvSpPr>
        <p:spPr>
          <a:xfrm>
            <a:off x="459798" y="2631221"/>
            <a:ext cx="5329083" cy="230832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How evenly income/wealth is divided across a population.</a:t>
            </a:r>
          </a:p>
          <a:p>
            <a:endParaRPr lang="en-US" sz="2400" dirty="0"/>
          </a:p>
          <a:p>
            <a:r>
              <a:rPr lang="en-US" sz="2400" dirty="0"/>
              <a:t>It is about the distribution of some measure and not a comparison between sub-groups.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9015CA7-FF54-F5A3-217D-6EA327CBCE23}"/>
              </a:ext>
            </a:extLst>
          </p:cNvPr>
          <p:cNvSpPr txBox="1"/>
          <p:nvPr/>
        </p:nvSpPr>
        <p:spPr>
          <a:xfrm>
            <a:off x="6567948" y="1800224"/>
            <a:ext cx="4385187" cy="52322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Inequality between groups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392F547E-5C3A-17CA-7DE2-4818D8D0E484}"/>
              </a:ext>
            </a:extLst>
          </p:cNvPr>
          <p:cNvCxnSpPr>
            <a:cxnSpLocks/>
            <a:stCxn id="15" idx="2"/>
            <a:endCxn id="17" idx="0"/>
          </p:cNvCxnSpPr>
          <p:nvPr/>
        </p:nvCxnSpPr>
        <p:spPr>
          <a:xfrm>
            <a:off x="8760542" y="2323444"/>
            <a:ext cx="0" cy="307777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557BF17B-70F9-5A84-C648-DF2FE453E214}"/>
              </a:ext>
            </a:extLst>
          </p:cNvPr>
          <p:cNvSpPr txBox="1"/>
          <p:nvPr/>
        </p:nvSpPr>
        <p:spPr>
          <a:xfrm>
            <a:off x="6096000" y="2631221"/>
            <a:ext cx="5329084" cy="267765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Are there differences between different groups of people?</a:t>
            </a:r>
          </a:p>
          <a:p>
            <a:endParaRPr lang="en-US" sz="2400" dirty="0"/>
          </a:p>
          <a:p>
            <a:r>
              <a:rPr lang="en-US" sz="2400" dirty="0"/>
              <a:t>Are observable outcomes different based on group characteristics?</a:t>
            </a:r>
          </a:p>
          <a:p>
            <a:endParaRPr lang="en-US" sz="2400" dirty="0"/>
          </a:p>
          <a:p>
            <a:r>
              <a:rPr lang="en-US" sz="2400" dirty="0"/>
              <a:t>Ex: racial inequality or gender pay gap.</a:t>
            </a:r>
          </a:p>
        </p:txBody>
      </p:sp>
    </p:spTree>
    <p:extLst>
      <p:ext uri="{BB962C8B-B14F-4D97-AF65-F5344CB8AC3E}">
        <p14:creationId xmlns:p14="http://schemas.microsoft.com/office/powerpoint/2010/main" val="784081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Content Placeholder 14" descr="Chart, line chart&#10;&#10;Description automatically generated">
            <a:extLst>
              <a:ext uri="{FF2B5EF4-FFF2-40B4-BE49-F238E27FC236}">
                <a16:creationId xmlns:a16="http://schemas.microsoft.com/office/drawing/2014/main" id="{60AAD2E0-F2B3-B94D-A37B-FD662AAA65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237478" y="1260089"/>
            <a:ext cx="9940273" cy="49701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957F75-F5DA-8C44-8501-67551F3CC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Nat</a:t>
            </a:r>
            <a:r>
              <a:rPr lang="en-US" dirty="0"/>
              <a:t>ional Income Inequality: Share of Top 10%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FEF569-E87E-1C45-A389-3D60AB397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11</a:t>
            </a:fld>
            <a:endParaRPr lang="en-GB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D47C5B47-B721-774B-9F7E-995ED5E83EA8}"/>
              </a:ext>
            </a:extLst>
          </p:cNvPr>
          <p:cNvCxnSpPr/>
          <p:nvPr/>
        </p:nvCxnSpPr>
        <p:spPr>
          <a:xfrm>
            <a:off x="9368927" y="2690870"/>
            <a:ext cx="243058" cy="868063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CFBECA3B-4BCB-8647-8F08-0667663652B3}"/>
              </a:ext>
            </a:extLst>
          </p:cNvPr>
          <p:cNvSpPr txBox="1"/>
          <p:nvPr/>
        </p:nvSpPr>
        <p:spPr>
          <a:xfrm>
            <a:off x="8777489" y="3628042"/>
            <a:ext cx="20698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Dot-com Bubble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7F3719D-C579-484E-9CC7-B1113C764FDF}"/>
              </a:ext>
            </a:extLst>
          </p:cNvPr>
          <p:cNvCxnSpPr>
            <a:cxnSpLocks/>
          </p:cNvCxnSpPr>
          <p:nvPr/>
        </p:nvCxnSpPr>
        <p:spPr>
          <a:xfrm>
            <a:off x="9979755" y="2272312"/>
            <a:ext cx="664596" cy="786625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4A136734-DA4E-C745-945D-EA4862CE8C5E}"/>
              </a:ext>
            </a:extLst>
          </p:cNvPr>
          <p:cNvSpPr txBox="1"/>
          <p:nvPr/>
        </p:nvSpPr>
        <p:spPr>
          <a:xfrm>
            <a:off x="9734575" y="3058937"/>
            <a:ext cx="198773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Housing Bubble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91A105-2ADE-1742-A9CD-67E580826EDE}"/>
              </a:ext>
            </a:extLst>
          </p:cNvPr>
          <p:cNvCxnSpPr>
            <a:cxnSpLocks/>
          </p:cNvCxnSpPr>
          <p:nvPr/>
        </p:nvCxnSpPr>
        <p:spPr>
          <a:xfrm flipV="1">
            <a:off x="3457487" y="1843487"/>
            <a:ext cx="540423" cy="207738"/>
          </a:xfrm>
          <a:prstGeom prst="line">
            <a:avLst/>
          </a:prstGeom>
          <a:ln>
            <a:head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673561DA-ACEE-2545-BEDE-B0F11182A83F}"/>
              </a:ext>
            </a:extLst>
          </p:cNvPr>
          <p:cNvSpPr txBox="1"/>
          <p:nvPr/>
        </p:nvSpPr>
        <p:spPr>
          <a:xfrm>
            <a:off x="4473566" y="3058937"/>
            <a:ext cx="82907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WWII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D33D7A2-240F-8945-9179-285069379291}"/>
              </a:ext>
            </a:extLst>
          </p:cNvPr>
          <p:cNvSpPr txBox="1"/>
          <p:nvPr/>
        </p:nvSpPr>
        <p:spPr>
          <a:xfrm>
            <a:off x="4124011" y="1652596"/>
            <a:ext cx="2392065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solidFill>
                  <a:srgbClr val="0C4C88"/>
                </a:solidFill>
              </a:rPr>
              <a:t>Stock Market Crash</a:t>
            </a:r>
          </a:p>
        </p:txBody>
      </p:sp>
    </p:spTree>
    <p:extLst>
      <p:ext uri="{BB962C8B-B14F-4D97-AF65-F5344CB8AC3E}">
        <p14:creationId xmlns:p14="http://schemas.microsoft.com/office/powerpoint/2010/main" val="2284985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05F973-D99B-374E-9773-CE4E2820B6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Rec</a:t>
            </a:r>
            <a:r>
              <a:rPr lang="en-US" dirty="0"/>
              <a:t>ent Facts on Income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A04663-BFFC-6548-891E-1F8204EB7F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Beginning in the 1970s, the income gap widened.</a:t>
            </a:r>
          </a:p>
          <a:p>
            <a:pPr marL="0" indent="0">
              <a:buNone/>
            </a:pPr>
            <a:endParaRPr lang="en-US" dirty="0"/>
          </a:p>
          <a:p>
            <a:pPr lvl="1"/>
            <a:r>
              <a:rPr lang="en-US" dirty="0"/>
              <a:t>Income in the middle and lower parts of the distribution slowed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Incomes at the top continued to grow strongly</a:t>
            </a:r>
          </a:p>
          <a:p>
            <a:pPr marL="457200" lvl="1" indent="0">
              <a:buNone/>
            </a:pPr>
            <a:endParaRPr lang="en-US" dirty="0"/>
          </a:p>
          <a:p>
            <a:pPr lvl="1"/>
            <a:r>
              <a:rPr lang="en-US" dirty="0"/>
              <a:t>Income shares at the very top of the distribution rose to levels last seen more than 80 years ago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D775DA5-98C1-4547-91AA-7103E7EDC9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12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4F60A-EF1A-6944-BE42-2798F90A42CC}"/>
              </a:ext>
            </a:extLst>
          </p:cNvPr>
          <p:cNvSpPr txBox="1"/>
          <p:nvPr/>
        </p:nvSpPr>
        <p:spPr>
          <a:xfrm>
            <a:off x="3249827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May 15, 2018.</a:t>
            </a:r>
          </a:p>
        </p:txBody>
      </p:sp>
    </p:spTree>
    <p:extLst>
      <p:ext uri="{BB962C8B-B14F-4D97-AF65-F5344CB8AC3E}">
        <p14:creationId xmlns:p14="http://schemas.microsoft.com/office/powerpoint/2010/main" val="4182425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8A43F-6F89-E94A-973E-A73DBCE95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4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Abrupt Increase in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AAB316-20F0-C042-BD1A-CD7B356C44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13</a:t>
            </a:fld>
            <a:endParaRPr lang="en-US" dirty="0"/>
          </a:p>
        </p:txBody>
      </p:sp>
      <p:pic>
        <p:nvPicPr>
          <p:cNvPr id="8" name="Content Placeholder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E06970F5-7A0A-C04F-9503-22A09B20BD4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484534" y="938377"/>
            <a:ext cx="9222931" cy="5029200"/>
          </a:xfr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3D096DE2-FE0F-314E-95D6-5A8CE054A5AF}"/>
              </a:ext>
            </a:extLst>
          </p:cNvPr>
          <p:cNvSpPr txBox="1"/>
          <p:nvPr/>
        </p:nvSpPr>
        <p:spPr>
          <a:xfrm>
            <a:off x="4458141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19277649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Pre-Tax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 descr="A close up of a map&#10;&#10;Description automatically generated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81722" y="1559685"/>
            <a:ext cx="9028555" cy="467054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B7E7534-C17A-714B-BC4E-C06DBD307713}"/>
              </a:ext>
            </a:extLst>
          </p:cNvPr>
          <p:cNvSpPr txBox="1"/>
          <p:nvPr/>
        </p:nvSpPr>
        <p:spPr>
          <a:xfrm>
            <a:off x="7627638" y="2335457"/>
            <a:ext cx="1601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 2021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C1A21CD-D54C-6446-8E85-1704839BE9AE}"/>
              </a:ext>
            </a:extLst>
          </p:cNvPr>
          <p:cNvSpPr/>
          <p:nvPr/>
        </p:nvSpPr>
        <p:spPr>
          <a:xfrm>
            <a:off x="7784123" y="2704789"/>
            <a:ext cx="700658" cy="2452002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58102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7508E-C57E-C444-9869-A162FB814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Mo</a:t>
            </a:r>
            <a:r>
              <a:rPr lang="en-US" dirty="0"/>
              <a:t>st of the Action Is at the Top: Post-Tax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81D024-C054-7547-8AF5-15B2F3FDF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15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B65B1DC-AA92-A64F-AE9B-FCABE5854E49}"/>
              </a:ext>
            </a:extLst>
          </p:cNvPr>
          <p:cNvSpPr txBox="1"/>
          <p:nvPr/>
        </p:nvSpPr>
        <p:spPr>
          <a:xfrm>
            <a:off x="7329458" y="6476336"/>
            <a:ext cx="430919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CBO: Projected Changes in the Distribution of Household Income, 2016 to 2021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5834F862-CE2F-A14E-9E30-6CDF7CBDF5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581722" y="1603225"/>
            <a:ext cx="9028555" cy="4583461"/>
          </a:xfr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9B5AE9-A2A1-B444-9E95-362446B1DE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1722" y="1194560"/>
            <a:ext cx="6586385" cy="46712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44330A0-8A1F-3643-829A-6A50965CD51C}"/>
              </a:ext>
            </a:extLst>
          </p:cNvPr>
          <p:cNvSpPr txBox="1"/>
          <p:nvPr/>
        </p:nvSpPr>
        <p:spPr>
          <a:xfrm>
            <a:off x="7627638" y="2229127"/>
            <a:ext cx="10809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Projected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709768-1241-9A4B-8BFD-AFEC3B1152F2}"/>
              </a:ext>
            </a:extLst>
          </p:cNvPr>
          <p:cNvSpPr/>
          <p:nvPr/>
        </p:nvSpPr>
        <p:spPr>
          <a:xfrm>
            <a:off x="7842737" y="2516398"/>
            <a:ext cx="642043" cy="2558331"/>
          </a:xfrm>
          <a:prstGeom prst="rect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73215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369A25-AC20-E948-8936-0661EAAEB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2631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Growth Pattern – Has Changed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38574A-9856-0646-8F16-10D4A208293A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F60DC8F-F2DA-0C48-8604-D38178424D0D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A5B0F6D-637D-3C45-875D-A3FFF7530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35F532-A207-4644-9DFF-645B3C7FF0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77" y="1573351"/>
            <a:ext cx="5586523" cy="410149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9C970E2-4864-2C41-9097-0D122CEE8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569193"/>
            <a:ext cx="5563630" cy="410565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216314-BA1A-D040-9B54-A0C17B1D9B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52525" y="5688066"/>
            <a:ext cx="4552950" cy="25970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D780AEA-48CC-F94A-99A4-0F1F2E0259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0527" y="5674849"/>
            <a:ext cx="4552950" cy="25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46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BDD57-B572-6F4C-8D49-9DE75B049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Growth Patterns Have Reversed!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8432804D-433F-A242-B476-1395678B28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560366" y="896261"/>
            <a:ext cx="8307534" cy="528661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6FF4FA-1712-1D4A-97CA-D75ADAACFA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17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0F9F6E3-33FA-A247-AAB2-D96230274376}"/>
              </a:ext>
            </a:extLst>
          </p:cNvPr>
          <p:cNvSpPr txBox="1"/>
          <p:nvPr/>
        </p:nvSpPr>
        <p:spPr>
          <a:xfrm>
            <a:off x="5080000" y="6456851"/>
            <a:ext cx="65431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https://</a:t>
            </a:r>
            <a:r>
              <a:rPr lang="en-US" sz="1200" dirty="0" err="1"/>
              <a:t>www.nytimes.com</a:t>
            </a:r>
            <a:r>
              <a:rPr lang="en-US" sz="1200" dirty="0"/>
              <a:t>/interactive/2017/08/07/opinion/</a:t>
            </a:r>
            <a:r>
              <a:rPr lang="en-US" sz="1200" dirty="0" err="1"/>
              <a:t>leonhardt</a:t>
            </a:r>
            <a:r>
              <a:rPr lang="en-US" sz="1200" dirty="0"/>
              <a:t>-income-</a:t>
            </a:r>
            <a:r>
              <a:rPr lang="en-US" sz="1200" dirty="0" err="1"/>
              <a:t>inequality.html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31480297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Gini Coefficient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168AA204-D3B9-43CA-808D-2E9D5C80FF2B}"/>
              </a:ext>
            </a:extLst>
          </p:cNvPr>
          <p:cNvGrpSpPr>
            <a:grpSpLocks/>
          </p:cNvGrpSpPr>
          <p:nvPr/>
        </p:nvGrpSpPr>
        <p:grpSpPr>
          <a:xfrm>
            <a:off x="7015145" y="2624526"/>
            <a:ext cx="3495709" cy="2272071"/>
            <a:chOff x="7501523" y="2892728"/>
            <a:chExt cx="3495709" cy="2272071"/>
          </a:xfrm>
        </p:grpSpPr>
        <p:cxnSp>
          <p:nvCxnSpPr>
            <p:cNvPr id="36" name="Straight Connector 35"/>
            <p:cNvCxnSpPr/>
            <p:nvPr/>
          </p:nvCxnSpPr>
          <p:spPr>
            <a:xfrm>
              <a:off x="8459327" y="3354393"/>
              <a:ext cx="1004411" cy="0"/>
            </a:xfrm>
            <a:prstGeom prst="line">
              <a:avLst/>
            </a:prstGeom>
            <a:ln w="47625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/>
            <p:cNvSpPr txBox="1"/>
            <p:nvPr/>
          </p:nvSpPr>
          <p:spPr>
            <a:xfrm>
              <a:off x="8720616" y="2892728"/>
              <a:ext cx="36260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A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8505317" y="3454625"/>
              <a:ext cx="8210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>
                  <a:solidFill>
                    <a:srgbClr val="0C4C88"/>
                  </a:solidFill>
                </a:rPr>
                <a:t>A + B</a:t>
              </a:r>
              <a:endParaRPr lang="en-US" sz="2400" dirty="0">
                <a:solidFill>
                  <a:srgbClr val="0C4C88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501523" y="3123561"/>
              <a:ext cx="90441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Gini =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566998" y="4333802"/>
              <a:ext cx="343023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Bigger A: More inequality</a:t>
              </a:r>
            </a:p>
            <a:p>
              <a:r>
                <a:rPr lang="en-US" sz="2400" dirty="0">
                  <a:solidFill>
                    <a:srgbClr val="0C4C88"/>
                  </a:solidFill>
                </a:rPr>
                <a:t>Smaller A: Less inequality</a:t>
              </a: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9538375" y="3123560"/>
              <a:ext cx="8851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rgbClr val="0C4C88"/>
                  </a:solidFill>
                </a:rPr>
                <a:t>x 100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4F2DBEB2-4AD5-4BB2-A3B3-5006CE56C9DE}"/>
              </a:ext>
            </a:extLst>
          </p:cNvPr>
          <p:cNvGrpSpPr>
            <a:grpSpLocks/>
          </p:cNvGrpSpPr>
          <p:nvPr/>
        </p:nvGrpSpPr>
        <p:grpSpPr>
          <a:xfrm>
            <a:off x="-593717" y="997700"/>
            <a:ext cx="6499974" cy="4469655"/>
            <a:chOff x="-221358" y="906424"/>
            <a:chExt cx="6499974" cy="4469655"/>
          </a:xfrm>
        </p:grpSpPr>
        <p:cxnSp>
          <p:nvCxnSpPr>
            <p:cNvPr id="4" name="Straight Connector 3"/>
            <p:cNvCxnSpPr/>
            <p:nvPr/>
          </p:nvCxnSpPr>
          <p:spPr>
            <a:xfrm>
              <a:off x="2095500" y="2197100"/>
              <a:ext cx="25400" cy="2819400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>
              <a:cxnSpLocks/>
            </p:cNvCxnSpPr>
            <p:nvPr/>
          </p:nvCxnSpPr>
          <p:spPr>
            <a:xfrm flipV="1">
              <a:off x="2120900" y="5003800"/>
              <a:ext cx="4157716" cy="9525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2095500" y="2476500"/>
              <a:ext cx="3952865" cy="0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V="1">
              <a:off x="6032500" y="2476500"/>
              <a:ext cx="0" cy="2527300"/>
            </a:xfrm>
            <a:prstGeom prst="line">
              <a:avLst/>
            </a:prstGeom>
            <a:ln>
              <a:solidFill>
                <a:schemeClr val="accent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1"/>
            <p:cNvSpPr txBox="1"/>
            <p:nvPr/>
          </p:nvSpPr>
          <p:spPr>
            <a:xfrm>
              <a:off x="1476979" y="2349500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sp>
          <p:nvSpPr>
            <p:cNvPr id="14" name="TextBox 13"/>
            <p:cNvSpPr txBox="1">
              <a:spLocks/>
            </p:cNvSpPr>
            <p:nvPr/>
          </p:nvSpPr>
          <p:spPr>
            <a:xfrm>
              <a:off x="5689297" y="5068302"/>
              <a:ext cx="587020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100%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 flipV="1">
              <a:off x="2161844" y="2460956"/>
              <a:ext cx="3911600" cy="2511425"/>
            </a:xfrm>
            <a:prstGeom prst="line">
              <a:avLst/>
            </a:prstGeom>
            <a:ln w="38100">
              <a:solidFill>
                <a:schemeClr val="accent2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 rot="19617209">
              <a:off x="2834840" y="3555483"/>
              <a:ext cx="214052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Equality (45 degrees)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 flipV="1">
              <a:off x="2163385" y="4959350"/>
              <a:ext cx="3853240" cy="9525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H="1">
              <a:off x="6016625" y="2534166"/>
              <a:ext cx="6350" cy="2425184"/>
            </a:xfrm>
            <a:prstGeom prst="line">
              <a:avLst/>
            </a:prstGeom>
            <a:ln w="38100">
              <a:solidFill>
                <a:srgbClr val="0C4C88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4614665" y="4679249"/>
              <a:ext cx="8014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Extreme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 rot="16200000">
              <a:off x="5409363" y="4176818"/>
              <a:ext cx="91563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0C4C88"/>
                  </a:solidFill>
                </a:rPr>
                <a:t>Inequality</a:t>
              </a:r>
            </a:p>
          </p:txBody>
        </p:sp>
        <p:sp>
          <p:nvSpPr>
            <p:cNvPr id="29" name="Arc 28"/>
            <p:cNvSpPr/>
            <p:nvPr/>
          </p:nvSpPr>
          <p:spPr>
            <a:xfrm rot="4866410">
              <a:off x="883087" y="-198021"/>
              <a:ext cx="4017940" cy="6226830"/>
            </a:xfrm>
            <a:prstGeom prst="arc">
              <a:avLst>
                <a:gd name="adj1" fmla="val 16286264"/>
                <a:gd name="adj2" fmla="val 1588498"/>
              </a:avLst>
            </a:prstGeom>
            <a:ln w="38100">
              <a:solidFill>
                <a:srgbClr val="00B0F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664315" y="3570409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non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278264" y="4187305"/>
              <a:ext cx="365760" cy="365760"/>
            </a:xfrm>
            <a:prstGeom prst="ellipse">
              <a:avLst/>
            </a:prstGeom>
            <a:solidFill>
              <a:srgbClr val="0C4C88"/>
            </a:solidFill>
            <a:ln>
              <a:noFill/>
            </a:ln>
          </p:spPr>
          <p:txBody>
            <a:bodyPr wrap="square" lIns="0" tIns="0" rIns="0" bIns="0" rtlCol="0" anchor="ctr" anchorCtr="0">
              <a:noAutofit/>
            </a:bodyPr>
            <a:lstStyle/>
            <a:p>
              <a:pPr algn="ctr"/>
              <a:r>
                <a:rPr lang="en-US" sz="2400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1479251" y="3375360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sp>
          <p:nvSpPr>
            <p:cNvPr id="28" name="TextBox 27"/>
            <p:cNvSpPr txBox="1">
              <a:spLocks/>
            </p:cNvSpPr>
            <p:nvPr/>
          </p:nvSpPr>
          <p:spPr>
            <a:xfrm>
              <a:off x="4169869" y="5068302"/>
              <a:ext cx="49564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dirty="0">
                  <a:solidFill>
                    <a:srgbClr val="2B414D"/>
                  </a:solidFill>
                </a:rPr>
                <a:t>50%</a:t>
              </a:r>
            </a:p>
          </p:txBody>
        </p:sp>
        <p:cxnSp>
          <p:nvCxnSpPr>
            <p:cNvPr id="5" name="Straight Connector 4"/>
            <p:cNvCxnSpPr/>
            <p:nvPr/>
          </p:nvCxnSpPr>
          <p:spPr>
            <a:xfrm flipV="1">
              <a:off x="2120899" y="3543458"/>
              <a:ext cx="2311401" cy="16568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4432300" y="3543457"/>
              <a:ext cx="0" cy="1466693"/>
            </a:xfrm>
            <a:prstGeom prst="line">
              <a:avLst/>
            </a:prstGeom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>
            <a:extLst>
              <a:ext uri="{FF2B5EF4-FFF2-40B4-BE49-F238E27FC236}">
                <a16:creationId xmlns:a16="http://schemas.microsoft.com/office/drawing/2014/main" id="{29FC916E-66B0-46D3-86FF-339A19108F76}"/>
              </a:ext>
            </a:extLst>
          </p:cNvPr>
          <p:cNvSpPr txBox="1"/>
          <p:nvPr/>
        </p:nvSpPr>
        <p:spPr>
          <a:xfrm rot="16200000">
            <a:off x="329776" y="3368703"/>
            <a:ext cx="95263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>
                <a:solidFill>
                  <a:srgbClr val="2B414D"/>
                </a:solidFill>
              </a:rPr>
              <a:t>% of</a:t>
            </a:r>
          </a:p>
          <a:p>
            <a:pPr algn="ctr"/>
            <a:r>
              <a:rPr lang="en-US" sz="1400" dirty="0">
                <a:solidFill>
                  <a:srgbClr val="2B414D"/>
                </a:solidFill>
              </a:rPr>
              <a:t>All Income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4B9C598-4C82-432B-BE4C-D9543747A30C}"/>
              </a:ext>
            </a:extLst>
          </p:cNvPr>
          <p:cNvSpPr txBox="1"/>
          <p:nvPr/>
        </p:nvSpPr>
        <p:spPr>
          <a:xfrm>
            <a:off x="3300029" y="5467090"/>
            <a:ext cx="13335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2B414D"/>
                </a:solidFill>
              </a:rPr>
              <a:t>% of Population</a:t>
            </a:r>
          </a:p>
        </p:txBody>
      </p:sp>
    </p:spTree>
    <p:extLst>
      <p:ext uri="{BB962C8B-B14F-4D97-AF65-F5344CB8AC3E}">
        <p14:creationId xmlns:p14="http://schemas.microsoft.com/office/powerpoint/2010/main" val="15680424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anchor="ctr" anchorCtr="0"/>
          <a:lstStyle/>
          <a:p>
            <a:r>
              <a:rPr lang="en-US" dirty="0">
                <a:solidFill>
                  <a:schemeClr val="bg1"/>
                </a:solidFill>
              </a:rPr>
              <a:t>For</a:t>
            </a:r>
            <a:r>
              <a:rPr lang="en-US" dirty="0"/>
              <a:t>ming the GINI Coefficient: 2015</a:t>
            </a:r>
          </a:p>
        </p:txBody>
      </p:sp>
      <p:graphicFrame>
        <p:nvGraphicFramePr>
          <p:cNvPr id="4" name="Chart 3"/>
          <p:cNvGraphicFramePr>
            <a:graphicFrameLocks/>
          </p:cNvGraphicFramePr>
          <p:nvPr/>
        </p:nvGraphicFramePr>
        <p:xfrm>
          <a:off x="746449" y="2247900"/>
          <a:ext cx="5277130" cy="32758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2075905" y="1950940"/>
            <a:ext cx="2618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Quintile Shares </a:t>
            </a:r>
            <a:r>
              <a:rPr lang="en-US">
                <a:solidFill>
                  <a:srgbClr val="2B414D"/>
                </a:solidFill>
              </a:rPr>
              <a:t>of Income</a:t>
            </a:r>
          </a:p>
        </p:txBody>
      </p:sp>
      <p:sp>
        <p:nvSpPr>
          <p:cNvPr id="8" name="TextBox 7"/>
          <p:cNvSpPr txBox="1">
            <a:spLocks/>
          </p:cNvSpPr>
          <p:nvPr/>
        </p:nvSpPr>
        <p:spPr>
          <a:xfrm>
            <a:off x="6713813" y="1950940"/>
            <a:ext cx="40490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2B414D"/>
                </a:solidFill>
              </a:rPr>
              <a:t>CUMULATIVE Quintile Shares of Income</a:t>
            </a:r>
          </a:p>
        </p:txBody>
      </p:sp>
      <p:sp>
        <p:nvSpPr>
          <p:cNvPr id="9" name="TextBox 10">
            <a:extLst>
              <a:ext uri="{FF2B5EF4-FFF2-40B4-BE49-F238E27FC236}">
                <a16:creationId xmlns:a16="http://schemas.microsoft.com/office/drawing/2014/main" id="{D20C33FA-7B48-4B31-AC98-236071E09959}"/>
              </a:ext>
            </a:extLst>
          </p:cNvPr>
          <p:cNvSpPr txBox="1">
            <a:spLocks/>
          </p:cNvSpPr>
          <p:nvPr/>
        </p:nvSpPr>
        <p:spPr>
          <a:xfrm>
            <a:off x="1353014" y="5447341"/>
            <a:ext cx="4064000" cy="351909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0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dirty="0">
                <a:solidFill>
                  <a:srgbClr val="2B414D"/>
                </a:solidFill>
              </a:rPr>
              <a:t>Income Quintiles</a:t>
            </a:r>
            <a:endParaRPr lang="en-GB" sz="1400" dirty="0">
              <a:solidFill>
                <a:srgbClr val="2B414D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72500D4-44A5-6243-B4D2-9E22DCF5896E}"/>
              </a:ext>
            </a:extLst>
          </p:cNvPr>
          <p:cNvGrpSpPr/>
          <p:nvPr/>
        </p:nvGrpSpPr>
        <p:grpSpPr>
          <a:xfrm>
            <a:off x="6119830" y="2247900"/>
            <a:ext cx="5237023" cy="3551350"/>
            <a:chOff x="6119830" y="2247900"/>
            <a:chExt cx="5237023" cy="3551350"/>
          </a:xfrm>
        </p:grpSpPr>
        <p:graphicFrame>
          <p:nvGraphicFramePr>
            <p:cNvPr id="6" name="Chart 5"/>
            <p:cNvGraphicFramePr>
              <a:graphicFrameLocks/>
            </p:cNvGraphicFramePr>
            <p:nvPr/>
          </p:nvGraphicFramePr>
          <p:xfrm>
            <a:off x="6119830" y="2247900"/>
            <a:ext cx="5237023" cy="327582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TextBox 10">
              <a:extLst>
                <a:ext uri="{FF2B5EF4-FFF2-40B4-BE49-F238E27FC236}">
                  <a16:creationId xmlns:a16="http://schemas.microsoft.com/office/drawing/2014/main" id="{64A3D9DD-835D-42E8-9742-C30CED55D1A0}"/>
                </a:ext>
              </a:extLst>
            </p:cNvPr>
            <p:cNvSpPr txBox="1">
              <a:spLocks/>
            </p:cNvSpPr>
            <p:nvPr/>
          </p:nvSpPr>
          <p:spPr>
            <a:xfrm>
              <a:off x="6706341" y="5447341"/>
              <a:ext cx="4064000" cy="351909"/>
            </a:xfrm>
            <a:prstGeom prst="rect">
              <a:avLst/>
            </a:prstGeom>
          </p:spPr>
          <p:txBody>
            <a:bodyPr vert="horz" lIns="91440" tIns="45720" rIns="91440" bIns="45720" rtlCol="0" anchor="ctr" anchorCtr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b="1" kern="1200">
                  <a:solidFill>
                    <a:srgbClr val="0C4C88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alibri" panose="020F0502020204030204" pitchFamily="34" charset="0"/>
                <a:buChar char="-"/>
                <a:defRPr sz="24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Courier New" panose="02070309020205020404" pitchFamily="49" charset="0"/>
                <a:buChar char="o"/>
                <a:defRPr sz="20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rgbClr val="2B414D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None/>
              </a:pPr>
              <a:r>
                <a:rPr lang="en-US" sz="1400" dirty="0">
                  <a:solidFill>
                    <a:srgbClr val="2B414D"/>
                  </a:solidFill>
                </a:rPr>
                <a:t>Income Quintiles</a:t>
              </a:r>
              <a:endParaRPr lang="en-GB" sz="1400" dirty="0">
                <a:solidFill>
                  <a:srgbClr val="2B414D"/>
                </a:solidFill>
              </a:endParaRP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2946A3A2-B18F-A642-9D53-B1DB0FF7E258}"/>
              </a:ext>
            </a:extLst>
          </p:cNvPr>
          <p:cNvSpPr txBox="1"/>
          <p:nvPr/>
        </p:nvSpPr>
        <p:spPr>
          <a:xfrm>
            <a:off x="3249827" y="6457890"/>
            <a:ext cx="4695516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2015 1-year American Community Survey, based on pre-tax household income.</a:t>
            </a:r>
          </a:p>
        </p:txBody>
      </p:sp>
    </p:spTree>
    <p:extLst>
      <p:ext uri="{BB962C8B-B14F-4D97-AF65-F5344CB8AC3E}">
        <p14:creationId xmlns:p14="http://schemas.microsoft.com/office/powerpoint/2010/main" val="2544214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AC583D-6AE7-4448-AEDD-FE436474C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Na</a:t>
            </a:r>
            <a:r>
              <a:rPr lang="en-US" dirty="0"/>
              <a:t>tional Economic Education Delegation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0F53A3-25E4-514D-9477-7626E8A821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Vision</a:t>
            </a:r>
          </a:p>
          <a:p>
            <a:pPr lvl="1"/>
            <a:r>
              <a:rPr lang="en-US" dirty="0"/>
              <a:t>One day, the public discussion of policy issues will be grounded in an accurate perception of the underlying economic principles and data.</a:t>
            </a:r>
          </a:p>
          <a:p>
            <a:pPr lvl="1"/>
            <a:endParaRPr lang="en-US" dirty="0"/>
          </a:p>
          <a:p>
            <a:r>
              <a:rPr lang="en-US" dirty="0"/>
              <a:t>Mission</a:t>
            </a:r>
          </a:p>
          <a:p>
            <a:pPr lvl="1"/>
            <a:r>
              <a:rPr lang="en-US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NEED unites the skills and knowledge of a vast network of professional economists to promote understanding of the economics of policy issues in the United States.</a:t>
            </a:r>
          </a:p>
          <a:p>
            <a:pPr lvl="1"/>
            <a:endParaRPr lang="en-US" dirty="0"/>
          </a:p>
          <a:p>
            <a:r>
              <a:rPr lang="en-US" dirty="0"/>
              <a:t>NEED Presentations</a:t>
            </a:r>
          </a:p>
          <a:p>
            <a:pPr lvl="1"/>
            <a:r>
              <a:rPr lang="en-US" dirty="0"/>
              <a:t>Are </a:t>
            </a:r>
            <a:r>
              <a:rPr lang="en-US" b="1" dirty="0"/>
              <a:t>nonpartisan</a:t>
            </a:r>
            <a:r>
              <a:rPr lang="en-US" dirty="0"/>
              <a:t> and intended to reflect the consensus of the economics profession.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29E664-8C6A-8F44-80D0-F3209C458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70589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A4E92A8-B58F-4FCC-8603-5DF88D553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9241" y="226517"/>
            <a:ext cx="10515600" cy="1325563"/>
          </a:xfrm>
        </p:spPr>
        <p:txBody>
          <a:bodyPr anchor="t" anchorCtr="0">
            <a:norm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</a:pPr>
            <a:r>
              <a:rPr lang="en-US" sz="4000" dirty="0">
                <a:solidFill>
                  <a:schemeClr val="bg1"/>
                </a:solidFill>
              </a:rPr>
              <a:t>Inc</a:t>
            </a:r>
            <a:r>
              <a:rPr lang="en-US" sz="4000" dirty="0"/>
              <a:t>ome Share Changes Between 1970 </a:t>
            </a:r>
            <a:br>
              <a:rPr lang="en-US" sz="4000" dirty="0"/>
            </a:br>
            <a:r>
              <a:rPr lang="en-US" sz="4000" dirty="0"/>
              <a:t>and 2020</a:t>
            </a:r>
          </a:p>
        </p:txBody>
      </p:sp>
      <p:sp>
        <p:nvSpPr>
          <p:cNvPr id="10" name="AutoShape 2">
            <a:extLst>
              <a:ext uri="{FF2B5EF4-FFF2-40B4-BE49-F238E27FC236}">
                <a16:creationId xmlns:a16="http://schemas.microsoft.com/office/drawing/2014/main" id="{D7CF2190-5680-4003-8C26-783D1F0EAF2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2421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E22EBA-F03F-1447-BC0E-C01FC2568E3E}"/>
              </a:ext>
            </a:extLst>
          </p:cNvPr>
          <p:cNvSpPr txBox="1"/>
          <p:nvPr/>
        </p:nvSpPr>
        <p:spPr>
          <a:xfrm>
            <a:off x="6411655" y="6496866"/>
            <a:ext cx="5299849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Source: U.S. Census Bureau, Current Population Survey, Annual Social and Economic Supplements.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086FC00-45B7-BD42-8F50-8F7504E47509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557752" y="1432347"/>
            <a:ext cx="7198577" cy="4797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8664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0880CB-F31D-E549-8CF3-8903580696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Qui</a:t>
            </a:r>
            <a:r>
              <a:rPr lang="en-US" dirty="0"/>
              <a:t>ntile Income Cutoffs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DB583D6-78F6-5C4F-957D-BEB9BCA1A8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2172246" y="999831"/>
            <a:ext cx="7847506" cy="5230394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993F5B-10F3-3A47-8DC6-4959A61F9D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21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C04548-F466-3841-A3E8-F75805017490}"/>
              </a:ext>
            </a:extLst>
          </p:cNvPr>
          <p:cNvSpPr txBox="1"/>
          <p:nvPr/>
        </p:nvSpPr>
        <p:spPr>
          <a:xfrm>
            <a:off x="4019518" y="1593769"/>
            <a:ext cx="122674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Top 5%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38F67EF-C0B8-1944-9017-A34EA5921D9D}"/>
              </a:ext>
            </a:extLst>
          </p:cNvPr>
          <p:cNvCxnSpPr>
            <a:cxnSpLocks/>
          </p:cNvCxnSpPr>
          <p:nvPr/>
        </p:nvCxnSpPr>
        <p:spPr>
          <a:xfrm flipV="1">
            <a:off x="5598560" y="1669144"/>
            <a:ext cx="3080983" cy="186235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EF249E8-51FF-2F4E-805B-7E22ADCC950B}"/>
              </a:ext>
            </a:extLst>
          </p:cNvPr>
          <p:cNvCxnSpPr>
            <a:cxnSpLocks/>
          </p:cNvCxnSpPr>
          <p:nvPr/>
        </p:nvCxnSpPr>
        <p:spPr>
          <a:xfrm>
            <a:off x="4838442" y="2116989"/>
            <a:ext cx="828773" cy="644140"/>
          </a:xfrm>
          <a:prstGeom prst="line">
            <a:avLst/>
          </a:prstGeom>
          <a:ln w="63500">
            <a:solidFill>
              <a:srgbClr val="C0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Oval 2">
            <a:extLst>
              <a:ext uri="{FF2B5EF4-FFF2-40B4-BE49-F238E27FC236}">
                <a16:creationId xmlns:a16="http://schemas.microsoft.com/office/drawing/2014/main" id="{919F536C-DDF8-AA4A-BC34-1EAB3449B7F8}"/>
              </a:ext>
            </a:extLst>
          </p:cNvPr>
          <p:cNvSpPr/>
          <p:nvPr/>
        </p:nvSpPr>
        <p:spPr>
          <a:xfrm>
            <a:off x="6524786" y="3721421"/>
            <a:ext cx="821411" cy="1038387"/>
          </a:xfrm>
          <a:prstGeom prst="ellipse">
            <a:avLst/>
          </a:prstGeom>
          <a:noFill/>
          <a:ln w="635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872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260" y="0"/>
            <a:ext cx="10515600" cy="1325563"/>
          </a:xfrm>
        </p:spPr>
        <p:txBody>
          <a:bodyPr/>
          <a:lstStyle/>
          <a:p>
            <a:pPr>
              <a:tabLst>
                <a:tab pos="2225675" algn="l"/>
              </a:tabLst>
            </a:pPr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Changes from Growing Inequality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BE7130C3-A0BB-4FBA-9909-8E21280200C7}"/>
              </a:ext>
            </a:extLst>
          </p:cNvPr>
          <p:cNvSpPr/>
          <p:nvPr/>
        </p:nvSpPr>
        <p:spPr>
          <a:xfrm>
            <a:off x="8897510" y="2425148"/>
            <a:ext cx="262393" cy="166977"/>
          </a:xfrm>
          <a:prstGeom prst="rect">
            <a:avLst/>
          </a:prstGeom>
          <a:solidFill>
            <a:srgbClr val="FAF7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1684D68-A2BD-4803-9FBE-15A519DC75BF}"/>
              </a:ext>
            </a:extLst>
          </p:cNvPr>
          <p:cNvGrpSpPr>
            <a:grpSpLocks/>
          </p:cNvGrpSpPr>
          <p:nvPr/>
        </p:nvGrpSpPr>
        <p:grpSpPr>
          <a:xfrm>
            <a:off x="838200" y="1325563"/>
            <a:ext cx="10329819" cy="5110726"/>
            <a:chOff x="1804288" y="1749440"/>
            <a:chExt cx="9634106" cy="476651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16066" y="1749440"/>
              <a:ext cx="5922328" cy="4766519"/>
            </a:xfrm>
            <a:prstGeom prst="rect">
              <a:avLst/>
            </a:prstGeom>
          </p:spPr>
        </p:pic>
        <p:sp>
          <p:nvSpPr>
            <p:cNvPr id="4" name="Rounded Rectangle 3"/>
            <p:cNvSpPr/>
            <p:nvPr/>
          </p:nvSpPr>
          <p:spPr>
            <a:xfrm>
              <a:off x="5590510" y="3523090"/>
              <a:ext cx="1484058" cy="1931810"/>
            </a:xfrm>
            <a:prstGeom prst="roundRect">
              <a:avLst/>
            </a:prstGeom>
            <a:noFill/>
            <a:ln w="381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4288" y="3806297"/>
              <a:ext cx="2159138" cy="88984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>
                  <a:solidFill>
                    <a:srgbClr val="0C4C88"/>
                  </a:solidFill>
                </a:rPr>
                <a:t>Bottom 90% </a:t>
              </a:r>
            </a:p>
            <a:p>
              <a:r>
                <a:rPr lang="en-US" sz="2800" b="1" dirty="0">
                  <a:solidFill>
                    <a:srgbClr val="0C4C88"/>
                  </a:solidFill>
                </a:rPr>
                <a:t>of Households</a:t>
              </a:r>
            </a:p>
          </p:txBody>
        </p:sp>
        <p:cxnSp>
          <p:nvCxnSpPr>
            <p:cNvPr id="7" name="Straight Arrow Connector 6"/>
            <p:cNvCxnSpPr/>
            <p:nvPr/>
          </p:nvCxnSpPr>
          <p:spPr>
            <a:xfrm>
              <a:off x="4221750" y="4288346"/>
              <a:ext cx="1119674" cy="0"/>
            </a:xfrm>
            <a:prstGeom prst="straightConnector1">
              <a:avLst/>
            </a:prstGeom>
            <a:ln w="38100">
              <a:solidFill>
                <a:schemeClr val="accent2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54327F1-4A4A-C74F-AA97-9C2855D4280A}"/>
              </a:ext>
            </a:extLst>
          </p:cNvPr>
          <p:cNvCxnSpPr>
            <a:cxnSpLocks/>
          </p:cNvCxnSpPr>
          <p:nvPr/>
        </p:nvCxnSpPr>
        <p:spPr>
          <a:xfrm>
            <a:off x="11353800" y="3359020"/>
            <a:ext cx="0" cy="1939587"/>
          </a:xfrm>
          <a:prstGeom prst="line">
            <a:avLst/>
          </a:prstGeom>
          <a:ln w="31750">
            <a:solidFill>
              <a:srgbClr val="FF000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4DC8F7F-CB5D-024B-879E-4F64CCE343A7}"/>
              </a:ext>
            </a:extLst>
          </p:cNvPr>
          <p:cNvCxnSpPr>
            <a:cxnSpLocks/>
          </p:cNvCxnSpPr>
          <p:nvPr/>
        </p:nvCxnSpPr>
        <p:spPr>
          <a:xfrm flipV="1">
            <a:off x="11360150" y="2108200"/>
            <a:ext cx="0" cy="983568"/>
          </a:xfrm>
          <a:prstGeom prst="line">
            <a:avLst/>
          </a:prstGeom>
          <a:ln w="31750">
            <a:solidFill>
              <a:srgbClr val="00B050"/>
            </a:solidFill>
            <a:tailEnd type="arrow" w="lg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5D32623D-65BB-EB46-84A3-B2EB733D47BF}"/>
              </a:ext>
            </a:extLst>
          </p:cNvPr>
          <p:cNvSpPr/>
          <p:nvPr/>
        </p:nvSpPr>
        <p:spPr>
          <a:xfrm>
            <a:off x="9159903" y="1996234"/>
            <a:ext cx="1812897" cy="316948"/>
          </a:xfrm>
          <a:prstGeom prst="roundRect">
            <a:avLst/>
          </a:prstGeom>
          <a:noFill/>
          <a:ln w="508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7012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98E13-FAD2-DD40-857C-52D6ADA59A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84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Has Inequality Influenced Incomes?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002D384-1194-8245-A72D-582E7A07B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23</a:t>
            </a:fld>
            <a:endParaRPr lang="en-GB"/>
          </a:p>
        </p:txBody>
      </p:sp>
      <p:pic>
        <p:nvPicPr>
          <p:cNvPr id="9" name="Content Placeholder 8" descr="Chart, waterfall chart&#10;&#10;Description automatically generated">
            <a:extLst>
              <a:ext uri="{FF2B5EF4-FFF2-40B4-BE49-F238E27FC236}">
                <a16:creationId xmlns:a16="http://schemas.microsoft.com/office/drawing/2014/main" id="{7403932A-D3C9-2D46-A86B-4C841C1118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147010" y="1201026"/>
            <a:ext cx="10058400" cy="5029200"/>
          </a:xfrm>
        </p:spPr>
      </p:pic>
      <p:pic>
        <p:nvPicPr>
          <p:cNvPr id="12" name="Content Placeholder 8">
            <a:extLst>
              <a:ext uri="{FF2B5EF4-FFF2-40B4-BE49-F238E27FC236}">
                <a16:creationId xmlns:a16="http://schemas.microsoft.com/office/drawing/2014/main" id="{0CFDD551-326E-9641-A0D8-0427B5380EA0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1147010" y="1201026"/>
            <a:ext cx="10058400" cy="5029200"/>
          </a:xfrm>
          <a:prstGeom prst="rect">
            <a:avLst/>
          </a:prstGeom>
        </p:spPr>
      </p:pic>
      <p:pic>
        <p:nvPicPr>
          <p:cNvPr id="13" name="Content Placeholder 8">
            <a:extLst>
              <a:ext uri="{FF2B5EF4-FFF2-40B4-BE49-F238E27FC236}">
                <a16:creationId xmlns:a16="http://schemas.microsoft.com/office/drawing/2014/main" id="{A79C77EB-E5FD-0F40-9A0F-AC97FFF75B79}"/>
              </a:ext>
            </a:extLst>
          </p:cNvPr>
          <p:cNvPicPr>
            <a:picLocks noChangeAspect="1"/>
          </p:cNvPicPr>
          <p:nvPr/>
        </p:nvPicPr>
        <p:blipFill>
          <a:blip r:embed="rId6" r:link="rId7"/>
          <a:srcRect/>
          <a:stretch>
            <a:fillRect/>
          </a:stretch>
        </p:blipFill>
        <p:spPr>
          <a:xfrm>
            <a:off x="1147010" y="1217355"/>
            <a:ext cx="10058400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770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D553F4-0499-6A4B-8978-DC0F3377A3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wth Has Been Primarily at the Very Top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D0F66D-79EF-9049-939A-3B1286EBC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24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504A935-F0A9-9241-B411-89833521BDC1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613211" y="1130809"/>
            <a:ext cx="7003013" cy="5099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9589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E8C1F6A-5072-4E85-9760-7EBE4D112D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25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93BADA28-6695-49E6-AD3E-C130891288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36081" y="294635"/>
            <a:ext cx="7719837" cy="593559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39D97E-58D9-504A-A379-454082E090F5}"/>
              </a:ext>
            </a:extLst>
          </p:cNvPr>
          <p:cNvSpPr txBox="1"/>
          <p:nvPr/>
        </p:nvSpPr>
        <p:spPr>
          <a:xfrm>
            <a:off x="6986323" y="6542763"/>
            <a:ext cx="4572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https://</a:t>
            </a:r>
            <a:r>
              <a:rPr lang="en-US" sz="1200" dirty="0" err="1"/>
              <a:t>inequality.org</a:t>
            </a:r>
            <a:r>
              <a:rPr lang="en-US" sz="1200" dirty="0"/>
              <a:t>/facts/racial-inequality/#racial-income-inequality</a:t>
            </a:r>
          </a:p>
        </p:txBody>
      </p:sp>
    </p:spTree>
    <p:extLst>
      <p:ext uri="{BB962C8B-B14F-4D97-AF65-F5344CB8AC3E}">
        <p14:creationId xmlns:p14="http://schemas.microsoft.com/office/powerpoint/2010/main" val="311563600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53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Inc</a:t>
            </a:r>
            <a:r>
              <a:rPr lang="en-US" dirty="0"/>
              <a:t>ome and Wealth Inequality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E384A47D-19FE-4D7C-A2CF-6DA9061D82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179276" y="2632054"/>
            <a:ext cx="4823798" cy="2051161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/>
              <a:t>Income Inequality (Gini)</a:t>
            </a:r>
          </a:p>
          <a:p>
            <a:endParaRPr lang="en-US" dirty="0"/>
          </a:p>
          <a:p>
            <a:r>
              <a:rPr lang="en-US" b="0" dirty="0"/>
              <a:t>US: 48.1%</a:t>
            </a:r>
          </a:p>
          <a:p>
            <a:r>
              <a:rPr lang="en-US" b="0" dirty="0"/>
              <a:t>CA: 48.7%</a:t>
            </a:r>
          </a:p>
          <a:p>
            <a:r>
              <a:rPr lang="en-US" b="0" dirty="0"/>
              <a:t>Marin: 53.2% - all time high</a:t>
            </a:r>
          </a:p>
          <a:p>
            <a:endParaRPr lang="en-GB" dirty="0"/>
          </a:p>
        </p:txBody>
      </p:sp>
      <p:pic>
        <p:nvPicPr>
          <p:cNvPr id="5" name="Picture 4" descr="A close up of a map&#10;&#10;Description automatically generated">
            <a:extLst>
              <a:ext uri="{FF2B5EF4-FFF2-40B4-BE49-F238E27FC236}">
                <a16:creationId xmlns:a16="http://schemas.microsoft.com/office/drawing/2014/main" id="{2FBB3D8D-360A-F04C-9DCF-437EECE9ED6E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87135" y="1310985"/>
            <a:ext cx="7036512" cy="4693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1231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261B11-7B5E-3144-A371-C57F3E4A6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376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You</a:t>
            </a:r>
            <a:r>
              <a:rPr lang="en-US" dirty="0"/>
              <a:t>r Local Inequality Trend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E362E36-2B5E-D84C-B31B-D10077D0E0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1698" y="1043888"/>
            <a:ext cx="7128604" cy="518633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46AB2E-8B49-8744-B14D-57EAF59BB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27</a:t>
            </a:fld>
            <a:endParaRPr lang="en-GB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278FBD-3EF3-1136-4235-E825DE9FE086}"/>
              </a:ext>
            </a:extLst>
          </p:cNvPr>
          <p:cNvSpPr txBox="1"/>
          <p:nvPr/>
        </p:nvSpPr>
        <p:spPr>
          <a:xfrm>
            <a:off x="2531698" y="2806060"/>
            <a:ext cx="707078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/>
              <a:t>See: </a:t>
            </a:r>
            <a:r>
              <a:rPr lang="en-US" sz="2400" dirty="0">
                <a:hlinkClick r:id="rId3"/>
              </a:rPr>
              <a:t>www.needecon.org/LocalGraphs</a:t>
            </a:r>
            <a:r>
              <a:rPr lang="en-US" sz="2400" dirty="0"/>
              <a:t>   </a:t>
            </a:r>
          </a:p>
          <a:p>
            <a:r>
              <a:rPr lang="en-US" sz="2400" dirty="0"/>
              <a:t>for the graph for whatever county you’re presenting to.</a:t>
            </a:r>
          </a:p>
        </p:txBody>
      </p:sp>
    </p:spTree>
    <p:extLst>
      <p:ext uri="{BB962C8B-B14F-4D97-AF65-F5344CB8AC3E}">
        <p14:creationId xmlns:p14="http://schemas.microsoft.com/office/powerpoint/2010/main" val="305447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D8C7FC-2DE6-6848-B943-52BAED7A1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Inequality Exceeds Income Inequality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D51DBBC-0C8B-854B-B3C6-01831D3A3DCA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1660849" y="1404231"/>
            <a:ext cx="4183583" cy="3989562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894FE0AD-A22C-2541-8EAC-0916678AAEB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725422" y="1415683"/>
            <a:ext cx="3874154" cy="39827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56600C-E1C7-3A40-945D-05FD2F77E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28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AA833-72BB-B849-B53F-79075EB7EBD2}"/>
              </a:ext>
            </a:extLst>
          </p:cNvPr>
          <p:cNvSpPr txBox="1"/>
          <p:nvPr/>
        </p:nvSpPr>
        <p:spPr>
          <a:xfrm>
            <a:off x="4474470" y="6457890"/>
            <a:ext cx="71721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Chad Stone, Danilo </a:t>
            </a:r>
            <a:r>
              <a:rPr lang="en-US" sz="1000" dirty="0" err="1"/>
              <a:t>Trisi</a:t>
            </a:r>
            <a:r>
              <a:rPr lang="en-US" sz="1000" dirty="0"/>
              <a:t>, </a:t>
            </a:r>
            <a:r>
              <a:rPr lang="en-US" sz="1000" dirty="0" err="1"/>
              <a:t>Arloc</a:t>
            </a:r>
            <a:r>
              <a:rPr lang="en-US" sz="1000" dirty="0"/>
              <a:t> Sherman, and Roderick Taylor, “A Guide to Statistics on Historical Trends in Income Inequality,” </a:t>
            </a:r>
          </a:p>
          <a:p>
            <a:pPr lvl="0">
              <a:defRPr/>
            </a:pPr>
            <a:r>
              <a:rPr lang="en-US" sz="1000" dirty="0"/>
              <a:t>Center on Budget and Policy Priorities, Policy Futures, Dec. 11, 2018.</a:t>
            </a:r>
          </a:p>
        </p:txBody>
      </p:sp>
    </p:spTree>
    <p:extLst>
      <p:ext uri="{BB962C8B-B14F-4D97-AF65-F5344CB8AC3E}">
        <p14:creationId xmlns:p14="http://schemas.microsoft.com/office/powerpoint/2010/main" val="3517592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88DC0-4332-5847-BA0F-F0530A0D5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85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Concentration Has Been Rising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CE6FDA-336A-AC4C-986E-D0EEE10DE4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29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0C0CB1A-586B-2F45-BD73-AAFCD61FD444}"/>
              </a:ext>
            </a:extLst>
          </p:cNvPr>
          <p:cNvSpPr txBox="1"/>
          <p:nvPr/>
        </p:nvSpPr>
        <p:spPr>
          <a:xfrm>
            <a:off x="4784526" y="3059668"/>
            <a:ext cx="3184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2019 Overall Median:  $121,700</a:t>
            </a:r>
          </a:p>
        </p:txBody>
      </p:sp>
      <p:pic>
        <p:nvPicPr>
          <p:cNvPr id="9" name="Content Placeholder 8" descr="Chart, line chart&#10;&#10;Description automatically generated">
            <a:extLst>
              <a:ext uri="{FF2B5EF4-FFF2-40B4-BE49-F238E27FC236}">
                <a16:creationId xmlns:a16="http://schemas.microsoft.com/office/drawing/2014/main" id="{4330D59F-457E-9E47-A6F1-D0BD24D7C69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877191" y="1145256"/>
            <a:ext cx="9095608" cy="4887901"/>
          </a:xfr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C0BF1A30-4642-4543-AC17-72EB419EA0DE}"/>
              </a:ext>
            </a:extLst>
          </p:cNvPr>
          <p:cNvSpPr/>
          <p:nvPr/>
        </p:nvSpPr>
        <p:spPr>
          <a:xfrm>
            <a:off x="7236370" y="3429000"/>
            <a:ext cx="1371600" cy="1915510"/>
          </a:xfrm>
          <a:prstGeom prst="ellipse">
            <a:avLst/>
          </a:prstGeom>
          <a:noFill/>
          <a:ln w="635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6772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0B01C3-FF41-4249-9398-889388F4BD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o Are We?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04F465-072B-E84A-A927-098D0F9738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77447"/>
            <a:ext cx="10515600" cy="4960306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Honorary Board: 54 members</a:t>
            </a:r>
          </a:p>
          <a:p>
            <a:pPr lvl="1"/>
            <a:r>
              <a:rPr lang="en-US" dirty="0"/>
              <a:t>2 Fed Chairs: Janet Yellen, Ben Bernanke</a:t>
            </a:r>
          </a:p>
          <a:p>
            <a:pPr lvl="1"/>
            <a:r>
              <a:rPr lang="en-US" dirty="0"/>
              <a:t>6 Chairs Council of Economic Advisers</a:t>
            </a:r>
          </a:p>
          <a:p>
            <a:pPr lvl="2"/>
            <a:r>
              <a:rPr lang="en-US" dirty="0"/>
              <a:t>Furman (D), Rosen (R), Bernanke (R), Yellen (D), Tyson (D), </a:t>
            </a:r>
            <a:r>
              <a:rPr lang="en-US" dirty="0" err="1"/>
              <a:t>Goolsbee</a:t>
            </a:r>
            <a:r>
              <a:rPr lang="en-US" dirty="0"/>
              <a:t> (D)</a:t>
            </a:r>
          </a:p>
          <a:p>
            <a:pPr lvl="1"/>
            <a:r>
              <a:rPr lang="en-US" dirty="0"/>
              <a:t>3 Nobel Prize Winners</a:t>
            </a:r>
          </a:p>
          <a:p>
            <a:pPr lvl="2"/>
            <a:r>
              <a:rPr lang="en-US" dirty="0" err="1"/>
              <a:t>Akerlof</a:t>
            </a:r>
            <a:r>
              <a:rPr lang="en-US" dirty="0"/>
              <a:t>, Smith, </a:t>
            </a:r>
            <a:r>
              <a:rPr lang="en-US" dirty="0" err="1"/>
              <a:t>Maskin</a:t>
            </a:r>
            <a:endParaRPr lang="en-US" dirty="0"/>
          </a:p>
          <a:p>
            <a:r>
              <a:rPr lang="en-US" dirty="0"/>
              <a:t>Delegates: 652+ members</a:t>
            </a:r>
          </a:p>
          <a:p>
            <a:pPr lvl="1"/>
            <a:r>
              <a:rPr lang="en-US" dirty="0"/>
              <a:t>At all levels of academia and some in government service</a:t>
            </a:r>
          </a:p>
          <a:p>
            <a:pPr lvl="1"/>
            <a:r>
              <a:rPr lang="en-US" dirty="0"/>
              <a:t>All have a Ph.D. in economics</a:t>
            </a:r>
          </a:p>
          <a:p>
            <a:pPr lvl="1"/>
            <a:r>
              <a:rPr lang="en-US" dirty="0"/>
              <a:t>Crowdsource slide decks</a:t>
            </a:r>
          </a:p>
          <a:p>
            <a:pPr lvl="1"/>
            <a:r>
              <a:rPr lang="en-US" dirty="0"/>
              <a:t>Give presentations</a:t>
            </a:r>
          </a:p>
          <a:p>
            <a:r>
              <a:rPr lang="en-US" dirty="0"/>
              <a:t>Global Partners: 49 Ph.D. Economists</a:t>
            </a:r>
          </a:p>
          <a:p>
            <a:pPr lvl="1"/>
            <a:r>
              <a:rPr lang="en-US" dirty="0"/>
              <a:t>Aid in slide deck development</a:t>
            </a:r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A7D279-C637-1E48-898C-9051ECD037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38264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CB2E7-1316-D641-9999-AB865C2369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28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We</a:t>
            </a:r>
            <a:r>
              <a:rPr lang="en-US" dirty="0"/>
              <a:t>alth is More and More Concentrated</a:t>
            </a:r>
          </a:p>
        </p:txBody>
      </p:sp>
      <p:pic>
        <p:nvPicPr>
          <p:cNvPr id="6" name="Content Placeholder 5" descr="Chart, line chart&#10;&#10;Description automatically generated">
            <a:extLst>
              <a:ext uri="{FF2B5EF4-FFF2-40B4-BE49-F238E27FC236}">
                <a16:creationId xmlns:a16="http://schemas.microsoft.com/office/drawing/2014/main" id="{A512E0EC-30A3-7F46-81C7-8BDF97B82CE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735" y="929640"/>
            <a:ext cx="7290530" cy="5300586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A29B74-EDB3-9842-A9A2-357294E353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30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1BEA503-7CE9-E443-A4A0-2E8AB99353D8}"/>
              </a:ext>
            </a:extLst>
          </p:cNvPr>
          <p:cNvSpPr txBox="1"/>
          <p:nvPr/>
        </p:nvSpPr>
        <p:spPr>
          <a:xfrm>
            <a:off x="9722456" y="6456851"/>
            <a:ext cx="16313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Urban Institute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9BA1726-C856-B14F-8E1A-7E66E3F2092B}"/>
              </a:ext>
            </a:extLst>
          </p:cNvPr>
          <p:cNvCxnSpPr>
            <a:cxnSpLocks/>
          </p:cNvCxnSpPr>
          <p:nvPr/>
        </p:nvCxnSpPr>
        <p:spPr>
          <a:xfrm flipV="1">
            <a:off x="9272751" y="1759381"/>
            <a:ext cx="0" cy="1820552"/>
          </a:xfrm>
          <a:prstGeom prst="line">
            <a:avLst/>
          </a:prstGeom>
          <a:ln w="635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52BC036-DCB4-524B-98BD-CD6801B64C11}"/>
              </a:ext>
            </a:extLst>
          </p:cNvPr>
          <p:cNvSpPr txBox="1"/>
          <p:nvPr/>
        </p:nvSpPr>
        <p:spPr>
          <a:xfrm>
            <a:off x="9847754" y="2392899"/>
            <a:ext cx="16113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99</a:t>
            </a:r>
            <a:r>
              <a:rPr lang="en-US" baseline="30000" dirty="0"/>
              <a:t>th</a:t>
            </a:r>
            <a:r>
              <a:rPr lang="en-US" dirty="0"/>
              <a:t> Percentile </a:t>
            </a:r>
          </a:p>
          <a:p>
            <a:r>
              <a:rPr lang="en-US" dirty="0"/>
              <a:t>2016 = 7x 1963</a:t>
            </a:r>
          </a:p>
        </p:txBody>
      </p:sp>
    </p:spTree>
    <p:extLst>
      <p:ext uri="{BB962C8B-B14F-4D97-AF65-F5344CB8AC3E}">
        <p14:creationId xmlns:p14="http://schemas.microsoft.com/office/powerpoint/2010/main" val="14257460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72CB6-2FFA-7D43-A41E-BD3F8A24BE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452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By</a:t>
            </a:r>
            <a:r>
              <a:rPr lang="en-US" dirty="0"/>
              <a:t> Household Income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E64A4-31C0-3644-855E-827C8D62E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31</a:t>
            </a:fld>
            <a:endParaRPr lang="en-GB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EC1F2764-7E7A-534A-9D07-173C0C8DF9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1167279" y="1205253"/>
            <a:ext cx="10049945" cy="5024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7199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5AFED1-4370-7C48-A3DD-4F450EA5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 A T</a:t>
            </a:r>
            <a:r>
              <a:rPr lang="en-US" sz="3600" dirty="0"/>
              <a:t>hird Measure of Inequality: Consumption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0E000B-A493-8D46-9DB5-DA91414F94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F3D574D-DA9C-D94B-84A4-39C76CB62D0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399592" y="989045"/>
            <a:ext cx="8453535" cy="524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90651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C4BD-4EFD-7944-B877-D575116CD4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82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Con</a:t>
            </a:r>
            <a:r>
              <a:rPr lang="en-US" dirty="0"/>
              <a:t>sumption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DF1688-BDF5-0B40-8265-65E06402BA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dirty="0"/>
              <a:t>Consumption is another important metric for judging inequality</a:t>
            </a:r>
          </a:p>
          <a:p>
            <a:pPr>
              <a:lnSpc>
                <a:spcPct val="150000"/>
              </a:lnSpc>
            </a:pPr>
            <a:r>
              <a:rPr lang="en-US" dirty="0"/>
              <a:t>Arguably a better indicator of “well-being”</a:t>
            </a:r>
          </a:p>
          <a:p>
            <a:pPr>
              <a:lnSpc>
                <a:spcPct val="150000"/>
              </a:lnSpc>
            </a:pPr>
            <a:r>
              <a:rPr lang="en-US" dirty="0"/>
              <a:t>Extremely difficult to measure</a:t>
            </a:r>
          </a:p>
          <a:p>
            <a:pPr>
              <a:lnSpc>
                <a:spcPct val="150000"/>
              </a:lnSpc>
            </a:pPr>
            <a:r>
              <a:rPr lang="en-US" dirty="0"/>
              <a:t>Growing evidence that consumption inequality has also increased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045370-611D-FA40-8038-FCA44C6039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360604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37DD5D-66E3-CA4A-86A4-44A1BB6691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wing Evidence: Consumption Inequality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8C10699-219A-9848-B739-1A85F46161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46576" y="1486203"/>
            <a:ext cx="6498847" cy="442048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FCB0C5-3B33-D745-A590-927ABCA5CB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34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C0DE66-6791-D34B-9350-CDD2ED43A865}"/>
              </a:ext>
            </a:extLst>
          </p:cNvPr>
          <p:cNvSpPr txBox="1"/>
          <p:nvPr/>
        </p:nvSpPr>
        <p:spPr>
          <a:xfrm>
            <a:off x="3249827" y="6457890"/>
            <a:ext cx="8270213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 err="1"/>
              <a:t>Orazio</a:t>
            </a:r>
            <a:r>
              <a:rPr lang="en-US" sz="1000" dirty="0"/>
              <a:t> P. </a:t>
            </a:r>
            <a:r>
              <a:rPr lang="en-US" sz="1000" dirty="0" err="1"/>
              <a:t>Attanasio</a:t>
            </a:r>
            <a:r>
              <a:rPr lang="en-US" sz="1000" dirty="0"/>
              <a:t> and Luigi </a:t>
            </a:r>
            <a:r>
              <a:rPr lang="en-US" sz="1000" dirty="0" err="1"/>
              <a:t>Pistaferri</a:t>
            </a:r>
            <a:r>
              <a:rPr lang="en-US" sz="1000" dirty="0"/>
              <a:t>, “Consumption </a:t>
            </a:r>
            <a:r>
              <a:rPr lang="en-US" sz="1000"/>
              <a:t>Inequality,” Journal </a:t>
            </a:r>
            <a:r>
              <a:rPr lang="en-US" sz="1000" dirty="0"/>
              <a:t>of Economic Perspectives, Volume 30, #2, Spring 2016, page 11, Figure 1.</a:t>
            </a:r>
          </a:p>
        </p:txBody>
      </p:sp>
    </p:spTree>
    <p:extLst>
      <p:ext uri="{BB962C8B-B14F-4D97-AF65-F5344CB8AC3E}">
        <p14:creationId xmlns:p14="http://schemas.microsoft.com/office/powerpoint/2010/main" val="41624637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FBB5C5-06CF-FE41-B18B-52B12C571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Cas</a:t>
            </a:r>
            <a:r>
              <a:rPr lang="en-US" dirty="0"/>
              <a:t>e Study: Economic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ABFF21-E392-BD47-B7C9-11276C782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Early, controversial result is published.</a:t>
            </a:r>
          </a:p>
          <a:p>
            <a:r>
              <a:rPr lang="en-US" dirty="0"/>
              <a:t>Flurry of effort to understand the result.</a:t>
            </a:r>
          </a:p>
          <a:p>
            <a:r>
              <a:rPr lang="en-US" dirty="0"/>
              <a:t>Growing body of evidence.</a:t>
            </a:r>
          </a:p>
          <a:p>
            <a:r>
              <a:rPr lang="en-US" dirty="0"/>
              <a:t>Consensus reached…</a:t>
            </a:r>
          </a:p>
          <a:p>
            <a:pPr lvl="1"/>
            <a:r>
              <a:rPr lang="en-US" dirty="0"/>
              <a:t>Not always.</a:t>
            </a:r>
          </a:p>
          <a:p>
            <a:pPr lvl="1"/>
            <a:r>
              <a:rPr lang="en-US" dirty="0"/>
              <a:t>Sometimes data continue to conflict.</a:t>
            </a:r>
          </a:p>
          <a:p>
            <a:pPr lvl="1"/>
            <a:r>
              <a:rPr lang="en-US" dirty="0"/>
              <a:t>Often merely a preponderance of evidence drives understanding.</a:t>
            </a:r>
          </a:p>
          <a:p>
            <a:r>
              <a:rPr lang="en-US" dirty="0"/>
              <a:t>Why has this happened with consumption inequality?</a:t>
            </a:r>
          </a:p>
          <a:p>
            <a:pPr lvl="1"/>
            <a:r>
              <a:rPr lang="en-US" dirty="0"/>
              <a:t>Inadequacy of data and methods.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6663291-926E-0445-BC8E-14FD5D42F2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868185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A7787-5D1E-6B42-BDD3-D46A873C9E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126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mmary: Consumption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E53DD4-70EC-924B-A716-53582241CA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Early research indicated that although income inequality may be increasing, consumption inequality may not be.</a:t>
            </a:r>
          </a:p>
          <a:p>
            <a:pPr lvl="1"/>
            <a:r>
              <a:rPr lang="en-US" dirty="0"/>
              <a:t>How is this </a:t>
            </a:r>
            <a:r>
              <a:rPr lang="en-US"/>
              <a:t>possible? Borrowing</a:t>
            </a:r>
            <a:r>
              <a:rPr lang="en-US" dirty="0"/>
              <a:t>, or otherwise smoothing consumption.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Mounting evidence that it is increasing along with income and wealth inequality.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Consensus </a:t>
            </a:r>
            <a:r>
              <a:rPr lang="en-US"/>
              <a:t>reached? No.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4EE8D-CE64-1F45-BFA6-FD517EF4A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43800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100" y="0"/>
            <a:ext cx="10515600" cy="1325563"/>
          </a:xfrm>
        </p:spPr>
        <p:txBody>
          <a:bodyPr/>
          <a:lstStyle/>
          <a:p>
            <a:pPr>
              <a:tabLst>
                <a:tab pos="2224088" algn="l"/>
              </a:tabLst>
            </a:pPr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606668"/>
            <a:ext cx="5181600" cy="4189162"/>
          </a:xfrm>
        </p:spPr>
        <p:txBody>
          <a:bodyPr anchor="t" anchorCtr="0">
            <a:normAutofit/>
          </a:bodyPr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Demographics</a:t>
            </a:r>
          </a:p>
          <a:p>
            <a:pPr lvl="2"/>
            <a:r>
              <a:rPr lang="en-US" dirty="0"/>
              <a:t>Age distribution</a:t>
            </a:r>
          </a:p>
          <a:p>
            <a:pPr lvl="1"/>
            <a:r>
              <a:rPr lang="en-US" dirty="0"/>
              <a:t>Personal Choices</a:t>
            </a:r>
          </a:p>
          <a:p>
            <a:pPr lvl="2"/>
            <a:r>
              <a:rPr lang="en-US" dirty="0"/>
              <a:t>Educational attainment</a:t>
            </a:r>
          </a:p>
          <a:p>
            <a:pPr lvl="2"/>
            <a:r>
              <a:rPr lang="en-US" dirty="0"/>
              <a:t>Effort</a:t>
            </a:r>
          </a:p>
          <a:p>
            <a:pPr lvl="2"/>
            <a:r>
              <a:rPr lang="en-US" dirty="0"/>
              <a:t>Priorities</a:t>
            </a:r>
          </a:p>
          <a:p>
            <a:pPr lvl="2"/>
            <a:r>
              <a:rPr lang="en-US" dirty="0"/>
              <a:t>Household composition</a:t>
            </a:r>
          </a:p>
          <a:p>
            <a:pPr lvl="1"/>
            <a:r>
              <a:rPr lang="en-US" dirty="0"/>
              <a:t>Immigration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19800" y="1606668"/>
            <a:ext cx="5181600" cy="4189162"/>
          </a:xfrm>
        </p:spPr>
        <p:txBody>
          <a:bodyPr>
            <a:normAutofit/>
          </a:bodyPr>
          <a:lstStyle/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Changing demand patterns</a:t>
            </a:r>
          </a:p>
          <a:p>
            <a:pPr lvl="1"/>
            <a:r>
              <a:rPr lang="en-US" dirty="0"/>
              <a:t>Competition for labor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/>
              <a:t>Government Policy</a:t>
            </a:r>
          </a:p>
          <a:p>
            <a:pPr lvl="1"/>
            <a:r>
              <a:rPr lang="en-US" dirty="0"/>
              <a:t>Market influence</a:t>
            </a:r>
          </a:p>
          <a:p>
            <a:pPr lvl="1"/>
            <a:r>
              <a:rPr lang="en-US" dirty="0"/>
              <a:t>Redistribution</a:t>
            </a:r>
          </a:p>
          <a:p>
            <a:pPr marL="457200" lvl="1" indent="0">
              <a:buNone/>
            </a:pPr>
            <a:endParaRPr lang="en-US" dirty="0"/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6323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D896FD-218A-BE43-9122-0DBC057E3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286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Go</a:t>
            </a:r>
            <a:r>
              <a:rPr lang="en-US" dirty="0"/>
              <a:t>vernment Policy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235438-CAAE-804C-AE7F-D152CD7BBC62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Market Influence: PRE-distribution</a:t>
            </a:r>
          </a:p>
          <a:p>
            <a:pPr lvl="1"/>
            <a:r>
              <a:rPr lang="en-US" dirty="0"/>
              <a:t>Characteristics of labor</a:t>
            </a:r>
          </a:p>
          <a:p>
            <a:pPr lvl="2"/>
            <a:r>
              <a:rPr lang="en-US" dirty="0"/>
              <a:t>Access to education</a:t>
            </a:r>
          </a:p>
          <a:p>
            <a:pPr lvl="1"/>
            <a:r>
              <a:rPr lang="en-US" dirty="0"/>
              <a:t>Effects on labor demand</a:t>
            </a:r>
          </a:p>
          <a:p>
            <a:pPr lvl="2"/>
            <a:r>
              <a:rPr lang="en-US" dirty="0"/>
              <a:t>Market regulation</a:t>
            </a:r>
          </a:p>
          <a:p>
            <a:pPr lvl="3"/>
            <a:r>
              <a:rPr lang="en-US" dirty="0"/>
              <a:t>Competition policy</a:t>
            </a:r>
          </a:p>
          <a:p>
            <a:pPr lvl="2"/>
            <a:r>
              <a:rPr lang="en-US" dirty="0"/>
              <a:t>Labor regulations</a:t>
            </a:r>
          </a:p>
          <a:p>
            <a:pPr lvl="3"/>
            <a:r>
              <a:rPr lang="en-US" dirty="0"/>
              <a:t>Minimum wage, overtime, health insurance,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050D8AA-139E-B047-BF12-8FD87DC12318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Rates</a:t>
            </a:r>
          </a:p>
          <a:p>
            <a:pPr lvl="1"/>
            <a:r>
              <a:rPr lang="en-US" dirty="0"/>
              <a:t>Income support</a:t>
            </a:r>
          </a:p>
          <a:p>
            <a:pPr lvl="2"/>
            <a:r>
              <a:rPr lang="en-US" dirty="0"/>
              <a:t>Direct aid</a:t>
            </a:r>
          </a:p>
          <a:p>
            <a:pPr lvl="2"/>
            <a:r>
              <a:rPr lang="en-US" dirty="0"/>
              <a:t>Food stamps</a:t>
            </a:r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7E48B4F-BDD6-994D-B6C8-BE26FD561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7118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718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39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996E908-1C4F-3A45-8F04-0A3760C6AB8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077" y="977900"/>
            <a:ext cx="7019199" cy="5252326"/>
          </a:xfr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2014”,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2014.</a:t>
            </a:r>
          </a:p>
        </p:txBody>
      </p:sp>
    </p:spTree>
    <p:extLst>
      <p:ext uri="{BB962C8B-B14F-4D97-AF65-F5344CB8AC3E}">
        <p14:creationId xmlns:p14="http://schemas.microsoft.com/office/powerpoint/2010/main" val="15005951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1B23E-7084-7944-A45B-C6D0E0A6BF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Are We?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4594F58-9AA6-F24A-964E-3AC22CA41A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44845" y="1047352"/>
            <a:ext cx="7728643" cy="478603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5876C4-A3D6-7242-9D80-C8D64A70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</a:t>
            </a:fld>
            <a:endParaRPr lang="en-GB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57DAB63-0268-1544-985C-0D4232ED6F4E}"/>
              </a:ext>
            </a:extLst>
          </p:cNvPr>
          <p:cNvPicPr>
            <a:picLocks noChangeAspect="1"/>
          </p:cNvPicPr>
          <p:nvPr/>
        </p:nvPicPr>
        <p:blipFill>
          <a:blip r:embed="rId4" r:link="rId5"/>
          <a:srcRect/>
          <a:stretch>
            <a:fillRect/>
          </a:stretch>
        </p:blipFill>
        <p:spPr>
          <a:xfrm>
            <a:off x="8806449" y="3937439"/>
            <a:ext cx="2241495" cy="149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0342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63BFB3-12D4-A141-9F5E-CCD193D8C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69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es, Transfers, and Income: 2018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3CD0EB-911C-EE4D-97CD-76D43771A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40</a:t>
            </a:fld>
            <a:endParaRPr lang="en-GB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3A048B6-475A-9F45-B347-E840FB2F2F8F}"/>
              </a:ext>
            </a:extLst>
          </p:cNvPr>
          <p:cNvSpPr txBox="1"/>
          <p:nvPr/>
        </p:nvSpPr>
        <p:spPr>
          <a:xfrm>
            <a:off x="6581340" y="6472240"/>
            <a:ext cx="4772460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2016”.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23A4211C-F96F-EC44-B3F3-2298BDC425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1129862" y="1152778"/>
            <a:ext cx="9932276" cy="5028214"/>
          </a:xfrm>
        </p:spPr>
      </p:pic>
    </p:spTree>
    <p:extLst>
      <p:ext uri="{BB962C8B-B14F-4D97-AF65-F5344CB8AC3E}">
        <p14:creationId xmlns:p14="http://schemas.microsoft.com/office/powerpoint/2010/main" val="35827541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73588AF0-9676-6044-948F-E893973F35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707222" y="1170408"/>
            <a:ext cx="8688417" cy="4987309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E3F6FA4-AF02-1242-8474-6653A6ACA3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9233263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C49C86-0741-E54F-A849-52E84BF5F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41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07E9A06-5AF5-B449-96B7-1AC7039047FE}"/>
              </a:ext>
            </a:extLst>
          </p:cNvPr>
          <p:cNvSpPr txBox="1"/>
          <p:nvPr/>
        </p:nvSpPr>
        <p:spPr>
          <a:xfrm>
            <a:off x="4940176" y="1553227"/>
            <a:ext cx="1111255" cy="461665"/>
          </a:xfrm>
          <a:prstGeom prst="rect">
            <a:avLst/>
          </a:prstGeom>
          <a:solidFill>
            <a:srgbClr val="0C4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2018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28104E7-6EFB-2243-BB0E-CD59E280A263}"/>
              </a:ext>
            </a:extLst>
          </p:cNvPr>
          <p:cNvSpPr txBox="1"/>
          <p:nvPr/>
        </p:nvSpPr>
        <p:spPr>
          <a:xfrm>
            <a:off x="3249827" y="6457890"/>
            <a:ext cx="81083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U.S. Congressional Budget Office, “The Distribution of Household Income, 2016”, Average Income Before and After Means-Tested Transfers and</a:t>
            </a:r>
          </a:p>
          <a:p>
            <a:pPr lvl="0">
              <a:defRPr/>
            </a:pPr>
            <a:r>
              <a:rPr lang="en-US" sz="1000" dirty="0"/>
              <a:t>Federal Taxes, by Income Group, 2016.</a:t>
            </a:r>
          </a:p>
        </p:txBody>
      </p:sp>
    </p:spTree>
    <p:extLst>
      <p:ext uri="{BB962C8B-B14F-4D97-AF65-F5344CB8AC3E}">
        <p14:creationId xmlns:p14="http://schemas.microsoft.com/office/powerpoint/2010/main" val="79735591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8350D-8F9B-BB4F-94CB-F370524BC7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and Transfer Programs: Income Shares</a:t>
            </a:r>
          </a:p>
        </p:txBody>
      </p:sp>
      <p:pic>
        <p:nvPicPr>
          <p:cNvPr id="6" name="Content Placeholder 5" descr="Chart, pie chart&#10;&#10;Description automatically generated">
            <a:extLst>
              <a:ext uri="{FF2B5EF4-FFF2-40B4-BE49-F238E27FC236}">
                <a16:creationId xmlns:a16="http://schemas.microsoft.com/office/drawing/2014/main" id="{1D523B0E-5C42-F24D-99E7-EC95908360E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587082" y="1058643"/>
            <a:ext cx="6490011" cy="517158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DC3BB9C-1E28-2A41-8B93-603992C06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799039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About Tax Rates?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40F5EDB-56B6-4964-920E-70FE664B99D7}"/>
              </a:ext>
            </a:extLst>
          </p:cNvPr>
          <p:cNvSpPr txBox="1">
            <a:spLocks/>
          </p:cNvSpPr>
          <p:nvPr/>
        </p:nvSpPr>
        <p:spPr>
          <a:xfrm>
            <a:off x="13349926" y="497072"/>
            <a:ext cx="5130107" cy="964306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400 Taxpayers with highest incomes</a:t>
            </a:r>
          </a:p>
          <a:p>
            <a:pPr marL="0" indent="0">
              <a:buNone/>
            </a:pPr>
            <a:r>
              <a:rPr lang="en-US" b="0" dirty="0">
                <a:solidFill>
                  <a:srgbClr val="2B414D"/>
                </a:solidFill>
              </a:rPr>
              <a:t>1992-2007</a:t>
            </a:r>
            <a:endParaRPr lang="en-GB" b="0" dirty="0">
              <a:solidFill>
                <a:srgbClr val="2B414D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2E6E19-9AEA-44F4-987D-0EABB400F745}"/>
              </a:ext>
            </a:extLst>
          </p:cNvPr>
          <p:cNvSpPr txBox="1">
            <a:spLocks/>
          </p:cNvSpPr>
          <p:nvPr/>
        </p:nvSpPr>
        <p:spPr>
          <a:xfrm>
            <a:off x="5968307" y="2801261"/>
            <a:ext cx="1708023" cy="117445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en-US" b="0" dirty="0">
              <a:solidFill>
                <a:schemeClr val="bg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6C06F63-3816-45BA-A2E3-13EA8F550BA5}"/>
              </a:ext>
            </a:extLst>
          </p:cNvPr>
          <p:cNvGrpSpPr/>
          <p:nvPr/>
        </p:nvGrpSpPr>
        <p:grpSpPr>
          <a:xfrm>
            <a:off x="14405139" y="954948"/>
            <a:ext cx="4074894" cy="4646919"/>
            <a:chOff x="6247729" y="1575606"/>
            <a:chExt cx="4074894" cy="464691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E5D4F430-DDB5-428A-BDBF-95BEF9F150E0}"/>
                </a:ext>
              </a:extLst>
            </p:cNvPr>
            <p:cNvSpPr txBox="1">
              <a:spLocks/>
            </p:cNvSpPr>
            <p:nvPr/>
          </p:nvSpPr>
          <p:spPr>
            <a:xfrm>
              <a:off x="6558081" y="5945526"/>
              <a:ext cx="791820" cy="276999"/>
            </a:xfrm>
            <a:prstGeom prst="rect">
              <a:avLst/>
            </a:prstGeom>
            <a:noFill/>
          </p:spPr>
          <p:txBody>
            <a:bodyPr wrap="none" lIns="0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2B414D"/>
                  </a:solidFill>
                </a:rPr>
                <a:t>Source: </a:t>
              </a:r>
              <a:r>
                <a:rPr lang="en-US" sz="1200" dirty="0">
                  <a:solidFill>
                    <a:srgbClr val="2B414D"/>
                  </a:solidFill>
                </a:rPr>
                <a:t>IRS</a:t>
              </a: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507983D9-2C1C-46B1-8589-2A4F971C581A}"/>
                </a:ext>
              </a:extLst>
            </p:cNvPr>
            <p:cNvGrpSpPr>
              <a:grpSpLocks/>
            </p:cNvGrpSpPr>
            <p:nvPr/>
          </p:nvGrpSpPr>
          <p:grpSpPr>
            <a:xfrm>
              <a:off x="8209719" y="1595721"/>
              <a:ext cx="2112904" cy="4222400"/>
              <a:chOff x="6926250" y="2840993"/>
              <a:chExt cx="2096339" cy="4189293"/>
            </a:xfrm>
          </p:grpSpPr>
          <p:sp>
            <p:nvSpPr>
              <p:cNvPr id="3" name="Arrow: Pentagon 2">
                <a:extLst>
                  <a:ext uri="{FF2B5EF4-FFF2-40B4-BE49-F238E27FC236}">
                    <a16:creationId xmlns:a16="http://schemas.microsoft.com/office/drawing/2014/main" id="{9B576615-4685-4CFD-83AF-F30E9ADBEA4B}"/>
                  </a:ext>
                </a:extLst>
              </p:cNvPr>
              <p:cNvSpPr>
                <a:spLocks/>
              </p:cNvSpPr>
              <p:nvPr/>
            </p:nvSpPr>
            <p:spPr>
              <a:xfrm rot="5400000">
                <a:off x="6386687" y="3686574"/>
                <a:ext cx="3175462" cy="1484299"/>
              </a:xfrm>
              <a:prstGeom prst="homePlat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FD44E9F0-8652-495B-B8D6-CCC91CAA63A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14023" y="6109493"/>
                <a:ext cx="920793" cy="920793"/>
              </a:xfrm>
              <a:prstGeom prst="ellipse">
                <a:avLst/>
              </a:prstGeom>
              <a:solidFill>
                <a:srgbClr val="FF0000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D57E1C68-F631-4006-9C0C-624D469E692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6926250" y="3864009"/>
                <a:ext cx="2096339" cy="68230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chemeClr val="bg1"/>
                    </a:solidFill>
                  </a:rPr>
                  <a:t>Tax Rate</a:t>
                </a:r>
                <a:endParaRPr lang="en-GB" sz="2400" b="1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F11661B3-B045-476C-AF0B-872A7F70C24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549614" y="6115644"/>
                <a:ext cx="849611" cy="86036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dirty="0">
                    <a:solidFill>
                      <a:schemeClr val="bg1"/>
                    </a:solidFill>
                  </a:rPr>
                  <a:t>-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dirty="0">
                    <a:solidFill>
                      <a:schemeClr val="bg1"/>
                    </a:solidFill>
                  </a:rPr>
                  <a:t>37%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05D1111B-4346-4C5F-93F4-76362687D2CD}"/>
                </a:ext>
              </a:extLst>
            </p:cNvPr>
            <p:cNvGrpSpPr>
              <a:grpSpLocks/>
            </p:cNvGrpSpPr>
            <p:nvPr/>
          </p:nvGrpSpPr>
          <p:grpSpPr>
            <a:xfrm>
              <a:off x="6247729" y="1575606"/>
              <a:ext cx="2112904" cy="4266644"/>
              <a:chOff x="3506369" y="446025"/>
              <a:chExt cx="2553186" cy="5155721"/>
            </a:xfrm>
          </p:grpSpPr>
          <p:sp>
            <p:nvSpPr>
              <p:cNvPr id="17" name="Arrow: Pentagon 16">
                <a:extLst>
                  <a:ext uri="{FF2B5EF4-FFF2-40B4-BE49-F238E27FC236}">
                    <a16:creationId xmlns:a16="http://schemas.microsoft.com/office/drawing/2014/main" id="{2DB1DDBA-35FA-49FB-8056-288DA828597E}"/>
                  </a:ext>
                </a:extLst>
              </p:cNvPr>
              <p:cNvSpPr>
                <a:spLocks/>
              </p:cNvSpPr>
              <p:nvPr/>
            </p:nvSpPr>
            <p:spPr>
              <a:xfrm rot="16200000">
                <a:off x="2849220" y="2764121"/>
                <a:ext cx="3867482" cy="1807767"/>
              </a:xfrm>
              <a:prstGeom prst="homePlate">
                <a:avLst/>
              </a:prstGeom>
              <a:solidFill>
                <a:schemeClr val="accent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E7FDBDF7-D2DB-4FC3-8709-F8CB169B8390}"/>
                  </a:ext>
                </a:extLst>
              </p:cNvPr>
              <p:cNvSpPr>
                <a:spLocks/>
              </p:cNvSpPr>
              <p:nvPr/>
            </p:nvSpPr>
            <p:spPr>
              <a:xfrm rot="10800000">
                <a:off x="4222233" y="475361"/>
                <a:ext cx="1121458" cy="1121458"/>
              </a:xfrm>
              <a:prstGeom prst="ellipse">
                <a:avLst/>
              </a:prstGeom>
              <a:solidFill>
                <a:schemeClr val="accent4"/>
              </a:solidFill>
              <a:ln w="38100">
                <a:solidFill>
                  <a:schemeClr val="accent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360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9" name="Rectangle 18">
                <a:extLst>
                  <a:ext uri="{FF2B5EF4-FFF2-40B4-BE49-F238E27FC236}">
                    <a16:creationId xmlns:a16="http://schemas.microsoft.com/office/drawing/2014/main" id="{D5F30077-B9C1-4557-BE72-D8AA1CE4F70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506369" y="3566635"/>
                <a:ext cx="2553186" cy="8309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Average</a:t>
                </a:r>
              </a:p>
              <a:p>
                <a:pPr algn="ctr"/>
                <a:r>
                  <a:rPr lang="en-US" sz="2400" b="1" dirty="0">
                    <a:solidFill>
                      <a:srgbClr val="2B414D"/>
                    </a:solidFill>
                  </a:rPr>
                  <a:t>Income</a:t>
                </a:r>
                <a:endParaRPr lang="en-GB" sz="2400" b="1" dirty="0">
                  <a:solidFill>
                    <a:srgbClr val="2B414D"/>
                  </a:solidFill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03825088-CD3C-4A9C-854C-6CE88644C6B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4025258" y="446025"/>
                <a:ext cx="1515406" cy="10478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en-US" sz="3600" b="1" spc="-20" dirty="0">
                    <a:solidFill>
                      <a:srgbClr val="2B414D"/>
                    </a:solidFill>
                  </a:rPr>
                  <a:t>+</a:t>
                </a:r>
              </a:p>
              <a:p>
                <a:pPr algn="ctr">
                  <a:lnSpc>
                    <a:spcPts val="3000"/>
                  </a:lnSpc>
                </a:pPr>
                <a:r>
                  <a:rPr lang="en-US" sz="3000" b="1" spc="-20" dirty="0">
                    <a:solidFill>
                      <a:srgbClr val="2B414D"/>
                    </a:solidFill>
                  </a:rPr>
                  <a:t>392%</a:t>
                </a:r>
              </a:p>
            </p:txBody>
          </p:sp>
        </p:grp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FA47076C-66C7-4601-839B-77F6DE45B1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076" y="1423478"/>
            <a:ext cx="6692900" cy="466521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05F742-0740-7844-AC29-F93D6D2BB8F6}"/>
              </a:ext>
            </a:extLst>
          </p:cNvPr>
          <p:cNvSpPr txBox="1"/>
          <p:nvPr/>
        </p:nvSpPr>
        <p:spPr>
          <a:xfrm>
            <a:off x="3031252" y="1907293"/>
            <a:ext cx="119135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1992-2014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4B09DF-2F17-6243-9B33-5235FB9CC1B5}"/>
              </a:ext>
            </a:extLst>
          </p:cNvPr>
          <p:cNvSpPr txBox="1"/>
          <p:nvPr/>
        </p:nvSpPr>
        <p:spPr>
          <a:xfrm>
            <a:off x="3741380" y="3124071"/>
            <a:ext cx="1452642" cy="646331"/>
          </a:xfrm>
          <a:prstGeom prst="rect">
            <a:avLst/>
          </a:prstGeom>
          <a:solidFill>
            <a:srgbClr val="FFD8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+310%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0CE227F-0241-B34D-A61D-AF3BE4779AC6}"/>
              </a:ext>
            </a:extLst>
          </p:cNvPr>
          <p:cNvSpPr txBox="1"/>
          <p:nvPr/>
        </p:nvSpPr>
        <p:spPr>
          <a:xfrm>
            <a:off x="7102406" y="4025817"/>
            <a:ext cx="1130438" cy="646331"/>
          </a:xfrm>
          <a:prstGeom prst="rect">
            <a:avLst/>
          </a:prstGeom>
          <a:solidFill>
            <a:srgbClr val="E43300"/>
          </a:solidFill>
        </p:spPr>
        <p:txBody>
          <a:bodyPr wrap="none" rtlCol="0">
            <a:spAutoFit/>
          </a:bodyPr>
          <a:lstStyle/>
          <a:p>
            <a:r>
              <a:rPr lang="en-US" sz="3600" b="1" dirty="0"/>
              <a:t>-12%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AEB8277-01EC-C741-9B2B-D35F73868153}"/>
              </a:ext>
            </a:extLst>
          </p:cNvPr>
          <p:cNvSpPr txBox="1"/>
          <p:nvPr/>
        </p:nvSpPr>
        <p:spPr>
          <a:xfrm>
            <a:off x="3249827" y="6457890"/>
            <a:ext cx="319991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IRS, Statistics of Income Division, December 2016.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6BE39EE-034A-F846-B3FA-B53AD88F27A5}"/>
              </a:ext>
            </a:extLst>
          </p:cNvPr>
          <p:cNvSpPr txBox="1"/>
          <p:nvPr/>
        </p:nvSpPr>
        <p:spPr>
          <a:xfrm>
            <a:off x="2786076" y="5601867"/>
            <a:ext cx="145424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92178074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4262D-3E8F-8A4F-A09D-7E2EB3989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Tax</a:t>
            </a:r>
            <a:r>
              <a:rPr lang="en-US" dirty="0"/>
              <a:t> Rates Over Time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2EEC894C-1DC1-0543-B189-4664CB0AB2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084070" y="880986"/>
            <a:ext cx="8023859" cy="5349240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41F942-07A6-774D-8116-4B881943E7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46320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0568DB-F145-544A-99AE-22E9798D7E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353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Top Tax Rate and Income Cutoff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5C16EB4-07C2-0C46-8AB8-F30D501A49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45</a:t>
            </a:fld>
            <a:endParaRPr lang="en-GB"/>
          </a:p>
        </p:txBody>
      </p:sp>
      <p:pic>
        <p:nvPicPr>
          <p:cNvPr id="7" name="Content Placeholder 6" descr="Chart, line chart&#10;&#10;Description automatically generated">
            <a:extLst>
              <a:ext uri="{FF2B5EF4-FFF2-40B4-BE49-F238E27FC236}">
                <a16:creationId xmlns:a16="http://schemas.microsoft.com/office/drawing/2014/main" id="{361B5E54-5D49-F947-B9CF-E23D6EB0CE2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43334" y="1177560"/>
            <a:ext cx="10105332" cy="5052666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AC2A525-7ED1-33E2-3A1F-65A5FD5CA1FC}"/>
              </a:ext>
            </a:extLst>
          </p:cNvPr>
          <p:cNvSpPr txBox="1"/>
          <p:nvPr/>
        </p:nvSpPr>
        <p:spPr>
          <a:xfrm>
            <a:off x="6554167" y="1457324"/>
            <a:ext cx="351981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Massive tax cut for those with</a:t>
            </a:r>
          </a:p>
          <a:p>
            <a:r>
              <a:rPr lang="en-US" sz="2000" dirty="0"/>
              <a:t>More than $4 million in income.</a:t>
            </a:r>
          </a:p>
          <a:p>
            <a:endParaRPr lang="en-US" sz="2000" dirty="0"/>
          </a:p>
          <a:p>
            <a:r>
              <a:rPr lang="en-US" sz="2000" dirty="0"/>
              <a:t>And for those with more than </a:t>
            </a:r>
          </a:p>
          <a:p>
            <a:r>
              <a:rPr lang="en-US" sz="2000" dirty="0"/>
              <a:t>About $200,000 in income.</a:t>
            </a:r>
          </a:p>
        </p:txBody>
      </p:sp>
    </p:spTree>
    <p:extLst>
      <p:ext uri="{BB962C8B-B14F-4D97-AF65-F5344CB8AC3E}">
        <p14:creationId xmlns:p14="http://schemas.microsoft.com/office/powerpoint/2010/main" val="4131400768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80FC61-53F9-C140-957E-97FFAAD9E6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0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Dra</a:t>
            </a:r>
            <a:r>
              <a:rPr lang="en-US" dirty="0"/>
              <a:t>matically Less Progressivity in the Tax Code</a:t>
            </a:r>
          </a:p>
        </p:txBody>
      </p:sp>
      <p:pic>
        <p:nvPicPr>
          <p:cNvPr id="8" name="Content Placeholder 7" descr="A screenshot of text&#10;&#10;Description automatically generated">
            <a:extLst>
              <a:ext uri="{FF2B5EF4-FFF2-40B4-BE49-F238E27FC236}">
                <a16:creationId xmlns:a16="http://schemas.microsoft.com/office/drawing/2014/main" id="{7D222406-8D40-DB49-BAB8-1E33A897AA1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50305" y="847639"/>
            <a:ext cx="7291390" cy="538258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A767E5-2B47-9B40-B95F-40574D30E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46</a:t>
            </a:fld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1196316-AAB0-7B4F-ABCE-91293574B5AF}"/>
              </a:ext>
            </a:extLst>
          </p:cNvPr>
          <p:cNvSpPr txBox="1"/>
          <p:nvPr/>
        </p:nvSpPr>
        <p:spPr>
          <a:xfrm>
            <a:off x="4969103" y="6412788"/>
            <a:ext cx="63846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Source: </a:t>
            </a:r>
            <a:r>
              <a:rPr lang="en-US" sz="1400"/>
              <a:t>New York </a:t>
            </a:r>
            <a:r>
              <a:rPr lang="en-US" sz="1400" dirty="0"/>
              <a:t>Times, from Thomas Piketty, Emmanuel </a:t>
            </a:r>
            <a:r>
              <a:rPr lang="en-US" sz="1400" dirty="0" err="1"/>
              <a:t>Saez</a:t>
            </a:r>
            <a:r>
              <a:rPr lang="en-US" sz="1400" dirty="0"/>
              <a:t> and Gabriel Zucman, “</a:t>
            </a:r>
          </a:p>
          <a:p>
            <a:r>
              <a:rPr lang="en-US" sz="1400" dirty="0"/>
              <a:t>Distributional National Accounts: Methods and Estimates for the United States”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D169B62-4EC1-7148-AC0A-3E8B3E97012F}"/>
              </a:ext>
            </a:extLst>
          </p:cNvPr>
          <p:cNvSpPr txBox="1"/>
          <p:nvPr/>
        </p:nvSpPr>
        <p:spPr>
          <a:xfrm>
            <a:off x="5384426" y="5641029"/>
            <a:ext cx="14231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1961 to 2011</a:t>
            </a:r>
          </a:p>
        </p:txBody>
      </p:sp>
    </p:spTree>
    <p:extLst>
      <p:ext uri="{BB962C8B-B14F-4D97-AF65-F5344CB8AC3E}">
        <p14:creationId xmlns:p14="http://schemas.microsoft.com/office/powerpoint/2010/main" val="192938828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95DB4-617D-7A43-8411-47B2A39624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97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The</a:t>
            </a:r>
            <a:r>
              <a:rPr lang="en-US" dirty="0"/>
              <a:t> Rich Really do Pay Lower Taxes</a:t>
            </a:r>
          </a:p>
        </p:txBody>
      </p:sp>
      <p:pic>
        <p:nvPicPr>
          <p:cNvPr id="6" name="Content Placeholder 5" descr="A close up of a map&#10;&#10;Description automatically generated">
            <a:extLst>
              <a:ext uri="{FF2B5EF4-FFF2-40B4-BE49-F238E27FC236}">
                <a16:creationId xmlns:a16="http://schemas.microsoft.com/office/drawing/2014/main" id="{A987B190-3641-2B49-A1AE-E81AA66228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91876" y="1173194"/>
            <a:ext cx="9808247" cy="4782688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62B822-B4ED-4746-AC2F-85A42AF71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72751" y="6230226"/>
            <a:ext cx="2743200" cy="365125"/>
          </a:xfrm>
        </p:spPr>
        <p:txBody>
          <a:bodyPr/>
          <a:lstStyle/>
          <a:p>
            <a:fld id="{D9F085D5-EC86-4F6A-B501-C1359CB39116}" type="slidenum">
              <a:rPr lang="en-GB" smtClean="0"/>
              <a:t>47</a:t>
            </a:fld>
            <a:endParaRPr lang="en-GB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D84A66-AF5C-8A4E-9101-06F64BDF1EB3}"/>
              </a:ext>
            </a:extLst>
          </p:cNvPr>
          <p:cNvSpPr txBox="1"/>
          <p:nvPr/>
        </p:nvSpPr>
        <p:spPr>
          <a:xfrm>
            <a:off x="2553419" y="5762445"/>
            <a:ext cx="151188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Lower Income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148323-C452-7F4B-850B-E118D044BBF5}"/>
              </a:ext>
            </a:extLst>
          </p:cNvPr>
          <p:cNvSpPr txBox="1"/>
          <p:nvPr/>
        </p:nvSpPr>
        <p:spPr>
          <a:xfrm>
            <a:off x="8330242" y="5762445"/>
            <a:ext cx="1558119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Higher Income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6638735-4D81-9341-809D-A7605BC06A9A}"/>
              </a:ext>
            </a:extLst>
          </p:cNvPr>
          <p:cNvSpPr txBox="1"/>
          <p:nvPr/>
        </p:nvSpPr>
        <p:spPr>
          <a:xfrm>
            <a:off x="10242037" y="5546306"/>
            <a:ext cx="685957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Top 400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7B31498-09F3-3F48-920C-29B72519425A}"/>
              </a:ext>
            </a:extLst>
          </p:cNvPr>
          <p:cNvSpPr txBox="1"/>
          <p:nvPr/>
        </p:nvSpPr>
        <p:spPr>
          <a:xfrm>
            <a:off x="10574715" y="1461407"/>
            <a:ext cx="498855" cy="276999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200" b="1" dirty="0"/>
              <a:t>1950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7FECFD5-4908-3241-959F-10F8E6B658E1}"/>
              </a:ext>
            </a:extLst>
          </p:cNvPr>
          <p:cNvCxnSpPr>
            <a:cxnSpLocks/>
          </p:cNvCxnSpPr>
          <p:nvPr/>
        </p:nvCxnSpPr>
        <p:spPr>
          <a:xfrm flipH="1">
            <a:off x="1692166" y="4692770"/>
            <a:ext cx="888255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4843832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F90961-E54A-8345-B518-D7807E0B04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rket Forces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F48CE3-0ACB-9940-AECA-CA93AADD7A6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26473"/>
            <a:ext cx="10515600" cy="4659496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r>
              <a:rPr lang="en-US" dirty="0"/>
              <a:t>Changing demand patterns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Industry composition</a:t>
            </a:r>
          </a:p>
          <a:p>
            <a:pPr lvl="2"/>
            <a:r>
              <a:rPr lang="en-US" dirty="0"/>
              <a:t>PCs instead of typewriters</a:t>
            </a:r>
          </a:p>
          <a:p>
            <a:pPr lvl="2"/>
            <a:r>
              <a:rPr lang="en-US" dirty="0"/>
              <a:t>Services instead of goods</a:t>
            </a:r>
          </a:p>
          <a:p>
            <a:pPr lvl="2"/>
            <a:r>
              <a:rPr lang="en-US" dirty="0"/>
              <a:t>Professional services instead of personal services</a:t>
            </a:r>
          </a:p>
          <a:p>
            <a:r>
              <a:rPr lang="en-US" dirty="0"/>
              <a:t>Competition in labor markets</a:t>
            </a:r>
          </a:p>
          <a:p>
            <a:pPr lvl="1"/>
            <a:r>
              <a:rPr lang="en-US" dirty="0"/>
              <a:t>Unionization</a:t>
            </a:r>
          </a:p>
          <a:p>
            <a:pPr lvl="1"/>
            <a:r>
              <a:rPr lang="en-US" dirty="0"/>
              <a:t>Market concentration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470719-2FFD-E94A-ADAE-B9243550E2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349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902955-A410-BE45-85FD-5083D64D54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334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ere Does Inequality Come From?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7BB855-9421-9242-A11B-B69AFCB40C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Labor characteristics</a:t>
            </a:r>
          </a:p>
          <a:p>
            <a:pPr lvl="1"/>
            <a:r>
              <a:rPr lang="en-US" dirty="0"/>
              <a:t>What do workers bring to the market?</a:t>
            </a:r>
          </a:p>
          <a:p>
            <a:r>
              <a:rPr lang="en-US" dirty="0"/>
              <a:t>Market forces</a:t>
            </a:r>
          </a:p>
          <a:p>
            <a:pPr lvl="1"/>
            <a:r>
              <a:rPr lang="en-US" dirty="0"/>
              <a:t>How does the market value the labor characteristics?</a:t>
            </a:r>
          </a:p>
          <a:p>
            <a:r>
              <a:rPr lang="en-US" dirty="0"/>
              <a:t>Government policies</a:t>
            </a:r>
          </a:p>
          <a:p>
            <a:pPr lvl="1"/>
            <a:r>
              <a:rPr lang="en-US"/>
              <a:t>PRE-distribution </a:t>
            </a:r>
            <a:r>
              <a:rPr lang="en-US" dirty="0"/>
              <a:t>– affecting markets</a:t>
            </a:r>
          </a:p>
          <a:p>
            <a:pPr lvl="1"/>
            <a:r>
              <a:rPr lang="en-US" dirty="0"/>
              <a:t>Redistribution – affecting incomes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2CFEF58-9B84-8F4A-AFC1-7177C6CB8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49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8318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529EAE-338F-5D4A-8C40-7C3D0FD4A3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Cre</a:t>
            </a:r>
            <a:r>
              <a:rPr lang="en-US" dirty="0"/>
              <a:t>dits and Disclaimer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BC8CE3-22BA-E94A-B6AC-D797138205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This slide deck was authored by:</a:t>
            </a:r>
          </a:p>
          <a:p>
            <a:pPr lvl="1"/>
            <a:r>
              <a:rPr lang="en-US" dirty="0"/>
              <a:t>Jon </a:t>
            </a:r>
            <a:r>
              <a:rPr lang="en-US" dirty="0" err="1"/>
              <a:t>Haveman</a:t>
            </a:r>
            <a:r>
              <a:rPr lang="en-US" dirty="0"/>
              <a:t>, Executive Director of NEED</a:t>
            </a:r>
          </a:p>
          <a:p>
            <a:r>
              <a:rPr lang="en-US" dirty="0"/>
              <a:t>This slide deck was reviewed by:</a:t>
            </a:r>
          </a:p>
          <a:p>
            <a:pPr lvl="1"/>
            <a:r>
              <a:rPr lang="en-US" dirty="0"/>
              <a:t>Timothy </a:t>
            </a:r>
            <a:r>
              <a:rPr lang="en-US" dirty="0" err="1"/>
              <a:t>Smeeding</a:t>
            </a:r>
            <a:r>
              <a:rPr lang="en-US" dirty="0"/>
              <a:t>, University of Wisconsin</a:t>
            </a:r>
          </a:p>
          <a:p>
            <a:pPr lvl="1"/>
            <a:r>
              <a:rPr lang="en-US" dirty="0"/>
              <a:t>Robert Wright, </a:t>
            </a:r>
            <a:r>
              <a:rPr lang="en-US" dirty="0" err="1"/>
              <a:t>Augustana</a:t>
            </a:r>
            <a:r>
              <a:rPr lang="en-US" dirty="0"/>
              <a:t> University</a:t>
            </a:r>
          </a:p>
          <a:p>
            <a:r>
              <a:rPr lang="en-US" dirty="0"/>
              <a:t>Disclaimer</a:t>
            </a:r>
          </a:p>
          <a:p>
            <a:pPr lvl="1"/>
            <a:r>
              <a:rPr lang="en-US" dirty="0"/>
              <a:t>NEED presentations are designed to be nonpartisan</a:t>
            </a:r>
          </a:p>
          <a:p>
            <a:pPr lvl="1"/>
            <a:r>
              <a:rPr lang="en-US" dirty="0"/>
              <a:t>It is, however, inevitable that the presenter will be asked for and will provide their </a:t>
            </a:r>
            <a:r>
              <a:rPr lang="en-US"/>
              <a:t>own views</a:t>
            </a:r>
            <a:endParaRPr lang="en-US" dirty="0"/>
          </a:p>
          <a:p>
            <a:pPr lvl="1"/>
            <a:r>
              <a:rPr lang="en-US" dirty="0"/>
              <a:t>Such views are those of the presenter and not necessarily those of the National Economic Education Delegation (</a:t>
            </a:r>
            <a:r>
              <a:rPr lang="en-US"/>
              <a:t>NEED)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65FD2B-E0DC-B44E-B85B-3363DE71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87880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spc="-20" dirty="0">
                <a:solidFill>
                  <a:schemeClr val="bg1"/>
                </a:solidFill>
              </a:rPr>
              <a:t>Lab</a:t>
            </a:r>
            <a:r>
              <a:rPr lang="en-US" dirty="0"/>
              <a:t>or Income is Unhinged from Productivity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EAA10C6A-AF6F-4225-9CBA-F7C0F57B19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33063" y="2012062"/>
            <a:ext cx="4420737" cy="30824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/>
              <a:t>Why?</a:t>
            </a:r>
          </a:p>
          <a:p>
            <a:pPr marL="457200" indent="-457200"/>
            <a:r>
              <a:rPr lang="en-US" b="0" dirty="0"/>
              <a:t>Declining unionization</a:t>
            </a:r>
          </a:p>
          <a:p>
            <a:pPr marL="457200" indent="-457200"/>
            <a:r>
              <a:rPr lang="en-US" b="0" dirty="0"/>
              <a:t>Globalization</a:t>
            </a:r>
          </a:p>
          <a:p>
            <a:pPr marL="457200" indent="-457200"/>
            <a:r>
              <a:rPr lang="en-US" b="0" dirty="0"/>
              <a:t>Immigration</a:t>
            </a:r>
          </a:p>
          <a:p>
            <a:pPr marL="457200" indent="-457200"/>
            <a:r>
              <a:rPr lang="en-US" b="0" dirty="0"/>
              <a:t>Competition policy</a:t>
            </a:r>
          </a:p>
          <a:p>
            <a:pPr marL="457200" indent="-457200"/>
            <a:r>
              <a:rPr lang="en-US" b="0" dirty="0"/>
              <a:t>Cheap technology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B6EF921-EFED-8443-3915-05DBDF9BBF0F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290043" y="1325563"/>
            <a:ext cx="6425494" cy="4674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654213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09291B-DCAC-644F-A23D-B8F8BE8C7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Lab</a:t>
            </a:r>
            <a:r>
              <a:rPr lang="en-US" dirty="0"/>
              <a:t>or Share Gap Acceleration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FAD9A56-8E15-1343-9D5E-99C307BDC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51</a:t>
            </a:fld>
            <a:endParaRPr lang="en-US" dirty="0"/>
          </a:p>
        </p:txBody>
      </p:sp>
      <p:pic>
        <p:nvPicPr>
          <p:cNvPr id="8" name="Content Placeholder 7" descr="A screenshot of a map&#10;&#10;Description automatically generated">
            <a:extLst>
              <a:ext uri="{FF2B5EF4-FFF2-40B4-BE49-F238E27FC236}">
                <a16:creationId xmlns:a16="http://schemas.microsoft.com/office/drawing/2014/main" id="{F03DAE9B-04B6-C841-88EB-3AFFE1762F3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2478085" y="965877"/>
            <a:ext cx="7235829" cy="5264349"/>
          </a:xfrm>
        </p:spPr>
      </p:pic>
    </p:spTree>
    <p:extLst>
      <p:ext uri="{BB962C8B-B14F-4D97-AF65-F5344CB8AC3E}">
        <p14:creationId xmlns:p14="http://schemas.microsoft.com/office/powerpoint/2010/main" val="178439221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E1E1D-174D-C949-A37D-FA2C2022C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749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Dec</a:t>
            </a:r>
            <a:r>
              <a:rPr lang="en-US" dirty="0"/>
              <a:t>lining Unionization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B653B3-C2FF-F243-9EE4-577C44911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52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35F348B-484C-D448-BE5E-5ADBF445248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25612" y="1325563"/>
            <a:ext cx="7315200" cy="4875610"/>
          </a:xfrm>
          <a:prstGeom prst="rect">
            <a:avLst/>
          </a:prstGeom>
        </p:spPr>
      </p:pic>
      <p:sp>
        <p:nvSpPr>
          <p:cNvPr id="7" name="Content Placeholder 8">
            <a:extLst>
              <a:ext uri="{FF2B5EF4-FFF2-40B4-BE49-F238E27FC236}">
                <a16:creationId xmlns:a16="http://schemas.microsoft.com/office/drawing/2014/main" id="{61AF33F7-42EB-8940-AFE3-E5B01E16B806}"/>
              </a:ext>
            </a:extLst>
          </p:cNvPr>
          <p:cNvSpPr txBox="1">
            <a:spLocks/>
          </p:cNvSpPr>
          <p:nvPr/>
        </p:nvSpPr>
        <p:spPr>
          <a:xfrm>
            <a:off x="7806495" y="1681743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1983: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20.1%</a:t>
            </a:r>
          </a:p>
          <a:p>
            <a:pPr marL="457200" indent="-457200"/>
            <a:r>
              <a:rPr lang="en-US" dirty="0"/>
              <a:t>2021: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10.3%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FB529B1-DEA3-3344-82BB-C0A3149FE18D}"/>
              </a:ext>
            </a:extLst>
          </p:cNvPr>
          <p:cNvSpPr txBox="1"/>
          <p:nvPr/>
        </p:nvSpPr>
        <p:spPr>
          <a:xfrm>
            <a:off x="4162709" y="6422600"/>
            <a:ext cx="728757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</a:t>
            </a:r>
            <a:r>
              <a:rPr lang="en-US" sz="1000" dirty="0">
                <a:hlinkClick r:id="rId5"/>
              </a:rPr>
              <a:t>https://inequality.org/facts/income-inequality/</a:t>
            </a:r>
            <a:r>
              <a:rPr lang="en-US" sz="1000" dirty="0"/>
              <a:t>, Bureau of Labor Statistics and </a:t>
            </a:r>
            <a:r>
              <a:rPr lang="en-US" sz="1000" dirty="0" err="1"/>
              <a:t>Emmanueul</a:t>
            </a:r>
            <a:r>
              <a:rPr lang="en-US" sz="1000" dirty="0"/>
              <a:t> </a:t>
            </a:r>
            <a:r>
              <a:rPr lang="en-US" sz="1000" dirty="0" err="1"/>
              <a:t>Saez</a:t>
            </a:r>
            <a:r>
              <a:rPr lang="en-US" sz="1000" dirty="0"/>
              <a:t>, University of </a:t>
            </a:r>
            <a:r>
              <a:rPr lang="en-US" sz="1000" dirty="0" err="1"/>
              <a:t>Califonria</a:t>
            </a:r>
            <a:r>
              <a:rPr lang="en-US" sz="1000" dirty="0"/>
              <a:t>, Berkeley</a:t>
            </a:r>
          </a:p>
        </p:txBody>
      </p:sp>
      <p:sp>
        <p:nvSpPr>
          <p:cNvPr id="8" name="Content Placeholder 8">
            <a:extLst>
              <a:ext uri="{FF2B5EF4-FFF2-40B4-BE49-F238E27FC236}">
                <a16:creationId xmlns:a16="http://schemas.microsoft.com/office/drawing/2014/main" id="{97150D71-C935-804B-AA42-B29D472FD6ED}"/>
              </a:ext>
            </a:extLst>
          </p:cNvPr>
          <p:cNvSpPr txBox="1">
            <a:spLocks/>
          </p:cNvSpPr>
          <p:nvPr/>
        </p:nvSpPr>
        <p:spPr>
          <a:xfrm>
            <a:off x="7806495" y="3700011"/>
            <a:ext cx="3350624" cy="1476247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/>
              <a:t>Unionization Rates</a:t>
            </a:r>
          </a:p>
          <a:p>
            <a:pPr marL="457200" indent="-457200"/>
            <a:r>
              <a:rPr lang="en-US" dirty="0"/>
              <a:t>Public: </a:t>
            </a:r>
            <a:r>
              <a:rPr lang="en-US" b="0" dirty="0"/>
              <a:t>	</a:t>
            </a:r>
            <a:r>
              <a:rPr lang="en-US" b="0" dirty="0">
                <a:solidFill>
                  <a:srgbClr val="2B414D"/>
                </a:solidFill>
              </a:rPr>
              <a:t>33.9%</a:t>
            </a:r>
          </a:p>
          <a:p>
            <a:pPr marL="457200" indent="-457200"/>
            <a:r>
              <a:rPr lang="en-US" dirty="0"/>
              <a:t>Private:</a:t>
            </a:r>
            <a:r>
              <a:rPr lang="en-US" b="0" dirty="0"/>
              <a:t>	  </a:t>
            </a:r>
            <a:r>
              <a:rPr lang="en-US" b="0" dirty="0">
                <a:solidFill>
                  <a:srgbClr val="2B414D"/>
                </a:solidFill>
              </a:rPr>
              <a:t>6.1%</a:t>
            </a:r>
          </a:p>
        </p:txBody>
      </p:sp>
    </p:spTree>
    <p:extLst>
      <p:ext uri="{BB962C8B-B14F-4D97-AF65-F5344CB8AC3E}">
        <p14:creationId xmlns:p14="http://schemas.microsoft.com/office/powerpoint/2010/main" val="79546082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7ECC58-9E27-B845-8027-77BF9D3B7F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2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Co</a:t>
            </a:r>
            <a:r>
              <a:rPr lang="en-US" dirty="0"/>
              <a:t>mpetition in the Economy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F6E120-2C9A-A345-9235-08CEA0EC5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53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E6E07AB-5355-9744-96B3-BF792258FB9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636376" y="1095190"/>
            <a:ext cx="9076580" cy="5135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CB434D-1EBA-4142-A686-4A667AC6C46A}"/>
              </a:ext>
            </a:extLst>
          </p:cNvPr>
          <p:cNvSpPr txBox="1"/>
          <p:nvPr/>
        </p:nvSpPr>
        <p:spPr>
          <a:xfrm>
            <a:off x="3414877" y="1095190"/>
            <a:ext cx="536223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C4C88"/>
                </a:solidFill>
              </a:rPr>
              <a:t>Return on invested capital excluding goodwill – </a:t>
            </a:r>
          </a:p>
          <a:p>
            <a:pPr algn="ctr"/>
            <a:r>
              <a:rPr lang="en-US" sz="2000" b="1" dirty="0">
                <a:solidFill>
                  <a:srgbClr val="0C4C88"/>
                </a:solidFill>
              </a:rPr>
              <a:t>US publicly-traded nonfinancial firms, 1965-2014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4CEA87C-377B-7043-9E27-BBB58EDA4F3E}"/>
              </a:ext>
            </a:extLst>
          </p:cNvPr>
          <p:cNvSpPr txBox="1"/>
          <p:nvPr/>
        </p:nvSpPr>
        <p:spPr>
          <a:xfrm>
            <a:off x="3249827" y="6457890"/>
            <a:ext cx="584967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Jason Furman, ”Forms and sources of inequality in the United States”, VOX, March 17, 2016, Figure 6.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29EDF935-80E6-9746-9222-0E7EE41716AA}"/>
              </a:ext>
            </a:extLst>
          </p:cNvPr>
          <p:cNvCxnSpPr/>
          <p:nvPr/>
        </p:nvCxnSpPr>
        <p:spPr>
          <a:xfrm>
            <a:off x="2603500" y="4330700"/>
            <a:ext cx="2273300" cy="0"/>
          </a:xfrm>
          <a:prstGeom prst="line">
            <a:avLst/>
          </a:prstGeom>
          <a:ln w="50800">
            <a:solidFill>
              <a:srgbClr val="7030A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376A12B-D6D5-AA43-B25E-6DB06E5DD592}"/>
              </a:ext>
            </a:extLst>
          </p:cNvPr>
          <p:cNvCxnSpPr>
            <a:cxnSpLocks/>
          </p:cNvCxnSpPr>
          <p:nvPr/>
        </p:nvCxnSpPr>
        <p:spPr>
          <a:xfrm flipV="1">
            <a:off x="5107214" y="1803076"/>
            <a:ext cx="3669900" cy="2494708"/>
          </a:xfrm>
          <a:prstGeom prst="line">
            <a:avLst/>
          </a:prstGeom>
          <a:ln w="508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5159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F8BD97-B2CE-FA4C-9C95-909C8D384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67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Gro</a:t>
            </a:r>
            <a:r>
              <a:rPr lang="en-US" dirty="0"/>
              <a:t>wing Revenue Concentration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47849BD-E6BE-8540-9BA1-A5340981926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197453" y="1129304"/>
            <a:ext cx="9797093" cy="5070557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00BB3AA-A103-6A45-9264-B2F71C71ED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13AE603-20D3-7B43-A552-9C8A3BD5541D}"/>
              </a:ext>
            </a:extLst>
          </p:cNvPr>
          <p:cNvSpPr txBox="1"/>
          <p:nvPr/>
        </p:nvSpPr>
        <p:spPr>
          <a:xfrm>
            <a:off x="6319087" y="6456851"/>
            <a:ext cx="528317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The Hamilton Project, Brookings: The State of Competition and dynamism.</a:t>
            </a:r>
          </a:p>
        </p:txBody>
      </p:sp>
    </p:spTree>
    <p:extLst>
      <p:ext uri="{BB962C8B-B14F-4D97-AF65-F5344CB8AC3E}">
        <p14:creationId xmlns:p14="http://schemas.microsoft.com/office/powerpoint/2010/main" val="308898424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1AFC2-6A14-7E40-B5CF-E4338F13D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05" y="3153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CEO</a:t>
            </a:r>
            <a:r>
              <a:rPr lang="en-US" sz="3800" dirty="0"/>
              <a:t> Pay Has Been Growing Rapidly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422B6-CD2A-9142-9413-D4D76DC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55</a:t>
            </a:fld>
            <a:endParaRPr lang="en-US" dirty="0"/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49A37CEB-07FA-CC4F-9717-A6305B9092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</p:spPr>
      </p:pic>
    </p:spTree>
    <p:extLst>
      <p:ext uri="{BB962C8B-B14F-4D97-AF65-F5344CB8AC3E}">
        <p14:creationId xmlns:p14="http://schemas.microsoft.com/office/powerpoint/2010/main" val="28221364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9">
            <a:extLst>
              <a:ext uri="{FF2B5EF4-FFF2-40B4-BE49-F238E27FC236}">
                <a16:creationId xmlns:a16="http://schemas.microsoft.com/office/drawing/2014/main" id="{1483EB4D-2F6C-2940-8FBF-E372FCA5A206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rcRect/>
          <a:stretch>
            <a:fillRect/>
          </a:stretch>
        </p:blipFill>
        <p:spPr>
          <a:xfrm>
            <a:off x="1066800" y="1201026"/>
            <a:ext cx="10058400" cy="50292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7422B6-CD2A-9142-9413-D4D76DCD4C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56</a:t>
            </a:fld>
            <a:endParaRPr lang="en-US" dirty="0"/>
          </a:p>
        </p:txBody>
      </p:sp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9211AEA-4617-D64A-8FCF-9054B2EA35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269" y="2693022"/>
            <a:ext cx="10169462" cy="353720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145AB2D6-DF56-1B40-AB15-16C3863B6F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05" y="3153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CEO</a:t>
            </a:r>
            <a:r>
              <a:rPr lang="en-US" sz="3800" dirty="0"/>
              <a:t> Pay Has Been Growing Rapidly</a:t>
            </a:r>
          </a:p>
        </p:txBody>
      </p:sp>
    </p:spTree>
    <p:extLst>
      <p:ext uri="{BB962C8B-B14F-4D97-AF65-F5344CB8AC3E}">
        <p14:creationId xmlns:p14="http://schemas.microsoft.com/office/powerpoint/2010/main" val="372078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D0EDC-CD34-7B4B-8A45-910BFEB9F1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8510" y="21020"/>
            <a:ext cx="10515600" cy="1325563"/>
          </a:xfrm>
        </p:spPr>
        <p:txBody>
          <a:bodyPr>
            <a:normAutofit/>
          </a:bodyPr>
          <a:lstStyle/>
          <a:p>
            <a:r>
              <a:rPr lang="en-US" sz="3800" dirty="0"/>
              <a:t> </a:t>
            </a:r>
            <a:r>
              <a:rPr lang="en-US" sz="3800" dirty="0">
                <a:solidFill>
                  <a:schemeClr val="bg1"/>
                </a:solidFill>
              </a:rPr>
              <a:t>CEO</a:t>
            </a:r>
            <a:r>
              <a:rPr lang="en-US" sz="3800" dirty="0"/>
              <a:t> Compensation – Tied to Stock Prices</a:t>
            </a:r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46BC669-4314-9B4A-B5DE-42558FC222B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rcRect/>
          <a:stretch>
            <a:fillRect/>
          </a:stretch>
        </p:blipFill>
        <p:spPr>
          <a:xfrm>
            <a:off x="982274" y="1116500"/>
            <a:ext cx="10227451" cy="5113725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E1FCB-2283-7248-8162-697034059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937574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641CFE-B09C-6441-A0BB-A90046F590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7E6749-0B61-B140-8515-E5AE5CF0C8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58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496007-CD79-4942-9FAD-981618A353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5121" y="933061"/>
            <a:ext cx="8390117" cy="52971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CCBE16E-842D-AC46-A1E4-29AAA947E992}"/>
              </a:ext>
            </a:extLst>
          </p:cNvPr>
          <p:cNvSpPr txBox="1"/>
          <p:nvPr/>
        </p:nvSpPr>
        <p:spPr>
          <a:xfrm>
            <a:off x="3249827" y="6457890"/>
            <a:ext cx="72555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Ping Xu, James C. Garand, and Ling Zhu, “How immigration makes income inequality worse in the U.S.”, October, 2015, Figure 1.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9F172137-6E18-2C43-BE0D-964E35DAB0D0}"/>
              </a:ext>
            </a:extLst>
          </p:cNvPr>
          <p:cNvSpPr/>
          <p:nvPr/>
        </p:nvSpPr>
        <p:spPr>
          <a:xfrm>
            <a:off x="5295900" y="1625600"/>
            <a:ext cx="1638300" cy="2667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CD3D5C6-6417-E844-AA63-DEE772CF5AC2}"/>
              </a:ext>
            </a:extLst>
          </p:cNvPr>
          <p:cNvSpPr/>
          <p:nvPr/>
        </p:nvSpPr>
        <p:spPr>
          <a:xfrm>
            <a:off x="6418682" y="2713394"/>
            <a:ext cx="1792255" cy="44035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5632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251702-15BD-7D49-8A60-21CF25523D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Im</a:t>
            </a:r>
            <a:r>
              <a:rPr lang="en-US" dirty="0"/>
              <a:t>migration and Inequality- 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2DA72-A850-5148-89E8-F53E39E067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Beginning in about 1970, the immigrant share of the U.S. </a:t>
            </a:r>
            <a:br>
              <a:rPr lang="en-US" dirty="0"/>
            </a:br>
            <a:r>
              <a:rPr lang="en-US" dirty="0"/>
              <a:t>Population increased dramatically. </a:t>
            </a:r>
          </a:p>
          <a:p>
            <a:pPr lvl="1"/>
            <a:r>
              <a:rPr lang="en-US" dirty="0"/>
              <a:t>5% </a:t>
            </a:r>
            <a:r>
              <a:rPr lang="en-US"/>
              <a:t>in 1970 and </a:t>
            </a:r>
            <a:r>
              <a:rPr lang="en-US" dirty="0"/>
              <a:t>14% in 2016</a:t>
            </a:r>
          </a:p>
          <a:p>
            <a:r>
              <a:rPr lang="en-US" dirty="0"/>
              <a:t>Immigration tends to happen most often among:</a:t>
            </a:r>
          </a:p>
          <a:p>
            <a:pPr lvl="1"/>
            <a:r>
              <a:rPr lang="en-US" dirty="0"/>
              <a:t>Low-skilled low-wage workers</a:t>
            </a:r>
          </a:p>
          <a:p>
            <a:pPr lvl="1"/>
            <a:r>
              <a:rPr lang="en-US" dirty="0"/>
              <a:t>High-skilled high-wage workers</a:t>
            </a:r>
          </a:p>
          <a:p>
            <a:r>
              <a:rPr lang="en-US" dirty="0"/>
              <a:t>Immigration has likely increased income inequality.</a:t>
            </a:r>
          </a:p>
          <a:p>
            <a:r>
              <a:rPr lang="en-US" dirty="0"/>
              <a:t>Its effect has likely been small.</a:t>
            </a:r>
          </a:p>
          <a:p>
            <a:pPr lvl="1"/>
            <a:r>
              <a:rPr lang="en-US" dirty="0"/>
              <a:t>~5% between 1980 and 2000</a:t>
            </a:r>
          </a:p>
          <a:p>
            <a:pPr lvl="1"/>
            <a:r>
              <a:rPr lang="en-US" dirty="0"/>
              <a:t>No reason to think it has been bigger since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81B2EA-61CC-BA4A-B986-69FA4028A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59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468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03FD0A-5535-4618-9048-652BA9911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72B369D-49DE-46E9-89A1-7151219369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69610" y="213102"/>
            <a:ext cx="7052780" cy="5877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51058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C64A6-7DA2-524F-8985-DBCB03DE5D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hnological Change and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BB23C7-9FB2-F046-BEA9-D20CC47017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Much of the technology adopted in the last 30 years has eliminated low-skill or low-wage jobs.</a:t>
            </a:r>
          </a:p>
          <a:p>
            <a:pPr lvl="1"/>
            <a:r>
              <a:rPr lang="en-US" dirty="0"/>
              <a:t>Computers, advanced manufacturing equipment, steel mini-mills, automation</a:t>
            </a:r>
          </a:p>
          <a:p>
            <a:r>
              <a:rPr lang="en-US" dirty="0"/>
              <a:t>There is a “winner take all” aspect of the technology-driven economy.</a:t>
            </a:r>
          </a:p>
          <a:p>
            <a:pPr lvl="1"/>
            <a:r>
              <a:rPr lang="en-US" dirty="0"/>
              <a:t>This likely favors a small group of individuals.</a:t>
            </a:r>
          </a:p>
          <a:p>
            <a:r>
              <a:rPr lang="en-US" dirty="0"/>
              <a:t>Both aspects increase inequality by increasing the rewards to:</a:t>
            </a:r>
          </a:p>
          <a:p>
            <a:pPr lvl="1"/>
            <a:r>
              <a:rPr lang="en-US" dirty="0"/>
              <a:t>Those with significant labor market skills.</a:t>
            </a:r>
          </a:p>
          <a:p>
            <a:pPr lvl="1"/>
            <a:r>
              <a:rPr lang="en-US" dirty="0"/>
              <a:t>Owners over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B79DC94-BA23-AA49-8D84-000B6190D1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348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66D92-87F9-C748-A444-F1BC2B0A38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 Benefits Ownership over Labor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8949A2-A3E2-AB46-9600-8C9BEAF69E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61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1FC0DB-ACB3-A642-83DB-EC4BBB77B0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8400" y="1223258"/>
            <a:ext cx="7315200" cy="5006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493072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AD51C2-3788-E54B-A148-73509E48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Tec</a:t>
            </a:r>
            <a:r>
              <a:rPr lang="en-US" dirty="0"/>
              <a:t>hnology can Hurt Low Income Workers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BD0EC0-43D3-C24A-9986-A4F026337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4029943-484F-D14C-A5D3-DCA228F22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239282"/>
            <a:ext cx="4256314" cy="33478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59460F6-D0F7-C74B-83DE-BCC62264BB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4269" y="2971299"/>
            <a:ext cx="5419531" cy="329311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DD65DD2-CF7F-CE4B-9A8F-3E1CF6324F30}"/>
              </a:ext>
            </a:extLst>
          </p:cNvPr>
          <p:cNvSpPr txBox="1"/>
          <p:nvPr/>
        </p:nvSpPr>
        <p:spPr>
          <a:xfrm>
            <a:off x="5384800" y="2133600"/>
            <a:ext cx="52130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Early on, technology was good to low income workers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B7E65CC-CB3C-6F4B-BA25-40C8F1CF0251}"/>
              </a:ext>
            </a:extLst>
          </p:cNvPr>
          <p:cNvSpPr txBox="1"/>
          <p:nvPr/>
        </p:nvSpPr>
        <p:spPr>
          <a:xfrm>
            <a:off x="1723047" y="5395171"/>
            <a:ext cx="404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Until it was bad for them….</a:t>
            </a:r>
          </a:p>
        </p:txBody>
      </p:sp>
    </p:spTree>
    <p:extLst>
      <p:ext uri="{BB962C8B-B14F-4D97-AF65-F5344CB8AC3E}">
        <p14:creationId xmlns:p14="http://schemas.microsoft.com/office/powerpoint/2010/main" val="1446864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F400E4-5E93-D544-96D8-F7D52B0BE8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8999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 A </a:t>
            </a:r>
            <a:r>
              <a:rPr lang="en-US" dirty="0"/>
              <a:t>Modern Example: Uber &amp; Lyft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BE4FF6-283A-3942-A6AE-6C3A1B28E9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Technology:</a:t>
            </a:r>
          </a:p>
          <a:p>
            <a:pPr lvl="1"/>
            <a:r>
              <a:rPr lang="en-US" dirty="0"/>
              <a:t>Facilitates market power for owners.</a:t>
            </a:r>
          </a:p>
          <a:p>
            <a:pPr lvl="1"/>
            <a:r>
              <a:rPr lang="en-US" dirty="0"/>
              <a:t>Reduces bargaining power for labor.</a:t>
            </a:r>
          </a:p>
          <a:p>
            <a:pPr lvl="1"/>
            <a:r>
              <a:rPr lang="en-US" dirty="0"/>
              <a:t>Shifts costs of doing business onto labor.</a:t>
            </a:r>
          </a:p>
          <a:p>
            <a:pPr lvl="1"/>
            <a:endParaRPr lang="en-US" dirty="0"/>
          </a:p>
          <a:p>
            <a:r>
              <a:rPr lang="en-US" dirty="0"/>
              <a:t>Modern day Robber Barons?</a:t>
            </a:r>
          </a:p>
          <a:p>
            <a:pPr lvl="1"/>
            <a:r>
              <a:rPr lang="en-US" dirty="0"/>
              <a:t>Ruthlessly absorbing as much income as they can.</a:t>
            </a:r>
          </a:p>
          <a:p>
            <a:pPr lvl="1"/>
            <a:r>
              <a:rPr lang="en-US" dirty="0"/>
              <a:t>Lack of regard for labor.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85EC1CA-E3F3-1C40-9DEB-5FFC755070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63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262383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CB4E20-A00E-4948-BE0A-3D2959F50D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Glo</a:t>
            </a:r>
            <a:r>
              <a:rPr lang="en-US" dirty="0"/>
              <a:t>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1C6CF0-B971-1545-A10A-634ADE0F33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globalization?</a:t>
            </a:r>
          </a:p>
          <a:p>
            <a:pPr lvl="1"/>
            <a:r>
              <a:rPr lang="en-US" dirty="0"/>
              <a:t>Flow of goods, services, capital, and labor across international borders</a:t>
            </a:r>
          </a:p>
          <a:p>
            <a:r>
              <a:rPr lang="en-US" dirty="0"/>
              <a:t>How does it affect inequality?</a:t>
            </a:r>
          </a:p>
          <a:p>
            <a:pPr lvl="1"/>
            <a:r>
              <a:rPr lang="en-US" dirty="0"/>
              <a:t>Through a differential impact </a:t>
            </a:r>
            <a:r>
              <a:rPr lang="en-US"/>
              <a:t>on low-skilled </a:t>
            </a:r>
            <a:r>
              <a:rPr lang="en-US" dirty="0"/>
              <a:t>workers and hence their wages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For the United States, globalization is thought to lower the wages of low skilled and </a:t>
            </a:r>
            <a:r>
              <a:rPr lang="en-US"/>
              <a:t>hence low-wage </a:t>
            </a:r>
            <a:r>
              <a:rPr lang="en-US" dirty="0"/>
              <a:t>workers relative to those </a:t>
            </a:r>
            <a:r>
              <a:rPr lang="en-US"/>
              <a:t>of high-skilled </a:t>
            </a:r>
            <a:r>
              <a:rPr lang="en-US" dirty="0"/>
              <a:t>workers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92B3DA1-6851-8444-959C-B868BC7A8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9056647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7EDA4-A6FA-4640-A0AC-014455CB62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chanisms for the Effects of Globalization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F34F29-862A-0B4F-8F2B-30C56DC0F9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53331"/>
            <a:ext cx="10515600" cy="4736922"/>
          </a:xfrm>
        </p:spPr>
        <p:txBody>
          <a:bodyPr>
            <a:normAutofit/>
          </a:bodyPr>
          <a:lstStyle/>
          <a:p>
            <a:r>
              <a:rPr lang="en-US" dirty="0"/>
              <a:t>Merchandise trade</a:t>
            </a:r>
          </a:p>
          <a:p>
            <a:pPr lvl="1"/>
            <a:r>
              <a:rPr lang="en-US" dirty="0"/>
              <a:t>Importing goods that are made with low-skilled workers and exporting goods that are made with high-skilled workers</a:t>
            </a:r>
          </a:p>
          <a:p>
            <a:pPr lvl="2"/>
            <a:r>
              <a:rPr lang="en-US" dirty="0"/>
              <a:t>Lowers the wages of unskilled relative to skilled</a:t>
            </a:r>
          </a:p>
          <a:p>
            <a:pPr lvl="3"/>
            <a:r>
              <a:rPr lang="en-US" dirty="0"/>
              <a:t>making the distribution of income </a:t>
            </a:r>
            <a:r>
              <a:rPr lang="en-US" b="1" dirty="0"/>
              <a:t>less equal</a:t>
            </a:r>
          </a:p>
          <a:p>
            <a:r>
              <a:rPr lang="en-US" dirty="0"/>
              <a:t>Outsourcing</a:t>
            </a:r>
          </a:p>
          <a:p>
            <a:pPr lvl="1"/>
            <a:r>
              <a:rPr lang="en-US" dirty="0"/>
              <a:t>Similar channel as with merchandise trade</a:t>
            </a:r>
          </a:p>
          <a:p>
            <a:r>
              <a:rPr lang="en-US" dirty="0"/>
              <a:t>Trade in services</a:t>
            </a:r>
          </a:p>
          <a:p>
            <a:pPr lvl="1"/>
            <a:r>
              <a:rPr lang="en-US" dirty="0"/>
              <a:t>US imports of middle-skill services: business and some professional services</a:t>
            </a:r>
          </a:p>
          <a:p>
            <a:pPr lvl="1"/>
            <a:endParaRPr lang="en-US" dirty="0"/>
          </a:p>
          <a:p>
            <a:r>
              <a:rPr lang="en-US" dirty="0"/>
              <a:t>Intuitively:  The same as if we were to move the actual workers.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A631BD-26F2-604A-9E36-F2A9B126E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8046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5FE72F-2CFA-4441-AD53-FD043506A0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Effe</a:t>
            </a:r>
            <a:r>
              <a:rPr lang="en-US" dirty="0"/>
              <a:t>cts of the Unhinging?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CC67C6C-E10E-DC4A-AC94-B9CF182B73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tretch>
            <a:fillRect/>
          </a:stretch>
        </p:blipFill>
        <p:spPr>
          <a:xfrm>
            <a:off x="1324667" y="1171079"/>
            <a:ext cx="6201591" cy="4515841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647505-D0A3-2845-8DD5-94485F840D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66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144174-FCEC-2C41-BA7F-AB81B7085753}"/>
              </a:ext>
            </a:extLst>
          </p:cNvPr>
          <p:cNvSpPr txBox="1"/>
          <p:nvPr/>
        </p:nvSpPr>
        <p:spPr>
          <a:xfrm>
            <a:off x="8071138" y="2090171"/>
            <a:ext cx="3241850" cy="267765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/>
              <a:t>Labor’s Share of Income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1960:  66%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2011:  56%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2016:  58%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B02FE3-BC7B-B249-A926-9319AD042BAE}"/>
              </a:ext>
            </a:extLst>
          </p:cNvPr>
          <p:cNvSpPr txBox="1"/>
          <p:nvPr/>
        </p:nvSpPr>
        <p:spPr>
          <a:xfrm>
            <a:off x="8071138" y="6413908"/>
            <a:ext cx="33174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Source: Bureau of Labor Statistics</a:t>
            </a:r>
          </a:p>
        </p:txBody>
      </p:sp>
    </p:spTree>
    <p:extLst>
      <p:ext uri="{BB962C8B-B14F-4D97-AF65-F5344CB8AC3E}">
        <p14:creationId xmlns:p14="http://schemas.microsoft.com/office/powerpoint/2010/main" val="33486476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D71041-072D-2840-9F10-F972FA4ECD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56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is driving increasing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585DAE-8DC8-0F4F-9C13-013C427DEA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anchor="t" anchorCtr="0"/>
          <a:lstStyle/>
          <a:p>
            <a:r>
              <a:rPr lang="en-US" dirty="0"/>
              <a:t>Primary drivers:</a:t>
            </a:r>
          </a:p>
          <a:p>
            <a:pPr lvl="1"/>
            <a:r>
              <a:rPr lang="en-US" dirty="0"/>
              <a:t>Technology</a:t>
            </a:r>
          </a:p>
          <a:p>
            <a:pPr lvl="1"/>
            <a:r>
              <a:rPr lang="en-US" dirty="0"/>
              <a:t>Globalization</a:t>
            </a:r>
          </a:p>
          <a:p>
            <a:pPr lvl="1"/>
            <a:r>
              <a:rPr lang="en-US" dirty="0"/>
              <a:t>Institutions</a:t>
            </a:r>
          </a:p>
          <a:p>
            <a:r>
              <a:rPr lang="en-US" dirty="0"/>
              <a:t>These drivers can also influence personal choices in ways that affect measured income inequality.</a:t>
            </a:r>
          </a:p>
          <a:p>
            <a:pPr lvl="1"/>
            <a:r>
              <a:rPr lang="en-US" dirty="0"/>
              <a:t>For example, educational choices or labor </a:t>
            </a:r>
            <a:r>
              <a:rPr lang="en-US"/>
              <a:t>force participation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4A1240-F0A4-A44B-8471-8BE9199EB2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447651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802F7-AF6D-594D-A643-B0CC9B8863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289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 Sou</a:t>
            </a:r>
            <a:r>
              <a:rPr lang="en-US" dirty="0"/>
              <a:t>rces of Inequality Through Late 1990s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38ED347-E4F7-D344-8780-EAB3A6810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68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9E60A4-3B86-E042-8E57-9F1B5741D3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8643" y="873261"/>
            <a:ext cx="7394713" cy="535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470986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667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y Does Inequality Matter?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little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345940"/>
            <a:ext cx="5181600" cy="1736894"/>
          </a:xfrm>
        </p:spPr>
        <p:txBody>
          <a:bodyPr/>
          <a:lstStyle/>
          <a:p>
            <a:r>
              <a:rPr lang="en-US" sz="2400" dirty="0"/>
              <a:t>Too much inequality can:</a:t>
            </a:r>
          </a:p>
          <a:p>
            <a:pPr lvl="1"/>
            <a:r>
              <a:rPr lang="en-US" sz="2000" dirty="0"/>
              <a:t>Reduce individual motivation</a:t>
            </a:r>
          </a:p>
          <a:p>
            <a:pPr lvl="1"/>
            <a:r>
              <a:rPr lang="en-US" sz="2000" dirty="0"/>
              <a:t>Slow economic growth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885F805-0170-41DD-B5AF-D9A95FF1BB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33" t="25527" r="8947" b="18158"/>
          <a:stretch/>
        </p:blipFill>
        <p:spPr>
          <a:xfrm>
            <a:off x="3495652" y="4603318"/>
            <a:ext cx="4010526" cy="171650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856961F4-F892-0542-8186-A640950D4E1F}"/>
              </a:ext>
            </a:extLst>
          </p:cNvPr>
          <p:cNvSpPr txBox="1">
            <a:spLocks/>
          </p:cNvSpPr>
          <p:nvPr/>
        </p:nvSpPr>
        <p:spPr>
          <a:xfrm>
            <a:off x="914400" y="3443525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2" rtlCol="0" anchor="ctr" anchorCtr="0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 sz="2000" dirty="0"/>
          </a:p>
          <a:p>
            <a:pPr lvl="1"/>
            <a:r>
              <a:rPr lang="en-US" sz="2000" dirty="0"/>
              <a:t>Divide society</a:t>
            </a:r>
          </a:p>
          <a:p>
            <a:pPr lvl="1"/>
            <a:r>
              <a:rPr lang="en-US" sz="2000" dirty="0"/>
              <a:t>Distort political environment</a:t>
            </a:r>
          </a:p>
          <a:p>
            <a:pPr lvl="1"/>
            <a:r>
              <a:rPr lang="en-US" sz="2000" dirty="0"/>
              <a:t>Reduce political participation</a:t>
            </a:r>
          </a:p>
          <a:p>
            <a:pPr marL="457200" lvl="1" indent="0">
              <a:buNone/>
            </a:pPr>
            <a:endParaRPr lang="en-US" sz="2000" dirty="0"/>
          </a:p>
          <a:p>
            <a:pPr lvl="1"/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Reduce investments in public goods</a:t>
            </a:r>
          </a:p>
          <a:p>
            <a:pPr lvl="2"/>
            <a:r>
              <a:rPr lang="en-US" sz="2000" dirty="0"/>
              <a:t>Education</a:t>
            </a:r>
          </a:p>
          <a:p>
            <a:pPr lvl="2"/>
            <a:r>
              <a:rPr lang="en-US" sz="2000" dirty="0"/>
              <a:t>Environmental protections</a:t>
            </a:r>
          </a:p>
          <a:p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AEA7477-25EE-2F4D-836F-DD7755042118}"/>
              </a:ext>
            </a:extLst>
          </p:cNvPr>
          <p:cNvCxnSpPr/>
          <p:nvPr/>
        </p:nvCxnSpPr>
        <p:spPr>
          <a:xfrm>
            <a:off x="2063932" y="3052915"/>
            <a:ext cx="6450874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7BAA03F0-93B9-2541-B48F-CA652C3200AA}"/>
              </a:ext>
            </a:extLst>
          </p:cNvPr>
          <p:cNvSpPr txBox="1">
            <a:spLocks/>
          </p:cNvSpPr>
          <p:nvPr/>
        </p:nvSpPr>
        <p:spPr>
          <a:xfrm>
            <a:off x="838200" y="2818902"/>
            <a:ext cx="10515600" cy="1864801"/>
          </a:xfrm>
          <a:prstGeom prst="rect">
            <a:avLst/>
          </a:prstGeom>
        </p:spPr>
        <p:txBody>
          <a:bodyPr vert="horz" lIns="91440" tIns="45720" rIns="91440" bIns="45720" numCol="1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400" dirty="0"/>
              <a:t>Too much inequality may also: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68229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val 12">
            <a:extLst>
              <a:ext uri="{FF2B5EF4-FFF2-40B4-BE49-F238E27FC236}">
                <a16:creationId xmlns:a16="http://schemas.microsoft.com/office/drawing/2014/main" id="{607247B2-215B-4554-876C-1F0EB271D4AE}"/>
              </a:ext>
            </a:extLst>
          </p:cNvPr>
          <p:cNvSpPr>
            <a:spLocks/>
          </p:cNvSpPr>
          <p:nvPr/>
        </p:nvSpPr>
        <p:spPr>
          <a:xfrm>
            <a:off x="835575" y="268645"/>
            <a:ext cx="788273" cy="788273"/>
          </a:xfrm>
          <a:prstGeom prst="ellipse">
            <a:avLst/>
          </a:prstGeom>
          <a:solidFill>
            <a:srgbClr val="0C4C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361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Out</a:t>
            </a:r>
            <a:r>
              <a:rPr lang="en-US" dirty="0"/>
              <a:t>line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0A81A560-D6F0-4CF2-A6B8-0F9C43F36E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7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F69183D-BA9A-4ADF-BD36-FB418154C4BB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3">
            <a:extLst>
              <a:ext uri="{FF2B5EF4-FFF2-40B4-BE49-F238E27FC236}">
                <a16:creationId xmlns:a16="http://schemas.microsoft.com/office/drawing/2014/main" id="{F60C5E11-4956-F645-9B92-01DBB4FA25D2}"/>
              </a:ext>
            </a:extLst>
          </p:cNvPr>
          <p:cNvSpPr txBox="1">
            <a:spLocks/>
          </p:cNvSpPr>
          <p:nvPr/>
        </p:nvSpPr>
        <p:spPr>
          <a:xfrm>
            <a:off x="3505200" y="1334419"/>
            <a:ext cx="5181600" cy="4189162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dirty="0"/>
              <a:t>Definition</a:t>
            </a:r>
          </a:p>
          <a:p>
            <a:pPr>
              <a:lnSpc>
                <a:spcPct val="100000"/>
              </a:lnSpc>
            </a:pPr>
            <a:r>
              <a:rPr lang="en-US" dirty="0"/>
              <a:t>Measurement</a:t>
            </a:r>
          </a:p>
          <a:p>
            <a:pPr>
              <a:lnSpc>
                <a:spcPct val="100000"/>
              </a:lnSpc>
            </a:pPr>
            <a:r>
              <a:rPr lang="en-US" dirty="0"/>
              <a:t>How does it happen?</a:t>
            </a:r>
          </a:p>
          <a:p>
            <a:pPr>
              <a:lnSpc>
                <a:spcPct val="100000"/>
              </a:lnSpc>
            </a:pPr>
            <a:r>
              <a:rPr lang="en-US" dirty="0"/>
              <a:t>Does it matter?</a:t>
            </a:r>
          </a:p>
          <a:p>
            <a:pPr>
              <a:lnSpc>
                <a:spcPct val="100000"/>
              </a:lnSpc>
            </a:pPr>
            <a:r>
              <a:rPr lang="en-US" dirty="0"/>
              <a:t>Is it a problem?</a:t>
            </a:r>
          </a:p>
          <a:p>
            <a:pPr>
              <a:lnSpc>
                <a:spcPct val="100000"/>
              </a:lnSpc>
            </a:pPr>
            <a:r>
              <a:rPr lang="en-US" dirty="0"/>
              <a:t>What to do about it</a:t>
            </a:r>
          </a:p>
        </p:txBody>
      </p:sp>
    </p:spTree>
    <p:extLst>
      <p:ext uri="{BB962C8B-B14F-4D97-AF65-F5344CB8AC3E}">
        <p14:creationId xmlns:p14="http://schemas.microsoft.com/office/powerpoint/2010/main" val="75156288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860DB83-A3C5-EE41-8A08-435974337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70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E8C8D87-9BD1-F849-910B-7B798256A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14808" y="141345"/>
            <a:ext cx="7962383" cy="60888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55E3C38-110F-3F49-89FE-CC00B49EDB30}"/>
              </a:ext>
            </a:extLst>
          </p:cNvPr>
          <p:cNvSpPr txBox="1"/>
          <p:nvPr/>
        </p:nvSpPr>
        <p:spPr>
          <a:xfrm>
            <a:off x="5128054" y="6456851"/>
            <a:ext cx="65803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hlinkClick r:id="rId3"/>
              </a:rPr>
              <a:t>https://equitablegrowth.org/research-paper/are-todays-inequalities-limiting-tomorrows-opportunities</a:t>
            </a:r>
            <a:endParaRPr lang="en-US" sz="1200" dirty="0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F9A5233-23AF-DB4A-ADAA-D5B625F7B448}"/>
              </a:ext>
            </a:extLst>
          </p:cNvPr>
          <p:cNvGrpSpPr/>
          <p:nvPr/>
        </p:nvGrpSpPr>
        <p:grpSpPr>
          <a:xfrm>
            <a:off x="7853082" y="2689412"/>
            <a:ext cx="1626752" cy="1324363"/>
            <a:chOff x="7853082" y="2689412"/>
            <a:chExt cx="1626752" cy="132436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A617054-E3FC-3B45-84AE-1EA730C740A2}"/>
                </a:ext>
              </a:extLst>
            </p:cNvPr>
            <p:cNvSpPr txBox="1"/>
            <p:nvPr/>
          </p:nvSpPr>
          <p:spPr>
            <a:xfrm>
              <a:off x="8641976" y="3429000"/>
              <a:ext cx="83785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dirty="0"/>
                <a:t>U.S.</a:t>
              </a:r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20C02DA-662C-1049-95C9-D32A7EDCF00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458395" y="3014893"/>
              <a:ext cx="327017" cy="414107"/>
            </a:xfrm>
            <a:prstGeom prst="line">
              <a:avLst/>
            </a:prstGeom>
            <a:ln w="3810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CF6156F-43B8-9447-B677-18FC538051D0}"/>
                </a:ext>
              </a:extLst>
            </p:cNvPr>
            <p:cNvSpPr/>
            <p:nvPr/>
          </p:nvSpPr>
          <p:spPr>
            <a:xfrm>
              <a:off x="7853082" y="2689412"/>
              <a:ext cx="1207823" cy="268941"/>
            </a:xfrm>
            <a:prstGeom prst="rect">
              <a:avLst/>
            </a:prstGeom>
            <a:noFill/>
            <a:ln w="38100">
              <a:solidFill>
                <a:srgbClr val="CF1D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A082214D-215C-2545-8E34-BA845AF0CAB1}"/>
              </a:ext>
            </a:extLst>
          </p:cNvPr>
          <p:cNvSpPr txBox="1"/>
          <p:nvPr/>
        </p:nvSpPr>
        <p:spPr>
          <a:xfrm>
            <a:off x="9184195" y="2027643"/>
            <a:ext cx="692882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Brazil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46C5AC-076F-924C-A21B-72687036DA77}"/>
              </a:ext>
            </a:extLst>
          </p:cNvPr>
          <p:cNvSpPr txBox="1"/>
          <p:nvPr/>
        </p:nvSpPr>
        <p:spPr>
          <a:xfrm>
            <a:off x="7252620" y="2008135"/>
            <a:ext cx="715260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China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9D77645-5E7C-7549-A2AC-4731A9BC2AD0}"/>
              </a:ext>
            </a:extLst>
          </p:cNvPr>
          <p:cNvSpPr txBox="1"/>
          <p:nvPr/>
        </p:nvSpPr>
        <p:spPr>
          <a:xfrm>
            <a:off x="8154327" y="1915802"/>
            <a:ext cx="360996" cy="276999"/>
          </a:xfrm>
          <a:prstGeom prst="rect">
            <a:avLst/>
          </a:prstGeom>
          <a:solidFill>
            <a:schemeClr val="bg2"/>
          </a:solidFill>
        </p:spPr>
        <p:txBody>
          <a:bodyPr wrap="none" rtlCol="0">
            <a:spAutoFit/>
          </a:bodyPr>
          <a:lstStyle/>
          <a:p>
            <a:r>
              <a:rPr lang="en-US" sz="1200" dirty="0"/>
              <a:t>    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B7DF44D-F8F9-FE4F-9F55-87258D394326}"/>
              </a:ext>
            </a:extLst>
          </p:cNvPr>
          <p:cNvSpPr txBox="1"/>
          <p:nvPr/>
        </p:nvSpPr>
        <p:spPr>
          <a:xfrm>
            <a:off x="3311069" y="3339698"/>
            <a:ext cx="104278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Germany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9700EB2-C41C-0842-AA8C-DD3F4F7BB917}"/>
              </a:ext>
            </a:extLst>
          </p:cNvPr>
          <p:cNvSpPr txBox="1"/>
          <p:nvPr/>
        </p:nvSpPr>
        <p:spPr>
          <a:xfrm>
            <a:off x="7723338" y="1482831"/>
            <a:ext cx="616066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Peru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FCEC4BC-8648-1D4F-9A9A-2694A5617729}"/>
              </a:ext>
            </a:extLst>
          </p:cNvPr>
          <p:cNvSpPr txBox="1"/>
          <p:nvPr/>
        </p:nvSpPr>
        <p:spPr>
          <a:xfrm>
            <a:off x="5435704" y="4209275"/>
            <a:ext cx="883575" cy="369332"/>
          </a:xfrm>
          <a:prstGeom prst="rect">
            <a:avLst/>
          </a:prstGeom>
          <a:solidFill>
            <a:schemeClr val="bg2"/>
          </a:solidFill>
          <a:ln w="12700">
            <a:solidFill>
              <a:srgbClr val="CF1D0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Canada</a:t>
            </a:r>
          </a:p>
        </p:txBody>
      </p:sp>
    </p:spTree>
    <p:extLst>
      <p:ext uri="{BB962C8B-B14F-4D97-AF65-F5344CB8AC3E}">
        <p14:creationId xmlns:p14="http://schemas.microsoft.com/office/powerpoint/2010/main" val="2813224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xit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9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6" grpId="0" animBg="1"/>
      <p:bldP spid="16" grpId="1" animBg="1"/>
      <p:bldP spid="17" grpId="0" animBg="1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891F4C-6040-4748-9DB7-45D827104A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71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06C31B83-B77B-4B38-BF74-3DC034895A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814" y="204994"/>
            <a:ext cx="8514161" cy="6025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96750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DB2DB-40EB-A74D-BCFF-FB7A6C992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6217" y="11430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U.S.</a:t>
            </a:r>
            <a:r>
              <a:rPr lang="en-US" sz="3600" dirty="0"/>
              <a:t> – Racial Differences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E563612-0DE0-BA4D-A273-07CA0620E4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72</a:t>
            </a:fld>
            <a:endParaRPr lang="en-GB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A22BDBF-96E6-774A-B187-ADCFFD5FCBF2}"/>
              </a:ext>
            </a:extLst>
          </p:cNvPr>
          <p:cNvSpPr/>
          <p:nvPr/>
        </p:nvSpPr>
        <p:spPr>
          <a:xfrm>
            <a:off x="6491591" y="6441462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400" dirty="0"/>
              <a:t>Economic Policy Institute, </a:t>
            </a:r>
            <a:r>
              <a:rPr lang="en-US" sz="1400" i="1" dirty="0"/>
              <a:t>State of Working America</a:t>
            </a:r>
            <a:r>
              <a:rPr lang="en-US" sz="1400" dirty="0"/>
              <a:t>, 2012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28B28A5-B0D3-44A9-A830-91115C794A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6695" y="875446"/>
            <a:ext cx="6982329" cy="52008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661FB8-7C15-4172-A810-5432997682F4}"/>
              </a:ext>
            </a:extLst>
          </p:cNvPr>
          <p:cNvSpPr txBox="1"/>
          <p:nvPr/>
        </p:nvSpPr>
        <p:spPr>
          <a:xfrm>
            <a:off x="121224" y="3075057"/>
            <a:ext cx="2451288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Odds of staying poor, if born poor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293EFEA3-332E-4F00-877A-E63B8C5F3D87}"/>
              </a:ext>
            </a:extLst>
          </p:cNvPr>
          <p:cNvSpPr/>
          <p:nvPr/>
        </p:nvSpPr>
        <p:spPr>
          <a:xfrm>
            <a:off x="3096768" y="1938528"/>
            <a:ext cx="975360" cy="3572256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27DF3A-501D-465F-86E2-D0D776D9AFB5}"/>
              </a:ext>
            </a:extLst>
          </p:cNvPr>
          <p:cNvSpPr txBox="1"/>
          <p:nvPr/>
        </p:nvSpPr>
        <p:spPr>
          <a:xfrm>
            <a:off x="9399024" y="3989457"/>
            <a:ext cx="2295471" cy="707886"/>
          </a:xfrm>
          <a:prstGeom prst="rect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dirty="0"/>
              <a:t>Odds of </a:t>
            </a:r>
            <a:r>
              <a:rPr lang="en-US" sz="2000" i="1" dirty="0"/>
              <a:t>becoming</a:t>
            </a:r>
            <a:r>
              <a:rPr lang="en-US" sz="2000" dirty="0"/>
              <a:t> poor, if born rich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8502CA77-AE6C-48D4-879E-8A42B560CAA7}"/>
              </a:ext>
            </a:extLst>
          </p:cNvPr>
          <p:cNvSpPr/>
          <p:nvPr/>
        </p:nvSpPr>
        <p:spPr>
          <a:xfrm>
            <a:off x="8119874" y="3594969"/>
            <a:ext cx="975360" cy="1886717"/>
          </a:xfrm>
          <a:prstGeom prst="roundRect">
            <a:avLst/>
          </a:prstGeom>
          <a:noFill/>
          <a:ln w="1905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3392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BFB4E5-44B3-4137-8C76-3266029AD4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98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Gov</a:t>
            </a:r>
            <a:r>
              <a:rPr lang="en-US" dirty="0"/>
              <a:t>ernment Policy and Racial Inequality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3AC765-099E-409D-ADC8-2A27C37B85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b="0" dirty="0"/>
              <a:t>Product of a long historical process of discrimination with at least two reinforcing sets of policies. </a:t>
            </a:r>
          </a:p>
          <a:p>
            <a:pPr lvl="1"/>
            <a:r>
              <a:rPr lang="en-US" b="0" dirty="0"/>
              <a:t>Policies that govern the spatial distribution of the Black population. </a:t>
            </a:r>
          </a:p>
          <a:p>
            <a:pPr lvl="2"/>
            <a:r>
              <a:rPr lang="en-US" dirty="0"/>
              <a:t> Restrictive covenants, redlining, and general housing and lending discrimination</a:t>
            </a:r>
            <a:endParaRPr lang="en-US" b="0" dirty="0"/>
          </a:p>
          <a:p>
            <a:pPr lvl="1"/>
            <a:r>
              <a:rPr lang="en-US" b="0" dirty="0"/>
              <a:t>Policies that have a disparate impact on Black individuals because of their locations.</a:t>
            </a:r>
          </a:p>
          <a:p>
            <a:pPr lvl="2"/>
            <a:r>
              <a:rPr lang="en-US" dirty="0"/>
              <a:t>The original version of Michigan Senate Bill 897 exempted individuals from this work requirement conditional on residing in a county with an unemployment rate above 8.5 percent. The higher unemployment rates in rural counties would disproportionately exempt white Medicaid recipients from the work requirement within the bill.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373A609-923F-439A-A86D-6EE0EC11F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48753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2A7D58-16EA-5045-97E9-602E1B437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8559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Ho</a:t>
            </a:r>
            <a:r>
              <a:rPr lang="en-US" dirty="0"/>
              <a:t>w Much Inequality Is too Much?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E72176A-272E-1C47-AC6E-2876288A29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74</a:t>
            </a:fld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6B61E7A-017E-424B-9F8C-92C29D5D88A0}"/>
              </a:ext>
            </a:extLst>
          </p:cNvPr>
          <p:cNvCxnSpPr/>
          <p:nvPr/>
        </p:nvCxnSpPr>
        <p:spPr>
          <a:xfrm>
            <a:off x="1999454" y="2046006"/>
            <a:ext cx="0" cy="3135085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5293336A-1C2B-FF42-9C3C-B51E2D98A1B2}"/>
              </a:ext>
            </a:extLst>
          </p:cNvPr>
          <p:cNvCxnSpPr/>
          <p:nvPr/>
        </p:nvCxnSpPr>
        <p:spPr>
          <a:xfrm>
            <a:off x="1987108" y="5186855"/>
            <a:ext cx="7520152" cy="0"/>
          </a:xfrm>
          <a:prstGeom prst="line">
            <a:avLst/>
          </a:prstGeom>
          <a:ln w="12700">
            <a:solidFill>
              <a:srgbClr val="2B414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3AC503D-B133-2A42-B111-A43214FC5ECB}"/>
              </a:ext>
            </a:extLst>
          </p:cNvPr>
          <p:cNvCxnSpPr/>
          <p:nvPr/>
        </p:nvCxnSpPr>
        <p:spPr>
          <a:xfrm>
            <a:off x="7468437" y="2046006"/>
            <a:ext cx="0" cy="3135085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9876A85-E564-1A44-B742-3E7590C3EA43}"/>
              </a:ext>
            </a:extLst>
          </p:cNvPr>
          <p:cNvCxnSpPr/>
          <p:nvPr/>
        </p:nvCxnSpPr>
        <p:spPr>
          <a:xfrm>
            <a:off x="8171515" y="2568102"/>
            <a:ext cx="1186775" cy="817124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36EF63E-C3AD-0047-AEAC-604E9ECC9830}"/>
              </a:ext>
            </a:extLst>
          </p:cNvPr>
          <p:cNvCxnSpPr>
            <a:cxnSpLocks/>
          </p:cNvCxnSpPr>
          <p:nvPr/>
        </p:nvCxnSpPr>
        <p:spPr>
          <a:xfrm>
            <a:off x="7877566" y="3968885"/>
            <a:ext cx="1235053" cy="806526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E3ECBF5-8967-6B44-968A-4C25DFA22DDC}"/>
              </a:ext>
            </a:extLst>
          </p:cNvPr>
          <p:cNvCxnSpPr>
            <a:cxnSpLocks/>
          </p:cNvCxnSpPr>
          <p:nvPr/>
        </p:nvCxnSpPr>
        <p:spPr>
          <a:xfrm>
            <a:off x="4987817" y="3053286"/>
            <a:ext cx="1711559" cy="560262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01EF766-E3BA-EE4A-92CB-32E80F68BEE6}"/>
              </a:ext>
            </a:extLst>
          </p:cNvPr>
          <p:cNvCxnSpPr>
            <a:cxnSpLocks/>
          </p:cNvCxnSpPr>
          <p:nvPr/>
        </p:nvCxnSpPr>
        <p:spPr>
          <a:xfrm flipV="1">
            <a:off x="4969518" y="2383749"/>
            <a:ext cx="1728558" cy="405680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236D01B-11A3-FC48-8C4C-44935CDE1284}"/>
              </a:ext>
            </a:extLst>
          </p:cNvPr>
          <p:cNvCxnSpPr>
            <a:cxnSpLocks/>
          </p:cNvCxnSpPr>
          <p:nvPr/>
        </p:nvCxnSpPr>
        <p:spPr>
          <a:xfrm>
            <a:off x="2489055" y="2568102"/>
            <a:ext cx="1154582" cy="167380"/>
          </a:xfrm>
          <a:prstGeom prst="line">
            <a:avLst/>
          </a:prstGeom>
          <a:ln w="19050">
            <a:solidFill>
              <a:srgbClr val="C0000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C56D07A9-BC93-6940-BF0B-D66F66F96F3D}"/>
              </a:ext>
            </a:extLst>
          </p:cNvPr>
          <p:cNvCxnSpPr>
            <a:cxnSpLocks/>
          </p:cNvCxnSpPr>
          <p:nvPr/>
        </p:nvCxnSpPr>
        <p:spPr>
          <a:xfrm flipV="1">
            <a:off x="2411234" y="3385226"/>
            <a:ext cx="1232403" cy="880436"/>
          </a:xfrm>
          <a:prstGeom prst="line">
            <a:avLst/>
          </a:prstGeom>
          <a:ln w="1905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E813B057-8843-154A-AE6C-95685E87765E}"/>
              </a:ext>
            </a:extLst>
          </p:cNvPr>
          <p:cNvSpPr txBox="1"/>
          <p:nvPr/>
        </p:nvSpPr>
        <p:spPr>
          <a:xfrm rot="19453554">
            <a:off x="2081750" y="3513860"/>
            <a:ext cx="1575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Efficiency/GDP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0FE2951D-854F-6549-B981-836AD350201A}"/>
              </a:ext>
            </a:extLst>
          </p:cNvPr>
          <p:cNvSpPr txBox="1"/>
          <p:nvPr/>
        </p:nvSpPr>
        <p:spPr>
          <a:xfrm rot="20761362">
            <a:off x="4895916" y="2241104"/>
            <a:ext cx="16607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Efficiency/GDP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90262F9-779E-A14E-9796-6414A3F80498}"/>
              </a:ext>
            </a:extLst>
          </p:cNvPr>
          <p:cNvSpPr txBox="1"/>
          <p:nvPr/>
        </p:nvSpPr>
        <p:spPr>
          <a:xfrm rot="2005034">
            <a:off x="8075128" y="2644109"/>
            <a:ext cx="16371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1"/>
                </a:solidFill>
              </a:rPr>
              <a:t>Efficiency/GDP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2761B19-A0D4-5B4D-A18D-C76A50023853}"/>
              </a:ext>
            </a:extLst>
          </p:cNvPr>
          <p:cNvSpPr txBox="1"/>
          <p:nvPr/>
        </p:nvSpPr>
        <p:spPr>
          <a:xfrm rot="557065">
            <a:off x="2702745" y="2288658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780808B-335A-164C-A760-A1BB7C41E46F}"/>
              </a:ext>
            </a:extLst>
          </p:cNvPr>
          <p:cNvSpPr txBox="1"/>
          <p:nvPr/>
        </p:nvSpPr>
        <p:spPr>
          <a:xfrm rot="1162252">
            <a:off x="5517558" y="2963699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D49F7C20-1261-5C48-A51A-47B2513578CB}"/>
              </a:ext>
            </a:extLst>
          </p:cNvPr>
          <p:cNvSpPr txBox="1"/>
          <p:nvPr/>
        </p:nvSpPr>
        <p:spPr>
          <a:xfrm rot="1953950">
            <a:off x="8170686" y="4026541"/>
            <a:ext cx="833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Equity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0364763-BA30-4141-B8EB-640F80695941}"/>
              </a:ext>
            </a:extLst>
          </p:cNvPr>
          <p:cNvSpPr txBox="1"/>
          <p:nvPr/>
        </p:nvSpPr>
        <p:spPr>
          <a:xfrm>
            <a:off x="7315991" y="5333444"/>
            <a:ext cx="3113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X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7EEC436-1B1A-8A4B-B1AE-CEFB2752B391}"/>
              </a:ext>
            </a:extLst>
          </p:cNvPr>
          <p:cNvCxnSpPr/>
          <p:nvPr/>
        </p:nvCxnSpPr>
        <p:spPr>
          <a:xfrm>
            <a:off x="4521021" y="2008050"/>
            <a:ext cx="0" cy="3135085"/>
          </a:xfrm>
          <a:prstGeom prst="line">
            <a:avLst/>
          </a:prstGeom>
          <a:ln w="38100">
            <a:solidFill>
              <a:srgbClr val="C0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078FCD7C-6D7F-2D4C-B640-BF5833A6E95D}"/>
              </a:ext>
            </a:extLst>
          </p:cNvPr>
          <p:cNvSpPr txBox="1"/>
          <p:nvPr/>
        </p:nvSpPr>
        <p:spPr>
          <a:xfrm>
            <a:off x="4374987" y="5333444"/>
            <a:ext cx="295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/>
              <a:t>Z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CFFC583-E770-124D-9223-7232CA7893A2}"/>
              </a:ext>
            </a:extLst>
          </p:cNvPr>
          <p:cNvSpPr txBox="1"/>
          <p:nvPr/>
        </p:nvSpPr>
        <p:spPr>
          <a:xfrm>
            <a:off x="4388841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E00650E-818D-0342-A868-28EA2CD7617C}"/>
              </a:ext>
            </a:extLst>
          </p:cNvPr>
          <p:cNvSpPr txBox="1"/>
          <p:nvPr/>
        </p:nvSpPr>
        <p:spPr>
          <a:xfrm>
            <a:off x="5073913" y="5727536"/>
            <a:ext cx="1624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C4C88"/>
                </a:solidFill>
              </a:rPr>
              <a:t>Gini Coefficient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50C7CC3-E933-614F-BBA1-5894DA0D6748}"/>
              </a:ext>
            </a:extLst>
          </p:cNvPr>
          <p:cNvSpPr txBox="1"/>
          <p:nvPr/>
        </p:nvSpPr>
        <p:spPr>
          <a:xfrm>
            <a:off x="1849089" y="5192620"/>
            <a:ext cx="2760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091FA16-B142-C144-A579-4E67C0F7B80B}"/>
              </a:ext>
            </a:extLst>
          </p:cNvPr>
          <p:cNvSpPr txBox="1"/>
          <p:nvPr/>
        </p:nvSpPr>
        <p:spPr>
          <a:xfrm>
            <a:off x="9277870" y="5167656"/>
            <a:ext cx="4587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100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99A1039-4451-554A-994E-6E6E11D8F397}"/>
              </a:ext>
            </a:extLst>
          </p:cNvPr>
          <p:cNvSpPr txBox="1"/>
          <p:nvPr/>
        </p:nvSpPr>
        <p:spPr>
          <a:xfrm>
            <a:off x="7339862" y="1676796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D0C6B9-B238-A64B-BA3E-5B6D1FF325DD}"/>
              </a:ext>
            </a:extLst>
          </p:cNvPr>
          <p:cNvSpPr txBox="1"/>
          <p:nvPr/>
        </p:nvSpPr>
        <p:spPr>
          <a:xfrm>
            <a:off x="7070295" y="1048442"/>
            <a:ext cx="7581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Sweet</a:t>
            </a:r>
          </a:p>
          <a:p>
            <a:pPr algn="ctr"/>
            <a:r>
              <a:rPr lang="en-US" dirty="0"/>
              <a:t>Spot</a:t>
            </a:r>
          </a:p>
        </p:txBody>
      </p:sp>
    </p:spTree>
    <p:extLst>
      <p:ext uri="{BB962C8B-B14F-4D97-AF65-F5344CB8AC3E}">
        <p14:creationId xmlns:p14="http://schemas.microsoft.com/office/powerpoint/2010/main" val="4042612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  <p:bldP spid="32" grpId="0"/>
      <p:bldP spid="39" grpId="0"/>
      <p:bldP spid="35" grpId="0"/>
      <p:bldP spid="3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E285A0-6A35-F144-AAB5-7B8928035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653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Ine</a:t>
            </a:r>
            <a:r>
              <a:rPr lang="en-US" dirty="0"/>
              <a:t>quality Can Also Directly Affect GDP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DCF27CA-6BE0-084A-B3C1-6E785A143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75</a:t>
            </a:fld>
            <a:endParaRPr lang="en-GB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80C55B87-50C4-D341-8437-3EBD851450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698" y="1110586"/>
            <a:ext cx="6320147" cy="511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5676E4C1-8C1D-C74F-9A80-90A6ACD291D3}"/>
              </a:ext>
            </a:extLst>
          </p:cNvPr>
          <p:cNvSpPr txBox="1">
            <a:spLocks/>
          </p:cNvSpPr>
          <p:nvPr/>
        </p:nvSpPr>
        <p:spPr>
          <a:xfrm>
            <a:off x="7013699" y="1877189"/>
            <a:ext cx="5002251" cy="387022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1" kern="1200">
                <a:solidFill>
                  <a:srgbClr val="0C4C88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Calibri" panose="020F0502020204030204" pitchFamily="34" charset="0"/>
              <a:buChar char="-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80000"/>
              <a:buFont typeface="Courier New" panose="02070309020205020404" pitchFamily="49" charset="0"/>
              <a:buChar char="o"/>
              <a:defRPr sz="24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2B414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The US Economy is driven by consumption (67% of GDP).</a:t>
            </a:r>
          </a:p>
          <a:p>
            <a:pPr lvl="1"/>
            <a:r>
              <a:rPr lang="en-US"/>
              <a:t>Middle class are the big consumers.</a:t>
            </a:r>
          </a:p>
          <a:p>
            <a:pPr lvl="1"/>
            <a:r>
              <a:rPr lang="en-US"/>
              <a:t>They have less money.</a:t>
            </a:r>
          </a:p>
          <a:p>
            <a:pPr lvl="1"/>
            <a:r>
              <a:rPr lang="en-US"/>
              <a:t>Consumption is lower.</a:t>
            </a:r>
          </a:p>
          <a:p>
            <a:pPr lvl="1"/>
            <a:r>
              <a:rPr lang="en-US"/>
              <a:t>GDP is lower.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716840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D3A3D6-DD12-6C49-9FBF-13F51DAD4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2445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Too</a:t>
            </a:r>
            <a:r>
              <a:rPr lang="en-US" dirty="0"/>
              <a:t> Much Inequality Can: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3E9CB7-5F64-E847-860E-0A39979188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Reduce work effort, which reduces GDP.</a:t>
            </a:r>
          </a:p>
          <a:p>
            <a:endParaRPr lang="en-US" dirty="0"/>
          </a:p>
          <a:p>
            <a:r>
              <a:rPr lang="en-US" dirty="0"/>
              <a:t>Reduce purchasing power of the middle class, which reduces GDP.</a:t>
            </a:r>
          </a:p>
          <a:p>
            <a:endParaRPr lang="en-US" dirty="0"/>
          </a:p>
          <a:p>
            <a:r>
              <a:rPr lang="en-US" dirty="0"/>
              <a:t>Reduce the ability of people to get ahead, which reduces mobility.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Puts the American Dream at risk.</a:t>
            </a:r>
          </a:p>
          <a:p>
            <a:r>
              <a:rPr lang="en-US" dirty="0"/>
              <a:t>Increase the share of the population living on low incomes.</a:t>
            </a:r>
          </a:p>
          <a:p>
            <a:pPr lvl="1">
              <a:spcAft>
                <a:spcPts val="1000"/>
              </a:spcAft>
            </a:pPr>
            <a:r>
              <a:rPr lang="en-US" dirty="0"/>
              <a:t>Offending our sense of equity?  Desire for shared prosperity?</a:t>
            </a:r>
          </a:p>
          <a:p>
            <a:r>
              <a:rPr lang="en-US" dirty="0"/>
              <a:t>Concentrate political power.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ED670C-B2B7-4C43-AC43-BE03CE5F84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76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0570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366787-9EDA-5244-8076-C39E5AA86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2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C517111-6665-F94C-A55C-869AA9BE7A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69505" y="1229832"/>
            <a:ext cx="9852991" cy="500039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A2D7C8-009E-E242-A115-D5B3DE81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1BC0143-8565-0B4B-9AA8-A33F4686E3F1}"/>
              </a:ext>
            </a:extLst>
          </p:cNvPr>
          <p:cNvSpPr txBox="1"/>
          <p:nvPr/>
        </p:nvSpPr>
        <p:spPr>
          <a:xfrm>
            <a:off x="3249827" y="6457890"/>
            <a:ext cx="30412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>
              <a:defRPr/>
            </a:pPr>
            <a:r>
              <a:rPr lang="en-US" sz="1000" dirty="0"/>
              <a:t>Source: Data taken from the 2014 CIA World Factbook.</a:t>
            </a:r>
          </a:p>
        </p:txBody>
      </p:sp>
    </p:spTree>
    <p:extLst>
      <p:ext uri="{BB962C8B-B14F-4D97-AF65-F5344CB8AC3E}">
        <p14:creationId xmlns:p14="http://schemas.microsoft.com/office/powerpoint/2010/main" val="120152843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14A18-E1DA-D945-9918-ABF83D25D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412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An</a:t>
            </a:r>
            <a:r>
              <a:rPr lang="en-US" dirty="0"/>
              <a:t> International Perspective: </a:t>
            </a:r>
            <a:r>
              <a:rPr lang="en-US" dirty="0" err="1"/>
              <a:t>Comparables</a:t>
            </a:r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02AD8C2-1B40-E24B-98B4-51A1EEDA31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86737" y="1103803"/>
            <a:ext cx="5818525" cy="5120302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41301A-D600-6740-B5B4-67821CB068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78</a:t>
            </a:fld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BFF6DE5-BFE4-8C4A-BBC1-9F4BE2D934BA}"/>
              </a:ext>
            </a:extLst>
          </p:cNvPr>
          <p:cNvSpPr txBox="1"/>
          <p:nvPr/>
        </p:nvSpPr>
        <p:spPr>
          <a:xfrm>
            <a:off x="8589689" y="2145792"/>
            <a:ext cx="1203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U.S.: 17-18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1C0D70E-2093-274E-81F7-B7D4D857C2C5}"/>
              </a:ext>
            </a:extLst>
          </p:cNvPr>
          <p:cNvSpPr txBox="1"/>
          <p:nvPr/>
        </p:nvSpPr>
        <p:spPr>
          <a:xfrm>
            <a:off x="8413740" y="3479288"/>
            <a:ext cx="28846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Canada, UK, Germany: 12-13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D77DB5-9F08-B74B-A816-DEC3FD57A2F0}"/>
              </a:ext>
            </a:extLst>
          </p:cNvPr>
          <p:cNvSpPr txBox="1"/>
          <p:nvPr/>
        </p:nvSpPr>
        <p:spPr>
          <a:xfrm>
            <a:off x="8413739" y="4484183"/>
            <a:ext cx="2374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Italy, France, Japan: 7-9</a:t>
            </a:r>
          </a:p>
        </p:txBody>
      </p:sp>
    </p:spTree>
    <p:extLst>
      <p:ext uri="{BB962C8B-B14F-4D97-AF65-F5344CB8AC3E}">
        <p14:creationId xmlns:p14="http://schemas.microsoft.com/office/powerpoint/2010/main" val="708849081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7F9754-EFD0-C34F-8FFA-DF551DC3F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46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But</a:t>
            </a:r>
            <a:r>
              <a:rPr lang="en-US" dirty="0"/>
              <a:t> High-Income Households Save More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AF60D4-B1F9-554A-9D69-F516C9D17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79</a:t>
            </a:fld>
            <a:endParaRPr lang="en-US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DF2235A-0415-0F4C-A4F9-1A49BEC1282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93060" y="1514249"/>
            <a:ext cx="6311287" cy="43513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3AF3989-6A4F-9F46-B14D-4BCDC9D95B4A}"/>
              </a:ext>
            </a:extLst>
          </p:cNvPr>
          <p:cNvSpPr txBox="1"/>
          <p:nvPr/>
        </p:nvSpPr>
        <p:spPr>
          <a:xfrm>
            <a:off x="7004347" y="2442025"/>
            <a:ext cx="50860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4C88"/>
                </a:solidFill>
              </a:rPr>
              <a:t>Facilitates the Consumption of:</a:t>
            </a:r>
          </a:p>
          <a:p>
            <a:pPr marL="182880" indent="-182880"/>
            <a:r>
              <a:rPr lang="en-US" sz="2400" b="1" dirty="0">
                <a:solidFill>
                  <a:srgbClr val="0C4C88"/>
                </a:solidFill>
              </a:rPr>
              <a:t>Wealth</a:t>
            </a:r>
          </a:p>
          <a:p>
            <a:pPr marL="182880" indent="-18288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0C4C88"/>
              </a:solidFill>
            </a:endParaRPr>
          </a:p>
          <a:p>
            <a:pPr marL="182880" indent="-182880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C4C88"/>
                </a:solidFill>
              </a:rPr>
              <a:t>Which facilitates the consumption of:</a:t>
            </a:r>
          </a:p>
          <a:p>
            <a:pPr marL="182880" indent="-182880"/>
            <a:r>
              <a:rPr lang="en-US" sz="2400" b="1" dirty="0">
                <a:solidFill>
                  <a:srgbClr val="0C4C88"/>
                </a:solidFill>
              </a:rPr>
              <a:t>Leisure</a:t>
            </a:r>
          </a:p>
        </p:txBody>
      </p:sp>
    </p:spTree>
    <p:extLst>
      <p:ext uri="{BB962C8B-B14F-4D97-AF65-F5344CB8AC3E}">
        <p14:creationId xmlns:p14="http://schemas.microsoft.com/office/powerpoint/2010/main" val="10999011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Eco</a:t>
            </a:r>
            <a:r>
              <a:rPr lang="en-US" dirty="0"/>
              <a:t>nomic Inequality: Income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189162"/>
          </a:xfrm>
        </p:spPr>
        <p:txBody>
          <a:bodyPr anchor="ctr" anchorCtr="0"/>
          <a:lstStyle/>
          <a:p>
            <a:r>
              <a:rPr lang="en-US" dirty="0"/>
              <a:t>Definition:</a:t>
            </a:r>
          </a:p>
          <a:p>
            <a:pPr lvl="1"/>
            <a:r>
              <a:rPr lang="en-US" dirty="0"/>
              <a:t>The extent to which the distribution of income deviates from complete equality.</a:t>
            </a:r>
          </a:p>
          <a:p>
            <a:pPr lvl="1"/>
            <a:endParaRPr lang="en-US" dirty="0"/>
          </a:p>
          <a:p>
            <a:pPr lvl="1"/>
            <a:r>
              <a:rPr lang="en-US" dirty="0"/>
              <a:t>The dispersion of income throughout </a:t>
            </a:r>
            <a:r>
              <a:rPr lang="en-US"/>
              <a:t>the economy.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B994391-A037-42D0-906C-187BB2976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pPr/>
              <a:t>8</a:t>
            </a:fld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282F4B6-A172-4E44-9BB2-C7E8C87349DA}"/>
              </a:ext>
            </a:extLst>
          </p:cNvPr>
          <p:cNvCxnSpPr>
            <a:cxnSpLocks/>
          </p:cNvCxnSpPr>
          <p:nvPr/>
        </p:nvCxnSpPr>
        <p:spPr>
          <a:xfrm>
            <a:off x="3310764" y="6412788"/>
            <a:ext cx="8153398" cy="0"/>
          </a:xfrm>
          <a:prstGeom prst="line">
            <a:avLst/>
          </a:prstGeom>
          <a:ln>
            <a:solidFill>
              <a:srgbClr val="0C4C8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>
            <a:extLst>
              <a:ext uri="{FF2B5EF4-FFF2-40B4-BE49-F238E27FC236}">
                <a16:creationId xmlns:a16="http://schemas.microsoft.com/office/drawing/2014/main" id="{C9698A85-EA40-4EBB-8EFF-6FFBC920CA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8899" y="2321122"/>
            <a:ext cx="4511501" cy="3007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91977330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FB56B-CF2B-E74E-8081-40CF9C86D4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Ad</a:t>
            </a:r>
            <a:r>
              <a:rPr lang="en-US" dirty="0"/>
              <a:t>dressing Inequality: Is It A Problem?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DC2038-AEA5-F74B-9B84-598AD05F5C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Why it might be a problem.</a:t>
            </a:r>
          </a:p>
          <a:p>
            <a:pPr lvl="1"/>
            <a:r>
              <a:rPr lang="en-US" dirty="0"/>
              <a:t>Economic issues (</a:t>
            </a:r>
            <a:r>
              <a:rPr lang="en-US" b="1" i="1" dirty="0"/>
              <a:t>Efficiency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There is evidence that at some level, increased inequality slows economic growth.</a:t>
            </a:r>
          </a:p>
          <a:p>
            <a:pPr lvl="2"/>
            <a:r>
              <a:rPr lang="en-US" dirty="0"/>
              <a:t>Or, inequality concentrates resources among investors.</a:t>
            </a:r>
          </a:p>
          <a:p>
            <a:pPr lvl="1"/>
            <a:r>
              <a:rPr lang="en-US" dirty="0"/>
              <a:t>Noneconomic issues (</a:t>
            </a:r>
            <a:r>
              <a:rPr lang="en-US" b="1" i="1" dirty="0"/>
              <a:t>Equity</a:t>
            </a:r>
            <a:r>
              <a:rPr lang="en-US" dirty="0"/>
              <a:t>)</a:t>
            </a:r>
          </a:p>
          <a:p>
            <a:pPr lvl="2"/>
            <a:r>
              <a:rPr lang="en-US" dirty="0"/>
              <a:t>Values, ethics and morals will drive individual evaluations of the level of inequality.</a:t>
            </a:r>
          </a:p>
          <a:p>
            <a:pPr lvl="3"/>
            <a:r>
              <a:rPr lang="en-US" dirty="0"/>
              <a:t>E.g., inequality is primarily a function of market outcomes, so should be left alone.</a:t>
            </a:r>
          </a:p>
          <a:p>
            <a:pPr lvl="3"/>
            <a:r>
              <a:rPr lang="en-US" dirty="0"/>
              <a:t>Or, a solid middle class is important for maintaining a civil society, which runs contrary to a high degree of inequality.</a:t>
            </a:r>
          </a:p>
          <a:p>
            <a:r>
              <a:rPr lang="en-US" dirty="0"/>
              <a:t>Suppose you think it’s a problem. How might it be addressed?</a:t>
            </a:r>
          </a:p>
          <a:p>
            <a:pPr lvl="2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22330E-4C17-904B-9324-831B20935A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80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619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730375"/>
            <a:ext cx="5181600" cy="4351338"/>
          </a:xfrm>
        </p:spPr>
        <p:txBody>
          <a:bodyPr anchor="ctr" anchorCtr="0">
            <a:normAutofit/>
          </a:bodyPr>
          <a:lstStyle/>
          <a:p>
            <a:r>
              <a:rPr lang="en-US" dirty="0"/>
              <a:t>RE-distribution</a:t>
            </a:r>
          </a:p>
          <a:p>
            <a:pPr lvl="1"/>
            <a:r>
              <a:rPr lang="en-US" dirty="0"/>
              <a:t>Tax and transfer programs</a:t>
            </a:r>
          </a:p>
          <a:p>
            <a:pPr lvl="1"/>
            <a:endParaRPr lang="en-US" dirty="0"/>
          </a:p>
          <a:p>
            <a:r>
              <a:rPr lang="en-US" dirty="0"/>
              <a:t>PRE-distribution</a:t>
            </a:r>
          </a:p>
          <a:p>
            <a:pPr lvl="1"/>
            <a:r>
              <a:rPr lang="en-US" dirty="0"/>
              <a:t>Strengthen labor unions</a:t>
            </a:r>
          </a:p>
          <a:p>
            <a:pPr lvl="1"/>
            <a:r>
              <a:rPr lang="en-US" dirty="0"/>
              <a:t>Collective bargaining</a:t>
            </a:r>
          </a:p>
          <a:p>
            <a:pPr lvl="1"/>
            <a:r>
              <a:rPr lang="en-US" dirty="0"/>
              <a:t>Other policies that favor labor over business owners</a:t>
            </a:r>
          </a:p>
          <a:p>
            <a:pPr lvl="1"/>
            <a:r>
              <a:rPr lang="en-US" dirty="0"/>
              <a:t>Minimum wages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9798" y="25804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(1/2)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DBB3985-0913-4742-99ED-5F55BAEC8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60000">
            <a:off x="6477000" y="238204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2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832014-FD3E-B94A-999A-9C5867AC8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024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His</a:t>
            </a:r>
            <a:r>
              <a:rPr lang="en-US" dirty="0"/>
              <a:t>torical Values of Minimum Wages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F447B4C-F80F-2A49-87F5-1ABB25FF6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82</a:t>
            </a:fld>
            <a:endParaRPr lang="en-GB"/>
          </a:p>
        </p:txBody>
      </p:sp>
      <p:pic>
        <p:nvPicPr>
          <p:cNvPr id="8" name="Content Placeholder 7" descr="Chart, line chart&#10;&#10;Description automatically generated">
            <a:extLst>
              <a:ext uri="{FF2B5EF4-FFF2-40B4-BE49-F238E27FC236}">
                <a16:creationId xmlns:a16="http://schemas.microsoft.com/office/drawing/2014/main" id="{0F82224B-7625-3941-9438-47D7152AA0E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r:link="rId3"/>
          <a:stretch>
            <a:fillRect/>
          </a:stretch>
        </p:blipFill>
        <p:spPr>
          <a:xfrm>
            <a:off x="1073191" y="1207417"/>
            <a:ext cx="10045618" cy="5022809"/>
          </a:xfrm>
        </p:spPr>
      </p:pic>
    </p:spTree>
    <p:extLst>
      <p:ext uri="{BB962C8B-B14F-4D97-AF65-F5344CB8AC3E}">
        <p14:creationId xmlns:p14="http://schemas.microsoft.com/office/powerpoint/2010/main" val="207410154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58A9BB7C-8A4D-9C44-ADBD-7601D66754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83</a:t>
            </a:fld>
            <a:endParaRPr lang="en-GB"/>
          </a:p>
        </p:txBody>
      </p:sp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18C3D0B4-9129-5F4E-B127-24DDD6E74E9D}"/>
              </a:ext>
            </a:extLst>
          </p:cNvPr>
          <p:cNvPicPr>
            <a:picLocks noChangeAspect="1"/>
          </p:cNvPicPr>
          <p:nvPr/>
        </p:nvPicPr>
        <p:blipFill>
          <a:blip r:embed="rId3" r:link="rId4"/>
          <a:stretch>
            <a:fillRect/>
          </a:stretch>
        </p:blipFill>
        <p:spPr>
          <a:xfrm>
            <a:off x="1784465" y="358346"/>
            <a:ext cx="8216785" cy="5851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25998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01B673B-8746-4D40-BFD7-F0A7180888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8347" y="1262281"/>
            <a:ext cx="7215561" cy="496794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574B63-9FD3-C641-8192-C80D6C04D4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Ma</a:t>
            </a:r>
            <a:r>
              <a:rPr lang="en-US" dirty="0"/>
              <a:t>ny States Have A Higher Min Wage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6BC120D-46C5-1F46-BF62-B6758AC3F0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84</a:t>
            </a:fld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153D40A-780B-984C-9F2D-568F6B9339E6}"/>
              </a:ext>
            </a:extLst>
          </p:cNvPr>
          <p:cNvSpPr txBox="1"/>
          <p:nvPr/>
        </p:nvSpPr>
        <p:spPr>
          <a:xfrm>
            <a:off x="847265" y="5405147"/>
            <a:ext cx="18069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 of July 1, 2022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C2FDD30-1E93-BB44-84C5-8E062F6DFE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64903" y="4552518"/>
            <a:ext cx="369331" cy="36933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4302A0F-8B92-0F4D-B1FA-E9C8780CC815}"/>
              </a:ext>
            </a:extLst>
          </p:cNvPr>
          <p:cNvSpPr txBox="1"/>
          <p:nvPr/>
        </p:nvSpPr>
        <p:spPr>
          <a:xfrm>
            <a:off x="1248508" y="4244869"/>
            <a:ext cx="189885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States with Higher</a:t>
            </a:r>
          </a:p>
          <a:p>
            <a:r>
              <a:rPr lang="en-US" dirty="0"/>
              <a:t>Minimum Wage </a:t>
            </a:r>
          </a:p>
          <a:p>
            <a:r>
              <a:rPr lang="en-US" dirty="0"/>
              <a:t>than Federal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82C1D2-C61C-444A-BB9B-B98B582B8DBC}"/>
              </a:ext>
            </a:extLst>
          </p:cNvPr>
          <p:cNvSpPr txBox="1"/>
          <p:nvPr/>
        </p:nvSpPr>
        <p:spPr>
          <a:xfrm>
            <a:off x="2425849" y="3223896"/>
            <a:ext cx="116249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CA: $15/hour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3B4B98-C329-2C4C-AA28-C2E806A0AF61}"/>
              </a:ext>
            </a:extLst>
          </p:cNvPr>
          <p:cNvSpPr txBox="1"/>
          <p:nvPr/>
        </p:nvSpPr>
        <p:spPr>
          <a:xfrm>
            <a:off x="9272751" y="6490964"/>
            <a:ext cx="2278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Source: U.S. Department of Labor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C36CCCF-C5C7-4F44-9DE2-761270ECBCD9}"/>
              </a:ext>
            </a:extLst>
          </p:cNvPr>
          <p:cNvSpPr txBox="1"/>
          <p:nvPr/>
        </p:nvSpPr>
        <p:spPr>
          <a:xfrm>
            <a:off x="8340923" y="1586301"/>
            <a:ext cx="1379801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NY: $13.20/hour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121ACD7-9AB3-9F41-B030-C1D02B82CDC2}"/>
              </a:ext>
            </a:extLst>
          </p:cNvPr>
          <p:cNvSpPr txBox="1"/>
          <p:nvPr/>
        </p:nvSpPr>
        <p:spPr>
          <a:xfrm>
            <a:off x="9954450" y="4860422"/>
            <a:ext cx="1119217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/>
              <a:t>FL: $10/hour</a:t>
            </a:r>
          </a:p>
        </p:txBody>
      </p:sp>
    </p:spTree>
    <p:extLst>
      <p:ext uri="{BB962C8B-B14F-4D97-AF65-F5344CB8AC3E}">
        <p14:creationId xmlns:p14="http://schemas.microsoft.com/office/powerpoint/2010/main" val="1371028180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15673-6DC5-E14A-9C89-AE021322F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973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Sta</a:t>
            </a:r>
            <a:r>
              <a:rPr lang="en-US" dirty="0"/>
              <a:t>tes and Local Gov’ts are Raising Min Wages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127207F-CA94-834E-B9F2-7F8CED4B4A4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r:link="rId4"/>
          <a:srcRect/>
          <a:stretch>
            <a:fillRect/>
          </a:stretch>
        </p:blipFill>
        <p:spPr>
          <a:xfrm>
            <a:off x="2472018" y="992097"/>
            <a:ext cx="7247963" cy="5238129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E248CD-3B39-2A48-BE46-7C6B1C24A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85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68691960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Other </a:t>
            </a:r>
          </a:p>
          <a:p>
            <a:pPr lvl="1"/>
            <a:r>
              <a:rPr lang="en-US" dirty="0"/>
              <a:t>Reverse trends in market power</a:t>
            </a:r>
          </a:p>
          <a:p>
            <a:pPr lvl="1"/>
            <a:endParaRPr lang="en-US" dirty="0"/>
          </a:p>
          <a:p>
            <a:r>
              <a:rPr lang="en-US" dirty="0"/>
              <a:t>Locally</a:t>
            </a:r>
          </a:p>
          <a:p>
            <a:pPr lvl="1"/>
            <a:r>
              <a:rPr lang="en-US" dirty="0"/>
              <a:t>Employment services: job training, interview skills, or assistance with day-to-day issues, such as child care</a:t>
            </a:r>
          </a:p>
          <a:p>
            <a:pPr lvl="1"/>
            <a:r>
              <a:rPr lang="en-US" dirty="0"/>
              <a:t>Cognizance of the potential for technologies to affect worker/employer power dynamics</a:t>
            </a:r>
          </a:p>
          <a:p>
            <a:pPr lvl="2"/>
            <a:r>
              <a:rPr lang="en-US" dirty="0"/>
              <a:t>Uber, Lyft, etc.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2790" y="247537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Immediately Available Policy Solutions (2/2)</a:t>
            </a:r>
          </a:p>
        </p:txBody>
      </p:sp>
    </p:spTree>
    <p:extLst>
      <p:ext uri="{BB962C8B-B14F-4D97-AF65-F5344CB8AC3E}">
        <p14:creationId xmlns:p14="http://schemas.microsoft.com/office/powerpoint/2010/main" val="772598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2280" y="237027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Ad</a:t>
            </a:r>
            <a:r>
              <a:rPr lang="en-US" dirty="0"/>
              <a:t>dressing Inequality: </a:t>
            </a:r>
            <a:br>
              <a:rPr lang="en-US" dirty="0"/>
            </a:br>
            <a:r>
              <a:rPr lang="en-US" dirty="0"/>
              <a:t>Long Term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It’s all about access to resources:</a:t>
            </a:r>
          </a:p>
          <a:p>
            <a:pPr lvl="1"/>
            <a:r>
              <a:rPr lang="en-US" dirty="0"/>
              <a:t>Education, in particular</a:t>
            </a:r>
          </a:p>
          <a:p>
            <a:pPr lvl="2"/>
            <a:r>
              <a:rPr lang="en-US" dirty="0"/>
              <a:t>Improve public education</a:t>
            </a:r>
          </a:p>
          <a:p>
            <a:pPr lvl="2"/>
            <a:r>
              <a:rPr lang="en-US" dirty="0"/>
              <a:t>Reduce disparities in quality of public education</a:t>
            </a:r>
          </a:p>
          <a:p>
            <a:pPr lvl="2"/>
            <a:r>
              <a:rPr lang="en-US" dirty="0"/>
              <a:t>Improve counseling in low-income schools</a:t>
            </a:r>
          </a:p>
          <a:p>
            <a:pPr lvl="3"/>
            <a:r>
              <a:rPr lang="en-US" dirty="0"/>
              <a:t>With respect to college – paths to success and funding</a:t>
            </a:r>
          </a:p>
          <a:p>
            <a:pPr lvl="2"/>
            <a:r>
              <a:rPr lang="en-US" dirty="0"/>
              <a:t>Investments are needed in early education, not later (e.g. universal pre-k)</a:t>
            </a:r>
          </a:p>
          <a:p>
            <a:pPr lvl="1"/>
            <a:r>
              <a:rPr lang="en-US" dirty="0"/>
              <a:t>Opportunities for wealth-building</a:t>
            </a:r>
          </a:p>
          <a:p>
            <a:pPr lvl="1"/>
            <a:r>
              <a:rPr lang="en-US" dirty="0"/>
              <a:t>Housing</a:t>
            </a:r>
          </a:p>
          <a:p>
            <a:r>
              <a:rPr lang="en-US" dirty="0"/>
              <a:t>Initiatives whose impacts cross neighborhood and class lines and increase upward mobility specifically for Black men</a:t>
            </a:r>
          </a:p>
          <a:p>
            <a:pPr lvl="1"/>
            <a:r>
              <a:rPr lang="en-US" dirty="0"/>
              <a:t>Mentoring programs for Black boys, efforts to reduce racial bias among whites, interventions to reduce discrimination in criminal justice, and efforts to facilitate greater interaction across racial groups.</a:t>
            </a:r>
          </a:p>
        </p:txBody>
      </p:sp>
    </p:spTree>
    <p:extLst>
      <p:ext uri="{BB962C8B-B14F-4D97-AF65-F5344CB8AC3E}">
        <p14:creationId xmlns:p14="http://schemas.microsoft.com/office/powerpoint/2010/main" val="2361836216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73470E-1A75-5847-86EF-ADBB2081F8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Wh</a:t>
            </a:r>
            <a:r>
              <a:rPr lang="en-US" dirty="0"/>
              <a:t>at to do About Inequality?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76E66A-D182-914E-971B-64118C2E9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47649" y="1570556"/>
            <a:ext cx="3866322" cy="3716887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dirty="0"/>
              <a:t>Nothing?</a:t>
            </a:r>
          </a:p>
          <a:p>
            <a:pPr>
              <a:lnSpc>
                <a:spcPct val="100000"/>
              </a:lnSpc>
            </a:pPr>
            <a:r>
              <a:rPr lang="en-US" dirty="0"/>
              <a:t>Redistribution?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PRE-distribution?</a:t>
            </a:r>
          </a:p>
          <a:p>
            <a:pPr>
              <a:lnSpc>
                <a:spcPct val="100000"/>
              </a:lnSpc>
            </a:pPr>
            <a:r>
              <a:rPr lang="en-US" dirty="0"/>
              <a:t>Access to resources?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1884B6-5E76-4348-8EDA-1509A0771B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88</a:t>
            </a:fld>
            <a:endParaRPr lang="en-US" dirty="0"/>
          </a:p>
        </p:txBody>
      </p:sp>
      <p:pic>
        <p:nvPicPr>
          <p:cNvPr id="6" name="Picture 5" descr="A stone statue of a person&#10;&#10;Description automatically generated">
            <a:extLst>
              <a:ext uri="{FF2B5EF4-FFF2-40B4-BE49-F238E27FC236}">
                <a16:creationId xmlns:a16="http://schemas.microsoft.com/office/drawing/2014/main" id="{3403D7C6-E771-314A-97A6-7BA091F7EC87}"/>
              </a:ext>
            </a:extLst>
          </p:cNvPr>
          <p:cNvPicPr>
            <a:picLocks noChangeAspect="1"/>
          </p:cNvPicPr>
          <p:nvPr/>
        </p:nvPicPr>
        <p:blipFill>
          <a:blip r:embed="rId2" r:link="rId3"/>
          <a:stretch>
            <a:fillRect/>
          </a:stretch>
        </p:blipFill>
        <p:spPr>
          <a:xfrm>
            <a:off x="7333754" y="1087413"/>
            <a:ext cx="3310597" cy="4983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5046713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2759B4-350D-574B-9122-6537BD0EB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616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Ten</a:t>
            </a:r>
            <a:r>
              <a:rPr lang="en-US" dirty="0"/>
              <a:t>sion in Policy Solutions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4E776A-D8EF-9E46-978B-43FDA18816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Is it possible to increase growth at the same time that you reduce income inequality?</a:t>
            </a:r>
          </a:p>
          <a:p>
            <a:pPr lvl="1"/>
            <a:r>
              <a:rPr lang="en-US" dirty="0"/>
              <a:t>Common refrain among some that government intervention in the economy is always and everywhere bad for growth.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Possibly: expanding equality of access promotes the full utilization of resources.</a:t>
            </a:r>
          </a:p>
          <a:p>
            <a:pPr lvl="1"/>
            <a:r>
              <a:rPr lang="en-US" dirty="0"/>
              <a:t>Expanding equality of access requires resources likely from the well-to-do.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12D27E-955B-F44B-8521-49AA0C0EA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89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23100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604A4F-0F5C-B34D-AED1-761D951E1B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630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Dif</a:t>
            </a:r>
            <a:r>
              <a:rPr lang="en-US" dirty="0"/>
              <a:t>ferent Ways of Thinking About Inequality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AC5FE0-2677-AA4F-816D-9FB980AE2D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79040" y="1325563"/>
            <a:ext cx="4347519" cy="4351338"/>
          </a:xfrm>
        </p:spPr>
        <p:txBody>
          <a:bodyPr/>
          <a:lstStyle/>
          <a:p>
            <a:r>
              <a:rPr lang="en-US" dirty="0"/>
              <a:t>Income Inequality</a:t>
            </a:r>
          </a:p>
          <a:p>
            <a:pPr lvl="1"/>
            <a:r>
              <a:rPr lang="en-US" dirty="0"/>
              <a:t>Before taxes and transfers</a:t>
            </a:r>
          </a:p>
          <a:p>
            <a:pPr lvl="1"/>
            <a:r>
              <a:rPr lang="en-US" dirty="0"/>
              <a:t>After taxes and transfers</a:t>
            </a:r>
          </a:p>
          <a:p>
            <a:r>
              <a:rPr lang="en-US" dirty="0"/>
              <a:t>Wealth Inequality</a:t>
            </a:r>
          </a:p>
          <a:p>
            <a:r>
              <a:rPr lang="en-US" dirty="0"/>
              <a:t>Consumption Inequality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1795BF-E1AA-5348-8D73-947F1CBCC4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US" smtClean="0"/>
              <a:t>9</a:t>
            </a:fld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66F9D8-F466-554C-8E30-B2BFF7F5C72D}"/>
              </a:ext>
            </a:extLst>
          </p:cNvPr>
          <p:cNvSpPr txBox="1"/>
          <p:nvPr/>
        </p:nvSpPr>
        <p:spPr>
          <a:xfrm>
            <a:off x="6353503" y="2722429"/>
            <a:ext cx="4855780" cy="206210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How does wealth differ from income?</a:t>
            </a:r>
          </a:p>
          <a:p>
            <a:endParaRPr lang="en-US" dirty="0"/>
          </a:p>
          <a:p>
            <a:r>
              <a:rPr lang="en-US" b="1" dirty="0"/>
              <a:t>Income</a:t>
            </a:r>
            <a:r>
              <a:rPr lang="en-US" dirty="0"/>
              <a:t> is measured over a period of time, say one year. </a:t>
            </a:r>
          </a:p>
          <a:p>
            <a:endParaRPr lang="en-US" dirty="0"/>
          </a:p>
          <a:p>
            <a:r>
              <a:rPr lang="en-US" b="1" dirty="0"/>
              <a:t>Wealth </a:t>
            </a:r>
            <a:r>
              <a:rPr lang="en-US" dirty="0"/>
              <a:t>is one’s accumulated savings, including physical and financial assets (net worth).  </a:t>
            </a:r>
          </a:p>
        </p:txBody>
      </p:sp>
    </p:spTree>
    <p:extLst>
      <p:ext uri="{BB962C8B-B14F-4D97-AF65-F5344CB8AC3E}">
        <p14:creationId xmlns:p14="http://schemas.microsoft.com/office/powerpoint/2010/main" val="72941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>
            <a:extLst>
              <a:ext uri="{FF2B5EF4-FFF2-40B4-BE49-F238E27FC236}">
                <a16:creationId xmlns:a16="http://schemas.microsoft.com/office/drawing/2014/main" id="{7F1E8724-8449-4533-8976-EFBFF6B0EA10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bg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904936" y="2050431"/>
            <a:ext cx="2805481" cy="32476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0750" y="0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 Su</a:t>
            </a:r>
            <a:r>
              <a:rPr lang="en-US" dirty="0"/>
              <a:t>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7982" y="1459275"/>
            <a:ext cx="7715250" cy="4660900"/>
          </a:xfrm>
        </p:spPr>
        <p:txBody>
          <a:bodyPr/>
          <a:lstStyle/>
          <a:p>
            <a:r>
              <a:rPr lang="en-US" dirty="0"/>
              <a:t>Income inequality is clearly increasing.</a:t>
            </a:r>
          </a:p>
          <a:p>
            <a:pPr lvl="1"/>
            <a:r>
              <a:rPr lang="en-US" dirty="0"/>
              <a:t>The economy is clearly favoring owners of productive resources over labor.</a:t>
            </a:r>
          </a:p>
          <a:p>
            <a:r>
              <a:rPr lang="en-US" dirty="0"/>
              <a:t>The causes appear to be largely driven by:</a:t>
            </a:r>
          </a:p>
          <a:p>
            <a:pPr lvl="1"/>
            <a:r>
              <a:rPr lang="en-US" dirty="0"/>
              <a:t>The market – technology, competition, and trade</a:t>
            </a:r>
          </a:p>
          <a:p>
            <a:pPr lvl="1"/>
            <a:r>
              <a:rPr lang="en-US" dirty="0"/>
              <a:t>Changing institutions.</a:t>
            </a:r>
          </a:p>
          <a:p>
            <a:r>
              <a:rPr lang="en-US" dirty="0"/>
              <a:t>Open questions are:</a:t>
            </a:r>
          </a:p>
          <a:p>
            <a:pPr lvl="1"/>
            <a:r>
              <a:rPr lang="en-US" dirty="0"/>
              <a:t>To act or not to act?</a:t>
            </a:r>
          </a:p>
          <a:p>
            <a:pPr lvl="1"/>
            <a:r>
              <a:rPr lang="en-US" dirty="0"/>
              <a:t>If so, how?</a:t>
            </a:r>
          </a:p>
          <a:p>
            <a:r>
              <a:rPr lang="en-US" dirty="0"/>
              <a:t>The level of inequality is a policy choice.</a:t>
            </a:r>
          </a:p>
          <a:p>
            <a:pPr lvl="1"/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46F715B-E9A7-46B7-BE1C-780B0735D7F3}"/>
              </a:ext>
            </a:extLst>
          </p:cNvPr>
          <p:cNvGrpSpPr>
            <a:grpSpLocks/>
          </p:cNvGrpSpPr>
          <p:nvPr/>
        </p:nvGrpSpPr>
        <p:grpSpPr>
          <a:xfrm>
            <a:off x="8704223" y="2903680"/>
            <a:ext cx="2383949" cy="1541125"/>
            <a:chOff x="8439150" y="2876550"/>
            <a:chExt cx="2801938" cy="1811338"/>
          </a:xfrm>
        </p:grpSpPr>
        <p:sp>
          <p:nvSpPr>
            <p:cNvPr id="17" name="Oval 6">
              <a:extLst>
                <a:ext uri="{FF2B5EF4-FFF2-40B4-BE49-F238E27FC236}">
                  <a16:creationId xmlns:a16="http://schemas.microsoft.com/office/drawing/2014/main" id="{863EC9BA-F29B-4714-BEB7-59311E88FD5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942638" y="2878139"/>
              <a:ext cx="161925" cy="1587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30" name="Group 29">
              <a:extLst>
                <a:ext uri="{FF2B5EF4-FFF2-40B4-BE49-F238E27FC236}">
                  <a16:creationId xmlns:a16="http://schemas.microsoft.com/office/drawing/2014/main" id="{BB1FAC40-34B9-4C49-BF2F-5633919A1CA6}"/>
                </a:ext>
              </a:extLst>
            </p:cNvPr>
            <p:cNvGrpSpPr>
              <a:grpSpLocks/>
            </p:cNvGrpSpPr>
            <p:nvPr/>
          </p:nvGrpSpPr>
          <p:grpSpPr>
            <a:xfrm>
              <a:off x="966914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1" name="Freeform 10">
                <a:extLst>
                  <a:ext uri="{FF2B5EF4-FFF2-40B4-BE49-F238E27FC236}">
                    <a16:creationId xmlns:a16="http://schemas.microsoft.com/office/drawing/2014/main" id="{B3943380-46DC-4CAE-B77E-DAAA5431C77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2" name="Freeform 11">
                <a:extLst>
                  <a:ext uri="{FF2B5EF4-FFF2-40B4-BE49-F238E27FC236}">
                    <a16:creationId xmlns:a16="http://schemas.microsoft.com/office/drawing/2014/main" id="{49BD028E-453E-4C64-A147-937010D6A7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C23EBD4-DAE5-454E-AF23-693CBD2E1A1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0333989" y="2876550"/>
              <a:ext cx="431800" cy="1081200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9818C085-B3BE-4D96-BE96-E7E5190474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60280" y="2876550"/>
              <a:ext cx="431800" cy="108120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A170B94-7B12-4695-B253-3B2FF75F2EA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86570" y="2876550"/>
              <a:ext cx="431800" cy="10812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2A412EB-F981-4468-8D20-78C6320A8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912860" y="2876550"/>
              <a:ext cx="431800" cy="1081200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1B0D2F4-507A-4457-8268-F848424517B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439150" y="2876550"/>
              <a:ext cx="431800" cy="1081200"/>
            </a:xfrm>
            <a:prstGeom prst="rect">
              <a:avLst/>
            </a:prstGeom>
          </p:spPr>
        </p:pic>
        <p:sp>
          <p:nvSpPr>
            <p:cNvPr id="16" name="Freeform 5">
              <a:extLst>
                <a:ext uri="{FF2B5EF4-FFF2-40B4-BE49-F238E27FC236}">
                  <a16:creationId xmlns:a16="http://schemas.microsoft.com/office/drawing/2014/main" id="{B2C535EA-334F-4D2B-84EC-CC51163E62C8}"/>
                </a:ext>
              </a:extLst>
            </p:cNvPr>
            <p:cNvSpPr>
              <a:spLocks/>
            </p:cNvSpPr>
            <p:nvPr/>
          </p:nvSpPr>
          <p:spPr bwMode="auto">
            <a:xfrm>
              <a:off x="10806113" y="3060701"/>
              <a:ext cx="434975" cy="898526"/>
            </a:xfrm>
            <a:custGeom>
              <a:avLst/>
              <a:gdLst>
                <a:gd name="T0" fmla="*/ 20 w 203"/>
                <a:gd name="T1" fmla="*/ 202 h 422"/>
                <a:gd name="T2" fmla="*/ 39 w 203"/>
                <a:gd name="T3" fmla="*/ 182 h 422"/>
                <a:gd name="T4" fmla="*/ 39 w 203"/>
                <a:gd name="T5" fmla="*/ 64 h 422"/>
                <a:gd name="T6" fmla="*/ 41 w 203"/>
                <a:gd name="T7" fmla="*/ 62 h 422"/>
                <a:gd name="T8" fmla="*/ 45 w 203"/>
                <a:gd name="T9" fmla="*/ 62 h 422"/>
                <a:gd name="T10" fmla="*/ 47 w 203"/>
                <a:gd name="T11" fmla="*/ 64 h 422"/>
                <a:gd name="T12" fmla="*/ 47 w 203"/>
                <a:gd name="T13" fmla="*/ 397 h 422"/>
                <a:gd name="T14" fmla="*/ 72 w 203"/>
                <a:gd name="T15" fmla="*/ 422 h 422"/>
                <a:gd name="T16" fmla="*/ 97 w 203"/>
                <a:gd name="T17" fmla="*/ 397 h 422"/>
                <a:gd name="T18" fmla="*/ 97 w 203"/>
                <a:gd name="T19" fmla="*/ 201 h 422"/>
                <a:gd name="T20" fmla="*/ 99 w 203"/>
                <a:gd name="T21" fmla="*/ 199 h 422"/>
                <a:gd name="T22" fmla="*/ 103 w 203"/>
                <a:gd name="T23" fmla="*/ 199 h 422"/>
                <a:gd name="T24" fmla="*/ 105 w 203"/>
                <a:gd name="T25" fmla="*/ 201 h 422"/>
                <a:gd name="T26" fmla="*/ 105 w 203"/>
                <a:gd name="T27" fmla="*/ 397 h 422"/>
                <a:gd name="T28" fmla="*/ 131 w 203"/>
                <a:gd name="T29" fmla="*/ 422 h 422"/>
                <a:gd name="T30" fmla="*/ 156 w 203"/>
                <a:gd name="T31" fmla="*/ 397 h 422"/>
                <a:gd name="T32" fmla="*/ 156 w 203"/>
                <a:gd name="T33" fmla="*/ 64 h 422"/>
                <a:gd name="T34" fmla="*/ 158 w 203"/>
                <a:gd name="T35" fmla="*/ 62 h 422"/>
                <a:gd name="T36" fmla="*/ 162 w 203"/>
                <a:gd name="T37" fmla="*/ 62 h 422"/>
                <a:gd name="T38" fmla="*/ 164 w 203"/>
                <a:gd name="T39" fmla="*/ 64 h 422"/>
                <a:gd name="T40" fmla="*/ 164 w 203"/>
                <a:gd name="T41" fmla="*/ 182 h 422"/>
                <a:gd name="T42" fmla="*/ 183 w 203"/>
                <a:gd name="T43" fmla="*/ 202 h 422"/>
                <a:gd name="T44" fmla="*/ 203 w 203"/>
                <a:gd name="T45" fmla="*/ 182 h 422"/>
                <a:gd name="T46" fmla="*/ 203 w 203"/>
                <a:gd name="T47" fmla="*/ 48 h 422"/>
                <a:gd name="T48" fmla="*/ 157 w 203"/>
                <a:gd name="T49" fmla="*/ 0 h 422"/>
                <a:gd name="T50" fmla="*/ 105 w 203"/>
                <a:gd name="T51" fmla="*/ 0 h 422"/>
                <a:gd name="T52" fmla="*/ 46 w 203"/>
                <a:gd name="T53" fmla="*/ 0 h 422"/>
                <a:gd name="T54" fmla="*/ 0 w 203"/>
                <a:gd name="T55" fmla="*/ 48 h 422"/>
                <a:gd name="T56" fmla="*/ 0 w 203"/>
                <a:gd name="T57" fmla="*/ 182 h 422"/>
                <a:gd name="T58" fmla="*/ 20 w 203"/>
                <a:gd name="T59" fmla="*/ 202 h 4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203" h="422">
                  <a:moveTo>
                    <a:pt x="20" y="202"/>
                  </a:moveTo>
                  <a:cubicBezTo>
                    <a:pt x="30" y="202"/>
                    <a:pt x="39" y="193"/>
                    <a:pt x="39" y="182"/>
                  </a:cubicBezTo>
                  <a:cubicBezTo>
                    <a:pt x="39" y="182"/>
                    <a:pt x="39" y="64"/>
                    <a:pt x="39" y="64"/>
                  </a:cubicBezTo>
                  <a:cubicBezTo>
                    <a:pt x="39" y="63"/>
                    <a:pt x="40" y="62"/>
                    <a:pt x="41" y="62"/>
                  </a:cubicBezTo>
                  <a:cubicBezTo>
                    <a:pt x="45" y="62"/>
                    <a:pt x="45" y="62"/>
                    <a:pt x="45" y="62"/>
                  </a:cubicBezTo>
                  <a:cubicBezTo>
                    <a:pt x="46" y="62"/>
                    <a:pt x="47" y="63"/>
                    <a:pt x="47" y="64"/>
                  </a:cubicBezTo>
                  <a:cubicBezTo>
                    <a:pt x="47" y="64"/>
                    <a:pt x="47" y="397"/>
                    <a:pt x="47" y="397"/>
                  </a:cubicBezTo>
                  <a:cubicBezTo>
                    <a:pt x="47" y="410"/>
                    <a:pt x="58" y="422"/>
                    <a:pt x="72" y="422"/>
                  </a:cubicBezTo>
                  <a:cubicBezTo>
                    <a:pt x="86" y="422"/>
                    <a:pt x="97" y="410"/>
                    <a:pt x="97" y="397"/>
                  </a:cubicBezTo>
                  <a:cubicBezTo>
                    <a:pt x="97" y="397"/>
                    <a:pt x="97" y="201"/>
                    <a:pt x="97" y="201"/>
                  </a:cubicBezTo>
                  <a:cubicBezTo>
                    <a:pt x="97" y="199"/>
                    <a:pt x="98" y="199"/>
                    <a:pt x="99" y="199"/>
                  </a:cubicBezTo>
                  <a:cubicBezTo>
                    <a:pt x="103" y="199"/>
                    <a:pt x="103" y="199"/>
                    <a:pt x="103" y="199"/>
                  </a:cubicBezTo>
                  <a:cubicBezTo>
                    <a:pt x="105" y="199"/>
                    <a:pt x="105" y="199"/>
                    <a:pt x="105" y="201"/>
                  </a:cubicBezTo>
                  <a:cubicBezTo>
                    <a:pt x="105" y="201"/>
                    <a:pt x="105" y="397"/>
                    <a:pt x="105" y="397"/>
                  </a:cubicBezTo>
                  <a:cubicBezTo>
                    <a:pt x="105" y="410"/>
                    <a:pt x="117" y="422"/>
                    <a:pt x="131" y="422"/>
                  </a:cubicBezTo>
                  <a:cubicBezTo>
                    <a:pt x="144" y="422"/>
                    <a:pt x="156" y="410"/>
                    <a:pt x="156" y="397"/>
                  </a:cubicBezTo>
                  <a:cubicBezTo>
                    <a:pt x="156" y="397"/>
                    <a:pt x="156" y="64"/>
                    <a:pt x="156" y="64"/>
                  </a:cubicBezTo>
                  <a:cubicBezTo>
                    <a:pt x="156" y="63"/>
                    <a:pt x="156" y="62"/>
                    <a:pt x="158" y="62"/>
                  </a:cubicBezTo>
                  <a:cubicBezTo>
                    <a:pt x="162" y="62"/>
                    <a:pt x="162" y="62"/>
                    <a:pt x="162" y="62"/>
                  </a:cubicBezTo>
                  <a:cubicBezTo>
                    <a:pt x="163" y="62"/>
                    <a:pt x="164" y="63"/>
                    <a:pt x="164" y="64"/>
                  </a:cubicBezTo>
                  <a:cubicBezTo>
                    <a:pt x="164" y="64"/>
                    <a:pt x="164" y="182"/>
                    <a:pt x="164" y="182"/>
                  </a:cubicBezTo>
                  <a:cubicBezTo>
                    <a:pt x="164" y="193"/>
                    <a:pt x="172" y="202"/>
                    <a:pt x="183" y="202"/>
                  </a:cubicBezTo>
                  <a:cubicBezTo>
                    <a:pt x="194" y="202"/>
                    <a:pt x="203" y="193"/>
                    <a:pt x="203" y="182"/>
                  </a:cubicBezTo>
                  <a:cubicBezTo>
                    <a:pt x="203" y="182"/>
                    <a:pt x="203" y="49"/>
                    <a:pt x="203" y="48"/>
                  </a:cubicBezTo>
                  <a:cubicBezTo>
                    <a:pt x="203" y="21"/>
                    <a:pt x="182" y="0"/>
                    <a:pt x="157" y="0"/>
                  </a:cubicBezTo>
                  <a:cubicBezTo>
                    <a:pt x="156" y="0"/>
                    <a:pt x="122" y="0"/>
                    <a:pt x="105" y="0"/>
                  </a:cubicBezTo>
                  <a:cubicBezTo>
                    <a:pt x="105" y="0"/>
                    <a:pt x="47" y="0"/>
                    <a:pt x="46" y="0"/>
                  </a:cubicBezTo>
                  <a:cubicBezTo>
                    <a:pt x="21" y="0"/>
                    <a:pt x="0" y="21"/>
                    <a:pt x="0" y="48"/>
                  </a:cubicBezTo>
                  <a:cubicBezTo>
                    <a:pt x="0" y="49"/>
                    <a:pt x="0" y="182"/>
                    <a:pt x="0" y="182"/>
                  </a:cubicBezTo>
                  <a:cubicBezTo>
                    <a:pt x="0" y="193"/>
                    <a:pt x="9" y="202"/>
                    <a:pt x="20" y="2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92740979-7212-4AB5-BBF1-311540104E15}"/>
                </a:ext>
              </a:extLst>
            </p:cNvPr>
            <p:cNvGrpSpPr>
              <a:grpSpLocks/>
            </p:cNvGrpSpPr>
            <p:nvPr/>
          </p:nvGrpSpPr>
          <p:grpSpPr>
            <a:xfrm>
              <a:off x="8742363" y="3917950"/>
              <a:ext cx="320675" cy="769938"/>
              <a:chOff x="8751888" y="3917950"/>
              <a:chExt cx="320675" cy="769938"/>
            </a:xfrm>
          </p:grpSpPr>
          <p:sp>
            <p:nvSpPr>
              <p:cNvPr id="24" name="Freeform 10">
                <a:extLst>
                  <a:ext uri="{FF2B5EF4-FFF2-40B4-BE49-F238E27FC236}">
                    <a16:creationId xmlns:a16="http://schemas.microsoft.com/office/drawing/2014/main" id="{F4BB354E-529A-4905-8BBA-FD778D6E942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5" name="Freeform 11">
                <a:extLst>
                  <a:ext uri="{FF2B5EF4-FFF2-40B4-BE49-F238E27FC236}">
                    <a16:creationId xmlns:a16="http://schemas.microsoft.com/office/drawing/2014/main" id="{C5324CFE-4DFE-4253-867E-6A84B7EAB2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F7DAA15D-9AF0-41E9-9E93-F7FDD1867324}"/>
                </a:ext>
              </a:extLst>
            </p:cNvPr>
            <p:cNvGrpSpPr>
              <a:grpSpLocks/>
            </p:cNvGrpSpPr>
            <p:nvPr/>
          </p:nvGrpSpPr>
          <p:grpSpPr>
            <a:xfrm>
              <a:off x="9205754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28" name="Freeform 10">
                <a:extLst>
                  <a:ext uri="{FF2B5EF4-FFF2-40B4-BE49-F238E27FC236}">
                    <a16:creationId xmlns:a16="http://schemas.microsoft.com/office/drawing/2014/main" id="{40E1818B-5EC3-4BBF-9806-5288E72B905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9" name="Freeform 11">
                <a:extLst>
                  <a:ext uri="{FF2B5EF4-FFF2-40B4-BE49-F238E27FC236}">
                    <a16:creationId xmlns:a16="http://schemas.microsoft.com/office/drawing/2014/main" id="{37179649-AED2-42D6-B3C8-DD9845CFA4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30CFBD6A-937F-4DDB-8CB0-EC3348ED4AA8}"/>
                </a:ext>
              </a:extLst>
            </p:cNvPr>
            <p:cNvGrpSpPr>
              <a:grpSpLocks/>
            </p:cNvGrpSpPr>
            <p:nvPr/>
          </p:nvGrpSpPr>
          <p:grpSpPr>
            <a:xfrm>
              <a:off x="10132535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4" name="Freeform 10">
                <a:extLst>
                  <a:ext uri="{FF2B5EF4-FFF2-40B4-BE49-F238E27FC236}">
                    <a16:creationId xmlns:a16="http://schemas.microsoft.com/office/drawing/2014/main" id="{FAF85E04-B34A-4E60-A950-43A89F09C7B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11">
                <a:extLst>
                  <a:ext uri="{FF2B5EF4-FFF2-40B4-BE49-F238E27FC236}">
                    <a16:creationId xmlns:a16="http://schemas.microsoft.com/office/drawing/2014/main" id="{D4EE9AD8-B487-47A4-9BC7-15904CA9EAB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96250D31-31BE-45E4-B941-A073D3CDD111}"/>
                </a:ext>
              </a:extLst>
            </p:cNvPr>
            <p:cNvGrpSpPr/>
            <p:nvPr/>
          </p:nvGrpSpPr>
          <p:grpSpPr>
            <a:xfrm>
              <a:off x="10595926" y="3917950"/>
              <a:ext cx="320675" cy="769938"/>
              <a:chOff x="8751888" y="3917950"/>
              <a:chExt cx="320675" cy="769938"/>
            </a:xfrm>
            <a:solidFill>
              <a:srgbClr val="0C4C88"/>
            </a:solidFill>
          </p:grpSpPr>
          <p:sp>
            <p:nvSpPr>
              <p:cNvPr id="37" name="Freeform 10">
                <a:extLst>
                  <a:ext uri="{FF2B5EF4-FFF2-40B4-BE49-F238E27FC236}">
                    <a16:creationId xmlns:a16="http://schemas.microsoft.com/office/drawing/2014/main" id="{A479415C-6C30-4732-8773-3ACE89E49F4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751888" y="4068763"/>
                <a:ext cx="320675" cy="619125"/>
              </a:xfrm>
              <a:custGeom>
                <a:avLst/>
                <a:gdLst>
                  <a:gd name="T0" fmla="*/ 107 w 166"/>
                  <a:gd name="T1" fmla="*/ 324 h 324"/>
                  <a:gd name="T2" fmla="*/ 126 w 166"/>
                  <a:gd name="T3" fmla="*/ 304 h 324"/>
                  <a:gd name="T4" fmla="*/ 126 w 166"/>
                  <a:gd name="T5" fmla="*/ 50 h 324"/>
                  <a:gd name="T6" fmla="*/ 128 w 166"/>
                  <a:gd name="T7" fmla="*/ 48 h 324"/>
                  <a:gd name="T8" fmla="*/ 134 w 166"/>
                  <a:gd name="T9" fmla="*/ 48 h 324"/>
                  <a:gd name="T10" fmla="*/ 136 w 166"/>
                  <a:gd name="T11" fmla="*/ 50 h 324"/>
                  <a:gd name="T12" fmla="*/ 136 w 166"/>
                  <a:gd name="T13" fmla="*/ 140 h 324"/>
                  <a:gd name="T14" fmla="*/ 151 w 166"/>
                  <a:gd name="T15" fmla="*/ 155 h 324"/>
                  <a:gd name="T16" fmla="*/ 166 w 166"/>
                  <a:gd name="T17" fmla="*/ 140 h 324"/>
                  <a:gd name="T18" fmla="*/ 166 w 166"/>
                  <a:gd name="T19" fmla="*/ 37 h 324"/>
                  <a:gd name="T20" fmla="*/ 127 w 166"/>
                  <a:gd name="T21" fmla="*/ 0 h 324"/>
                  <a:gd name="T22" fmla="*/ 39 w 166"/>
                  <a:gd name="T23" fmla="*/ 0 h 324"/>
                  <a:gd name="T24" fmla="*/ 0 w 166"/>
                  <a:gd name="T25" fmla="*/ 37 h 324"/>
                  <a:gd name="T26" fmla="*/ 0 w 166"/>
                  <a:gd name="T27" fmla="*/ 140 h 324"/>
                  <a:gd name="T28" fmla="*/ 15 w 166"/>
                  <a:gd name="T29" fmla="*/ 155 h 324"/>
                  <a:gd name="T30" fmla="*/ 30 w 166"/>
                  <a:gd name="T31" fmla="*/ 140 h 324"/>
                  <a:gd name="T32" fmla="*/ 30 w 166"/>
                  <a:gd name="T33" fmla="*/ 50 h 324"/>
                  <a:gd name="T34" fmla="*/ 32 w 166"/>
                  <a:gd name="T35" fmla="*/ 48 h 324"/>
                  <a:gd name="T36" fmla="*/ 38 w 166"/>
                  <a:gd name="T37" fmla="*/ 48 h 324"/>
                  <a:gd name="T38" fmla="*/ 40 w 166"/>
                  <a:gd name="T39" fmla="*/ 50 h 324"/>
                  <a:gd name="T40" fmla="*/ 40 w 166"/>
                  <a:gd name="T41" fmla="*/ 304 h 324"/>
                  <a:gd name="T42" fmla="*/ 59 w 166"/>
                  <a:gd name="T43" fmla="*/ 324 h 324"/>
                  <a:gd name="T44" fmla="*/ 78 w 166"/>
                  <a:gd name="T45" fmla="*/ 304 h 324"/>
                  <a:gd name="T46" fmla="*/ 78 w 166"/>
                  <a:gd name="T47" fmla="*/ 154 h 324"/>
                  <a:gd name="T48" fmla="*/ 80 w 166"/>
                  <a:gd name="T49" fmla="*/ 152 h 324"/>
                  <a:gd name="T50" fmla="*/ 86 w 166"/>
                  <a:gd name="T51" fmla="*/ 152 h 324"/>
                  <a:gd name="T52" fmla="*/ 88 w 166"/>
                  <a:gd name="T53" fmla="*/ 154 h 324"/>
                  <a:gd name="T54" fmla="*/ 88 w 166"/>
                  <a:gd name="T55" fmla="*/ 304 h 324"/>
                  <a:gd name="T56" fmla="*/ 107 w 166"/>
                  <a:gd name="T57" fmla="*/ 324 h 3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66" h="324">
                    <a:moveTo>
                      <a:pt x="107" y="324"/>
                    </a:moveTo>
                    <a:cubicBezTo>
                      <a:pt x="118" y="324"/>
                      <a:pt x="126" y="315"/>
                      <a:pt x="126" y="304"/>
                    </a:cubicBezTo>
                    <a:cubicBezTo>
                      <a:pt x="126" y="304"/>
                      <a:pt x="126" y="50"/>
                      <a:pt x="126" y="50"/>
                    </a:cubicBezTo>
                    <a:cubicBezTo>
                      <a:pt x="126" y="49"/>
                      <a:pt x="127" y="48"/>
                      <a:pt x="128" y="48"/>
                    </a:cubicBezTo>
                    <a:cubicBezTo>
                      <a:pt x="134" y="48"/>
                      <a:pt x="134" y="48"/>
                      <a:pt x="134" y="48"/>
                    </a:cubicBezTo>
                    <a:cubicBezTo>
                      <a:pt x="135" y="48"/>
                      <a:pt x="136" y="49"/>
                      <a:pt x="136" y="50"/>
                    </a:cubicBezTo>
                    <a:cubicBezTo>
                      <a:pt x="136" y="50"/>
                      <a:pt x="136" y="140"/>
                      <a:pt x="136" y="140"/>
                    </a:cubicBezTo>
                    <a:cubicBezTo>
                      <a:pt x="136" y="148"/>
                      <a:pt x="142" y="155"/>
                      <a:pt x="151" y="155"/>
                    </a:cubicBezTo>
                    <a:cubicBezTo>
                      <a:pt x="159" y="155"/>
                      <a:pt x="166" y="148"/>
                      <a:pt x="166" y="140"/>
                    </a:cubicBezTo>
                    <a:cubicBezTo>
                      <a:pt x="166" y="140"/>
                      <a:pt x="166" y="38"/>
                      <a:pt x="166" y="37"/>
                    </a:cubicBezTo>
                    <a:cubicBezTo>
                      <a:pt x="166" y="16"/>
                      <a:pt x="146" y="0"/>
                      <a:pt x="127" y="0"/>
                    </a:cubicBezTo>
                    <a:cubicBezTo>
                      <a:pt x="126" y="0"/>
                      <a:pt x="39" y="0"/>
                      <a:pt x="39" y="0"/>
                    </a:cubicBezTo>
                    <a:cubicBezTo>
                      <a:pt x="19" y="0"/>
                      <a:pt x="0" y="16"/>
                      <a:pt x="0" y="37"/>
                    </a:cubicBezTo>
                    <a:cubicBezTo>
                      <a:pt x="0" y="38"/>
                      <a:pt x="0" y="140"/>
                      <a:pt x="0" y="140"/>
                    </a:cubicBezTo>
                    <a:cubicBezTo>
                      <a:pt x="0" y="148"/>
                      <a:pt x="7" y="155"/>
                      <a:pt x="15" y="155"/>
                    </a:cubicBezTo>
                    <a:cubicBezTo>
                      <a:pt x="23" y="155"/>
                      <a:pt x="30" y="148"/>
                      <a:pt x="30" y="140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0" y="49"/>
                      <a:pt x="31" y="48"/>
                      <a:pt x="32" y="48"/>
                    </a:cubicBezTo>
                    <a:cubicBezTo>
                      <a:pt x="38" y="48"/>
                      <a:pt x="38" y="48"/>
                      <a:pt x="38" y="48"/>
                    </a:cubicBezTo>
                    <a:cubicBezTo>
                      <a:pt x="39" y="48"/>
                      <a:pt x="40" y="49"/>
                      <a:pt x="40" y="50"/>
                    </a:cubicBezTo>
                    <a:cubicBezTo>
                      <a:pt x="40" y="50"/>
                      <a:pt x="40" y="304"/>
                      <a:pt x="40" y="304"/>
                    </a:cubicBezTo>
                    <a:cubicBezTo>
                      <a:pt x="40" y="315"/>
                      <a:pt x="48" y="324"/>
                      <a:pt x="59" y="324"/>
                    </a:cubicBezTo>
                    <a:cubicBezTo>
                      <a:pt x="70" y="324"/>
                      <a:pt x="78" y="315"/>
                      <a:pt x="78" y="304"/>
                    </a:cubicBezTo>
                    <a:cubicBezTo>
                      <a:pt x="78" y="304"/>
                      <a:pt x="78" y="154"/>
                      <a:pt x="78" y="154"/>
                    </a:cubicBezTo>
                    <a:cubicBezTo>
                      <a:pt x="78" y="153"/>
                      <a:pt x="79" y="152"/>
                      <a:pt x="80" y="152"/>
                    </a:cubicBezTo>
                    <a:cubicBezTo>
                      <a:pt x="86" y="152"/>
                      <a:pt x="86" y="152"/>
                      <a:pt x="86" y="152"/>
                    </a:cubicBezTo>
                    <a:cubicBezTo>
                      <a:pt x="87" y="152"/>
                      <a:pt x="88" y="153"/>
                      <a:pt x="88" y="154"/>
                    </a:cubicBezTo>
                    <a:cubicBezTo>
                      <a:pt x="88" y="154"/>
                      <a:pt x="88" y="304"/>
                      <a:pt x="88" y="304"/>
                    </a:cubicBezTo>
                    <a:cubicBezTo>
                      <a:pt x="88" y="315"/>
                      <a:pt x="96" y="324"/>
                      <a:pt x="107" y="3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1">
                <a:extLst>
                  <a:ext uri="{FF2B5EF4-FFF2-40B4-BE49-F238E27FC236}">
                    <a16:creationId xmlns:a16="http://schemas.microsoft.com/office/drawing/2014/main" id="{9B04DF24-4B5E-423F-A744-295F8C75751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851900" y="3917950"/>
                <a:ext cx="120650" cy="141288"/>
              </a:xfrm>
              <a:custGeom>
                <a:avLst/>
                <a:gdLst>
                  <a:gd name="T0" fmla="*/ 16 w 62"/>
                  <a:gd name="T1" fmla="*/ 16 h 74"/>
                  <a:gd name="T2" fmla="*/ 0 w 62"/>
                  <a:gd name="T3" fmla="*/ 43 h 74"/>
                  <a:gd name="T4" fmla="*/ 31 w 62"/>
                  <a:gd name="T5" fmla="*/ 74 h 74"/>
                  <a:gd name="T6" fmla="*/ 62 w 62"/>
                  <a:gd name="T7" fmla="*/ 43 h 74"/>
                  <a:gd name="T8" fmla="*/ 48 w 62"/>
                  <a:gd name="T9" fmla="*/ 18 h 74"/>
                  <a:gd name="T10" fmla="*/ 48 w 62"/>
                  <a:gd name="T11" fmla="*/ 0 h 74"/>
                  <a:gd name="T12" fmla="*/ 40 w 62"/>
                  <a:gd name="T13" fmla="*/ 14 h 74"/>
                  <a:gd name="T14" fmla="*/ 37 w 62"/>
                  <a:gd name="T15" fmla="*/ 13 h 74"/>
                  <a:gd name="T16" fmla="*/ 37 w 62"/>
                  <a:gd name="T17" fmla="*/ 0 h 74"/>
                  <a:gd name="T18" fmla="*/ 30 w 62"/>
                  <a:gd name="T19" fmla="*/ 13 h 74"/>
                  <a:gd name="T20" fmla="*/ 26 w 62"/>
                  <a:gd name="T21" fmla="*/ 13 h 74"/>
                  <a:gd name="T22" fmla="*/ 26 w 62"/>
                  <a:gd name="T23" fmla="*/ 0 h 74"/>
                  <a:gd name="T24" fmla="*/ 16 w 62"/>
                  <a:gd name="T25" fmla="*/ 1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2" h="74">
                    <a:moveTo>
                      <a:pt x="16" y="16"/>
                    </a:moveTo>
                    <a:cubicBezTo>
                      <a:pt x="7" y="21"/>
                      <a:pt x="0" y="32"/>
                      <a:pt x="0" y="43"/>
                    </a:cubicBezTo>
                    <a:cubicBezTo>
                      <a:pt x="0" y="61"/>
                      <a:pt x="14" y="74"/>
                      <a:pt x="31" y="74"/>
                    </a:cubicBezTo>
                    <a:cubicBezTo>
                      <a:pt x="48" y="74"/>
                      <a:pt x="62" y="61"/>
                      <a:pt x="62" y="43"/>
                    </a:cubicBezTo>
                    <a:cubicBezTo>
                      <a:pt x="62" y="33"/>
                      <a:pt x="57" y="24"/>
                      <a:pt x="48" y="18"/>
                    </a:cubicBezTo>
                    <a:cubicBezTo>
                      <a:pt x="48" y="0"/>
                      <a:pt x="48" y="0"/>
                      <a:pt x="48" y="0"/>
                    </a:cubicBezTo>
                    <a:cubicBezTo>
                      <a:pt x="40" y="14"/>
                      <a:pt x="40" y="14"/>
                      <a:pt x="40" y="14"/>
                    </a:cubicBezTo>
                    <a:cubicBezTo>
                      <a:pt x="39" y="14"/>
                      <a:pt x="38" y="13"/>
                      <a:pt x="37" y="13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29" y="13"/>
                      <a:pt x="27" y="13"/>
                      <a:pt x="26" y="13"/>
                    </a:cubicBezTo>
                    <a:cubicBezTo>
                      <a:pt x="26" y="0"/>
                      <a:pt x="26" y="0"/>
                      <a:pt x="26" y="0"/>
                    </a:cubicBezTo>
                    <a:lnTo>
                      <a:pt x="16" y="1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35806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84E189-2B23-2F41-BBEB-10A29FA49E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017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Tha</a:t>
            </a:r>
            <a:r>
              <a:rPr lang="en-US" dirty="0"/>
              <a:t>nk you!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C9064E-051C-1042-85AE-F335B853AD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662781"/>
            <a:ext cx="10515600" cy="5624946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endParaRPr lang="en-US" sz="6000" dirty="0"/>
          </a:p>
          <a:p>
            <a:pPr marL="0" indent="0" algn="ctr">
              <a:buNone/>
            </a:pPr>
            <a:r>
              <a:rPr lang="en-US" sz="6500" dirty="0"/>
              <a:t>Any Questions?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>
                <a:hlinkClick r:id="rId2"/>
              </a:rPr>
              <a:t>www.NeedEcon.org</a:t>
            </a:r>
            <a:endParaRPr lang="en-US" dirty="0"/>
          </a:p>
          <a:p>
            <a:pPr marL="0" indent="0" algn="ctr">
              <a:buNone/>
            </a:pPr>
            <a:r>
              <a:rPr lang="en-US" dirty="0"/>
              <a:t>&lt;presenter name&gt;</a:t>
            </a:r>
          </a:p>
          <a:p>
            <a:pPr marL="0" indent="0" algn="ctr">
              <a:buNone/>
            </a:pPr>
            <a:r>
              <a:rPr lang="en-US" dirty="0"/>
              <a:t>&lt;presenter email&gt;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Contact NEED: </a:t>
            </a:r>
            <a:r>
              <a:rPr lang="en-US" dirty="0">
                <a:hlinkClick r:id="rId3"/>
              </a:rPr>
              <a:t>info@NeedEcon.org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Submit a testimonial:  </a:t>
            </a:r>
            <a:r>
              <a:rPr lang="en-US" dirty="0">
                <a:hlinkClick r:id="rId4"/>
              </a:rPr>
              <a:t>www</a:t>
            </a:r>
            <a:r>
              <a:rPr lang="en-US">
                <a:hlinkClick r:id="rId4"/>
              </a:rPr>
              <a:t>.NeedEcon</a:t>
            </a:r>
            <a:r>
              <a:rPr lang="en-US" dirty="0">
                <a:hlinkClick r:id="rId4"/>
              </a:rPr>
              <a:t>.org/testimonials.php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Become a Friend of NEED:  </a:t>
            </a:r>
            <a:r>
              <a:rPr lang="en-US" dirty="0" err="1"/>
              <a:t>www.NeedEcon.org</a:t>
            </a:r>
            <a:r>
              <a:rPr lang="en-US" dirty="0"/>
              <a:t>/</a:t>
            </a:r>
            <a:r>
              <a:rPr lang="en-US" dirty="0" err="1"/>
              <a:t>friend.php</a:t>
            </a:r>
            <a:endParaRPr lang="en-US" dirty="0"/>
          </a:p>
          <a:p>
            <a:pPr marL="0" indent="0" algn="ctr">
              <a:buNone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2F218B-F99A-4145-A67C-DBBA7AD4E3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5769237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8D1759-DACC-8946-9598-490F34C9E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000" y="0"/>
            <a:ext cx="10515600" cy="1325563"/>
          </a:xfrm>
        </p:spPr>
        <p:txBody>
          <a:bodyPr/>
          <a:lstStyle/>
          <a:p>
            <a:r>
              <a:rPr lang="en-US" dirty="0"/>
              <a:t> </a:t>
            </a:r>
            <a:r>
              <a:rPr lang="en-US" dirty="0">
                <a:solidFill>
                  <a:schemeClr val="bg1"/>
                </a:solidFill>
              </a:rPr>
              <a:t>Ava</a:t>
            </a:r>
            <a:r>
              <a:rPr lang="en-US" dirty="0"/>
              <a:t>ilable NEED Topics Include: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4EE1CF-F5DE-3540-AED9-1599FABB82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Coronavirus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Climate Change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Inequality</a:t>
            </a:r>
          </a:p>
          <a:p>
            <a:pPr>
              <a:spcAft>
                <a:spcPts val="1000"/>
              </a:spcAft>
            </a:pPr>
            <a:r>
              <a:rPr lang="en-US" dirty="0"/>
              <a:t>Economic Mobility</a:t>
            </a:r>
          </a:p>
          <a:p>
            <a:pPr>
              <a:spcAft>
                <a:spcPts val="1000"/>
              </a:spcAft>
            </a:pPr>
            <a:r>
              <a:rPr lang="en-US" dirty="0"/>
              <a:t>US Social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Trade and Globalization</a:t>
            </a:r>
          </a:p>
          <a:p>
            <a:pPr>
              <a:spcAft>
                <a:spcPts val="1000"/>
              </a:spcAft>
            </a:pPr>
            <a:r>
              <a:rPr lang="en-US" dirty="0"/>
              <a:t>Minimum Wages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9836DEF-5C7A-D74F-8694-7D6688B404E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357868"/>
            <a:ext cx="5181600" cy="4189162"/>
          </a:xfrm>
        </p:spPr>
        <p:txBody>
          <a:bodyPr>
            <a:normAutofit lnSpcReduction="10000"/>
          </a:bodyPr>
          <a:lstStyle/>
          <a:p>
            <a:pPr>
              <a:spcAft>
                <a:spcPts val="1000"/>
              </a:spcAft>
            </a:pPr>
            <a:r>
              <a:rPr lang="en-US" dirty="0"/>
              <a:t>The U.S. Economy</a:t>
            </a:r>
          </a:p>
          <a:p>
            <a:pPr>
              <a:spcAft>
                <a:spcPts val="1000"/>
              </a:spcAft>
            </a:pPr>
            <a:r>
              <a:rPr lang="en-US" dirty="0"/>
              <a:t>Immigration Economics</a:t>
            </a:r>
          </a:p>
          <a:p>
            <a:pPr>
              <a:spcAft>
                <a:spcPts val="1000"/>
              </a:spcAft>
            </a:pPr>
            <a:r>
              <a:rPr lang="en-US" dirty="0"/>
              <a:t>Housing Policy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Budgets</a:t>
            </a:r>
          </a:p>
          <a:p>
            <a:pPr>
              <a:spcAft>
                <a:spcPts val="1000"/>
              </a:spcAft>
            </a:pPr>
            <a:r>
              <a:rPr lang="en-US" dirty="0"/>
              <a:t>Federal Debt</a:t>
            </a:r>
          </a:p>
          <a:p>
            <a:pPr>
              <a:spcAft>
                <a:spcPts val="1000"/>
              </a:spcAft>
            </a:pPr>
            <a:r>
              <a:rPr lang="en-US" dirty="0"/>
              <a:t>Black-White Wealth Gap</a:t>
            </a:r>
          </a:p>
          <a:p>
            <a:pPr>
              <a:spcAft>
                <a:spcPts val="1000"/>
              </a:spcAft>
            </a:pPr>
            <a:r>
              <a:rPr lang="en-US" dirty="0"/>
              <a:t>Autonomous Vehicles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AECF3A-738D-534F-9B20-5C34452E1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54812647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D6F812-11BB-BD49-9974-3E024B510DE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Additional Slides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99BF163-A99F-EB49-B8AB-BF49855403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A375F3-650D-894C-91F6-A7170A2BA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F085D5-EC86-4F6A-B501-C1359CB39116}" type="slidenum">
              <a:rPr lang="en-GB" smtClean="0"/>
              <a:t>93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4178775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25800" y="4603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Me</a:t>
            </a:r>
            <a:r>
              <a:rPr lang="en-US" dirty="0"/>
              <a:t>asuring inequality: The Lorenz Curve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41315029"/>
              </p:ext>
            </p:extLst>
          </p:nvPr>
        </p:nvGraphicFramePr>
        <p:xfrm>
          <a:off x="1981200" y="2286000"/>
          <a:ext cx="8229600" cy="2494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574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574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Quintile (2008)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% of total income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Cumulative % of total income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Lowest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3.4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Second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8.6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Middle</a:t>
                      </a:r>
                      <a:r>
                        <a:rPr lang="en-US" baseline="0" dirty="0"/>
                        <a:t> 20%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14.7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26.7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Fourth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23.3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Highest 20%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50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100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2438400" y="1676401"/>
            <a:ext cx="5943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Shows the distribution of income in a region</a:t>
            </a:r>
          </a:p>
          <a:p>
            <a:r>
              <a:rPr lang="en-US" dirty="0"/>
              <a:t>Ex: U.S. Income Distribution - 2008</a:t>
            </a:r>
          </a:p>
        </p:txBody>
      </p:sp>
    </p:spTree>
    <p:extLst>
      <p:ext uri="{BB962C8B-B14F-4D97-AF65-F5344CB8AC3E}">
        <p14:creationId xmlns:p14="http://schemas.microsoft.com/office/powerpoint/2010/main" val="2648549901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mcc11447_2001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590800" y="490560"/>
            <a:ext cx="6477000" cy="6133749"/>
          </a:xfrm>
        </p:spPr>
      </p:pic>
    </p:spTree>
    <p:extLst>
      <p:ext uri="{BB962C8B-B14F-4D97-AF65-F5344CB8AC3E}">
        <p14:creationId xmlns:p14="http://schemas.microsoft.com/office/powerpoint/2010/main" val="428321969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4" name="Rectangle 2"/>
          <p:cNvSpPr>
            <a:spLocks noGrp="1" noChangeArrowheads="1"/>
          </p:cNvSpPr>
          <p:nvPr>
            <p:ph type="title"/>
          </p:nvPr>
        </p:nvSpPr>
        <p:spPr>
          <a:xfrm>
            <a:off x="461630" y="21265"/>
            <a:ext cx="8534399" cy="1450757"/>
          </a:xfrm>
        </p:spPr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Lor</a:t>
            </a:r>
            <a:r>
              <a:rPr lang="en-US" dirty="0"/>
              <a:t>enz Curve of Income Distribution</a:t>
            </a:r>
            <a:endParaRPr lang="en-GB" dirty="0"/>
          </a:p>
        </p:txBody>
      </p:sp>
      <p:pic>
        <p:nvPicPr>
          <p:cNvPr id="233477" name="Picture 5" descr="fig05_0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52600" y="1768476"/>
            <a:ext cx="8534400" cy="3870325"/>
          </a:xfrm>
          <a:noFill/>
          <a:ln/>
        </p:spPr>
      </p:pic>
      <p:sp>
        <p:nvSpPr>
          <p:cNvPr id="233478" name="Rectangle 6"/>
          <p:cNvSpPr>
            <a:spLocks noChangeArrowheads="1"/>
          </p:cNvSpPr>
          <p:nvPr/>
        </p:nvSpPr>
        <p:spPr bwMode="auto">
          <a:xfrm>
            <a:off x="4038600" y="5703653"/>
            <a:ext cx="8153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2000" dirty="0">
                <a:latin typeface="Arial" charset="0"/>
              </a:rPr>
              <a:t>The greater the curvature of the Lorenz Curve, the greater is the degree of income inequality</a:t>
            </a:r>
          </a:p>
        </p:txBody>
      </p:sp>
    </p:spTree>
    <p:extLst>
      <p:ext uri="{BB962C8B-B14F-4D97-AF65-F5344CB8AC3E}">
        <p14:creationId xmlns:p14="http://schemas.microsoft.com/office/powerpoint/2010/main" val="900043358"/>
      </p:ext>
    </p:extLst>
  </p:cSld>
  <p:clrMapOvr>
    <a:masterClrMapping/>
  </p:clrMapOvr>
  <p:transition/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2"/>
          <p:cNvSpPr>
            <a:spLocks noGrp="1" noChangeArrowheads="1"/>
          </p:cNvSpPr>
          <p:nvPr>
            <p:ph type="title"/>
          </p:nvPr>
        </p:nvSpPr>
        <p:spPr>
          <a:xfrm>
            <a:off x="805475" y="6485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Gin</a:t>
            </a:r>
            <a:r>
              <a:rPr lang="en-US" dirty="0"/>
              <a:t>i Coefficient</a:t>
            </a:r>
          </a:p>
        </p:txBody>
      </p:sp>
      <p:sp>
        <p:nvSpPr>
          <p:cNvPr id="197635" name="Rectangle 3"/>
          <p:cNvSpPr>
            <a:spLocks noGrp="1" noChangeArrowheads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endParaRPr lang="en-US" dirty="0"/>
          </a:p>
          <a:p>
            <a:r>
              <a:rPr lang="en-US" dirty="0"/>
              <a:t>Another way to describe income inequality is by using a Gini coefficient.</a:t>
            </a:r>
          </a:p>
          <a:p>
            <a:r>
              <a:rPr lang="en-US" dirty="0" err="1"/>
              <a:t>Gini</a:t>
            </a:r>
            <a:r>
              <a:rPr lang="en-US" dirty="0"/>
              <a:t> coefficient – a numerical measure of the overall dispersion of income</a:t>
            </a:r>
          </a:p>
          <a:p>
            <a:pPr lvl="1"/>
            <a:r>
              <a:rPr lang="en-US" dirty="0"/>
              <a:t>Ranges from 0 – 1</a:t>
            </a:r>
          </a:p>
          <a:p>
            <a:pPr lvl="1"/>
            <a:r>
              <a:rPr lang="en-US" dirty="0"/>
              <a:t>0= perfect equality – everyone has same income</a:t>
            </a:r>
          </a:p>
          <a:p>
            <a:pPr lvl="1"/>
            <a:r>
              <a:rPr lang="en-US" dirty="0"/>
              <a:t>1=perfect inequality – one person makes all income</a:t>
            </a:r>
          </a:p>
          <a:p>
            <a:pPr lvl="1"/>
            <a:r>
              <a:rPr lang="en-US" dirty="0"/>
              <a:t>In practice:</a:t>
            </a:r>
          </a:p>
          <a:p>
            <a:pPr lvl="1"/>
            <a:r>
              <a:rPr lang="en-US" dirty="0"/>
              <a:t>0.5 – 0.7 – highly unequal</a:t>
            </a:r>
          </a:p>
          <a:p>
            <a:pPr lvl="1"/>
            <a:r>
              <a:rPr lang="en-US" dirty="0"/>
              <a:t>0.2 – 0.35 – relatively equal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672198"/>
      </p:ext>
    </p:extLst>
  </p:cSld>
  <p:clrMapOvr>
    <a:masterClrMapping/>
  </p:clrMapOvr>
  <p:transition/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>
          <a:xfrm>
            <a:off x="857220" y="419864"/>
            <a:ext cx="8229600" cy="121920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Usi</a:t>
            </a:r>
            <a:r>
              <a:rPr lang="en-US" dirty="0"/>
              <a:t>ng the Lorenz curve to calculate a Gini Coefficient</a:t>
            </a:r>
          </a:p>
        </p:txBody>
      </p:sp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4724400" y="2209801"/>
            <a:ext cx="4673600" cy="4033837"/>
            <a:chOff x="1399" y="1262"/>
            <a:chExt cx="2944" cy="2541"/>
          </a:xfrm>
        </p:grpSpPr>
        <p:sp>
          <p:nvSpPr>
            <p:cNvPr id="198665" name="Rectangle 9"/>
            <p:cNvSpPr>
              <a:spLocks noChangeArrowheads="1"/>
            </p:cNvSpPr>
            <p:nvPr/>
          </p:nvSpPr>
          <p:spPr bwMode="auto">
            <a:xfrm>
              <a:off x="1399" y="1262"/>
              <a:ext cx="2944" cy="254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8667" name="Line 11"/>
            <p:cNvSpPr>
              <a:spLocks noChangeShapeType="1"/>
            </p:cNvSpPr>
            <p:nvPr/>
          </p:nvSpPr>
          <p:spPr bwMode="auto">
            <a:xfrm flipH="1">
              <a:off x="1399" y="1262"/>
              <a:ext cx="2926" cy="2523"/>
            </a:xfrm>
            <a:prstGeom prst="line">
              <a:avLst/>
            </a:prstGeom>
            <a:noFill/>
            <a:ln w="28575">
              <a:solidFill>
                <a:srgbClr val="CC00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198668" name="Freeform 12"/>
            <p:cNvSpPr>
              <a:spLocks/>
            </p:cNvSpPr>
            <p:nvPr/>
          </p:nvSpPr>
          <p:spPr bwMode="auto">
            <a:xfrm>
              <a:off x="1399" y="1262"/>
              <a:ext cx="2935" cy="2541"/>
            </a:xfrm>
            <a:custGeom>
              <a:avLst/>
              <a:gdLst/>
              <a:ahLst/>
              <a:cxnLst>
                <a:cxn ang="0">
                  <a:pos x="0" y="2541"/>
                </a:cxn>
                <a:cxn ang="0">
                  <a:pos x="1865" y="1719"/>
                </a:cxn>
                <a:cxn ang="0">
                  <a:pos x="2935" y="0"/>
                </a:cxn>
              </a:cxnLst>
              <a:rect l="0" t="0" r="r" b="b"/>
              <a:pathLst>
                <a:path w="2935" h="2541">
                  <a:moveTo>
                    <a:pt x="0" y="2541"/>
                  </a:moveTo>
                  <a:cubicBezTo>
                    <a:pt x="688" y="2341"/>
                    <a:pt x="1376" y="2142"/>
                    <a:pt x="1865" y="1719"/>
                  </a:cubicBezTo>
                  <a:cubicBezTo>
                    <a:pt x="2354" y="1296"/>
                    <a:pt x="2644" y="648"/>
                    <a:pt x="2935" y="0"/>
                  </a:cubicBezTo>
                </a:path>
              </a:pathLst>
            </a:custGeom>
            <a:noFill/>
            <a:ln w="28575" cmpd="sng">
              <a:solidFill>
                <a:srgbClr val="1C1C56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9"/>
          <p:cNvGrpSpPr>
            <a:grpSpLocks/>
          </p:cNvGrpSpPr>
          <p:nvPr/>
        </p:nvGrpSpPr>
        <p:grpSpPr bwMode="auto">
          <a:xfrm>
            <a:off x="7326316" y="4408489"/>
            <a:ext cx="1235075" cy="1292225"/>
            <a:chOff x="3655" y="2777"/>
            <a:chExt cx="778" cy="814"/>
          </a:xfrm>
        </p:grpSpPr>
        <p:sp>
          <p:nvSpPr>
            <p:cNvPr id="198670" name="Text Box 14"/>
            <p:cNvSpPr txBox="1">
              <a:spLocks noChangeArrowheads="1"/>
            </p:cNvSpPr>
            <p:nvPr/>
          </p:nvSpPr>
          <p:spPr bwMode="auto">
            <a:xfrm>
              <a:off x="3655" y="2777"/>
              <a:ext cx="214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A</a:t>
              </a:r>
            </a:p>
          </p:txBody>
        </p:sp>
        <p:sp>
          <p:nvSpPr>
            <p:cNvPr id="198672" name="Text Box 16"/>
            <p:cNvSpPr txBox="1">
              <a:spLocks noChangeArrowheads="1"/>
            </p:cNvSpPr>
            <p:nvPr/>
          </p:nvSpPr>
          <p:spPr bwMode="auto">
            <a:xfrm>
              <a:off x="4226" y="3339"/>
              <a:ext cx="207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/>
                <a:t>B</a:t>
              </a:r>
            </a:p>
          </p:txBody>
        </p:sp>
      </p:grpSp>
      <p:sp>
        <p:nvSpPr>
          <p:cNvPr id="198673" name="Rectangle 17"/>
          <p:cNvSpPr>
            <a:spLocks noChangeArrowheads="1"/>
          </p:cNvSpPr>
          <p:nvPr/>
        </p:nvSpPr>
        <p:spPr bwMode="auto">
          <a:xfrm>
            <a:off x="1674020" y="2424113"/>
            <a:ext cx="2590800" cy="8382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</a:pPr>
            <a:r>
              <a:rPr lang="en-US" sz="2400" b="1" dirty="0"/>
              <a:t>Gini coefficient =  A /(A + B)</a:t>
            </a:r>
          </a:p>
        </p:txBody>
      </p:sp>
      <p:sp>
        <p:nvSpPr>
          <p:cNvPr id="198674" name="Rectangle 18"/>
          <p:cNvSpPr>
            <a:spLocks noChangeArrowheads="1"/>
          </p:cNvSpPr>
          <p:nvPr/>
        </p:nvSpPr>
        <p:spPr bwMode="auto">
          <a:xfrm>
            <a:off x="1897858" y="3394768"/>
            <a:ext cx="2366962" cy="286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000" dirty="0"/>
              <a:t>A higher </a:t>
            </a:r>
            <a:r>
              <a:rPr lang="en-US" sz="2000" dirty="0" err="1"/>
              <a:t>Gini</a:t>
            </a:r>
            <a:r>
              <a:rPr lang="en-US" sz="2000" dirty="0"/>
              <a:t> coefficient means greater inequality</a:t>
            </a:r>
          </a:p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000" dirty="0"/>
              <a:t>Perfect equality: A=0, </a:t>
            </a:r>
            <a:r>
              <a:rPr lang="en-US" sz="2000" dirty="0" err="1"/>
              <a:t>Gini</a:t>
            </a:r>
            <a:r>
              <a:rPr lang="en-US" sz="2000" dirty="0"/>
              <a:t>=0</a:t>
            </a:r>
          </a:p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r>
              <a:rPr lang="en-US" sz="2000" dirty="0"/>
              <a:t>Perfect inequality: B=0, </a:t>
            </a:r>
            <a:r>
              <a:rPr lang="en-US" sz="2000" dirty="0" err="1"/>
              <a:t>Gini</a:t>
            </a:r>
            <a:r>
              <a:rPr lang="en-US" sz="2000" dirty="0"/>
              <a:t> = 1</a:t>
            </a:r>
          </a:p>
          <a:p>
            <a:pPr>
              <a:lnSpc>
                <a:spcPct val="105000"/>
              </a:lnSpc>
              <a:spcBef>
                <a:spcPct val="45000"/>
              </a:spcBef>
              <a:buClr>
                <a:srgbClr val="00B85C"/>
              </a:buClr>
              <a:buSzPct val="120000"/>
              <a:buFont typeface="Wingdings" pitchFamily="2" charset="2"/>
              <a:buNone/>
            </a:pP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270397984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69860</TotalTime>
  <Words>3784</Words>
  <Application>Microsoft Macintosh PowerPoint</Application>
  <PresentationFormat>Widescreen</PresentationFormat>
  <Paragraphs>702</Paragraphs>
  <Slides>98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98</vt:i4>
      </vt:variant>
    </vt:vector>
  </HeadingPairs>
  <TitlesOfParts>
    <vt:vector size="103" baseType="lpstr">
      <vt:lpstr>Arial</vt:lpstr>
      <vt:lpstr>Calibri</vt:lpstr>
      <vt:lpstr>Courier New</vt:lpstr>
      <vt:lpstr>Wingdings</vt:lpstr>
      <vt:lpstr>Custom Design</vt:lpstr>
      <vt:lpstr>Economic Inequality</vt:lpstr>
      <vt:lpstr> National Economic Education Delegation</vt:lpstr>
      <vt:lpstr>Who Are We?</vt:lpstr>
      <vt:lpstr>Where Are We?</vt:lpstr>
      <vt:lpstr>Credits and Disclaimer</vt:lpstr>
      <vt:lpstr>PowerPoint Presentation</vt:lpstr>
      <vt:lpstr>Outline</vt:lpstr>
      <vt:lpstr>Economic Inequality: Income</vt:lpstr>
      <vt:lpstr>Different Ways of Thinking About Inequality </vt:lpstr>
      <vt:lpstr>Different Ways of Thinking About Inequality </vt:lpstr>
      <vt:lpstr> National Income Inequality: Share of Top 10%</vt:lpstr>
      <vt:lpstr>Recent Facts on Income Inequality</vt:lpstr>
      <vt:lpstr>An Abrupt Increase in Inequality</vt:lpstr>
      <vt:lpstr>Most of the Action Is at the Top: Pre-Tax</vt:lpstr>
      <vt:lpstr>Most of the Action Is at the Top: Post-Tax</vt:lpstr>
      <vt:lpstr>Income Growth Pattern – Has Changed</vt:lpstr>
      <vt:lpstr>Income Growth Patterns Have Reversed!</vt:lpstr>
      <vt:lpstr>The Gini Coefficient</vt:lpstr>
      <vt:lpstr>Forming the GINI Coefficient: 2015</vt:lpstr>
      <vt:lpstr>Income Share Changes Between 1970  and 2020</vt:lpstr>
      <vt:lpstr>Quintile Income Cutoffs</vt:lpstr>
      <vt:lpstr>Income Changes from Growing Inequality</vt:lpstr>
      <vt:lpstr>How Has Inequality Influenced Incomes?</vt:lpstr>
      <vt:lpstr>Growth Has Been Primarily at the Very Top</vt:lpstr>
      <vt:lpstr>PowerPoint Presentation</vt:lpstr>
      <vt:lpstr>Income and Wealth Inequality</vt:lpstr>
      <vt:lpstr>Your Local Inequality Trend</vt:lpstr>
      <vt:lpstr>Wealth Inequality Exceeds Income Inequality</vt:lpstr>
      <vt:lpstr>Wealth Concentration Has Been Rising</vt:lpstr>
      <vt:lpstr>Wealth is More and More Concentrated</vt:lpstr>
      <vt:lpstr>By Household Income</vt:lpstr>
      <vt:lpstr> A Third Measure of Inequality: Consumption</vt:lpstr>
      <vt:lpstr> Consumption Inequality</vt:lpstr>
      <vt:lpstr>Growing Evidence: Consumption Inequality</vt:lpstr>
      <vt:lpstr>Case Study: Economic Research</vt:lpstr>
      <vt:lpstr> Summary: Consumption Inequality</vt:lpstr>
      <vt:lpstr>Where Does Inequality Come From?</vt:lpstr>
      <vt:lpstr>Government Policy and Inequality</vt:lpstr>
      <vt:lpstr>Tax and Transfer Programs and Inequality</vt:lpstr>
      <vt:lpstr>Taxes, Transfers, and Income: 2018</vt:lpstr>
      <vt:lpstr>Tax and Transfer Programs: Income Shares</vt:lpstr>
      <vt:lpstr>Tax and Transfer Programs: Income Shares</vt:lpstr>
      <vt:lpstr>What About Tax Rates?</vt:lpstr>
      <vt:lpstr>Tax Rates Over Time</vt:lpstr>
      <vt:lpstr>The Top Tax Rate and Income Cutoff</vt:lpstr>
      <vt:lpstr>Dramatically Less Progressivity in the Tax Code</vt:lpstr>
      <vt:lpstr>The Rich Really do Pay Lower Taxes</vt:lpstr>
      <vt:lpstr>Market Forces and Inequality</vt:lpstr>
      <vt:lpstr>Where Does Inequality Come From? Summary</vt:lpstr>
      <vt:lpstr>Labor Income is Unhinged from Productivity</vt:lpstr>
      <vt:lpstr>Labor Share Gap Acceleration</vt:lpstr>
      <vt:lpstr> Declining Unionization</vt:lpstr>
      <vt:lpstr> Competition in the Economy</vt:lpstr>
      <vt:lpstr>Growing Revenue Concentration</vt:lpstr>
      <vt:lpstr> CEO Pay Has Been Growing Rapidly</vt:lpstr>
      <vt:lpstr> CEO Pay Has Been Growing Rapidly</vt:lpstr>
      <vt:lpstr> CEO Compensation – Tied to Stock Prices</vt:lpstr>
      <vt:lpstr> Immigration and Inequality</vt:lpstr>
      <vt:lpstr> Immigration and Inequality- Summary</vt:lpstr>
      <vt:lpstr>Technological Change and Inequality</vt:lpstr>
      <vt:lpstr>Technology Benefits Ownership over Labor</vt:lpstr>
      <vt:lpstr>Technology can Hurt Low Income Workers</vt:lpstr>
      <vt:lpstr>  A Modern Example: Uber &amp; Lyft</vt:lpstr>
      <vt:lpstr>Globalization</vt:lpstr>
      <vt:lpstr>Mechanisms for the Effects of Globalization</vt:lpstr>
      <vt:lpstr> Effects of the Unhinging?</vt:lpstr>
      <vt:lpstr>What is driving increasing inequality?</vt:lpstr>
      <vt:lpstr>  Sources of Inequality Through Late 1990s</vt:lpstr>
      <vt:lpstr>Why Does Inequality Matter?</vt:lpstr>
      <vt:lpstr>PowerPoint Presentation</vt:lpstr>
      <vt:lpstr>PowerPoint Presentation</vt:lpstr>
      <vt:lpstr>U.S. – Racial Differences</vt:lpstr>
      <vt:lpstr> Government Policy and Racial Inequality</vt:lpstr>
      <vt:lpstr>How Much Inequality Is too Much?</vt:lpstr>
      <vt:lpstr>Inequality Can Also Directly Affect GDP</vt:lpstr>
      <vt:lpstr>Too Much Inequality Can:</vt:lpstr>
      <vt:lpstr> An International Perspective</vt:lpstr>
      <vt:lpstr> An International Perspective: Comparables</vt:lpstr>
      <vt:lpstr>But High-Income Households Save More</vt:lpstr>
      <vt:lpstr> Addressing Inequality: Is It A Problem?</vt:lpstr>
      <vt:lpstr>Addressing Inequality:  Immediately Available Policy Solutions (1/2)</vt:lpstr>
      <vt:lpstr>Historical Values of Minimum Wages</vt:lpstr>
      <vt:lpstr>PowerPoint Presentation</vt:lpstr>
      <vt:lpstr>Many States Have A Higher Min Wage</vt:lpstr>
      <vt:lpstr>States and Local Gov’ts are Raising Min Wages</vt:lpstr>
      <vt:lpstr>Addressing Inequality:  Immediately Available Policy Solutions (2/2)</vt:lpstr>
      <vt:lpstr>Addressing Inequality:  Long Term</vt:lpstr>
      <vt:lpstr>What to do About Inequality?</vt:lpstr>
      <vt:lpstr>Tension in Policy Solutions</vt:lpstr>
      <vt:lpstr> Summary</vt:lpstr>
      <vt:lpstr> Thank you!</vt:lpstr>
      <vt:lpstr> Available NEED Topics Include:</vt:lpstr>
      <vt:lpstr>Additional Slides</vt:lpstr>
      <vt:lpstr>Measuring inequality: The Lorenz Curve</vt:lpstr>
      <vt:lpstr>PowerPoint Presentation</vt:lpstr>
      <vt:lpstr>Lorenz Curve of Income Distribution</vt:lpstr>
      <vt:lpstr>Gini Coefficient</vt:lpstr>
      <vt:lpstr>Using the Lorenz curve to calculate a Gini Coefficient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Jon Haveman</cp:lastModifiedBy>
  <cp:revision>353</cp:revision>
  <cp:lastPrinted>2018-04-14T23:01:43Z</cp:lastPrinted>
  <dcterms:created xsi:type="dcterms:W3CDTF">2017-05-03T22:30:38Z</dcterms:created>
  <dcterms:modified xsi:type="dcterms:W3CDTF">2023-06-08T20:10:53Z</dcterms:modified>
</cp:coreProperties>
</file>