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2"/>
  </p:notesMasterIdLst>
  <p:sldIdLst>
    <p:sldId id="256" r:id="rId2"/>
    <p:sldId id="328" r:id="rId3"/>
    <p:sldId id="434" r:id="rId4"/>
    <p:sldId id="1167" r:id="rId5"/>
    <p:sldId id="1169" r:id="rId6"/>
    <p:sldId id="415" r:id="rId7"/>
    <p:sldId id="1076" r:id="rId8"/>
    <p:sldId id="1145" r:id="rId9"/>
    <p:sldId id="1146" r:id="rId10"/>
    <p:sldId id="1168" r:id="rId11"/>
    <p:sldId id="1100" r:id="rId12"/>
    <p:sldId id="1142" r:id="rId13"/>
    <p:sldId id="1101" r:id="rId14"/>
    <p:sldId id="286" r:id="rId15"/>
    <p:sldId id="270" r:id="rId16"/>
    <p:sldId id="1102" r:id="rId17"/>
    <p:sldId id="1156" r:id="rId18"/>
    <p:sldId id="1080" r:id="rId19"/>
    <p:sldId id="1143" r:id="rId20"/>
    <p:sldId id="1104" r:id="rId21"/>
    <p:sldId id="1105" r:id="rId22"/>
    <p:sldId id="1106" r:id="rId23"/>
    <p:sldId id="1078" r:id="rId24"/>
    <p:sldId id="1077" r:id="rId25"/>
    <p:sldId id="1159" r:id="rId26"/>
    <p:sldId id="1161" r:id="rId27"/>
    <p:sldId id="1107" r:id="rId28"/>
    <p:sldId id="1160" r:id="rId29"/>
    <p:sldId id="1081" r:id="rId30"/>
    <p:sldId id="1147" r:id="rId31"/>
    <p:sldId id="1166" r:id="rId32"/>
    <p:sldId id="1082" r:id="rId33"/>
    <p:sldId id="1094" r:id="rId34"/>
    <p:sldId id="1116" r:id="rId35"/>
    <p:sldId id="1083" r:id="rId36"/>
    <p:sldId id="1084" r:id="rId37"/>
    <p:sldId id="1117" r:id="rId38"/>
    <p:sldId id="1121" r:id="rId39"/>
    <p:sldId id="1164" r:id="rId40"/>
    <p:sldId id="1123" r:id="rId41"/>
    <p:sldId id="1165" r:id="rId42"/>
    <p:sldId id="1128" r:id="rId43"/>
    <p:sldId id="1127" r:id="rId44"/>
    <p:sldId id="1129" r:id="rId45"/>
    <p:sldId id="1130" r:id="rId46"/>
    <p:sldId id="1155" r:id="rId47"/>
    <p:sldId id="1125" r:id="rId48"/>
    <p:sldId id="1148" r:id="rId49"/>
    <p:sldId id="1132" r:id="rId50"/>
    <p:sldId id="1133" r:id="rId51"/>
    <p:sldId id="1153" r:id="rId52"/>
    <p:sldId id="1154" r:id="rId53"/>
    <p:sldId id="1152" r:id="rId54"/>
    <p:sldId id="374" r:id="rId55"/>
    <p:sldId id="317" r:id="rId56"/>
    <p:sldId id="1149" r:id="rId57"/>
    <p:sldId id="1150" r:id="rId58"/>
    <p:sldId id="1151" r:id="rId59"/>
    <p:sldId id="1085" r:id="rId60"/>
    <p:sldId id="1135" r:id="rId61"/>
    <p:sldId id="1086" r:id="rId62"/>
    <p:sldId id="1136" r:id="rId63"/>
    <p:sldId id="1137" r:id="rId64"/>
    <p:sldId id="1139" r:id="rId65"/>
    <p:sldId id="1138" r:id="rId66"/>
    <p:sldId id="1131" r:id="rId67"/>
    <p:sldId id="1108" r:id="rId68"/>
    <p:sldId id="1088" r:id="rId69"/>
    <p:sldId id="1097" r:id="rId70"/>
    <p:sldId id="1109" r:id="rId71"/>
    <p:sldId id="1112" r:id="rId72"/>
    <p:sldId id="1110" r:id="rId73"/>
    <p:sldId id="1111" r:id="rId74"/>
    <p:sldId id="1113" r:id="rId75"/>
    <p:sldId id="1114" r:id="rId76"/>
    <p:sldId id="1157" r:id="rId77"/>
    <p:sldId id="1158" r:id="rId78"/>
    <p:sldId id="1163" r:id="rId79"/>
    <p:sldId id="1027" r:id="rId80"/>
    <p:sldId id="107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2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5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7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2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merica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tiff"/><Relationship Id="rId12" Type="http://schemas.openxmlformats.org/officeDocument/2006/relationships/image" Target="../media/image43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tiff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tif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&lt;Audience&gt;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Month #, 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&lt;Your name&gt;, PhD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53151"/>
              </p:ext>
            </p:extLst>
          </p:nvPr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89084"/>
              </p:ext>
            </p:extLst>
          </p:nvPr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75256"/>
              </p:ext>
            </p:extLst>
          </p:nvPr>
        </p:nvGraphicFramePr>
        <p:xfrm>
          <a:off x="7518400" y="1148964"/>
          <a:ext cx="4137994" cy="548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72111"/>
              </p:ext>
            </p:extLst>
          </p:nvPr>
        </p:nvGraphicFramePr>
        <p:xfrm>
          <a:off x="7518400" y="1148965"/>
          <a:ext cx="4137994" cy="495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6822"/>
              </p:ext>
            </p:extLst>
          </p:nvPr>
        </p:nvGraphicFramePr>
        <p:xfrm>
          <a:off x="7518400" y="1148965"/>
          <a:ext cx="4137994" cy="427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Nati</a:t>
            </a:r>
            <a:r>
              <a:rPr lang="en-US" sz="3600" dirty="0">
                <a:latin typeface="+mn-lt"/>
              </a:rPr>
              <a:t>onality of US Immigrants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186674"/>
              </p:ext>
            </p:extLst>
          </p:nvPr>
        </p:nvGraphicFramePr>
        <p:xfrm>
          <a:off x="1981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1830-1890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1890-1920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dirty="0"/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Austro-Hungarian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dirty="0"/>
                        <a:t>Irish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dirty="0"/>
                        <a:t>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Russian and Soviet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Signing up for Bracero Program</a:t>
            </a:r>
          </a:p>
        </p:txBody>
      </p:sp>
      <p:pic>
        <p:nvPicPr>
          <p:cNvPr id="11266" name="Picture 2" descr="http://americanhistory.si.edu/onthemove/img/crops/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52" y="1676400"/>
            <a:ext cx="721198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23281"/>
              </p:ext>
            </p:extLst>
          </p:nvPr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EC69-55E7-4A45-9CA0-3A49C1A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orical Trends in Authorized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75C31-3680-2645-B6C4-F6A3F7463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149982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EF5F-3CB5-9446-8305-021AD612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8E4D-56BD-C649-80AA-19D764C81147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67375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55582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B0E-A6B8-5C46-8E50-B9B9EF19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10088217" cy="1325563"/>
          </a:xfrm>
        </p:spPr>
        <p:txBody>
          <a:bodyPr/>
          <a:lstStyle/>
          <a:p>
            <a:r>
              <a:rPr lang="en-US" dirty="0"/>
              <a:t>Persons Obtaining Lawful Permanent Residency by Region of Birth,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FCE2E-4A17-0044-BDD7-2770279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3452DD-109D-A341-B6F3-19C6218C42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933930"/>
              </p:ext>
            </p:extLst>
          </p:nvPr>
        </p:nvGraphicFramePr>
        <p:xfrm>
          <a:off x="2857873" y="1703349"/>
          <a:ext cx="6476254" cy="4149090"/>
        </p:xfrm>
        <a:graphic>
          <a:graphicData uri="http://schemas.openxmlformats.org/drawingml/2006/table">
            <a:tbl>
              <a:tblPr/>
              <a:tblGrid>
                <a:gridCol w="3664875">
                  <a:extLst>
                    <a:ext uri="{9D8B030D-6E8A-4147-A177-3AD203B41FA5}">
                      <a16:colId xmlns:a16="http://schemas.microsoft.com/office/drawing/2014/main" val="1861078517"/>
                    </a:ext>
                  </a:extLst>
                </a:gridCol>
                <a:gridCol w="2811379">
                  <a:extLst>
                    <a:ext uri="{9D8B030D-6E8A-4147-A177-3AD203B41FA5}">
                      <a16:colId xmlns:a16="http://schemas.microsoft.com/office/drawing/2014/main" val="477169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Region of Birth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Number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2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      Total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1,127,167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Africa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118,824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Asia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424,743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Europe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84,335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6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North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413,650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8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Oceania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5,071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4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South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79,076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6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Unknown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1,468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0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6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40025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A740-6D12-6843-B449-37E6C6BF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 </a:t>
            </a:r>
            <a:r>
              <a:rPr lang="en-US" dirty="0"/>
              <a:t> Unauthorized Immigration: Duration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A0F43A6-DF10-8843-B486-373ABD936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296" y="1026027"/>
            <a:ext cx="676340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FB35-7AFA-C34D-A07A-BE2F6A71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EEA93-672F-9C43-AD15-4B4CDD295F0A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51752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41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52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520+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575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Prices</a:t>
            </a:r>
          </a:p>
          <a:p>
            <a:r>
              <a:rPr lang="en-US" dirty="0"/>
              <a:t>Exports and FDI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541-E7B4-C64C-968F-C29A275B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FF15-D7BC-3D48-9EF4-62C8BEC2A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0FC-4C0C-9D49-B7DB-9B071D0F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4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8BF6-3A9E-324E-9E52-52023AE9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Is Similar to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CD0D-97AD-4245-9EA1-6F4DC6E0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Allows production to be brought to where the low-wage workers are.</a:t>
            </a:r>
          </a:p>
          <a:p>
            <a:r>
              <a:rPr lang="en-US" dirty="0"/>
              <a:t>Immigration</a:t>
            </a:r>
          </a:p>
          <a:p>
            <a:pPr lvl="1"/>
            <a:r>
              <a:rPr lang="en-US" dirty="0"/>
              <a:t>Allows workers to move to where high-wage jobs are.</a:t>
            </a:r>
          </a:p>
          <a:p>
            <a:r>
              <a:rPr lang="en-US" dirty="0"/>
              <a:t>Both:</a:t>
            </a:r>
          </a:p>
          <a:p>
            <a:pPr lvl="1"/>
            <a:r>
              <a:rPr lang="en-US" dirty="0"/>
              <a:t>Equalize wages geographically</a:t>
            </a:r>
          </a:p>
          <a:p>
            <a:pPr lvl="1"/>
            <a:r>
              <a:rPr lang="en-US" dirty="0"/>
              <a:t>Lower prices</a:t>
            </a:r>
          </a:p>
          <a:p>
            <a:pPr lvl="1"/>
            <a:r>
              <a:rPr lang="en-US" dirty="0"/>
              <a:t>Increase overall economic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F7562-92F7-064D-AA20-AB46A05E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87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4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55FD-B9CC-3F44-A9E4-C804CCD1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Basic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5D2B-A595-3144-BA24-37A8FF43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immigrants have the same skills as the native-born population in a city</a:t>
            </a:r>
          </a:p>
          <a:p>
            <a:pPr lvl="1"/>
            <a:r>
              <a:rPr lang="en-US" dirty="0"/>
              <a:t>Short run: </a:t>
            </a:r>
            <a:r>
              <a:rPr lang="en-US" b="1" i="1" dirty="0"/>
              <a:t>workers lose and owners of capital win</a:t>
            </a:r>
          </a:p>
          <a:p>
            <a:pPr lvl="2"/>
            <a:r>
              <a:rPr lang="en-US" dirty="0"/>
              <a:t>Higher ratio of labor to capital.</a:t>
            </a:r>
          </a:p>
          <a:p>
            <a:pPr lvl="3"/>
            <a:r>
              <a:rPr lang="en-US" dirty="0"/>
              <a:t>Wages decline, and returns to capital rise.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</a:t>
            </a:r>
            <a:r>
              <a:rPr lang="en-US" b="1" i="1" dirty="0"/>
              <a:t>there are no losers or winners</a:t>
            </a:r>
          </a:p>
          <a:p>
            <a:pPr lvl="2"/>
            <a:r>
              <a:rPr lang="en-US" dirty="0"/>
              <a:t>Capital flows into the city</a:t>
            </a:r>
          </a:p>
          <a:p>
            <a:pPr lvl="3"/>
            <a:r>
              <a:rPr lang="en-US" dirty="0"/>
              <a:t>Because the returns are now higher here than elsewhere</a:t>
            </a:r>
          </a:p>
          <a:p>
            <a:pPr lvl="2"/>
            <a:r>
              <a:rPr lang="en-US" dirty="0"/>
              <a:t>The original ratio of labor to capital is restored.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A8FC-0DF0-FF40-887D-73C6EAF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7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0C0D-E035-FF48-9CFF-691DCF70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Lab</a:t>
            </a:r>
            <a:r>
              <a:rPr lang="en-US" sz="3600" dirty="0"/>
              <a:t>or Market Implications: Low-Skill Immigrants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5E9D-7A1C-FC40-8068-3EDB7D3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F49153-2F34-ED41-AC15-F0A1A28D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the immigrants are less skilled than the native-born population in a city</a:t>
            </a:r>
          </a:p>
          <a:p>
            <a:pPr lvl="1"/>
            <a:r>
              <a:rPr lang="en-US" dirty="0"/>
              <a:t>Short run:  </a:t>
            </a:r>
            <a:r>
              <a:rPr lang="en-US" i="1" dirty="0"/>
              <a:t>low-skilled </a:t>
            </a:r>
            <a:r>
              <a:rPr lang="en-US" dirty="0"/>
              <a:t>workers are losers</a:t>
            </a:r>
          </a:p>
          <a:p>
            <a:pPr lvl="2"/>
            <a:r>
              <a:rPr lang="en-US" dirty="0"/>
              <a:t>Supply of low-skilled workers goes up, so their wages go down.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there need not be any losers, but there may still be</a:t>
            </a:r>
          </a:p>
          <a:p>
            <a:pPr lvl="2"/>
            <a:r>
              <a:rPr lang="en-US" dirty="0"/>
              <a:t>Prices adjust</a:t>
            </a:r>
          </a:p>
          <a:p>
            <a:pPr lvl="3"/>
            <a:r>
              <a:rPr lang="en-US" dirty="0"/>
              <a:t>Purchasing power of low-skilled workers need not be lower.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b="1" dirty="0"/>
              <a:t>Subtlety</a:t>
            </a:r>
            <a:r>
              <a:rPr lang="en-US" dirty="0"/>
              <a:t>: Opportunities for low-skilled native-born workers expand as the economy expands.</a:t>
            </a:r>
          </a:p>
          <a:p>
            <a:pPr lvl="3"/>
            <a:r>
              <a:rPr lang="en-US" dirty="0"/>
              <a:t>Greater demand for English-proficient </a:t>
            </a:r>
            <a:r>
              <a:rPr lang="en-US"/>
              <a:t>workers.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Note: Repeated short run shocks can make the medium and long run look like the short run.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3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Inflows of other types of labor and capital may </a:t>
            </a:r>
            <a:r>
              <a:rPr lang="en-US" b="1" i="1" dirty="0"/>
              <a:t>return the economy to its pre-immigration wage structure and production patterns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2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The Surplus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Surplus</a:t>
            </a:r>
          </a:p>
          <a:p>
            <a:pPr lvl="1"/>
            <a:r>
              <a:rPr lang="en-US" dirty="0"/>
              <a:t>Immigration CAN make all native-born workers and capital more productive.</a:t>
            </a:r>
          </a:p>
          <a:p>
            <a:pPr lvl="1"/>
            <a:r>
              <a:rPr lang="en-US" dirty="0"/>
              <a:t>This increases incomes of the native born.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other words, the economy might not just get bigger, it might become more productive as well!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will, on average, increase the living standards of all native-born workers and owners of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35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5E25-3498-7E4D-8EB9-A953205D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Lab</a:t>
            </a:r>
            <a:r>
              <a:rPr lang="en-US" sz="3800" dirty="0"/>
              <a:t>or Market Implications: Evidence of Surplus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C55008-2A54-8544-BFA8-F56C95983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913978"/>
              </p:ext>
            </p:extLst>
          </p:nvPr>
        </p:nvGraphicFramePr>
        <p:xfrm>
          <a:off x="838200" y="1570038"/>
          <a:ext cx="10515600" cy="358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9369618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088009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35300010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Surplus: % of GDP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4078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b="1" dirty="0"/>
                        <a:t>Type of Immigrants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Short Run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Long Run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54103777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dirty="0"/>
                        <a:t>No Skill Bias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0.24 to 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0.02 to 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43632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dirty="0"/>
                        <a:t>Low skilled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0.45 to 0.90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0.42 to 0.77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74751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dirty="0"/>
                        <a:t>Highly skilled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0.75 to 1.35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0.16 to 0.31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0429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D31C-6999-2D45-92B2-D9B5C045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EDA2D-1801-334D-8192-AAE05D63A916}"/>
              </a:ext>
            </a:extLst>
          </p:cNvPr>
          <p:cNvSpPr txBox="1"/>
          <p:nvPr/>
        </p:nvSpPr>
        <p:spPr>
          <a:xfrm>
            <a:off x="9601200" y="648319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Borjas</a:t>
            </a:r>
            <a:r>
              <a:rPr lang="en-US" sz="1200" dirty="0"/>
              <a:t> (2014a).</a:t>
            </a:r>
          </a:p>
        </p:txBody>
      </p:sp>
    </p:spTree>
    <p:extLst>
      <p:ext uri="{BB962C8B-B14F-4D97-AF65-F5344CB8AC3E}">
        <p14:creationId xmlns:p14="http://schemas.microsoft.com/office/powerpoint/2010/main" val="2927346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 of Labor Market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lead to negative wage effects for competing native-born workers</a:t>
            </a:r>
          </a:p>
          <a:p>
            <a:pPr lvl="1"/>
            <a:r>
              <a:rPr lang="en-US" dirty="0"/>
              <a:t>Particularly high school dropouts and those in vulnerable communities.</a:t>
            </a:r>
          </a:p>
          <a:p>
            <a:r>
              <a:rPr lang="en-US" dirty="0"/>
              <a:t>Other workers will likely benefit</a:t>
            </a:r>
          </a:p>
          <a:p>
            <a:pPr lvl="1"/>
            <a:r>
              <a:rPr lang="en-US" dirty="0"/>
              <a:t>Through increased wages.</a:t>
            </a:r>
          </a:p>
          <a:p>
            <a:pPr lvl="1"/>
            <a:r>
              <a:rPr lang="en-US" dirty="0"/>
              <a:t>Through increased opportunity.</a:t>
            </a:r>
          </a:p>
          <a:p>
            <a:r>
              <a:rPr lang="en-US" dirty="0"/>
              <a:t>Owners of capital will benefit</a:t>
            </a:r>
          </a:p>
          <a:p>
            <a:pPr lvl="1"/>
            <a:r>
              <a:rPr lang="en-US" dirty="0"/>
              <a:t>Existing capital will earn greater returns.</a:t>
            </a:r>
          </a:p>
          <a:p>
            <a:pPr lvl="1"/>
            <a:r>
              <a:rPr lang="en-US" dirty="0"/>
              <a:t>More if immigrant labor complements existing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2389485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Pot</a:t>
            </a:r>
            <a:r>
              <a:rPr lang="en-US" sz="3700" dirty="0"/>
              <a:t>ential Benefits </a:t>
            </a:r>
            <a:r>
              <a:rPr lang="en-US" sz="3700"/>
              <a:t>for Low-Skilled </a:t>
            </a:r>
            <a:r>
              <a:rPr lang="en-US" sz="3700" dirty="0"/>
              <a:t>Native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increase native-born worker wages:</a:t>
            </a:r>
          </a:p>
          <a:p>
            <a:pPr lvl="1"/>
            <a:r>
              <a:rPr lang="en-US" dirty="0"/>
              <a:t>More demand for jobs where English is necessary</a:t>
            </a:r>
          </a:p>
          <a:p>
            <a:pPr lvl="1"/>
            <a:r>
              <a:rPr lang="en-US" dirty="0"/>
              <a:t>Increased demand for goods and services – increases wages in those industries.</a:t>
            </a:r>
          </a:p>
          <a:p>
            <a:pPr lvl="1"/>
            <a:r>
              <a:rPr lang="en-US" dirty="0"/>
              <a:t>Each immigrant creates 1.2 local jobs – mostly for native-born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558709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2346483" y="4398620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585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Years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24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0F3E6-EBA2-774C-B166-CC29C0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E544-5627-B442-A496-C3B953DE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43" y="714633"/>
            <a:ext cx="152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B6DAB-C88A-9C4F-80E4-ABFCE886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61" y="2235584"/>
            <a:ext cx="1464104" cy="1464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9D2D6-11FB-F948-88D1-9F5280F62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251" y="262649"/>
            <a:ext cx="52705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653C4-6E11-2D41-8FEC-C44E496A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847" y="1603633"/>
            <a:ext cx="51181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A39D8-15C1-4941-BFA1-71579A219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854" y="4362706"/>
            <a:ext cx="3172941" cy="158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DFF07-8C9D-704D-81E5-9D767E78A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500" y="5254367"/>
            <a:ext cx="2032001" cy="745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FD0A7-B105-F146-97BF-39BA3419D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47" y="3717914"/>
            <a:ext cx="3637553" cy="689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96618-1786-AB4C-AB13-E1BBD6E23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016" y="2475622"/>
            <a:ext cx="13208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5A7AA-9619-2148-88D2-89973BA95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568" y="501817"/>
            <a:ext cx="1586471" cy="158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043D7-BBC0-AF4F-AF48-AF30223C95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256" y="4387591"/>
            <a:ext cx="1536700" cy="153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82C07-5F5B-D646-B00E-AE5F05805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1139" y="2506385"/>
            <a:ext cx="2446638" cy="92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F57E1-1BC7-FD4E-B4D0-84BD196F6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3429000"/>
            <a:ext cx="14287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1ACA5-00CE-0141-8B3A-6EADD27D7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0603" y="163731"/>
            <a:ext cx="1315995" cy="1614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2D05A-48BD-5545-AEB7-0D35C6CA2C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7201" y="243694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9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2DB86-72C8-314E-AEE4-B6C74F40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1026" name="Picture 2" descr="metro_20171204_Ian Hathaway fortune 500 companies analysys Ian Hathaway (2) new">
            <a:extLst>
              <a:ext uri="{FF2B5EF4-FFF2-40B4-BE49-F238E27FC236}">
                <a16:creationId xmlns:a16="http://schemas.microsoft.com/office/drawing/2014/main" id="{305F7BE4-3217-0D4B-9436-DFF899C9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2" y="-139484"/>
            <a:ext cx="781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66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3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5FD9C-2EEC-EB43-A248-83BE91BD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D0D9-B6F8-4A4F-8224-F8294FBD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How do immigrants lower prices?</a:t>
            </a:r>
          </a:p>
          <a:p>
            <a:pPr lvl="1"/>
            <a:r>
              <a:rPr lang="en-US" b="1" dirty="0"/>
              <a:t>Demand side</a:t>
            </a:r>
          </a:p>
          <a:p>
            <a:pPr lvl="2"/>
            <a:r>
              <a:rPr lang="en-US" dirty="0"/>
              <a:t>A higher proportion of immigrants tends to make markets more price sensitive.</a:t>
            </a:r>
          </a:p>
          <a:p>
            <a:pPr lvl="2"/>
            <a:r>
              <a:rPr lang="en-US" dirty="0"/>
              <a:t>Accordingly, stores are reluctant to raise prices.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/>
              <a:t>Supply side</a:t>
            </a:r>
          </a:p>
          <a:p>
            <a:pPr lvl="2"/>
            <a:r>
              <a:rPr lang="en-US" dirty="0"/>
              <a:t>By providing labor services at lower cost.</a:t>
            </a:r>
          </a:p>
          <a:p>
            <a:pPr lvl="2"/>
            <a:r>
              <a:rPr lang="en-US" dirty="0"/>
              <a:t>Input prices are lowered, so final goods prices are also likely to be lower.</a:t>
            </a:r>
          </a:p>
          <a:p>
            <a:pPr lvl="2"/>
            <a:r>
              <a:rPr lang="en-US" dirty="0"/>
              <a:t>Primarily in nontraded sectors</a:t>
            </a:r>
          </a:p>
          <a:p>
            <a:pPr lvl="3"/>
            <a:r>
              <a:rPr lang="en-US" dirty="0"/>
              <a:t>Household services, construction, hospitality, agriculture.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4CA24-433E-4146-9373-FF1FC99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167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71F-659F-8A4B-AB7C-8511CE74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ces: Distributional 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ADEB-3C31-0142-85AF-E80E4CA4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02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10% increase in the share of low-skilled immigrants in a city:</a:t>
            </a:r>
          </a:p>
          <a:p>
            <a:pPr lvl="1"/>
            <a:r>
              <a:rPr lang="en-US" dirty="0"/>
              <a:t>Lowers prices of immigrant-intensive sectors by 2%.</a:t>
            </a:r>
          </a:p>
          <a:p>
            <a:pPr lvl="2"/>
            <a:r>
              <a:rPr lang="en-US" dirty="0"/>
              <a:t>E.g., housekeeping, gardening, babysitting, dry cleaning</a:t>
            </a:r>
          </a:p>
          <a:p>
            <a:r>
              <a:rPr lang="en-US" dirty="0"/>
              <a:t>Immigration between 1980 and 2000 immigration affected the cost of living:</a:t>
            </a:r>
          </a:p>
          <a:p>
            <a:pPr lvl="1"/>
            <a:r>
              <a:rPr lang="en-US" dirty="0"/>
              <a:t>-0.32% for highly skilled workers</a:t>
            </a:r>
          </a:p>
          <a:p>
            <a:r>
              <a:rPr lang="en-US" dirty="0"/>
              <a:t>… but not for everybody:</a:t>
            </a:r>
          </a:p>
          <a:p>
            <a:pPr lvl="1"/>
            <a:r>
              <a:rPr lang="en-US" dirty="0"/>
              <a:t>+1% for native high school dropouts</a:t>
            </a:r>
          </a:p>
          <a:p>
            <a:pPr lvl="1"/>
            <a:r>
              <a:rPr lang="en-US" dirty="0"/>
              <a:t>+4.2% for low-skilled native-born Hispanics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/>
              <a:t>Positive net benefits for the country as a whole.</a:t>
            </a:r>
          </a:p>
          <a:p>
            <a:pPr lvl="1"/>
            <a:r>
              <a:rPr lang="en-US" dirty="0"/>
              <a:t>But not all benefit.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0C42-3190-6E46-87B8-58113496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9362B-C665-B04A-B85B-A7A4AF2BEE8C}"/>
              </a:ext>
            </a:extLst>
          </p:cNvPr>
          <p:cNvSpPr txBox="1"/>
          <p:nvPr/>
        </p:nvSpPr>
        <p:spPr>
          <a:xfrm>
            <a:off x="9849157" y="6452793"/>
            <a:ext cx="10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Cortes (2008) </a:t>
            </a:r>
          </a:p>
        </p:txBody>
      </p:sp>
    </p:spTree>
    <p:extLst>
      <p:ext uri="{BB962C8B-B14F-4D97-AF65-F5344CB8AC3E}">
        <p14:creationId xmlns:p14="http://schemas.microsoft.com/office/powerpoint/2010/main" val="1558124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90E8-9AAE-B24F-AA34-5916DE6D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Pri</a:t>
            </a:r>
            <a:r>
              <a:rPr lang="en-US" dirty="0"/>
              <a:t>ces and Economic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30DF-EFD0-0D40-B2DE-FEDDC1A9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 Expansion</a:t>
            </a:r>
          </a:p>
          <a:p>
            <a:pPr lvl="1"/>
            <a:r>
              <a:rPr lang="en-US" dirty="0"/>
              <a:t>Increases the labor supply.</a:t>
            </a:r>
          </a:p>
          <a:p>
            <a:pPr lvl="2"/>
            <a:r>
              <a:rPr lang="en-US" dirty="0"/>
              <a:t>Lowers the prices of immigration-intensive products.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Frees up highly skilled labor to provide more market services.</a:t>
            </a:r>
          </a:p>
          <a:p>
            <a:pPr lvl="2"/>
            <a:r>
              <a:rPr lang="en-US" dirty="0"/>
              <a:t>Primarily through provision of household services.</a:t>
            </a:r>
          </a:p>
          <a:p>
            <a:pPr lvl="2"/>
            <a:r>
              <a:rPr lang="en-US" dirty="0"/>
              <a:t>Evidence of an expansion of labor provided by highly skilled women.</a:t>
            </a:r>
          </a:p>
          <a:p>
            <a:pPr lvl="3"/>
            <a:r>
              <a:rPr lang="en-US" dirty="0"/>
              <a:t>Particularly where long hours are required: law, medicine, and women with PhDs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085BA-466A-3246-9857-D0948A7D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54784-DF15-5540-A46B-0D8ECD5A9FA1}"/>
              </a:ext>
            </a:extLst>
          </p:cNvPr>
          <p:cNvSpPr txBox="1"/>
          <p:nvPr/>
        </p:nvSpPr>
        <p:spPr>
          <a:xfrm>
            <a:off x="9377618" y="6456851"/>
            <a:ext cx="2174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Cortes &amp; </a:t>
            </a:r>
            <a:r>
              <a:rPr lang="en-US" sz="1200" dirty="0" err="1"/>
              <a:t>Tesada</a:t>
            </a:r>
            <a:r>
              <a:rPr lang="en-US" sz="1200" dirty="0"/>
              <a:t> (2011).</a:t>
            </a:r>
          </a:p>
        </p:txBody>
      </p:sp>
    </p:spTree>
    <p:extLst>
      <p:ext uri="{BB962C8B-B14F-4D97-AF65-F5344CB8AC3E}">
        <p14:creationId xmlns:p14="http://schemas.microsoft.com/office/powerpoint/2010/main" val="4233688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Immigration polices</a:t>
            </a:r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factor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2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27460180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8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/>
              <a:t>-Economic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Trade Wars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/>
              <a:t>Autonomous Vehicles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0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EAAF-989E-904D-980C-1213D44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7B7D-9FB7-9148-A136-56D3EE808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5576"/>
            <a:ext cx="10515600" cy="4351338"/>
          </a:xfrm>
        </p:spPr>
        <p:txBody>
          <a:bodyPr/>
          <a:lstStyle/>
          <a:p>
            <a:r>
              <a:rPr lang="en-US" dirty="0"/>
              <a:t>Individual level:</a:t>
            </a:r>
          </a:p>
          <a:p>
            <a:pPr lvl="1"/>
            <a:r>
              <a:rPr lang="en-US" dirty="0"/>
              <a:t>Economic opportunity, escape social turmoil.</a:t>
            </a:r>
          </a:p>
          <a:p>
            <a:r>
              <a:rPr lang="en-US" dirty="0"/>
              <a:t>Family level:</a:t>
            </a:r>
          </a:p>
          <a:p>
            <a:pPr lvl="1"/>
            <a:r>
              <a:rPr lang="en-US" dirty="0"/>
              <a:t>Desire of the family to improve its security or level of economic well-being.</a:t>
            </a:r>
          </a:p>
          <a:p>
            <a:pPr lvl="1"/>
            <a:r>
              <a:rPr lang="en-US" dirty="0"/>
              <a:t>“Remittances”</a:t>
            </a:r>
          </a:p>
          <a:p>
            <a:r>
              <a:rPr lang="en-US" dirty="0"/>
              <a:t>Structural or Institutional:</a:t>
            </a:r>
          </a:p>
          <a:p>
            <a:pPr lvl="1"/>
            <a:r>
              <a:rPr lang="en-US" dirty="0"/>
              <a:t>War, better information about opportunities, easier transportation, income differentials between countries.</a:t>
            </a:r>
          </a:p>
          <a:p>
            <a:pPr lvl="1"/>
            <a:r>
              <a:rPr lang="en-US" dirty="0"/>
              <a:t>Changes in immigration policies.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BA830-EEEB-A74B-9E57-68254927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9C86-3C6F-3448-8627-7BC3545043F3}"/>
              </a:ext>
            </a:extLst>
          </p:cNvPr>
          <p:cNvSpPr txBox="1"/>
          <p:nvPr/>
        </p:nvSpPr>
        <p:spPr>
          <a:xfrm>
            <a:off x="7868294" y="6456851"/>
            <a:ext cx="348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B55FC-BD81-3547-9B4A-F0666D9B7E41}"/>
              </a:ext>
            </a:extLst>
          </p:cNvPr>
          <p:cNvSpPr txBox="1"/>
          <p:nvPr/>
        </p:nvSpPr>
        <p:spPr>
          <a:xfrm>
            <a:off x="3515870" y="1245646"/>
            <a:ext cx="5160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Levels of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1114331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27875</TotalTime>
  <Words>3295</Words>
  <Application>Microsoft Macintosh PowerPoint</Application>
  <PresentationFormat>Widescreen</PresentationFormat>
  <Paragraphs>653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Credits and Disclaimer</vt:lpstr>
      <vt:lpstr>Outline</vt:lpstr>
      <vt:lpstr>What Is Immigration?</vt:lpstr>
      <vt:lpstr>Why Do People Migrate?</vt:lpstr>
      <vt:lpstr>Why Do People Migrate? </vt:lpstr>
      <vt:lpstr>History of US Immigration</vt:lpstr>
      <vt:lpstr>History of US Immigration</vt:lpstr>
      <vt:lpstr>History of US Immigration</vt:lpstr>
      <vt:lpstr>History of US Immigration</vt:lpstr>
      <vt:lpstr>Nationality of US Immigrants</vt:lpstr>
      <vt:lpstr>Signing up for Bracero Program</vt:lpstr>
      <vt:lpstr>History of US Immigration: 1965-Today</vt:lpstr>
      <vt:lpstr>Historical Trends in Authorized Immigration</vt:lpstr>
      <vt:lpstr>Recent Trends in Authorized Immigration</vt:lpstr>
      <vt:lpstr>Persons Obtaining Lawful Permanent Residency by Region of Birth, 2017</vt:lpstr>
      <vt:lpstr> Authorized Immigration by Region</vt:lpstr>
      <vt:lpstr> Authorized Immigration from Asia</vt:lpstr>
      <vt:lpstr> Authorized Immigration from the Americas</vt:lpstr>
      <vt:lpstr> Immigrant Population in 2017</vt:lpstr>
      <vt:lpstr>U.S.  Unauthorized Immigration Totals</vt:lpstr>
      <vt:lpstr>U.S.  Unauthorized Immigration: Labor Force</vt:lpstr>
      <vt:lpstr>Unauthorized Immigration: Education</vt:lpstr>
      <vt:lpstr> Unauthorized Population: Source Countries</vt:lpstr>
      <vt:lpstr>US  Unauthorized Immigration: Duration</vt:lpstr>
      <vt:lpstr>Unauthorized Immigration: 2012-2016</vt:lpstr>
      <vt:lpstr>Unauthorized Immigration: Where They Live</vt:lpstr>
      <vt:lpstr>Unauthorized Immigration: Mode of Entry</vt:lpstr>
      <vt:lpstr>Why Do We Care?  Economic Implications</vt:lpstr>
      <vt:lpstr>Two Sets of Implications</vt:lpstr>
      <vt:lpstr>GDP: How Does This Work?</vt:lpstr>
      <vt:lpstr>Immigration and Labor Markets</vt:lpstr>
      <vt:lpstr>Labor Market Implications: Complicated</vt:lpstr>
      <vt:lpstr>Immigration Is Similar to Trade</vt:lpstr>
      <vt:lpstr>Labor Market Implications</vt:lpstr>
      <vt:lpstr>Labor Market Implications: Basic Case</vt:lpstr>
      <vt:lpstr>Labor Market Implications: Low-Skill Immigrants</vt:lpstr>
      <vt:lpstr>Labor Market Implications: General Principles</vt:lpstr>
      <vt:lpstr>Labor Market Implications: The Surplus</vt:lpstr>
      <vt:lpstr>Labor Market Implications: Evidence of Surplus</vt:lpstr>
      <vt:lpstr> Summary of Labor Market Effects</vt:lpstr>
      <vt:lpstr>Potential Benefits for Low-Skilled Native Workers</vt:lpstr>
      <vt:lpstr>Pathway of Wage and Employment Effects</vt:lpstr>
      <vt:lpstr>Pattern of Immigration</vt:lpstr>
      <vt:lpstr>Recent Immigrants Are Less and More Educated</vt:lpstr>
      <vt:lpstr>Skilled Immigrants and Innovation</vt:lpstr>
      <vt:lpstr> Immigrants and Entrepreneurship</vt:lpstr>
      <vt:lpstr>PowerPoint Presentation</vt:lpstr>
      <vt:lpstr>Fortune 500: First- and Second-Generation Founders</vt:lpstr>
      <vt:lpstr>PowerPoint Presentation</vt:lpstr>
      <vt:lpstr> Immigration and Inequality</vt:lpstr>
      <vt:lpstr> Immigration and Inequality: Summary</vt:lpstr>
      <vt:lpstr> Immigration and Prices</vt:lpstr>
      <vt:lpstr> Prices: Distributional Consequences</vt:lpstr>
      <vt:lpstr> Prices and Economic Expansion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Non-Economic Implications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Thank you!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250</cp:revision>
  <cp:lastPrinted>2019-10-22T16:40:24Z</cp:lastPrinted>
  <dcterms:created xsi:type="dcterms:W3CDTF">2017-05-03T22:30:38Z</dcterms:created>
  <dcterms:modified xsi:type="dcterms:W3CDTF">2020-12-23T17:19:47Z</dcterms:modified>
</cp:coreProperties>
</file>