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1"/>
  </p:notesMasterIdLst>
  <p:sldIdLst>
    <p:sldId id="256" r:id="rId2"/>
    <p:sldId id="328" r:id="rId3"/>
    <p:sldId id="434" r:id="rId4"/>
    <p:sldId id="1083" r:id="rId5"/>
    <p:sldId id="327" r:id="rId6"/>
    <p:sldId id="258" r:id="rId7"/>
    <p:sldId id="330" r:id="rId8"/>
    <p:sldId id="329" r:id="rId9"/>
    <p:sldId id="344" r:id="rId10"/>
    <p:sldId id="1055" r:id="rId11"/>
    <p:sldId id="345" r:id="rId12"/>
    <p:sldId id="1077" r:id="rId13"/>
    <p:sldId id="300" r:id="rId14"/>
    <p:sldId id="301" r:id="rId15"/>
    <p:sldId id="1084" r:id="rId16"/>
    <p:sldId id="1091" r:id="rId17"/>
    <p:sldId id="1085" r:id="rId18"/>
    <p:sldId id="331" r:id="rId19"/>
    <p:sldId id="264" r:id="rId20"/>
    <p:sldId id="263" r:id="rId21"/>
    <p:sldId id="1076" r:id="rId22"/>
    <p:sldId id="265" r:id="rId23"/>
    <p:sldId id="283" r:id="rId24"/>
    <p:sldId id="266" r:id="rId25"/>
    <p:sldId id="284" r:id="rId26"/>
    <p:sldId id="355" r:id="rId27"/>
    <p:sldId id="1086" r:id="rId28"/>
    <p:sldId id="353" r:id="rId29"/>
    <p:sldId id="354" r:id="rId30"/>
    <p:sldId id="278" r:id="rId31"/>
    <p:sldId id="261" r:id="rId32"/>
    <p:sldId id="333" r:id="rId33"/>
    <p:sldId id="1082" r:id="rId34"/>
    <p:sldId id="275" r:id="rId35"/>
    <p:sldId id="276" r:id="rId36"/>
    <p:sldId id="312" r:id="rId37"/>
    <p:sldId id="1088" r:id="rId38"/>
    <p:sldId id="343" r:id="rId39"/>
    <p:sldId id="357" r:id="rId40"/>
    <p:sldId id="305" r:id="rId41"/>
    <p:sldId id="308" r:id="rId42"/>
    <p:sldId id="1078" r:id="rId43"/>
    <p:sldId id="307" r:id="rId44"/>
    <p:sldId id="1079" r:id="rId45"/>
    <p:sldId id="386" r:id="rId46"/>
    <p:sldId id="277" r:id="rId47"/>
    <p:sldId id="280" r:id="rId48"/>
    <p:sldId id="282" r:id="rId49"/>
    <p:sldId id="281" r:id="rId50"/>
    <p:sldId id="335" r:id="rId51"/>
    <p:sldId id="1087" r:id="rId52"/>
    <p:sldId id="306" r:id="rId53"/>
    <p:sldId id="1089" r:id="rId54"/>
    <p:sldId id="1090" r:id="rId55"/>
    <p:sldId id="332" r:id="rId56"/>
    <p:sldId id="1081" r:id="rId57"/>
    <p:sldId id="311" r:id="rId58"/>
    <p:sldId id="1080" r:id="rId59"/>
    <p:sldId id="337" r:id="rId60"/>
    <p:sldId id="1056" r:id="rId61"/>
    <p:sldId id="1059" r:id="rId62"/>
    <p:sldId id="1057" r:id="rId63"/>
    <p:sldId id="292" r:id="rId64"/>
    <p:sldId id="291" r:id="rId65"/>
    <p:sldId id="341" r:id="rId66"/>
    <p:sldId id="293" r:id="rId67"/>
    <p:sldId id="1058" r:id="rId68"/>
    <p:sldId id="295" r:id="rId69"/>
    <p:sldId id="342" r:id="rId70"/>
    <p:sldId id="339" r:id="rId71"/>
    <p:sldId id="310" r:id="rId72"/>
    <p:sldId id="340" r:id="rId73"/>
    <p:sldId id="296" r:id="rId74"/>
    <p:sldId id="309" r:id="rId75"/>
    <p:sldId id="336" r:id="rId76"/>
    <p:sldId id="297" r:id="rId77"/>
    <p:sldId id="298" r:id="rId78"/>
    <p:sldId id="1027" r:id="rId79"/>
    <p:sldId id="1075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4" autoAdjust="0"/>
    <p:restoredTop sz="88453"/>
  </p:normalViewPr>
  <p:slideViewPr>
    <p:cSldViewPr snapToGrid="0" snapToObjects="1">
      <p:cViewPr varScale="1">
        <p:scale>
          <a:sx n="84" d="100"/>
          <a:sy n="84" d="100"/>
        </p:scale>
        <p:origin x="200" y="1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www.crfb.org</a:t>
            </a:r>
            <a:r>
              <a:rPr lang="en-US" dirty="0"/>
              <a:t>/blogs/tax-cut-and-jobs-act-will-cost-15-trillion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Business:  pass-through business income and 100percent of </a:t>
            </a:r>
            <a:r>
              <a:rPr lang="en-US" dirty="0" err="1"/>
              <a:t>shrot</a:t>
            </a:r>
            <a:r>
              <a:rPr lang="en-US" dirty="0"/>
              <a:t>-lived investments </a:t>
            </a:r>
            <a:r>
              <a:rPr lang="en-US" dirty="0" err="1"/>
              <a:t>groader</a:t>
            </a:r>
            <a:r>
              <a:rPr lang="en-US" dirty="0"/>
              <a:t> increase in expensing amounts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files.taxfoundation.org</a:t>
            </a:r>
            <a:r>
              <a:rPr lang="en-US" dirty="0"/>
              <a:t>/20171115144820/Tax-Foundation-SR239-HOUSE-TCJA1.pdf, </a:t>
            </a:r>
            <a:r>
              <a:rPr lang="en-US" dirty="0" err="1"/>
              <a:t>pg</a:t>
            </a:r>
            <a:r>
              <a:rPr lang="en-US" dirty="0"/>
              <a:t>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Business:  pass-through business income and 100percent of </a:t>
            </a:r>
            <a:r>
              <a:rPr lang="en-US" dirty="0" err="1"/>
              <a:t>shrot</a:t>
            </a:r>
            <a:r>
              <a:rPr lang="en-US" dirty="0"/>
              <a:t>-lived investments </a:t>
            </a:r>
            <a:r>
              <a:rPr lang="en-US" dirty="0" err="1"/>
              <a:t>groader</a:t>
            </a:r>
            <a:r>
              <a:rPr lang="en-US" dirty="0"/>
              <a:t> increase in expensing amounts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files.taxfoundation.org</a:t>
            </a:r>
            <a:r>
              <a:rPr lang="en-US" dirty="0"/>
              <a:t>/20171115144820/Tax-Foundation-SR239-HOUSE-TCJA1.pdf, </a:t>
            </a:r>
            <a:r>
              <a:rPr lang="en-US" dirty="0" err="1"/>
              <a:t>pg</a:t>
            </a:r>
            <a:r>
              <a:rPr lang="en-US" dirty="0"/>
              <a:t>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3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the impetus behind the corporate tax cuts?  To stimulate growth through increases in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../Charts/</a:t>
            </a:r>
            <a:r>
              <a:rPr lang="en-US" dirty="0" err="1"/>
              <a:t>Wages_recessionChange_taxlaw.png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www.brookings.edu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-content/uploads/2018/06/ES_20180608_tcja_summary_paper_final.pdf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CorpTax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2017TaxLaw/Graphs/TaxChang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2017TaxLaw/Images/TaxRatesProgressive.tiff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2017TaxLaw/Images/TaxDynamic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gdp_recent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CE_TCJA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nonres_TCJA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ivateInv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PrivateInv_recent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NetPrivateInv_recent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EMS_taxlaw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gdp_wages_JCTA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Wages_recessionChange_taxlaw.pn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Comp_recessionChange_taxlaw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fortrans2_TCJA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2017TaxLaw/Programs/buyback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2017 Tax Cuts and Jobs Act</a:t>
            </a:r>
            <a:endParaRPr lang="en-US" sz="1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CE3997-D988-CB49-86F9-99177EDD463F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&lt;Audience&gt;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Month, #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&lt;Your name, Ph.D.&gt;</a:t>
            </a:r>
          </a:p>
        </p:txBody>
      </p:sp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U.S. Gov’t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Billions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4044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2018 Budget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705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$779 Billion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13234-9513-074E-BF94-F048D09DCF1C}"/>
              </a:ext>
            </a:extLst>
          </p:cNvPr>
          <p:cNvSpPr txBox="1"/>
          <p:nvPr/>
        </p:nvSpPr>
        <p:spPr>
          <a:xfrm>
            <a:off x="8410471" y="6472240"/>
            <a:ext cx="3143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CBO, The Federal Budget in 2018: An Infographic</a:t>
            </a:r>
          </a:p>
        </p:txBody>
      </p:sp>
    </p:spTree>
    <p:extLst>
      <p:ext uri="{BB962C8B-B14F-4D97-AF65-F5344CB8AC3E}">
        <p14:creationId xmlns:p14="http://schemas.microsoft.com/office/powerpoint/2010/main" val="25782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CB5A-1C10-524E-9D28-F70E5F52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Changes in the 2017 Tax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EA22-9CC4-E44A-8A7B-32418156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Permanent:</a:t>
            </a:r>
          </a:p>
          <a:p>
            <a:pPr lvl="1"/>
            <a:r>
              <a:rPr lang="en-US" b="1" dirty="0"/>
              <a:t>Corporate Tax </a:t>
            </a:r>
          </a:p>
          <a:p>
            <a:pPr lvl="2"/>
            <a:r>
              <a:rPr lang="en-US" dirty="0"/>
              <a:t>Flattens corporate tax rate at 21%.</a:t>
            </a:r>
          </a:p>
          <a:p>
            <a:pPr lvl="2"/>
            <a:r>
              <a:rPr lang="en-US" dirty="0"/>
              <a:t>Changes taxation for foreign income of U.S. companies.</a:t>
            </a:r>
          </a:p>
          <a:p>
            <a:pPr lvl="1"/>
            <a:r>
              <a:rPr lang="en-US" b="1" dirty="0"/>
              <a:t>Individual Income Tax</a:t>
            </a:r>
          </a:p>
          <a:p>
            <a:pPr lvl="2"/>
            <a:r>
              <a:rPr lang="en-US" dirty="0"/>
              <a:t>Eliminates Affordable Care Act health insurance mandate.</a:t>
            </a:r>
          </a:p>
          <a:p>
            <a:pPr lvl="2"/>
            <a:r>
              <a:rPr lang="en-US" dirty="0"/>
              <a:t>Changes inflation measures for changing tax parameters.</a:t>
            </a:r>
          </a:p>
          <a:p>
            <a:r>
              <a:rPr lang="en-US" dirty="0"/>
              <a:t>Temporary: 8 years</a:t>
            </a:r>
          </a:p>
          <a:p>
            <a:pPr lvl="1"/>
            <a:r>
              <a:rPr lang="en-US" b="1" dirty="0"/>
              <a:t>Individual Income Tax</a:t>
            </a:r>
          </a:p>
          <a:p>
            <a:pPr lvl="2"/>
            <a:r>
              <a:rPr lang="en-US" dirty="0"/>
              <a:t>Lowers individual tax rates and broadens the amount subject to tax.</a:t>
            </a:r>
          </a:p>
          <a:p>
            <a:pPr lvl="2"/>
            <a:r>
              <a:rPr lang="en-US" dirty="0"/>
              <a:t>Changes exemptions to income taxation.</a:t>
            </a:r>
          </a:p>
          <a:p>
            <a:pPr lvl="2"/>
            <a:r>
              <a:rPr lang="en-US" dirty="0"/>
              <a:t>Increased exemptions on wealth transfers at death.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9EC49-E1D0-7949-ABCC-52127ECB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15039-3FAA-7C46-A7B3-0FF678E049E7}"/>
              </a:ext>
            </a:extLst>
          </p:cNvPr>
          <p:cNvSpPr txBox="1"/>
          <p:nvPr/>
        </p:nvSpPr>
        <p:spPr>
          <a:xfrm>
            <a:off x="3853192" y="6412788"/>
            <a:ext cx="7832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The Tax Cuts and Jobs Act, as Reported by Conference Committee (12/15/17): Static and Dynamic Effects on the Budget and the Economy, </a:t>
            </a:r>
          </a:p>
          <a:p>
            <a:r>
              <a:rPr lang="en-US" sz="1000" dirty="0"/>
              <a:t>Penn Wharton University of Pennsylvania Budget Model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07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FB2D-87A0-834A-8187-BE93B2B2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Income Tax Changes: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70A7-A694-124A-9636-2D71F265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Rate and Alternative Minimum Tax</a:t>
            </a:r>
          </a:p>
          <a:p>
            <a:pPr lvl="1"/>
            <a:r>
              <a:rPr lang="en-US" dirty="0"/>
              <a:t>Was progressive (15-35%) and is now just a flat tax at 21%.</a:t>
            </a:r>
          </a:p>
          <a:p>
            <a:pPr lvl="1"/>
            <a:r>
              <a:rPr lang="en-US" dirty="0"/>
              <a:t>Eliminates the Alternative Minimum Tax.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Corporate Tax Base</a:t>
            </a:r>
          </a:p>
          <a:p>
            <a:pPr lvl="1"/>
            <a:r>
              <a:rPr lang="en-US" dirty="0"/>
              <a:t>Limited deductions for business interest, net operating losses.</a:t>
            </a:r>
          </a:p>
          <a:p>
            <a:pPr lvl="1"/>
            <a:r>
              <a:rPr lang="en-US" dirty="0"/>
              <a:t>Changes expensing allowances.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C07F7-7CFA-8241-80DA-397A350C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0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A434-E004-FB4A-9C44-ABA8E5C3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Did Corporate Income Tax Rates Change?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38234A-3E1F-3448-91FD-81D86BE1B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616" y="1242204"/>
            <a:ext cx="6854767" cy="49880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06E27-3398-9240-B712-3BF2E655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195B2-65B2-274F-A8C8-DABAABBAA62F}"/>
              </a:ext>
            </a:extLst>
          </p:cNvPr>
          <p:cNvSpPr txBox="1"/>
          <p:nvPr/>
        </p:nvSpPr>
        <p:spPr>
          <a:xfrm>
            <a:off x="7789366" y="6441462"/>
            <a:ext cx="3669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Source:RMS</a:t>
            </a:r>
            <a:r>
              <a:rPr lang="en-US" sz="1400" dirty="0"/>
              <a:t> Consulting, 2017 Federal Tax Rates</a:t>
            </a:r>
          </a:p>
        </p:txBody>
      </p:sp>
    </p:spTree>
    <p:extLst>
      <p:ext uri="{BB962C8B-B14F-4D97-AF65-F5344CB8AC3E}">
        <p14:creationId xmlns:p14="http://schemas.microsoft.com/office/powerpoint/2010/main" val="318175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0258-3A8B-FE44-A8F7-6762E77B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Effective Tax Rates?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E292-D6DE-394E-89BA-78AD213A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5E7C8-2523-514A-B00E-09DA97023F68}"/>
              </a:ext>
            </a:extLst>
          </p:cNvPr>
          <p:cNvSpPr txBox="1"/>
          <p:nvPr/>
        </p:nvSpPr>
        <p:spPr>
          <a:xfrm>
            <a:off x="8499492" y="6453037"/>
            <a:ext cx="2854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Bureau of Economic Analysis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866FDE-9449-294B-90D1-FEED98699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7916" y="935398"/>
            <a:ext cx="7276393" cy="5294828"/>
          </a:xfrm>
        </p:spPr>
      </p:pic>
    </p:spTree>
    <p:extLst>
      <p:ext uri="{BB962C8B-B14F-4D97-AF65-F5344CB8AC3E}">
        <p14:creationId xmlns:p14="http://schemas.microsoft.com/office/powerpoint/2010/main" val="394132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8164-C7D1-E14E-8563-409CD751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Tax</a:t>
            </a:r>
            <a:r>
              <a:rPr lang="en-US" sz="3600" dirty="0"/>
              <a:t>ation of Foreign Earnings of U.S. Corporations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D87F-68DB-C64B-B357-8852621E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Worldwide System (prior U.S. Law)</a:t>
            </a:r>
          </a:p>
          <a:p>
            <a:pPr lvl="1"/>
            <a:r>
              <a:rPr lang="en-US" dirty="0"/>
              <a:t>Foreign earnings taxed U.S., but deferred until repatriated</a:t>
            </a:r>
          </a:p>
          <a:p>
            <a:r>
              <a:rPr lang="en-US" dirty="0"/>
              <a:t>Modified Territorial System</a:t>
            </a:r>
          </a:p>
          <a:p>
            <a:pPr lvl="1"/>
            <a:r>
              <a:rPr lang="en-US" dirty="0"/>
              <a:t>Most foreign earnings will not taxable in the United States (2017 Tax Act).</a:t>
            </a:r>
          </a:p>
          <a:p>
            <a:pPr lvl="1"/>
            <a:r>
              <a:rPr lang="en-US" dirty="0"/>
              <a:t>With provisions to reduce tax avoidance:</a:t>
            </a:r>
          </a:p>
          <a:p>
            <a:pPr lvl="2"/>
            <a:r>
              <a:rPr lang="en-US" dirty="0"/>
              <a:t>GILTI – Global Intangible Low-Taxed Income</a:t>
            </a:r>
          </a:p>
          <a:p>
            <a:pPr lvl="3"/>
            <a:r>
              <a:rPr lang="en-US" dirty="0"/>
              <a:t>10.5% tax on earnings above a 10% return after credit for foreign taxes paid.</a:t>
            </a:r>
          </a:p>
          <a:p>
            <a:pPr lvl="2"/>
            <a:r>
              <a:rPr lang="en-US" dirty="0"/>
              <a:t>FDII - Foreign-Derived Intangible Income </a:t>
            </a:r>
          </a:p>
          <a:p>
            <a:pPr lvl="3"/>
            <a:r>
              <a:rPr lang="en-US" dirty="0"/>
              <a:t>Some foreign income, derived from domestic intangible assets, taxed at a reduced rate.</a:t>
            </a:r>
          </a:p>
          <a:p>
            <a:pPr lvl="2"/>
            <a:r>
              <a:rPr lang="en-US" dirty="0"/>
              <a:t>BEAT – Base Erosion and Anti-abuse Tax</a:t>
            </a:r>
          </a:p>
          <a:p>
            <a:pPr lvl="3"/>
            <a:r>
              <a:rPr lang="en-US" dirty="0"/>
              <a:t>Taxes excessive royalties paid to foreign affiliates.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91B99-E1C0-AB41-823B-3A99366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99184-997D-2D45-9A51-4D1FDF6BE1EC}"/>
              </a:ext>
            </a:extLst>
          </p:cNvPr>
          <p:cNvSpPr txBox="1"/>
          <p:nvPr/>
        </p:nvSpPr>
        <p:spPr>
          <a:xfrm>
            <a:off x="7401698" y="6456851"/>
            <a:ext cx="4066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 CBO 2018-28 budget and economic outlook – box B-1</a:t>
            </a:r>
          </a:p>
        </p:txBody>
      </p:sp>
    </p:spTree>
    <p:extLst>
      <p:ext uri="{BB962C8B-B14F-4D97-AF65-F5344CB8AC3E}">
        <p14:creationId xmlns:p14="http://schemas.microsoft.com/office/powerpoint/2010/main" val="16499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534D-1C6A-174B-84B6-C1FA8DC5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patriation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9293-21F4-4A4D-BEC7-4124FB3A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Repatriation</a:t>
            </a:r>
          </a:p>
          <a:p>
            <a:pPr lvl="1"/>
            <a:r>
              <a:rPr lang="en-US" dirty="0"/>
              <a:t>Currently $2.6 trillion now (2015) held abroad.</a:t>
            </a:r>
          </a:p>
          <a:p>
            <a:pPr lvl="1"/>
            <a:r>
              <a:rPr lang="en-US" dirty="0"/>
              <a:t>Mandatory repatriation of existing foreign profits.</a:t>
            </a:r>
          </a:p>
          <a:p>
            <a:pPr lvl="1"/>
            <a:r>
              <a:rPr lang="en-US" dirty="0"/>
              <a:t>15.5% on cash and 8% on illiquid assets.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Bump up in revenues in the near term.</a:t>
            </a:r>
          </a:p>
          <a:p>
            <a:pPr lvl="1"/>
            <a:r>
              <a:rPr lang="en-US" dirty="0"/>
              <a:t>Belief that funds will be used to invest in the U.S.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20F4E-681F-2E4F-98B3-65CDCBF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2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49DA-68BF-E743-86BE-55566C2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 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B0DC-E36D-FF46-93D7-867B2F349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dollar is taxed the same.</a:t>
            </a:r>
          </a:p>
          <a:p>
            <a:r>
              <a:rPr lang="en-US" dirty="0"/>
              <a:t>Tax systems can be progressive, flat, or regressive.</a:t>
            </a:r>
          </a:p>
          <a:p>
            <a:pPr lvl="2"/>
            <a:r>
              <a:rPr lang="en-US" b="1" i="1" dirty="0"/>
              <a:t>Progressive</a:t>
            </a:r>
            <a:r>
              <a:rPr lang="en-US" dirty="0"/>
              <a:t>: average effective tax rate increases with income.</a:t>
            </a:r>
          </a:p>
          <a:p>
            <a:pPr lvl="2"/>
            <a:r>
              <a:rPr lang="en-US" b="1" i="1" dirty="0"/>
              <a:t>Proportional</a:t>
            </a:r>
            <a:r>
              <a:rPr lang="en-US" dirty="0"/>
              <a:t>: average effective tax rate is the same at all levels of income.</a:t>
            </a:r>
          </a:p>
          <a:p>
            <a:pPr lvl="2"/>
            <a:r>
              <a:rPr lang="en-US" b="1" i="1" dirty="0"/>
              <a:t>Regressive</a:t>
            </a:r>
            <a:r>
              <a:rPr lang="en-US" dirty="0"/>
              <a:t>: average effective tax rate decreases with income.</a:t>
            </a:r>
          </a:p>
          <a:p>
            <a:r>
              <a:rPr lang="en-US" dirty="0"/>
              <a:t>Different for single people and married couples</a:t>
            </a:r>
          </a:p>
          <a:p>
            <a:r>
              <a:rPr lang="en-US" dirty="0"/>
              <a:t>Deductions</a:t>
            </a:r>
          </a:p>
          <a:p>
            <a:pPr lvl="1"/>
            <a:r>
              <a:rPr lang="en-US" dirty="0"/>
              <a:t>For yourself, and for dependents</a:t>
            </a:r>
          </a:p>
          <a:p>
            <a:pPr lvl="1"/>
            <a:r>
              <a:rPr lang="en-US" dirty="0"/>
              <a:t>Numerous others….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9386A-4A7D-7445-B4EF-F6AA8488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3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6D3D-BFB7-E741-AA6C-9AD7E8D5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 Income Taxes: Other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2B87-AB0D-5E47-A928-6E16A6256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292" y="1073010"/>
            <a:ext cx="6757416" cy="51572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and local taxes</a:t>
            </a:r>
          </a:p>
          <a:p>
            <a:pPr lvl="1"/>
            <a:r>
              <a:rPr lang="en-US" dirty="0"/>
              <a:t>Income and real estate and property taxes</a:t>
            </a:r>
          </a:p>
          <a:p>
            <a:r>
              <a:rPr lang="en-US" dirty="0"/>
              <a:t>Mortgage interest</a:t>
            </a:r>
          </a:p>
          <a:p>
            <a:r>
              <a:rPr lang="en-US" dirty="0"/>
              <a:t>Charitable donations</a:t>
            </a:r>
          </a:p>
          <a:p>
            <a:r>
              <a:rPr lang="en-US" dirty="0"/>
              <a:t>Medical and dental expenses</a:t>
            </a:r>
          </a:p>
          <a:p>
            <a:r>
              <a:rPr lang="en-US" dirty="0"/>
              <a:t>Tax preparation fees</a:t>
            </a:r>
          </a:p>
          <a:p>
            <a:r>
              <a:rPr lang="en-US" dirty="0"/>
              <a:t>Gambling losses</a:t>
            </a:r>
          </a:p>
          <a:p>
            <a:r>
              <a:rPr lang="en-US" dirty="0"/>
              <a:t>Retirement plan contributions</a:t>
            </a:r>
          </a:p>
          <a:p>
            <a:r>
              <a:rPr lang="en-US" dirty="0"/>
              <a:t>And still many more….</a:t>
            </a:r>
          </a:p>
          <a:p>
            <a:endParaRPr lang="en-US" dirty="0"/>
          </a:p>
          <a:p>
            <a:r>
              <a:rPr lang="en-US" dirty="0"/>
              <a:t>BUT: You can only make these deductions if </a:t>
            </a:r>
          </a:p>
          <a:p>
            <a:pPr lvl="1"/>
            <a:r>
              <a:rPr lang="en-US" dirty="0"/>
              <a:t>you don’t use the </a:t>
            </a:r>
            <a:r>
              <a:rPr lang="en-US" i="1" dirty="0"/>
              <a:t>standard deduction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7BFE7-6925-F34C-8FDA-BA01EFF6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0920-BA5B-C14F-BAE2-99E9821D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</a:t>
            </a:r>
            <a:r>
              <a:rPr lang="en-US" dirty="0"/>
              <a:t>nges to Individual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9AFC-478A-6345-925A-C6CFC908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833847" cy="4351338"/>
          </a:xfrm>
        </p:spPr>
        <p:txBody>
          <a:bodyPr>
            <a:normAutofit/>
          </a:bodyPr>
          <a:lstStyle/>
          <a:p>
            <a:r>
              <a:rPr lang="en-US" dirty="0"/>
              <a:t>Tax rate changes at different levels of income.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Tax rates revert to 2017 levels in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6A864-F54A-1149-AF16-4108057C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891F-C1F7-DA44-B021-3AAD2E9F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wered Individual Rates: Single Filers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033282-A6A5-5B40-A3C4-041F9B296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955161"/>
              </p:ext>
            </p:extLst>
          </p:nvPr>
        </p:nvGraphicFramePr>
        <p:xfrm>
          <a:off x="856421" y="1758874"/>
          <a:ext cx="10479157" cy="402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57">
                  <a:extLst>
                    <a:ext uri="{9D8B030D-6E8A-4147-A177-3AD203B41FA5}">
                      <a16:colId xmlns:a16="http://schemas.microsoft.com/office/drawing/2014/main" val="58429244"/>
                    </a:ext>
                  </a:extLst>
                </a:gridCol>
                <a:gridCol w="1475961">
                  <a:extLst>
                    <a:ext uri="{9D8B030D-6E8A-4147-A177-3AD203B41FA5}">
                      <a16:colId xmlns:a16="http://schemas.microsoft.com/office/drawing/2014/main" val="668357644"/>
                    </a:ext>
                  </a:extLst>
                </a:gridCol>
                <a:gridCol w="3781839">
                  <a:extLst>
                    <a:ext uri="{9D8B030D-6E8A-4147-A177-3AD203B41FA5}">
                      <a16:colId xmlns:a16="http://schemas.microsoft.com/office/drawing/2014/main" val="8835524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79959395"/>
                    </a:ext>
                  </a:extLst>
                </a:gridCol>
              </a:tblGrid>
              <a:tr h="4975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Income Levels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Tax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Income Levels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Tax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1940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 to 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Up to 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69192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9,525 to 38,700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9,525 to 38,700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91792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38,700 to 93,700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38,700 to 82,500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673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93,700 to 195,450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82,500 to 157,500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59281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195,450 to 424,950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157,500 to 200,000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68525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424,950 to 426,700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200,000 to 500,000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69599"/>
                  </a:ext>
                </a:extLst>
              </a:tr>
              <a:tr h="504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426,700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500,000 and over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034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7EBB5-5293-A54D-ADE6-7DB2C77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49E23-D04E-D244-B378-CC23AD909731}"/>
              </a:ext>
            </a:extLst>
          </p:cNvPr>
          <p:cNvSpPr/>
          <p:nvPr/>
        </p:nvSpPr>
        <p:spPr>
          <a:xfrm>
            <a:off x="1654174" y="1297209"/>
            <a:ext cx="888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Marginal tax rates (percent) – rate varies according to income amount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4D2C5-1280-A94E-9AD8-028401F9F2F5}"/>
              </a:ext>
            </a:extLst>
          </p:cNvPr>
          <p:cNvSpPr txBox="1"/>
          <p:nvPr/>
        </p:nvSpPr>
        <p:spPr>
          <a:xfrm>
            <a:off x="4968586" y="5830116"/>
            <a:ext cx="2291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Indicates a change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FB6B29-6CE4-FE4A-9CC9-CCD69F52D533}"/>
              </a:ext>
            </a:extLst>
          </p:cNvPr>
          <p:cNvSpPr/>
          <p:nvPr/>
        </p:nvSpPr>
        <p:spPr>
          <a:xfrm>
            <a:off x="3688080" y="2301240"/>
            <a:ext cx="6849744" cy="335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63044-A8DF-F24D-9355-5BFE81153967}"/>
              </a:ext>
            </a:extLst>
          </p:cNvPr>
          <p:cNvSpPr/>
          <p:nvPr/>
        </p:nvSpPr>
        <p:spPr>
          <a:xfrm>
            <a:off x="3688080" y="5305904"/>
            <a:ext cx="6849744" cy="335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481AC1-C6B8-7D4C-96D0-3EE790E9DD9A}"/>
              </a:ext>
            </a:extLst>
          </p:cNvPr>
          <p:cNvCxnSpPr/>
          <p:nvPr/>
        </p:nvCxnSpPr>
        <p:spPr>
          <a:xfrm>
            <a:off x="10644351" y="3032760"/>
            <a:ext cx="541809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90F00D-67AE-F94B-B72A-EAB2C7C8B42B}"/>
              </a:ext>
            </a:extLst>
          </p:cNvPr>
          <p:cNvCxnSpPr/>
          <p:nvPr/>
        </p:nvCxnSpPr>
        <p:spPr>
          <a:xfrm>
            <a:off x="10644351" y="3429000"/>
            <a:ext cx="541809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0638C5-3DA0-6149-98F6-E0575C6AB103}"/>
              </a:ext>
            </a:extLst>
          </p:cNvPr>
          <p:cNvCxnSpPr/>
          <p:nvPr/>
        </p:nvCxnSpPr>
        <p:spPr>
          <a:xfrm>
            <a:off x="10644351" y="4023360"/>
            <a:ext cx="541809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68B698-C979-EF44-8B9F-4706ACA6C697}"/>
              </a:ext>
            </a:extLst>
          </p:cNvPr>
          <p:cNvCxnSpPr/>
          <p:nvPr/>
        </p:nvCxnSpPr>
        <p:spPr>
          <a:xfrm>
            <a:off x="10644351" y="4419600"/>
            <a:ext cx="541809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01FE1E-603B-B946-99F1-2D850B181309}"/>
              </a:ext>
            </a:extLst>
          </p:cNvPr>
          <p:cNvCxnSpPr/>
          <p:nvPr/>
        </p:nvCxnSpPr>
        <p:spPr>
          <a:xfrm>
            <a:off x="10678246" y="5473544"/>
            <a:ext cx="541809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2F25-BAE0-524D-9DE1-AA3B6B3B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 Tax Rate Changes (Single Filers)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3BFFC-5EFD-AE4E-AC4F-FB12678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374761-0DAA-BD4C-920D-0A989B7BF1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45BA-232B-D244-8F04-2631F17C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Standard Deduction and </a:t>
            </a:r>
            <a:br>
              <a:rPr lang="en-US" dirty="0"/>
            </a:br>
            <a:r>
              <a:rPr lang="en-US" dirty="0"/>
              <a:t>Personal Exemption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05F9-A7F2-6B49-A19B-7EBC2917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“standard deduction”?</a:t>
            </a:r>
          </a:p>
          <a:p>
            <a:pPr lvl="1"/>
            <a:r>
              <a:rPr lang="en-US" dirty="0"/>
              <a:t>People can either itemize their deductions or use the standard deduction.</a:t>
            </a:r>
          </a:p>
          <a:p>
            <a:pPr lvl="1"/>
            <a:r>
              <a:rPr lang="en-US" dirty="0"/>
              <a:t>Itemized deductions are deductions for payments that were made for things like home mortgage interest and charitable donations.</a:t>
            </a:r>
          </a:p>
          <a:p>
            <a:pPr lvl="1"/>
            <a:r>
              <a:rPr lang="en-US" dirty="0"/>
              <a:t>The standard deduction is an amount of your income that is not taxed, but if you claim it, you cannot itemize your other deductions.</a:t>
            </a:r>
          </a:p>
          <a:p>
            <a:r>
              <a:rPr lang="en-US" dirty="0"/>
              <a:t>What is the “personal exemption”?</a:t>
            </a:r>
          </a:p>
          <a:p>
            <a:pPr lvl="1"/>
            <a:r>
              <a:rPr lang="en-US" dirty="0"/>
              <a:t>This is an amount of your income that will be exempt from taxation.</a:t>
            </a:r>
          </a:p>
          <a:p>
            <a:pPr lvl="1"/>
            <a:r>
              <a:rPr lang="en-US" dirty="0"/>
              <a:t>The exemption was intended to eliminate from taxation the minimal amount that somebody would need to live at a subsistence level.</a:t>
            </a:r>
          </a:p>
          <a:p>
            <a:r>
              <a:rPr lang="en-US" dirty="0"/>
              <a:t>Why does it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4504-53A8-5442-AE95-691A55D6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60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45BA-232B-D244-8F04-2631F17C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Doubling of the Standard Deduction and</a:t>
            </a:r>
            <a:br>
              <a:rPr lang="en-US" dirty="0"/>
            </a:br>
            <a:r>
              <a:rPr lang="en-US" dirty="0"/>
              <a:t>Eliminate of the Personal Exemption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05F9-A7F2-6B49-A19B-7EBC2917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deduction is increased from $6,500 to $12,000 for single filers.</a:t>
            </a:r>
          </a:p>
          <a:p>
            <a:pPr lvl="1"/>
            <a:r>
              <a:rPr lang="en-US" dirty="0"/>
              <a:t>This will reduce the number of filers choosing to itemize their deductions.</a:t>
            </a:r>
          </a:p>
          <a:p>
            <a:r>
              <a:rPr lang="en-US" dirty="0"/>
              <a:t>Personal exemption of $4,150 is eliminated.</a:t>
            </a:r>
          </a:p>
          <a:p>
            <a:r>
              <a:rPr lang="en-US" dirty="0"/>
              <a:t>Why does it matter?</a:t>
            </a:r>
          </a:p>
          <a:p>
            <a:pPr lvl="1"/>
            <a:r>
              <a:rPr lang="en-US" dirty="0"/>
              <a:t>Potentially to simplify taxes.</a:t>
            </a:r>
          </a:p>
          <a:p>
            <a:pPr lvl="1"/>
            <a:r>
              <a:rPr lang="en-US" dirty="0"/>
              <a:t>Exemption is more than offset by increased standard deduction.</a:t>
            </a:r>
          </a:p>
          <a:p>
            <a:pPr lvl="1"/>
            <a:r>
              <a:rPr lang="en-US" dirty="0"/>
              <a:t>Tax on those who continue to itemize.</a:t>
            </a:r>
          </a:p>
          <a:p>
            <a:pPr lvl="2"/>
            <a:r>
              <a:rPr lang="en-US" dirty="0"/>
              <a:t>They used to get the exemptions and now they don’t.</a:t>
            </a:r>
          </a:p>
          <a:p>
            <a:pPr lvl="1"/>
            <a:r>
              <a:rPr lang="en-US" dirty="0"/>
              <a:t>Reduces deductions for larger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4504-53A8-5442-AE95-691A55D6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2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C55-95DA-3B41-8ABA-4A8E2281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Cap</a:t>
            </a:r>
            <a:r>
              <a:rPr lang="en-US" dirty="0"/>
              <a:t>s on State and Local Tax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03E1-ECEC-C145-9F19-F366ECFBC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this?</a:t>
            </a:r>
          </a:p>
          <a:p>
            <a:pPr lvl="1"/>
            <a:r>
              <a:rPr lang="en-US" dirty="0"/>
              <a:t>When filing federal taxes, you get to deduct the amount of state and local taxes that you paid.</a:t>
            </a:r>
          </a:p>
          <a:p>
            <a:r>
              <a:rPr lang="en-US" dirty="0"/>
              <a:t>Why does it matter?</a:t>
            </a:r>
          </a:p>
          <a:p>
            <a:pPr lvl="1"/>
            <a:r>
              <a:rPr lang="en-US" dirty="0"/>
              <a:t>Reduces the potential of being taxed by the federal government on funds that you had to pay in state taxes.</a:t>
            </a:r>
          </a:p>
          <a:p>
            <a:r>
              <a:rPr lang="en-US" dirty="0"/>
              <a:t>Now</a:t>
            </a:r>
          </a:p>
          <a:p>
            <a:pPr lvl="1"/>
            <a:r>
              <a:rPr lang="en-US" dirty="0"/>
              <a:t>These deductions are capped at $10,000 for both single and joint filers.</a:t>
            </a:r>
          </a:p>
          <a:p>
            <a:r>
              <a:rPr lang="en-US" dirty="0"/>
              <a:t>Is this equitable?</a:t>
            </a:r>
          </a:p>
          <a:p>
            <a:pPr lvl="1"/>
            <a:r>
              <a:rPr lang="en-US" dirty="0"/>
              <a:t>It causes people who live in states with high taxes and high housing costs to pay federal taxes on funds that were paid to state and local governments.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3D452-A24F-A44F-9105-CAAC7E5C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7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974D-6DDE-E54F-9DE8-5DC81DFD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Ot</a:t>
            </a:r>
            <a:r>
              <a:rPr lang="en-US" dirty="0"/>
              <a:t>her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FF82-2DED-994D-A94E-F1DD9E4FA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Itemized Deductions</a:t>
            </a:r>
          </a:p>
          <a:p>
            <a:pPr lvl="1"/>
            <a:r>
              <a:rPr lang="en-US" dirty="0"/>
              <a:t>Reduces mortgage interest deductions</a:t>
            </a:r>
          </a:p>
          <a:p>
            <a:pPr lvl="1"/>
            <a:r>
              <a:rPr lang="en-US" dirty="0"/>
              <a:t>Increases out-of-pocket medical expense deductibility</a:t>
            </a:r>
          </a:p>
          <a:p>
            <a:pPr lvl="2"/>
            <a:r>
              <a:rPr lang="en-US" dirty="0"/>
              <a:t>But for just 2018</a:t>
            </a:r>
          </a:p>
          <a:p>
            <a:pPr lvl="1"/>
            <a:r>
              <a:rPr lang="en-US" dirty="0"/>
              <a:t>Increases allowable itemized deductions generally</a:t>
            </a:r>
          </a:p>
          <a:p>
            <a:r>
              <a:rPr lang="en-US" dirty="0"/>
              <a:t>Eliminated Affordable Care Act Penalty Tax</a:t>
            </a:r>
          </a:p>
          <a:p>
            <a:r>
              <a:rPr lang="en-US" dirty="0"/>
              <a:t>Doubles the Estate Tax Exemption</a:t>
            </a:r>
          </a:p>
          <a:p>
            <a:pPr lvl="1"/>
            <a:r>
              <a:rPr lang="en-US" dirty="0"/>
              <a:t>To $11.2 million for single filers and $22.4 million for couples</a:t>
            </a:r>
          </a:p>
          <a:p>
            <a:r>
              <a:rPr lang="en-US" dirty="0"/>
              <a:t>Pass-through Entities</a:t>
            </a:r>
          </a:p>
          <a:p>
            <a:pPr lvl="1"/>
            <a:r>
              <a:rPr lang="en-US" dirty="0"/>
              <a:t>Subject to new tax laws for corporations and special 20% deduction.</a:t>
            </a:r>
          </a:p>
          <a:p>
            <a:r>
              <a:rPr lang="en-US" dirty="0"/>
              <a:t>Child Care Tax Credit</a:t>
            </a:r>
          </a:p>
          <a:p>
            <a:pPr lvl="1"/>
            <a:r>
              <a:rPr lang="en-US" dirty="0"/>
              <a:t>Generally increased credit – offsets reduced exemptions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C09B1-B1EA-1444-BED7-3889D14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5692-FC3E-F04F-951A-1F61622F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Ch</a:t>
            </a:r>
            <a:r>
              <a:rPr lang="en-US" dirty="0"/>
              <a:t>anges in Effective Individual Tax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8E838-7288-7C4F-83C9-C0A6520D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3C848E-3042-8641-9067-08D967A2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985857"/>
              </p:ext>
            </p:extLst>
          </p:nvPr>
        </p:nvGraphicFramePr>
        <p:xfrm>
          <a:off x="1888177" y="1207013"/>
          <a:ext cx="8134597" cy="48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4" imgW="5244927" imgH="3143184" progId="Excel.Sheet.12">
                  <p:embed/>
                </p:oleObj>
              </mc:Choice>
              <mc:Fallback>
                <p:oleObj name="Worksheet" r:id="rId4" imgW="5244927" imgH="3143184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8177" y="1207013"/>
                        <a:ext cx="8134597" cy="487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C85593-801B-354B-84FA-71FDA003C9B0}"/>
              </a:ext>
            </a:extLst>
          </p:cNvPr>
          <p:cNvSpPr txBox="1"/>
          <p:nvPr/>
        </p:nvSpPr>
        <p:spPr>
          <a:xfrm>
            <a:off x="8858992" y="6466715"/>
            <a:ext cx="2690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Urban-Brookings Joint Tax Policy Center</a:t>
            </a:r>
          </a:p>
        </p:txBody>
      </p:sp>
    </p:spTree>
    <p:extLst>
      <p:ext uri="{BB962C8B-B14F-4D97-AF65-F5344CB8AC3E}">
        <p14:creationId xmlns:p14="http://schemas.microsoft.com/office/powerpoint/2010/main" val="398290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43B3-5A35-C740-80FC-F6983BB7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exing Tax brackets: Consumer Price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D71C-9EA9-3647-A791-1DD6E78A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654"/>
            <a:ext cx="10515600" cy="3594539"/>
          </a:xfrm>
        </p:spPr>
        <p:txBody>
          <a:bodyPr/>
          <a:lstStyle/>
          <a:p>
            <a:r>
              <a:rPr lang="en-US" dirty="0"/>
              <a:t>Chained CPI instead of garden-variety CPI</a:t>
            </a:r>
          </a:p>
          <a:p>
            <a:pPr lvl="1"/>
            <a:r>
              <a:rPr lang="en-US" dirty="0"/>
              <a:t>Accounts for the fact that when the price of something increases, people buy less of it.</a:t>
            </a:r>
          </a:p>
          <a:p>
            <a:pPr lvl="2"/>
            <a:r>
              <a:rPr lang="en-US" dirty="0"/>
              <a:t>Adjusts the basket of goods that are in the CPI.</a:t>
            </a:r>
          </a:p>
          <a:p>
            <a:pPr lvl="2"/>
            <a:r>
              <a:rPr lang="en-US" dirty="0"/>
              <a:t>Makes inflation look slower.</a:t>
            </a:r>
          </a:p>
          <a:p>
            <a:pPr lvl="2"/>
            <a:r>
              <a:rPr lang="en-US" dirty="0"/>
              <a:t>Accelerates bracket creep relative to the old CPI, and increases taxes.</a:t>
            </a:r>
          </a:p>
          <a:p>
            <a:r>
              <a:rPr lang="en-US" dirty="0"/>
              <a:t>$134 billion in increased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2BFF1-EE37-BC4C-A092-209DBD99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712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6278-2E7A-F144-9B39-434978A1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portant Notes: Sunsets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22EB-092D-884D-AE9C-0630F64E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tax changes do not sunset.</a:t>
            </a:r>
          </a:p>
          <a:p>
            <a:r>
              <a:rPr lang="en-US" dirty="0"/>
              <a:t>Almost all individual tax provisions expire after 2025.</a:t>
            </a:r>
          </a:p>
          <a:p>
            <a:pPr lvl="1"/>
            <a:r>
              <a:rPr lang="en-US" dirty="0"/>
              <a:t>Changes in tax rates</a:t>
            </a:r>
          </a:p>
          <a:p>
            <a:pPr lvl="1"/>
            <a:r>
              <a:rPr lang="en-US" dirty="0"/>
              <a:t>Estate tax changes</a:t>
            </a:r>
          </a:p>
          <a:p>
            <a:pPr lvl="1"/>
            <a:r>
              <a:rPr lang="en-US" dirty="0"/>
              <a:t>Medical expense changes – sunset in 2019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Helps to comply with Senate budget rules that require no increase in the federal budget deficit after the 10th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6530A-F12C-E549-B4AA-9B4A6B62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0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84A4-2FE9-5F4C-9408-052E6C83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view of the Changes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DEE4B9-D026-E345-BD56-B001F86C88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25563"/>
          <a:ext cx="10515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6269219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425568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42626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 Rate/Amount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Rate/Amount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3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Corporate tax rate reductions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7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Repatriation of corporate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0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Lower top individual tax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standard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7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Eliminate personal exemption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97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Caps on State and local tax deductions (SALT)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96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Expand child care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06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Reduces mortgage interest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1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insurance mandate is gone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fine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0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Reduces estate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$5.6 million exempted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$11.2 million exempted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502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7389-8FF6-E34A-8654-B6B769A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6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45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371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42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76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BB5E-4576-C646-A68D-B86507D5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minder of Tax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F753-0B4C-1847-A49A-186AAC7B0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Tax cuts</a:t>
            </a:r>
          </a:p>
          <a:p>
            <a:pPr lvl="1"/>
            <a:r>
              <a:rPr lang="en-US" dirty="0"/>
              <a:t>Corporate taxes</a:t>
            </a:r>
          </a:p>
          <a:p>
            <a:pPr lvl="1"/>
            <a:r>
              <a:rPr lang="en-US" dirty="0"/>
              <a:t>Individual rates</a:t>
            </a:r>
          </a:p>
          <a:p>
            <a:pPr lvl="1"/>
            <a:r>
              <a:rPr lang="en-US" dirty="0"/>
              <a:t>Standard deduction</a:t>
            </a:r>
          </a:p>
          <a:p>
            <a:pPr lvl="1"/>
            <a:r>
              <a:rPr lang="en-US" dirty="0"/>
              <a:t>Child care tax credit</a:t>
            </a:r>
          </a:p>
          <a:p>
            <a:pPr lvl="1"/>
            <a:r>
              <a:rPr lang="en-US" dirty="0"/>
              <a:t>Alternative Minimum Tax (AMT)</a:t>
            </a:r>
          </a:p>
          <a:p>
            <a:pPr lvl="1"/>
            <a:r>
              <a:rPr lang="en-US" dirty="0"/>
              <a:t>Estate Tax</a:t>
            </a:r>
          </a:p>
          <a:p>
            <a:pPr lvl="1"/>
            <a:r>
              <a:rPr lang="en-US" dirty="0"/>
              <a:t>Health insurance mandate</a:t>
            </a:r>
          </a:p>
          <a:p>
            <a:pPr lvl="1"/>
            <a:r>
              <a:rPr lang="en-US" dirty="0"/>
              <a:t>Repatriation of corporate cash</a:t>
            </a:r>
          </a:p>
          <a:p>
            <a:pPr lvl="2"/>
            <a:r>
              <a:rPr lang="en-US" dirty="0"/>
              <a:t>On cash that would have come back regardless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F50A-F943-5543-AF27-00C42F82CE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Tax increases</a:t>
            </a:r>
          </a:p>
          <a:p>
            <a:pPr lvl="1"/>
            <a:r>
              <a:rPr lang="en-US"/>
              <a:t>Removes personal </a:t>
            </a:r>
            <a:r>
              <a:rPr lang="en-US" dirty="0"/>
              <a:t>exemption</a:t>
            </a:r>
          </a:p>
          <a:p>
            <a:pPr lvl="1"/>
            <a:r>
              <a:rPr lang="en-US" dirty="0"/>
              <a:t>State and local income tax cap</a:t>
            </a:r>
          </a:p>
          <a:p>
            <a:pPr lvl="1"/>
            <a:r>
              <a:rPr lang="en-US" dirty="0"/>
              <a:t>Mortgage interest deduction</a:t>
            </a:r>
          </a:p>
          <a:p>
            <a:pPr lvl="1"/>
            <a:r>
              <a:rPr lang="en-US" dirty="0"/>
              <a:t>Repatriation of corporate cash</a:t>
            </a:r>
          </a:p>
          <a:p>
            <a:pPr lvl="2"/>
            <a:r>
              <a:rPr lang="en-US" dirty="0"/>
              <a:t>On cash that would have sat overseas for a long time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95ABD-06AF-124F-B93F-2ECA6C05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1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A8F-745E-0A41-B033-2F2224F1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or Tax Reform?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1E3C-40B7-964C-878E-D9142D02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757"/>
            <a:ext cx="10695432" cy="4351338"/>
          </a:xfrm>
        </p:spPr>
        <p:txBody>
          <a:bodyPr/>
          <a:lstStyle/>
          <a:p>
            <a:r>
              <a:rPr lang="en-US" dirty="0"/>
              <a:t>Tax Reform – Fundamental Principles and Characteristics</a:t>
            </a:r>
            <a:endParaRPr lang="en-US" b="1" dirty="0"/>
          </a:p>
          <a:p>
            <a:pPr lvl="1"/>
            <a:r>
              <a:rPr lang="en-US" b="1" dirty="0"/>
              <a:t>Horizontal equity</a:t>
            </a:r>
            <a:r>
              <a:rPr lang="en-US" dirty="0"/>
              <a:t>: people with similar incomes/wealth should pay similar taxes.</a:t>
            </a:r>
          </a:p>
          <a:p>
            <a:pPr lvl="1"/>
            <a:r>
              <a:rPr lang="en-US" b="1" dirty="0"/>
              <a:t>Vertical equity</a:t>
            </a:r>
            <a:r>
              <a:rPr lang="en-US" dirty="0"/>
              <a:t>: people with more income/wealth should pay more taxes.</a:t>
            </a:r>
          </a:p>
          <a:p>
            <a:pPr lvl="1"/>
            <a:r>
              <a:rPr lang="en-US" b="1" dirty="0"/>
              <a:t>Efficiency:</a:t>
            </a:r>
            <a:r>
              <a:rPr lang="en-US" dirty="0"/>
              <a:t> taxes should minimize distortions to people’s behavior—doing less or more of something they would otherwise do.</a:t>
            </a:r>
            <a:endParaRPr lang="en-US" b="1" dirty="0"/>
          </a:p>
          <a:p>
            <a:pPr lvl="1"/>
            <a:r>
              <a:rPr lang="en-US" b="1" dirty="0"/>
              <a:t>Economic Growth</a:t>
            </a:r>
            <a:r>
              <a:rPr lang="en-US" dirty="0"/>
              <a:t>: taxes should be structured in a way to minimize their impact on economic growth.</a:t>
            </a:r>
          </a:p>
          <a:p>
            <a:pPr lvl="1"/>
            <a:r>
              <a:rPr lang="en-US" b="1" dirty="0"/>
              <a:t>Simplicity</a:t>
            </a:r>
            <a:r>
              <a:rPr lang="en-US" dirty="0"/>
              <a:t>: taxes should be administered in simpler rather than more complex ways.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4FC1-8A20-D040-A372-ADA26BF0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510FF-952E-0D4B-895D-764D9C104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2702" r="8333" b="10461"/>
          <a:stretch/>
        </p:blipFill>
        <p:spPr>
          <a:xfrm>
            <a:off x="8421490" y="4713638"/>
            <a:ext cx="2648605" cy="20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9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6942-6373-8D4B-8843-47DF85C2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</a:t>
            </a:r>
            <a:r>
              <a:rPr lang="en-US" dirty="0"/>
              <a:t>ments of Tax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A001-CC3D-314A-9375-8044084E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pays the corporate tax?</a:t>
            </a:r>
          </a:p>
          <a:p>
            <a:pPr lvl="1"/>
            <a:r>
              <a:rPr lang="en-US" dirty="0"/>
              <a:t>Stockholders through lower dividends</a:t>
            </a:r>
          </a:p>
          <a:p>
            <a:pPr lvl="1"/>
            <a:r>
              <a:rPr lang="en-US" dirty="0"/>
              <a:t>Employees through lower wages</a:t>
            </a:r>
          </a:p>
          <a:p>
            <a:pPr lvl="1"/>
            <a:r>
              <a:rPr lang="en-US" dirty="0"/>
              <a:t>Customers through higher prices</a:t>
            </a:r>
          </a:p>
          <a:p>
            <a:r>
              <a:rPr lang="en-US" dirty="0"/>
              <a:t>State and local tax deduction</a:t>
            </a:r>
          </a:p>
          <a:p>
            <a:pPr lvl="1"/>
            <a:r>
              <a:rPr lang="en-US" dirty="0"/>
              <a:t>Residents of high-tax states receive more government services.</a:t>
            </a:r>
          </a:p>
          <a:p>
            <a:pPr lvl="1"/>
            <a:r>
              <a:rPr lang="en-US" dirty="0"/>
              <a:t>Residents of low-tax states must buy these services from private markets.</a:t>
            </a:r>
          </a:p>
          <a:p>
            <a:r>
              <a:rPr lang="en-US" dirty="0"/>
              <a:t>Mortgage interest deduction</a:t>
            </a:r>
          </a:p>
          <a:p>
            <a:pPr lvl="1"/>
            <a:r>
              <a:rPr lang="en-US" dirty="0"/>
              <a:t>Why favor homeowners over home renters?</a:t>
            </a:r>
          </a:p>
          <a:p>
            <a:pPr lvl="1"/>
            <a:r>
              <a:rPr lang="en-US" dirty="0"/>
              <a:t>Homeownership policy amplified 2008 financial crisis.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AD861-D1B0-0C42-897B-3D1DC969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E047E-AB3D-4E49-B4BA-C52E5CDD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718" y="947509"/>
            <a:ext cx="3656794" cy="2056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0BA94-8580-4846-BCB7-CC246337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15" y="4865914"/>
            <a:ext cx="3245269" cy="17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2017 TCJA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88" y="1602225"/>
            <a:ext cx="4588823" cy="4351338"/>
          </a:xfrm>
        </p:spPr>
        <p:txBody>
          <a:bodyPr/>
          <a:lstStyle/>
          <a:p>
            <a:r>
              <a:rPr lang="en-US" dirty="0"/>
              <a:t>Who Benefits?</a:t>
            </a:r>
          </a:p>
          <a:p>
            <a:r>
              <a:rPr lang="en-US" dirty="0"/>
              <a:t>Economic Effects</a:t>
            </a:r>
          </a:p>
          <a:p>
            <a:r>
              <a:rPr lang="en-US" dirty="0"/>
              <a:t>Budgetary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41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DC95-F548-4340-BFD7-AEF9D907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 of Benefits: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CD0B0-5E03-C343-9A72-908CFA2C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8CEB2-D09F-F14A-AE2D-F9487CC6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6566" r="29546" b="15404"/>
          <a:stretch/>
        </p:blipFill>
        <p:spPr>
          <a:xfrm>
            <a:off x="3134167" y="860797"/>
            <a:ext cx="7169072" cy="55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7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60B4-EB97-804E-B46B-40387AC5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 of Benefits: 2027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59139-762A-5140-B651-888C29CA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24C75-1CB0-D246-B698-D3C78F3BE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546" r="26988" b="7070"/>
          <a:stretch/>
        </p:blipFill>
        <p:spPr>
          <a:xfrm>
            <a:off x="2413363" y="920447"/>
            <a:ext cx="7109460" cy="52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8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60B4-EB97-804E-B46B-40387AC5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 of Benefits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59139-762A-5140-B651-888C29CA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884C0-51D0-EC42-9DF9-596B6DAD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63" y="1042530"/>
            <a:ext cx="8049873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4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4F19-7A65-FD48-8DF6-AF2EF388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Chi</a:t>
            </a:r>
            <a:r>
              <a:rPr lang="en-US" dirty="0"/>
              <a:t>ld Tax Credit - Most Benefits to Well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857EB-6122-6545-90FD-AC753AB9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73"/>
            <a:ext cx="10515600" cy="47859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Basic changes:</a:t>
            </a:r>
          </a:p>
          <a:p>
            <a:pPr lvl="1"/>
            <a:r>
              <a:rPr lang="en-US" dirty="0"/>
              <a:t>Amount of the credit:  $1,000 to $2,000 per qualifying child</a:t>
            </a:r>
          </a:p>
          <a:p>
            <a:pPr lvl="1"/>
            <a:r>
              <a:rPr lang="en-US" dirty="0"/>
              <a:t>Income top limit: </a:t>
            </a:r>
            <a:r>
              <a:rPr lang="en-US" b="1" dirty="0"/>
              <a:t>$110,000 to $400,000 </a:t>
            </a:r>
            <a:r>
              <a:rPr lang="en-US" dirty="0"/>
              <a:t>for joint filers</a:t>
            </a:r>
          </a:p>
          <a:p>
            <a:pPr lvl="1"/>
            <a:r>
              <a:rPr lang="en-US" dirty="0"/>
              <a:t>Refundable portion:</a:t>
            </a:r>
          </a:p>
          <a:p>
            <a:pPr lvl="2"/>
            <a:r>
              <a:rPr lang="en-US" dirty="0"/>
              <a:t>Starts at $2,500 instead of $3,000</a:t>
            </a:r>
          </a:p>
          <a:p>
            <a:pPr lvl="2"/>
            <a:r>
              <a:rPr lang="en-US" dirty="0"/>
              <a:t>Remains 15% of income in excess of that number</a:t>
            </a:r>
          </a:p>
          <a:p>
            <a:pPr lvl="2"/>
            <a:r>
              <a:rPr lang="en-US" dirty="0"/>
              <a:t>Maximum credit now capped at $1,400</a:t>
            </a:r>
          </a:p>
          <a:p>
            <a:r>
              <a:rPr lang="en-US" dirty="0"/>
              <a:t>Implications of changes:</a:t>
            </a:r>
          </a:p>
          <a:p>
            <a:pPr lvl="1"/>
            <a:r>
              <a:rPr lang="en-US" dirty="0"/>
              <a:t>Significantly higher amounts going to high income households</a:t>
            </a:r>
          </a:p>
          <a:p>
            <a:pPr lvl="1"/>
            <a:r>
              <a:rPr lang="en-US" dirty="0"/>
              <a:t>Increased credit to some low-income households</a:t>
            </a:r>
          </a:p>
          <a:p>
            <a:pPr lvl="1"/>
            <a:r>
              <a:rPr lang="en-US" dirty="0"/>
              <a:t>Continues to leave many low-income parents with no credit</a:t>
            </a:r>
          </a:p>
          <a:p>
            <a:pPr lvl="2"/>
            <a:r>
              <a:rPr lang="en-US" dirty="0"/>
              <a:t>35% of children get less than $2,000</a:t>
            </a:r>
          </a:p>
          <a:p>
            <a:pPr lvl="3"/>
            <a:r>
              <a:rPr lang="en-US" dirty="0"/>
              <a:t>70% are kids with single mothers</a:t>
            </a:r>
          </a:p>
          <a:p>
            <a:pPr lvl="2"/>
            <a:r>
              <a:rPr lang="en-US" dirty="0"/>
              <a:t>10% of those get nothing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A28F9-2718-6047-8F3B-9BBD3E8A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55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0A8D-BA7E-9445-97B1-C37B993A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 Implications for Income Inequality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F047D-7146-BF41-A0AF-6F2E9E6D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A7AA8B-3AC7-B049-BDDB-83B2936B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501"/>
            <a:ext cx="10515600" cy="4591050"/>
          </a:xfrm>
        </p:spPr>
        <p:txBody>
          <a:bodyPr>
            <a:normAutofit/>
          </a:bodyPr>
          <a:lstStyle/>
          <a:p>
            <a:r>
              <a:rPr lang="en-US" dirty="0"/>
              <a:t>Gini coefficient</a:t>
            </a:r>
          </a:p>
          <a:p>
            <a:pPr lvl="1"/>
            <a:r>
              <a:rPr lang="en-US" dirty="0"/>
              <a:t>Percent of income (wealth) we need to redistribute to achieve perfect equality (0 is perfect equality, 100 is perfect inequality).</a:t>
            </a:r>
          </a:p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Among the highest in the OECD (Organization of Economic Cooperation and Development) with Mexico, Chile, and Turkey.</a:t>
            </a:r>
          </a:p>
          <a:p>
            <a:pPr lvl="1"/>
            <a:r>
              <a:rPr lang="en-US" dirty="0"/>
              <a:t>Income Gini coefficient = 48.6</a:t>
            </a:r>
          </a:p>
          <a:p>
            <a:r>
              <a:rPr lang="en-US" dirty="0"/>
              <a:t>Wealth inequality</a:t>
            </a:r>
          </a:p>
          <a:p>
            <a:pPr lvl="1"/>
            <a:r>
              <a:rPr lang="en-US" dirty="0"/>
              <a:t>Among the highest in the world with </a:t>
            </a:r>
          </a:p>
          <a:p>
            <a:pPr marL="457200" lvl="1" indent="0">
              <a:buNone/>
            </a:pPr>
            <a:r>
              <a:rPr lang="en-US" dirty="0"/>
              <a:t>	Oman, Namibia, Zimbabwe.</a:t>
            </a:r>
          </a:p>
          <a:p>
            <a:pPr lvl="1"/>
            <a:r>
              <a:rPr lang="en-US" dirty="0"/>
              <a:t>Wealth Gini coefficient = 80.6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0C247-E2E5-2A41-900B-01F8FE8F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23233" r="36931" b="17172"/>
          <a:stretch/>
        </p:blipFill>
        <p:spPr>
          <a:xfrm>
            <a:off x="7583424" y="3495049"/>
            <a:ext cx="4291584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7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8731-37D5-554C-8C85-075A41EB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Fe</a:t>
            </a:r>
            <a:r>
              <a:rPr lang="en-US" dirty="0"/>
              <a:t>deral Income Tax is </a:t>
            </a:r>
            <a:r>
              <a:rPr lang="en-US"/>
              <a:t>Still Progressive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691B8-9939-374B-8B56-36D48977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26E57-9606-E340-931D-0EE8A3C8D04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47623" y="1039906"/>
            <a:ext cx="8139483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0BCD6-B55D-EE44-A1E2-590626116CDD}"/>
              </a:ext>
            </a:extLst>
          </p:cNvPr>
          <p:cNvSpPr txBox="1"/>
          <p:nvPr/>
        </p:nvSpPr>
        <p:spPr>
          <a:xfrm>
            <a:off x="8276376" y="6456851"/>
            <a:ext cx="3221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Tax Policy Center: Are Federal Taxes Progressive?</a:t>
            </a:r>
          </a:p>
        </p:txBody>
      </p:sp>
    </p:spTree>
    <p:extLst>
      <p:ext uri="{BB962C8B-B14F-4D97-AF65-F5344CB8AC3E}">
        <p14:creationId xmlns:p14="http://schemas.microsoft.com/office/powerpoint/2010/main" val="32907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959362"/>
            <a:ext cx="7728643" cy="4962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647" y="3937439"/>
            <a:ext cx="24511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2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1B19-FAE9-4B4B-950A-6AE938F6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Ec</a:t>
            </a:r>
            <a:r>
              <a:rPr lang="en-US" dirty="0"/>
              <a:t>onomic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1A08-AAE2-7E4D-BEBE-E1E3D70D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213389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Tax law will likely raise real GDP.</a:t>
            </a:r>
          </a:p>
          <a:p>
            <a:pPr lvl="1"/>
            <a:r>
              <a:rPr lang="en-US" dirty="0"/>
              <a:t>Provides significant fiscal stimulus to the demand for goods and services</a:t>
            </a:r>
          </a:p>
          <a:p>
            <a:r>
              <a:rPr lang="en-US" dirty="0"/>
              <a:t>Tax law will likely raise real potential GDP.</a:t>
            </a:r>
          </a:p>
          <a:p>
            <a:pPr lvl="1"/>
            <a:r>
              <a:rPr lang="en-US" dirty="0"/>
              <a:t>Incentives to work, save and invest will boost the supply of goods and services</a:t>
            </a:r>
          </a:p>
          <a:p>
            <a:r>
              <a:rPr lang="en-US" dirty="0"/>
              <a:t>Tax law will likely increase federal borrowing.</a:t>
            </a:r>
          </a:p>
          <a:p>
            <a:pPr lvl="1"/>
            <a:r>
              <a:rPr lang="en-US" dirty="0"/>
              <a:t>Some private investment will be crowded out</a:t>
            </a:r>
          </a:p>
          <a:p>
            <a:pPr lvl="1"/>
            <a:r>
              <a:rPr lang="en-US" dirty="0"/>
              <a:t>Foreign investment in the U.S. will increase</a:t>
            </a:r>
          </a:p>
          <a:p>
            <a:r>
              <a:rPr lang="en-US" dirty="0"/>
              <a:t>What about interest rates, prices, and the exchange value of the dollar?</a:t>
            </a:r>
          </a:p>
          <a:p>
            <a:pPr lvl="1"/>
            <a:r>
              <a:rPr lang="en-US" dirty="0"/>
              <a:t>All will likely increase over the long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B8FC9-236E-6A40-8960-A3F46275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0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A380-DC01-1F4D-8DDA-A3A63527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Effects of the 2017 Tax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61C38-E240-F24F-A85B-1CC54245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42EE84-EE35-AF4F-ADC4-3B7A1E0FB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42" y="1325563"/>
            <a:ext cx="9899882" cy="48240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1FAF9-337C-B841-8B2F-BEBD9B8F3541}"/>
              </a:ext>
            </a:extLst>
          </p:cNvPr>
          <p:cNvSpPr txBox="1"/>
          <p:nvPr/>
        </p:nvSpPr>
        <p:spPr>
          <a:xfrm>
            <a:off x="2084832" y="1325563"/>
            <a:ext cx="591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in Real GDP Because of the 2017 Tax Act in Each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C8C7-47D7-9740-9D2D-71D4FF7056DF}"/>
              </a:ext>
            </a:extLst>
          </p:cNvPr>
          <p:cNvSpPr txBox="1"/>
          <p:nvPr/>
        </p:nvSpPr>
        <p:spPr>
          <a:xfrm>
            <a:off x="3599727" y="6441462"/>
            <a:ext cx="775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www.cbo.gov</a:t>
            </a:r>
            <a:r>
              <a:rPr lang="en-US" sz="1400" dirty="0"/>
              <a:t>/system/</a:t>
            </a:r>
            <a:r>
              <a:rPr lang="en-US" sz="1400" dirty="0" err="1"/>
              <a:t>files?file</a:t>
            </a:r>
            <a:r>
              <a:rPr lang="en-US" sz="1400" dirty="0"/>
              <a:t>=115th-congress-2017-2018/reports/53651-outlook.pdf</a:t>
            </a:r>
          </a:p>
        </p:txBody>
      </p:sp>
    </p:spTree>
    <p:extLst>
      <p:ext uri="{BB962C8B-B14F-4D97-AF65-F5344CB8AC3E}">
        <p14:creationId xmlns:p14="http://schemas.microsoft.com/office/powerpoint/2010/main" val="2009251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25E7-99A0-B443-B494-2297AB3B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mparison of Estimates of Effects on GDP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795" y="1619567"/>
            <a:ext cx="9650190" cy="42241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6EF6-CC7D-9942-B981-896849D1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88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25E7-99A0-B443-B494-2297AB3B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/>
              <a:t>O Estimates of Economic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2D50-0991-9D42-BA5A-2119D8BF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Higher: investment, employment, and GDP</a:t>
            </a:r>
          </a:p>
          <a:p>
            <a:pPr lvl="1"/>
            <a:r>
              <a:rPr lang="en-US" dirty="0"/>
              <a:t>Corporate tax breaks - spur investment</a:t>
            </a:r>
          </a:p>
          <a:p>
            <a:pPr lvl="1"/>
            <a:r>
              <a:rPr lang="en-US" dirty="0"/>
              <a:t>Individual tax breaks – labor force participation, hours, and hence employment</a:t>
            </a:r>
          </a:p>
          <a:p>
            <a:pPr lvl="1"/>
            <a:r>
              <a:rPr lang="en-US" dirty="0"/>
              <a:t>Limits on deductions: push down residential investment</a:t>
            </a:r>
          </a:p>
          <a:p>
            <a:pPr lvl="2"/>
            <a:r>
              <a:rPr lang="en-US" dirty="0"/>
              <a:t>State and Local Taxes (SALT) and mortgage interest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GDP: up 0.7% in 2028, about $710 per person.</a:t>
            </a:r>
          </a:p>
          <a:p>
            <a:pPr lvl="2"/>
            <a:r>
              <a:rPr lang="en-US" dirty="0"/>
              <a:t>Largest effects occur during the middle of this time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6EF6-CC7D-9942-B981-896849D1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70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25E7-99A0-B443-B494-2297AB3B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vs. GNP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2D50-0991-9D42-BA5A-2119D8BF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820"/>
            <a:ext cx="10515600" cy="394907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CBO’s estimates of average annual effects, 2018-2028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2B414D"/>
                </a:solidFill>
              </a:rPr>
              <a:t>Real gross </a:t>
            </a:r>
            <a:r>
              <a:rPr lang="en-US" dirty="0">
                <a:solidFill>
                  <a:srgbClr val="2B414D"/>
                </a:solidFill>
              </a:rPr>
              <a:t>domestic</a:t>
            </a:r>
            <a:r>
              <a:rPr lang="en-US" b="0" dirty="0">
                <a:solidFill>
                  <a:srgbClr val="2B414D"/>
                </a:solidFill>
              </a:rPr>
              <a:t> product (GDP):  0.7 percent</a:t>
            </a:r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2B414D"/>
                </a:solidFill>
              </a:rPr>
              <a:t>Real gross </a:t>
            </a:r>
            <a:r>
              <a:rPr lang="en-US" dirty="0">
                <a:solidFill>
                  <a:srgbClr val="2B414D"/>
                </a:solidFill>
              </a:rPr>
              <a:t>national</a:t>
            </a:r>
            <a:r>
              <a:rPr lang="en-US" b="0" dirty="0">
                <a:solidFill>
                  <a:srgbClr val="2B414D"/>
                </a:solidFill>
              </a:rPr>
              <a:t> product (GNP):  0.4 percent</a:t>
            </a:r>
          </a:p>
          <a:p>
            <a:pPr>
              <a:lnSpc>
                <a:spcPct val="100000"/>
              </a:lnSpc>
            </a:pPr>
            <a:endParaRPr lang="en-US" b="0" dirty="0">
              <a:solidFill>
                <a:srgbClr val="2B414D"/>
              </a:solidFill>
            </a:endParaRP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⁻"/>
            </a:pPr>
            <a:r>
              <a:rPr lang="en-US" b="0" dirty="0">
                <a:solidFill>
                  <a:srgbClr val="2B414D"/>
                </a:solidFill>
              </a:rPr>
              <a:t>The Tax Act shrinks U.S. net international income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⁻"/>
            </a:pPr>
            <a:r>
              <a:rPr lang="en-US" b="0" dirty="0">
                <a:solidFill>
                  <a:srgbClr val="2B414D"/>
                </a:solidFill>
              </a:rPr>
              <a:t>The estimated effect on real GNP declines to 0.1 percent in 2028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6EF6-CC7D-9942-B981-896849D1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22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Fis</a:t>
            </a:r>
            <a:r>
              <a:rPr lang="en-US" dirty="0"/>
              <a:t>cal Bump in GDP from TCJA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5" y="1007533"/>
            <a:ext cx="7231582" cy="50282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12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BCC3-249A-4B40-8F23-EE903608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Budget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15A7C-5A85-9348-9910-8252A1E39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Primarily touches revenues</a:t>
            </a:r>
          </a:p>
          <a:p>
            <a:pPr lvl="1"/>
            <a:r>
              <a:rPr lang="en-US" dirty="0"/>
              <a:t>Direct</a:t>
            </a:r>
          </a:p>
          <a:p>
            <a:pPr lvl="2"/>
            <a:r>
              <a:rPr lang="en-US" dirty="0"/>
              <a:t>Generally cuts taxes dramatically</a:t>
            </a:r>
          </a:p>
          <a:p>
            <a:pPr lvl="2"/>
            <a:r>
              <a:rPr lang="en-US" dirty="0"/>
              <a:t>Raises some revenues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Increased revenues through additional growth</a:t>
            </a:r>
          </a:p>
          <a:p>
            <a:pPr lvl="1"/>
            <a:endParaRPr lang="en-US" dirty="0"/>
          </a:p>
          <a:p>
            <a:r>
              <a:rPr lang="en-US" dirty="0"/>
              <a:t>What about expenditures?</a:t>
            </a:r>
          </a:p>
          <a:p>
            <a:pPr lvl="1"/>
            <a:r>
              <a:rPr lang="en-US" dirty="0"/>
              <a:t>Affects interest payments owed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ED905-7E0B-DD4F-965E-7BC5C0BB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79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3F27-74C1-0F4E-85AB-A9D401E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venue Changes: Summary (2018-2028)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C12ED9-2A6E-9743-AC58-FE5C26FD7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83991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59882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Change </a:t>
                      </a:r>
                      <a:r>
                        <a:rPr lang="en-US" dirty="0"/>
                        <a:t>in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5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Tax Cuts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-$2.9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3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Tax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$1.8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9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0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Tax Cuts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-$1.5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7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Tax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$0.8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4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1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-$1.5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44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5EF9-D72F-8947-B286-CDD48FEF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0F21C-BD19-114F-80BD-18966F2BAC2B}"/>
              </a:ext>
            </a:extLst>
          </p:cNvPr>
          <p:cNvSpPr txBox="1"/>
          <p:nvPr/>
        </p:nvSpPr>
        <p:spPr>
          <a:xfrm>
            <a:off x="3249827" y="6457890"/>
            <a:ext cx="8576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Source: The Tax Cuts and Jobs Act, as Reported by Conference Committee (12/14/18): Static and Dynamic Effects on the Budget and the Economy.</a:t>
            </a:r>
          </a:p>
        </p:txBody>
      </p:sp>
    </p:spTree>
    <p:extLst>
      <p:ext uri="{BB962C8B-B14F-4D97-AF65-F5344CB8AC3E}">
        <p14:creationId xmlns:p14="http://schemas.microsoft.com/office/powerpoint/2010/main" val="329064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3F27-74C1-0F4E-85AB-A9D401E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venue Changes: Cuts (2018-2028)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C12ED9-2A6E-9743-AC58-FE5C26FD7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83991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59882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Declines in Revenue ($ Billions)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5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 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3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tax cuts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9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Relax the Alternative Minimum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0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Expanded Child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9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Pass-through business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7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Territorial system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2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4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1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44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5EF9-D72F-8947-B286-CDD48FEF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90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3F27-74C1-0F4E-85AB-A9D401E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venue Changes: Increases (2018-2028)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C12ED9-2A6E-9743-AC58-FE5C26FD7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839910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59882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Increases in Revenue ($ Billions)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5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Repeal personal 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3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Expand standard deduction and repeal personal deductions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9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one time repatriation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0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individual tax reforms, including 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76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Corporate interest deduction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3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4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1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44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5EF9-D72F-8947-B286-CDD48FEF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0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pPr lvl="1"/>
            <a:r>
              <a:rPr lang="en-US" dirty="0"/>
              <a:t>Linus Yamane, Pitzer College</a:t>
            </a:r>
          </a:p>
          <a:p>
            <a:pPr lvl="1"/>
            <a:r>
              <a:rPr lang="en-US" dirty="0"/>
              <a:t>Joseph Cordes, The George Washington</a:t>
            </a:r>
          </a:p>
          <a:p>
            <a:r>
              <a:rPr lang="en-US" dirty="0"/>
              <a:t>This slide deck was reviewed by:</a:t>
            </a:r>
          </a:p>
          <a:p>
            <a:pPr lvl="1"/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38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7676-0B84-8B45-8900-CDF912D1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venue Sources: Share of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A01B5D-2246-A24A-AC92-4D83300EB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3486" y="1570038"/>
            <a:ext cx="962502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A033-3410-ED46-B081-C974CDDF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A5C5D-9875-D241-BE2A-FF8C2C1413BC}"/>
              </a:ext>
            </a:extLst>
          </p:cNvPr>
          <p:cNvSpPr txBox="1"/>
          <p:nvPr/>
        </p:nvSpPr>
        <p:spPr>
          <a:xfrm>
            <a:off x="3599727" y="6441462"/>
            <a:ext cx="775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www.cbo.gov</a:t>
            </a:r>
            <a:r>
              <a:rPr lang="en-US" sz="1400" dirty="0"/>
              <a:t>/system/</a:t>
            </a:r>
            <a:r>
              <a:rPr lang="en-US" sz="1400" dirty="0" err="1"/>
              <a:t>files?file</a:t>
            </a:r>
            <a:r>
              <a:rPr lang="en-US" sz="1400" dirty="0"/>
              <a:t>=115th-congress-2017-2018/reports/53651-outlook.pdf</a:t>
            </a:r>
          </a:p>
        </p:txBody>
      </p:sp>
    </p:spTree>
    <p:extLst>
      <p:ext uri="{BB962C8B-B14F-4D97-AF65-F5344CB8AC3E}">
        <p14:creationId xmlns:p14="http://schemas.microsoft.com/office/powerpoint/2010/main" val="1984269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25E7-99A0-B443-B494-2297AB3B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Ta</a:t>
            </a:r>
            <a:r>
              <a:rPr lang="en-US" dirty="0"/>
              <a:t>x Reform or Tax Cuts?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2D50-0991-9D42-BA5A-2119D8BF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221"/>
            <a:ext cx="10515600" cy="4681847"/>
          </a:xfrm>
        </p:spPr>
        <p:txBody>
          <a:bodyPr/>
          <a:lstStyle/>
          <a:p>
            <a:r>
              <a:rPr lang="en-US" dirty="0"/>
              <a:t>Traditional income tax reform</a:t>
            </a:r>
          </a:p>
          <a:p>
            <a:pPr lvl="1"/>
            <a:r>
              <a:rPr lang="en-US" dirty="0"/>
              <a:t>Emphasize horizontal equity and efficiency</a:t>
            </a:r>
          </a:p>
          <a:p>
            <a:pPr lvl="1"/>
            <a:r>
              <a:rPr lang="en-US" dirty="0"/>
              <a:t>Broaden the tax base</a:t>
            </a:r>
          </a:p>
          <a:p>
            <a:pPr lvl="1"/>
            <a:r>
              <a:rPr lang="en-US" dirty="0"/>
              <a:t>Reduce marginal tax rates</a:t>
            </a:r>
          </a:p>
          <a:p>
            <a:pPr lvl="1"/>
            <a:r>
              <a:rPr lang="en-US" dirty="0"/>
              <a:t>Revenue-neutral</a:t>
            </a:r>
          </a:p>
          <a:p>
            <a:pPr lvl="1"/>
            <a:endParaRPr lang="en-US" dirty="0"/>
          </a:p>
          <a:p>
            <a:r>
              <a:rPr lang="en-US" dirty="0"/>
              <a:t>2017 Tax Act</a:t>
            </a:r>
          </a:p>
          <a:p>
            <a:pPr lvl="1"/>
            <a:r>
              <a:rPr lang="en-US" dirty="0"/>
              <a:t>Reduces marginal income tax rates, which promotes efficiency</a:t>
            </a:r>
          </a:p>
          <a:p>
            <a:pPr lvl="1"/>
            <a:r>
              <a:rPr lang="en-US" dirty="0"/>
              <a:t>Some broadening of the tax base</a:t>
            </a:r>
          </a:p>
          <a:p>
            <a:pPr lvl="1"/>
            <a:r>
              <a:rPr lang="en-US" dirty="0"/>
              <a:t>Addresses some issues in the taxation of multinational corporations</a:t>
            </a:r>
          </a:p>
          <a:p>
            <a:pPr lvl="1"/>
            <a:r>
              <a:rPr lang="en-US" dirty="0"/>
              <a:t>Not revenue-neutral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6EF6-CC7D-9942-B981-896849D1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68717" y="6412788"/>
            <a:ext cx="765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Sources:  </a:t>
            </a:r>
            <a:r>
              <a:rPr lang="en-US" sz="1400" dirty="0" err="1"/>
              <a:t>Steuerle</a:t>
            </a:r>
            <a:r>
              <a:rPr lang="en-US" sz="1400" dirty="0"/>
              <a:t>, </a:t>
            </a:r>
            <a:r>
              <a:rPr lang="en-US" sz="1400" i="1" dirty="0"/>
              <a:t>Contemporary U.S. Tax Policy</a:t>
            </a:r>
            <a:r>
              <a:rPr lang="en-US" sz="1400" dirty="0"/>
              <a:t>, and </a:t>
            </a:r>
            <a:r>
              <a:rPr lang="en-US" sz="1400" dirty="0" err="1"/>
              <a:t>Slemrod</a:t>
            </a:r>
            <a:r>
              <a:rPr lang="en-US" sz="1400" dirty="0"/>
              <a:t>, “Is This Tax Reform, or Just Confusion?”</a:t>
            </a:r>
          </a:p>
        </p:txBody>
      </p:sp>
    </p:spTree>
    <p:extLst>
      <p:ext uri="{BB962C8B-B14F-4D97-AF65-F5344CB8AC3E}">
        <p14:creationId xmlns:p14="http://schemas.microsoft.com/office/powerpoint/2010/main" val="481489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8823-FAB8-6F48-A2FC-CDBD67D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the Federal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BB16-31A2-E141-AFB5-C60E3DD0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Without Economic Feedback:</a:t>
            </a:r>
          </a:p>
          <a:p>
            <a:r>
              <a:rPr lang="en-US" dirty="0"/>
              <a:t>Raises the deficits by a combined $1.8 trillion through 2028</a:t>
            </a:r>
          </a:p>
          <a:p>
            <a:r>
              <a:rPr lang="en-US" dirty="0"/>
              <a:t>Debt servicing increases by $450 billion</a:t>
            </a:r>
          </a:p>
          <a:p>
            <a:r>
              <a:rPr lang="en-US" dirty="0"/>
              <a:t>Total: $2.25 trillion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Economic Feedback:</a:t>
            </a:r>
          </a:p>
          <a:p>
            <a:r>
              <a:rPr lang="en-US" dirty="0"/>
              <a:t>Raises the deficits by a combined $1.3 trillion through 2028</a:t>
            </a:r>
          </a:p>
          <a:p>
            <a:r>
              <a:rPr lang="en-US" dirty="0"/>
              <a:t>Debt servicing increases by $600 billion</a:t>
            </a:r>
          </a:p>
          <a:p>
            <a:r>
              <a:rPr lang="en-US" dirty="0"/>
              <a:t>Total: $1.9 trillion in additional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C6A8E-6DCC-0A46-8446-9EA5590D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9CD8B-15AA-7548-BB8F-B8403D7C55FD}"/>
              </a:ext>
            </a:extLst>
          </p:cNvPr>
          <p:cNvSpPr txBox="1"/>
          <p:nvPr/>
        </p:nvSpPr>
        <p:spPr>
          <a:xfrm>
            <a:off x="3599727" y="6441462"/>
            <a:ext cx="775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www.cbo.gov</a:t>
            </a:r>
            <a:r>
              <a:rPr lang="en-US" sz="1400" dirty="0"/>
              <a:t>/publication/53787</a:t>
            </a:r>
          </a:p>
        </p:txBody>
      </p:sp>
    </p:spTree>
    <p:extLst>
      <p:ext uri="{BB962C8B-B14F-4D97-AF65-F5344CB8AC3E}">
        <p14:creationId xmlns:p14="http://schemas.microsoft.com/office/powerpoint/2010/main" val="3983866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FBC1-9122-7441-9E91-2CCF45E4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Be</a:t>
            </a:r>
            <a:r>
              <a:rPr lang="en-US" dirty="0"/>
              <a:t>hind the Revenue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1FCE-6E6C-4147-9C45-3CD03CB8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effects:  -$1.5 trillion</a:t>
            </a:r>
          </a:p>
          <a:p>
            <a:endParaRPr lang="en-US" dirty="0"/>
          </a:p>
          <a:p>
            <a:r>
              <a:rPr lang="en-US" dirty="0"/>
              <a:t>Dynamic effects:</a:t>
            </a:r>
          </a:p>
          <a:p>
            <a:pPr lvl="1"/>
            <a:r>
              <a:rPr lang="en-US" dirty="0"/>
              <a:t>Because of the tax cuts, it is likely that work, savings, and investment incentives will cause the economy to grow.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Has the tax law lived up to expectations?</a:t>
            </a:r>
          </a:p>
          <a:p>
            <a:pPr lvl="2"/>
            <a:r>
              <a:rPr lang="en-US" dirty="0"/>
              <a:t>Many in favor of the law indicated an expectation that the tax cuts would pay for themselves.  That revenues gains would offset the static losses.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699A6-E0A2-104D-A5B5-BBB36162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362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E378-15B4-AE4D-9753-D2AA50D3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Ha</a:t>
            </a:r>
            <a:r>
              <a:rPr lang="en-US" dirty="0"/>
              <a:t>ve the Dynamic Effects Materialized?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49711-41CC-BE46-9B11-BBA1EA8F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60632" y="934846"/>
            <a:ext cx="7270735" cy="5295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CFA9F-7BCA-DE44-9DA9-0D3430A6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9D266-D89E-3E4D-9274-7BC626045013}"/>
              </a:ext>
            </a:extLst>
          </p:cNvPr>
          <p:cNvSpPr/>
          <p:nvPr/>
        </p:nvSpPr>
        <p:spPr>
          <a:xfrm>
            <a:off x="2460632" y="934846"/>
            <a:ext cx="919877" cy="284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B4CEB-F18F-B447-9D26-B94E432C3C83}"/>
              </a:ext>
            </a:extLst>
          </p:cNvPr>
          <p:cNvSpPr txBox="1"/>
          <p:nvPr/>
        </p:nvSpPr>
        <p:spPr>
          <a:xfrm>
            <a:off x="6579473" y="6456851"/>
            <a:ext cx="5026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Gale and </a:t>
            </a:r>
            <a:r>
              <a:rPr lang="en-US" sz="1200" dirty="0" err="1"/>
              <a:t>Krupkin</a:t>
            </a:r>
            <a:r>
              <a:rPr lang="en-US" sz="1200" dirty="0"/>
              <a:t>, Did the Tax Cuts and Jobs Act Pay for Itself in 2018?</a:t>
            </a:r>
          </a:p>
        </p:txBody>
      </p:sp>
    </p:spTree>
    <p:extLst>
      <p:ext uri="{BB962C8B-B14F-4D97-AF65-F5344CB8AC3E}">
        <p14:creationId xmlns:p14="http://schemas.microsoft.com/office/powerpoint/2010/main" val="2294151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bt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8D600-4D13-BA46-A834-8AC26D50979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302329" y="848141"/>
            <a:ext cx="7216790" cy="52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74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00" y="1402474"/>
            <a:ext cx="10430400" cy="44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8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ability to borrow from abroad</a:t>
            </a:r>
          </a:p>
          <a:p>
            <a:r>
              <a:rPr lang="en-US" dirty="0"/>
              <a:t>It is reasonable to borrow at low interest rates for investments.</a:t>
            </a:r>
          </a:p>
          <a:p>
            <a:pPr lvl="1"/>
            <a:r>
              <a:rPr lang="en-US" dirty="0"/>
              <a:t>For example, infrastructure</a:t>
            </a:r>
          </a:p>
          <a:p>
            <a:r>
              <a:rPr lang="en-US" dirty="0"/>
              <a:t>Debt imposes a burden on future generations.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96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certainties with the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households, businesses, and foreign investors respond to changes in incentives to work, save, and invest in the U.S.?</a:t>
            </a:r>
          </a:p>
          <a:p>
            <a:r>
              <a:rPr lang="en-US" dirty="0"/>
              <a:t>Do households expect the temporary provisions to expire or to be extended?</a:t>
            </a:r>
          </a:p>
          <a:p>
            <a:r>
              <a:rPr lang="en-US" dirty="0"/>
              <a:t>How will monetary and fiscal policy be altered in the future to deal with projected deficit increases?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32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DA11-91E6-6444-B7BC-DF2A56C9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Early Data Suggest?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1D2A-3EFD-624E-8DAF-623F600FD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6350D-419E-0745-A63C-925575E6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2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6016-2C8B-9E40-85FB-E8A31B8C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A3EB-E487-2E41-80DE-DA4CAE83A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325563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the changes involved?</a:t>
            </a:r>
          </a:p>
          <a:p>
            <a:r>
              <a:rPr lang="en-US" dirty="0"/>
              <a:t>Implications for the economy</a:t>
            </a:r>
          </a:p>
          <a:p>
            <a:r>
              <a:rPr lang="en-US" dirty="0"/>
              <a:t>Budget implications</a:t>
            </a:r>
          </a:p>
          <a:p>
            <a:r>
              <a:rPr lang="en-US" dirty="0"/>
              <a:t>Other implications</a:t>
            </a:r>
          </a:p>
          <a:p>
            <a:pPr lvl="1"/>
            <a:r>
              <a:rPr lang="en-US" dirty="0"/>
              <a:t>National debt</a:t>
            </a:r>
          </a:p>
          <a:p>
            <a:pPr lvl="1"/>
            <a:r>
              <a:rPr lang="en-US" dirty="0"/>
              <a:t>Spending cuts</a:t>
            </a:r>
          </a:p>
          <a:p>
            <a:pPr lvl="1"/>
            <a:r>
              <a:rPr lang="en-US" dirty="0"/>
              <a:t>Inequality</a:t>
            </a:r>
          </a:p>
          <a:p>
            <a:r>
              <a:rPr lang="en-US" dirty="0"/>
              <a:t>Evidence of benefits</a:t>
            </a:r>
          </a:p>
          <a:p>
            <a:r>
              <a:rPr lang="en-US" dirty="0"/>
              <a:t>Good policy for economic growth?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0D427-22F7-8742-A491-C33576AE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92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5E99-1A36-D045-AA89-9AA0E695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al GDP Growth in the Wake of Tax Cuts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E54258-84B3-A24B-ADC4-EDC0B59C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99438-6CBD-9A47-B4C1-228F6A96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335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82D1-C719-E343-B6B1-82615FAC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Real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F5B6-D89B-B34C-9B37-B84A6B85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CEDE6-0FD2-4B48-95A7-B54C6F06AB3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48267" y="1082493"/>
            <a:ext cx="10295466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1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C1F0-564B-304B-AE61-5FF944B3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nresidential Investment and Subcomponents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67ACF-7224-B443-B0FD-62117A09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73893-EA0E-2E4A-B071-D3ED72BCCE3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333071" y="1325563"/>
            <a:ext cx="9809326" cy="4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7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4D9C-90CB-6847-8E39-681EFE12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Investment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4F22E-67FF-3A42-95F8-5D5D72AC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367A1D-5687-6C46-BC91-AD2FFB6F1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60628" y="975381"/>
            <a:ext cx="7870744" cy="5254845"/>
          </a:xfrm>
        </p:spPr>
      </p:pic>
    </p:spTree>
    <p:extLst>
      <p:ext uri="{BB962C8B-B14F-4D97-AF65-F5344CB8AC3E}">
        <p14:creationId xmlns:p14="http://schemas.microsoft.com/office/powerpoint/2010/main" val="2028654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0775-6A21-C448-A20F-13A3582F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</a:t>
            </a:r>
            <a:r>
              <a:rPr lang="en-US" dirty="0"/>
              <a:t>cent Investment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CF6E5-C61C-8B45-85AC-4E2DE6F4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8D742D-E565-2141-A821-C1436D1C9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138193" y="933849"/>
            <a:ext cx="7915613" cy="5284802"/>
          </a:xfrm>
        </p:spPr>
      </p:pic>
    </p:spTree>
    <p:extLst>
      <p:ext uri="{BB962C8B-B14F-4D97-AF65-F5344CB8AC3E}">
        <p14:creationId xmlns:p14="http://schemas.microsoft.com/office/powerpoint/2010/main" val="1795658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21A8-653D-4341-A838-A8248DE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t Investment Trends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CE4FD7-2924-4F47-8BE5-3B03A767D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65937" y="984063"/>
            <a:ext cx="7857739" cy="5246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B437-2A99-474D-AFAA-B4CF509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8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9668-C950-164F-9810-26E2B007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941C-32CF-7845-BF15-66CB8BA1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3E175C-42E3-5F43-B250-04ACEDE16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65703" y="865632"/>
            <a:ext cx="6866680" cy="5364594"/>
          </a:xfrm>
        </p:spPr>
      </p:pic>
    </p:spTree>
    <p:extLst>
      <p:ext uri="{BB962C8B-B14F-4D97-AF65-F5344CB8AC3E}">
        <p14:creationId xmlns:p14="http://schemas.microsoft.com/office/powerpoint/2010/main" val="399577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4EA3-60A6-224B-ABAD-3569E062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Real Wages and Real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D35D7-6B69-6440-9707-60BFC0D8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2FA26-6F59-2043-998D-B880BDA2237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77164" y="1211390"/>
            <a:ext cx="10037672" cy="5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180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4C65-EF93-944E-8D50-EF20B9C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after 2017 Tax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3592-BA80-344D-AC1A-2AE2B08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9DD7BD-3CE7-1642-8AAD-530A70753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435685" y="899530"/>
            <a:ext cx="7320629" cy="5330696"/>
          </a:xfrm>
        </p:spPr>
      </p:pic>
    </p:spTree>
    <p:extLst>
      <p:ext uri="{BB962C8B-B14F-4D97-AF65-F5344CB8AC3E}">
        <p14:creationId xmlns:p14="http://schemas.microsoft.com/office/powerpoint/2010/main" val="1201693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EEFC-49D9-2443-B268-DD22F411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Compensation 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94BFE9-9952-CF4A-9BDA-E8AEB4ED2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55371" y="976055"/>
            <a:ext cx="7881257" cy="52541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80F1-B9E8-9B4D-94E7-C9B86BD1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E3DEFA-27F1-8D48-A613-B55DB158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446" y="2664733"/>
            <a:ext cx="3851031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69333-5758-E648-9B28-5334F4DA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Fe</a:t>
            </a:r>
            <a:r>
              <a:rPr lang="en-US" dirty="0"/>
              <a:t>deral Government Revenues in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EFAC-96D1-A24E-8432-53114D74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3884-EF3F-2E4A-947D-E9B6D69F531B}"/>
              </a:ext>
            </a:extLst>
          </p:cNvPr>
          <p:cNvSpPr txBox="1"/>
          <p:nvPr/>
        </p:nvSpPr>
        <p:spPr>
          <a:xfrm>
            <a:off x="8870466" y="6472240"/>
            <a:ext cx="2693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CBO – Revenues in 2018: An Infographic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BC8F2-249E-004B-A8F4-E70CB411C5C5}"/>
              </a:ext>
            </a:extLst>
          </p:cNvPr>
          <p:cNvSpPr txBox="1"/>
          <p:nvPr/>
        </p:nvSpPr>
        <p:spPr>
          <a:xfrm>
            <a:off x="8229611" y="4962942"/>
            <a:ext cx="3536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U.S. GDP: $20.6 Trillion</a:t>
            </a:r>
          </a:p>
          <a:p>
            <a:pPr algn="ctr"/>
            <a:r>
              <a:rPr lang="en-US" sz="2800" dirty="0"/>
              <a:t>In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B3974-45B8-2845-A00B-FD1EEC027BB5}"/>
              </a:ext>
            </a:extLst>
          </p:cNvPr>
          <p:cNvSpPr/>
          <p:nvPr/>
        </p:nvSpPr>
        <p:spPr>
          <a:xfrm>
            <a:off x="8599736" y="3723121"/>
            <a:ext cx="1617413" cy="247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8D06D-55F5-4D48-84D2-93D4041824F3}"/>
              </a:ext>
            </a:extLst>
          </p:cNvPr>
          <p:cNvSpPr/>
          <p:nvPr/>
        </p:nvSpPr>
        <p:spPr>
          <a:xfrm>
            <a:off x="11003274" y="3723121"/>
            <a:ext cx="174625" cy="247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7B9CBE-96DF-2C44-A3CB-0F93EE0C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530" y="1166814"/>
            <a:ext cx="7185245" cy="4764024"/>
          </a:xfr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AE9BDA-9E9B-044A-BEF4-D603A9488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190" y="2674496"/>
            <a:ext cx="2062730" cy="32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83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F2F1-0A28-8D48-BD08-1F135B96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eign Earnings Are Coming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0B6BC-AC18-1A47-8E72-F2A789C7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37767-0ED7-F645-9342-D1279710580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07398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65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2DC8-1B90-0749-9105-BEFD06DE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Companies Will Use Repatriated Funds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5D88DF-A8EF-6349-AA47-1E103CF04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182" y="1067086"/>
            <a:ext cx="7311636" cy="5163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000A4-05E5-284C-9C8A-CF51145C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346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EC84-1CDE-B240-9729-AF5DE68D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Buybacks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F8D8B8-0B14-BA47-B163-F5146B232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2786" y="945423"/>
            <a:ext cx="7915614" cy="52848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76F4-78C8-A64E-B285-3FB6822D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85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637A-CBA1-F742-90D0-8BC4ED81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portant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680B-B4B3-A84C-8860-1C208A70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government just spent $1.5 Trillion.</a:t>
            </a:r>
          </a:p>
          <a:p>
            <a:pPr lvl="1"/>
            <a:r>
              <a:rPr lang="en-US" dirty="0"/>
              <a:t>But it’s not really spending.</a:t>
            </a:r>
          </a:p>
          <a:p>
            <a:pPr lvl="2"/>
            <a:r>
              <a:rPr lang="en-US" dirty="0"/>
              <a:t>It is giving money back to taxpayers.</a:t>
            </a:r>
          </a:p>
          <a:p>
            <a:pPr lvl="2"/>
            <a:r>
              <a:rPr lang="en-US" dirty="0"/>
              <a:t>It is investing in economic growth.</a:t>
            </a:r>
          </a:p>
          <a:p>
            <a:pPr lvl="2"/>
            <a:endParaRPr lang="en-US" dirty="0"/>
          </a:p>
          <a:p>
            <a:r>
              <a:rPr lang="en-US" dirty="0"/>
              <a:t>We won’t address the efficacy of giving money back to taxpayers.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But, is this the best way to invest in economic growth?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EDF6-6CB0-8E48-B4E8-096DDFBE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173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6D76-35DC-DD47-9F9C-C0739B17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Potential of the Tax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0B72-21FD-3C4D-AF15-1580E060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Lowering corporate taxes:</a:t>
            </a:r>
          </a:p>
          <a:p>
            <a:pPr lvl="1"/>
            <a:r>
              <a:rPr lang="en-US" dirty="0"/>
              <a:t>Increases investment</a:t>
            </a:r>
          </a:p>
          <a:p>
            <a:pPr lvl="1"/>
            <a:r>
              <a:rPr lang="en-US" dirty="0"/>
              <a:t>Increases entrepreneurship</a:t>
            </a:r>
          </a:p>
          <a:p>
            <a:pPr lvl="1"/>
            <a:r>
              <a:rPr lang="en-US" dirty="0"/>
              <a:t>Increase employment</a:t>
            </a:r>
          </a:p>
          <a:p>
            <a:pPr lvl="1"/>
            <a:r>
              <a:rPr lang="en-US" dirty="0"/>
              <a:t>Increase wages</a:t>
            </a:r>
          </a:p>
          <a:p>
            <a:r>
              <a:rPr lang="en-US" dirty="0"/>
              <a:t>How are the revenue losses accommodated?</a:t>
            </a:r>
          </a:p>
          <a:p>
            <a:pPr lvl="1"/>
            <a:r>
              <a:rPr lang="en-US" dirty="0"/>
              <a:t>Increased debt?</a:t>
            </a:r>
          </a:p>
          <a:p>
            <a:pPr lvl="1"/>
            <a:r>
              <a:rPr lang="en-US" dirty="0"/>
              <a:t>Reduced spending?</a:t>
            </a:r>
          </a:p>
          <a:p>
            <a:pPr lvl="1"/>
            <a:r>
              <a:rPr lang="en-US" dirty="0"/>
              <a:t>Increasing other taxes?</a:t>
            </a:r>
          </a:p>
          <a:p>
            <a:pPr lvl="1"/>
            <a:r>
              <a:rPr lang="en-US" dirty="0"/>
              <a:t>Reduced progressivity of overall taxation?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022F-A529-A249-9414-BE4C41D0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00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Tax Corporate Income?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in favor of a corporate income tax:</a:t>
            </a:r>
          </a:p>
          <a:p>
            <a:pPr lvl="1"/>
            <a:r>
              <a:rPr lang="en-US" dirty="0"/>
              <a:t>Revenues have to come from somewhere.</a:t>
            </a:r>
          </a:p>
          <a:p>
            <a:pPr lvl="1"/>
            <a:r>
              <a:rPr lang="en-US" dirty="0"/>
              <a:t>Adds to the progressivity of the overall tax system.</a:t>
            </a:r>
          </a:p>
          <a:p>
            <a:pPr lvl="1"/>
            <a:r>
              <a:rPr lang="en-US" dirty="0"/>
              <a:t>Absent the tax, corporations could be used for tax avoidance.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Arguments against a corporate income tax:</a:t>
            </a:r>
          </a:p>
          <a:p>
            <a:pPr lvl="1"/>
            <a:r>
              <a:rPr lang="en-US" dirty="0"/>
              <a:t>Distorts economic activity: reduced investment and entrepreneurship</a:t>
            </a:r>
          </a:p>
          <a:p>
            <a:pPr lvl="1"/>
            <a:r>
              <a:rPr lang="en-US" dirty="0"/>
              <a:t>Compliance costs of an additional tax.</a:t>
            </a:r>
          </a:p>
          <a:p>
            <a:pPr lvl="1"/>
            <a:r>
              <a:rPr lang="en-US" dirty="0"/>
              <a:t>It’s a hidden tax of unknown size on workers.</a:t>
            </a:r>
          </a:p>
          <a:p>
            <a:pPr lvl="1"/>
            <a:r>
              <a:rPr lang="en-US" dirty="0"/>
              <a:t>The tax leads to tremendous spending on avoidance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0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D4FD-BFF1-D648-905C-635AB9A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Ways to Invest in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0358A-B632-4E49-B78D-22995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Ports, bridges, roads, airports</a:t>
            </a:r>
          </a:p>
          <a:p>
            <a:pPr lvl="1"/>
            <a:r>
              <a:rPr lang="en-US" dirty="0"/>
              <a:t>Infrastructure in the United States routinely receives poor marks.  Improvements would likely result in increased </a:t>
            </a:r>
            <a:r>
              <a:rPr lang="en-US"/>
              <a:t>economic growth.</a:t>
            </a:r>
            <a:endParaRPr lang="en-US" dirty="0"/>
          </a:p>
          <a:p>
            <a:r>
              <a:rPr lang="en-US" dirty="0"/>
              <a:t>Health care</a:t>
            </a:r>
          </a:p>
          <a:p>
            <a:pPr lvl="1"/>
            <a:r>
              <a:rPr lang="en-US" dirty="0"/>
              <a:t>A healthier workforce is a more productive workforce.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Education is increasingly important for growth of the U.S.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EC0C-2D3B-CF42-A2B4-08985791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836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1510-52E3-F24D-94CC-70406454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8A9E-2BD2-3A46-8778-BC28C54E5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effects of the Tax Cuts and Jobs Act of 2017</a:t>
            </a:r>
          </a:p>
          <a:p>
            <a:pPr lvl="1"/>
            <a:r>
              <a:rPr lang="en-US" dirty="0"/>
              <a:t>Promotes economic growth, </a:t>
            </a:r>
            <a:r>
              <a:rPr lang="en-US" u="sng" dirty="0"/>
              <a:t>but not very much</a:t>
            </a:r>
          </a:p>
          <a:p>
            <a:pPr lvl="2"/>
            <a:r>
              <a:rPr lang="en-US" dirty="0"/>
              <a:t>Increased incentives for investments in the economy</a:t>
            </a:r>
          </a:p>
          <a:p>
            <a:pPr lvl="2"/>
            <a:r>
              <a:rPr lang="en-US" dirty="0"/>
              <a:t>Encourages entrepreneurship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Reduces the progressivity of the overall tax structure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Generates significant additional debt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Constrains government spending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741B2-9AD8-1242-818A-4F92CE7A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04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616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/>
              <a:t>Autonomous Vehicles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7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CF32-5785-5D47-85A7-8C8389CA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Government Revenues Come From?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4E59-5362-E34C-879A-69C6A610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016C4D-C420-3B43-95C6-8AE903574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257" y="1018146"/>
            <a:ext cx="8975485" cy="521208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75DDD7-28EB-824C-8C50-6E55EC860630}"/>
              </a:ext>
            </a:extLst>
          </p:cNvPr>
          <p:cNvSpPr txBox="1"/>
          <p:nvPr/>
        </p:nvSpPr>
        <p:spPr>
          <a:xfrm>
            <a:off x="5825066" y="3547062"/>
            <a:ext cx="497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Billions of dollars in 2018 Budget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C0DF6-F4F3-8841-8594-301E4CE753CD}"/>
              </a:ext>
            </a:extLst>
          </p:cNvPr>
          <p:cNvSpPr txBox="1"/>
          <p:nvPr/>
        </p:nvSpPr>
        <p:spPr>
          <a:xfrm>
            <a:off x="8870466" y="6472240"/>
            <a:ext cx="2693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CBO – Revenues in 2018: An Infographic</a:t>
            </a:r>
          </a:p>
        </p:txBody>
      </p:sp>
    </p:spTree>
    <p:extLst>
      <p:ext uri="{BB962C8B-B14F-4D97-AF65-F5344CB8AC3E}">
        <p14:creationId xmlns:p14="http://schemas.microsoft.com/office/powerpoint/2010/main" val="33792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23F09-8081-8543-8F27-D58D490D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9655C5-3201-EC45-9EAC-2B1817DA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98243"/>
            <a:ext cx="8275312" cy="61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47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55855</TotalTime>
  <Words>3774</Words>
  <Application>Microsoft Macintosh PowerPoint</Application>
  <PresentationFormat>Widescreen</PresentationFormat>
  <Paragraphs>703</Paragraphs>
  <Slides>79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Courier New</vt:lpstr>
      <vt:lpstr>Custom Design</vt:lpstr>
      <vt:lpstr>Worksheet</vt:lpstr>
      <vt:lpstr>PowerPoint Presentation</vt:lpstr>
      <vt:lpstr> National Economic Education Delegation</vt:lpstr>
      <vt:lpstr>Who Are We?</vt:lpstr>
      <vt:lpstr>Where Are We?</vt:lpstr>
      <vt:lpstr>Credits and Disclaimer</vt:lpstr>
      <vt:lpstr> Outline </vt:lpstr>
      <vt:lpstr> Federal Government Revenues in 2018</vt:lpstr>
      <vt:lpstr>Where Do Government Revenues Come From?</vt:lpstr>
      <vt:lpstr>PowerPoint Presentation</vt:lpstr>
      <vt:lpstr>What Does the U.S. Gov’t Budget Look Like?</vt:lpstr>
      <vt:lpstr>Major Changes in the 2017 Tax Law</vt:lpstr>
      <vt:lpstr>Corporate Income Tax Changes: Summary</vt:lpstr>
      <vt:lpstr> How Did Corporate Income Tax Rates Change?</vt:lpstr>
      <vt:lpstr>What about Effective Tax Rates?</vt:lpstr>
      <vt:lpstr>Taxation of Foreign Earnings of U.S. Corporations</vt:lpstr>
      <vt:lpstr> Repatriation</vt:lpstr>
      <vt:lpstr>Individual Income Tax</vt:lpstr>
      <vt:lpstr>Individual Income Taxes: Other Deductions</vt:lpstr>
      <vt:lpstr>Changes to Individual Rates</vt:lpstr>
      <vt:lpstr> Lowered Individual Rates: Single Filers</vt:lpstr>
      <vt:lpstr>Individual Tax Rate Changes (Single Filers)</vt:lpstr>
      <vt:lpstr>The Standard Deduction and  Personal Exemption </vt:lpstr>
      <vt:lpstr>The Doubling of the Standard Deduction and Eliminate of the Personal Exemption </vt:lpstr>
      <vt:lpstr>Caps on State and Local Tax Deductions</vt:lpstr>
      <vt:lpstr> Other Changes</vt:lpstr>
      <vt:lpstr> Changes in Effective Individual Tax Rates</vt:lpstr>
      <vt:lpstr>Indexing Tax brackets: Consumer Price Index</vt:lpstr>
      <vt:lpstr> Important Notes: Sunsets</vt:lpstr>
      <vt:lpstr> Review of the Changes</vt:lpstr>
      <vt:lpstr> Reminder of Tax Changes</vt:lpstr>
      <vt:lpstr>Tax Cuts or Tax Reform?</vt:lpstr>
      <vt:lpstr>Elements of Tax Reform</vt:lpstr>
      <vt:lpstr> Effects of 2017 TCJA</vt:lpstr>
      <vt:lpstr>Distribution of Benefits: 2018</vt:lpstr>
      <vt:lpstr>Distribution of Benefits: 2027</vt:lpstr>
      <vt:lpstr>Distribution of Benefits Over Time</vt:lpstr>
      <vt:lpstr>Child Tax Credit - Most Benefits to Well To Do</vt:lpstr>
      <vt:lpstr>Are the Implications for Income Inequality Important?</vt:lpstr>
      <vt:lpstr>  Federal Income Tax is Still Progressive</vt:lpstr>
      <vt:lpstr> Economic Effects</vt:lpstr>
      <vt:lpstr>Economic Effects of the 2017 Tax Act</vt:lpstr>
      <vt:lpstr> Comparison of Estimates of Effects on GDP </vt:lpstr>
      <vt:lpstr> CBO Estimates of Economic Effects</vt:lpstr>
      <vt:lpstr> GDP vs. GNP</vt:lpstr>
      <vt:lpstr> Fiscal Bump in GDP from TCJA</vt:lpstr>
      <vt:lpstr>What Are the Budget Implications?</vt:lpstr>
      <vt:lpstr> Revenue Changes: Summary (2018-2028)</vt:lpstr>
      <vt:lpstr> Revenue Changes: Cuts (2018-2028)</vt:lpstr>
      <vt:lpstr> Revenue Changes: Increases (2018-2028)</vt:lpstr>
      <vt:lpstr> Revenue Sources: Share of GDP</vt:lpstr>
      <vt:lpstr> Tax Reform or Tax Cuts?</vt:lpstr>
      <vt:lpstr> Implications for the Federal Budget</vt:lpstr>
      <vt:lpstr> Behind the Revenue Estimates</vt:lpstr>
      <vt:lpstr> Have the Dynamic Effects Materialized?</vt:lpstr>
      <vt:lpstr>Debt vs. Deficit</vt:lpstr>
      <vt:lpstr>Debt</vt:lpstr>
      <vt:lpstr>Perspective on Increased Debt</vt:lpstr>
      <vt:lpstr>Uncertainties with the Estimates</vt:lpstr>
      <vt:lpstr>What Do the Early Data Suggest?</vt:lpstr>
      <vt:lpstr> Real GDP Growth in the Wake of Tax Cuts</vt:lpstr>
      <vt:lpstr>Growth in Real Consumption</vt:lpstr>
      <vt:lpstr>Nonresidential Investment and Subcomponents</vt:lpstr>
      <vt:lpstr>Long-Term Investment Growth</vt:lpstr>
      <vt:lpstr> Recent Investment Trends</vt:lpstr>
      <vt:lpstr> Net Investment Trends</vt:lpstr>
      <vt:lpstr>Job Growth</vt:lpstr>
      <vt:lpstr>Growth in Real Wages and Real GDP</vt:lpstr>
      <vt:lpstr>Wage Growth after 2017 Tax Policy</vt:lpstr>
      <vt:lpstr>Labor Compensation Growth</vt:lpstr>
      <vt:lpstr>Foreign Earnings Are Coming Home</vt:lpstr>
      <vt:lpstr>How Companies Will Use Repatriated Funds</vt:lpstr>
      <vt:lpstr>Stock Buybacks</vt:lpstr>
      <vt:lpstr> Important Question:</vt:lpstr>
      <vt:lpstr>Growth Potential of the Tax Cuts</vt:lpstr>
      <vt:lpstr>Why Tax Corporate Income?</vt:lpstr>
      <vt:lpstr>Other Ways to Invest in Economic Growth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327</cp:revision>
  <dcterms:created xsi:type="dcterms:W3CDTF">2017-05-03T22:30:38Z</dcterms:created>
  <dcterms:modified xsi:type="dcterms:W3CDTF">2019-12-31T18:48:06Z</dcterms:modified>
</cp:coreProperties>
</file>