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62"/>
  </p:notesMasterIdLst>
  <p:sldIdLst>
    <p:sldId id="4761" r:id="rId5"/>
    <p:sldId id="4001" r:id="rId6"/>
    <p:sldId id="4782" r:id="rId7"/>
    <p:sldId id="4182" r:id="rId8"/>
    <p:sldId id="1784" r:id="rId9"/>
    <p:sldId id="328" r:id="rId10"/>
    <p:sldId id="1787" r:id="rId11"/>
    <p:sldId id="435" r:id="rId12"/>
    <p:sldId id="1089" r:id="rId13"/>
    <p:sldId id="327" r:id="rId14"/>
    <p:sldId id="1678" r:id="rId15"/>
    <p:sldId id="1677" r:id="rId16"/>
    <p:sldId id="1798" r:id="rId17"/>
    <p:sldId id="1762" r:id="rId18"/>
    <p:sldId id="1763" r:id="rId19"/>
    <p:sldId id="1764" r:id="rId20"/>
    <p:sldId id="1797" r:id="rId21"/>
    <p:sldId id="1779" r:id="rId22"/>
    <p:sldId id="1758" r:id="rId23"/>
    <p:sldId id="1179" r:id="rId24"/>
    <p:sldId id="1790" r:id="rId25"/>
    <p:sldId id="1793" r:id="rId26"/>
    <p:sldId id="1794" r:id="rId27"/>
    <p:sldId id="1792" r:id="rId28"/>
    <p:sldId id="1795" r:id="rId29"/>
    <p:sldId id="1796" r:id="rId30"/>
    <p:sldId id="1756" r:id="rId31"/>
    <p:sldId id="1757" r:id="rId32"/>
    <p:sldId id="1676" r:id="rId33"/>
    <p:sldId id="1734" r:id="rId34"/>
    <p:sldId id="1117" r:id="rId35"/>
    <p:sldId id="1742" r:id="rId36"/>
    <p:sldId id="1180" r:id="rId37"/>
    <p:sldId id="1748" r:id="rId38"/>
    <p:sldId id="1789" r:id="rId39"/>
    <p:sldId id="1772" r:id="rId40"/>
    <p:sldId id="1770" r:id="rId41"/>
    <p:sldId id="1771" r:id="rId42"/>
    <p:sldId id="1739" r:id="rId43"/>
    <p:sldId id="1743" r:id="rId44"/>
    <p:sldId id="1745" r:id="rId45"/>
    <p:sldId id="1735" r:id="rId46"/>
    <p:sldId id="1737" r:id="rId47"/>
    <p:sldId id="1738" r:id="rId48"/>
    <p:sldId id="1788" r:id="rId49"/>
    <p:sldId id="1746" r:id="rId50"/>
    <p:sldId id="1747" r:id="rId51"/>
    <p:sldId id="1744" r:id="rId52"/>
    <p:sldId id="1755" r:id="rId53"/>
    <p:sldId id="1760" r:id="rId54"/>
    <p:sldId id="1785" r:id="rId55"/>
    <p:sldId id="1786" r:id="rId56"/>
    <p:sldId id="544" r:id="rId57"/>
    <p:sldId id="1740" r:id="rId58"/>
    <p:sldId id="1761" r:id="rId59"/>
    <p:sldId id="4174" r:id="rId60"/>
    <p:sldId id="4119"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7BD508-BE1E-460A-8180-F5F507C36E73}" v="154" dt="2025-07-22T16:53:23.8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15" autoAdjust="0"/>
    <p:restoredTop sz="94674"/>
  </p:normalViewPr>
  <p:slideViewPr>
    <p:cSldViewPr snapToGrid="0" snapToObjects="1">
      <p:cViewPr varScale="1">
        <p:scale>
          <a:sx n="117" d="100"/>
          <a:sy n="117" d="100"/>
        </p:scale>
        <p:origin x="474" y="102"/>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commentAuthors" Target="commentAuthors.xml"/><Relationship Id="rId68"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ronika Dolar" userId="8831861c-2cb1-4153-ae66-b1047f577b7a" providerId="ADAL" clId="{183F15B1-A7F2-4A97-AE38-BA5F6339FAFB}"/>
    <pc:docChg chg="undo custSel addSld delSld modSld sldOrd">
      <pc:chgData name="Veronika Dolar" userId="8831861c-2cb1-4153-ae66-b1047f577b7a" providerId="ADAL" clId="{183F15B1-A7F2-4A97-AE38-BA5F6339FAFB}" dt="2021-08-01T15:11:49.587" v="2595" actId="27636"/>
      <pc:docMkLst>
        <pc:docMk/>
      </pc:docMkLst>
      <pc:sldChg chg="modSp">
        <pc:chgData name="Veronika Dolar" userId="8831861c-2cb1-4153-ae66-b1047f577b7a" providerId="ADAL" clId="{183F15B1-A7F2-4A97-AE38-BA5F6339FAFB}" dt="2021-07-25T13:22:29.785" v="44" actId="20577"/>
        <pc:sldMkLst>
          <pc:docMk/>
          <pc:sldMk cId="900460236" sldId="327"/>
        </pc:sldMkLst>
      </pc:sldChg>
      <pc:sldChg chg="modSp add">
        <pc:chgData name="Veronika Dolar" userId="8831861c-2cb1-4153-ae66-b1047f577b7a" providerId="ADAL" clId="{183F15B1-A7F2-4A97-AE38-BA5F6339FAFB}" dt="2021-07-25T15:57:10.291" v="2551" actId="20577"/>
        <pc:sldMkLst>
          <pc:docMk/>
          <pc:sldMk cId="3084666668" sldId="544"/>
        </pc:sldMkLst>
      </pc:sldChg>
      <pc:sldChg chg="modSp">
        <pc:chgData name="Veronika Dolar" userId="8831861c-2cb1-4153-ae66-b1047f577b7a" providerId="ADAL" clId="{183F15B1-A7F2-4A97-AE38-BA5F6339FAFB}" dt="2021-07-27T07:39:18.596" v="2562" actId="20577"/>
        <pc:sldMkLst>
          <pc:docMk/>
          <pc:sldMk cId="109173466" sldId="1194"/>
        </pc:sldMkLst>
      </pc:sldChg>
      <pc:sldChg chg="modSp">
        <pc:chgData name="Veronika Dolar" userId="8831861c-2cb1-4153-ae66-b1047f577b7a" providerId="ADAL" clId="{183F15B1-A7F2-4A97-AE38-BA5F6339FAFB}" dt="2021-07-25T13:36:32.602" v="172" actId="20577"/>
        <pc:sldMkLst>
          <pc:docMk/>
          <pc:sldMk cId="2734656639" sldId="1677"/>
        </pc:sldMkLst>
      </pc:sldChg>
      <pc:sldChg chg="modSp">
        <pc:chgData name="Veronika Dolar" userId="8831861c-2cb1-4153-ae66-b1047f577b7a" providerId="ADAL" clId="{183F15B1-A7F2-4A97-AE38-BA5F6339FAFB}" dt="2021-07-25T19:02:56.689" v="2552" actId="20577"/>
        <pc:sldMkLst>
          <pc:docMk/>
          <pc:sldMk cId="2809104472" sldId="1678"/>
        </pc:sldMkLst>
      </pc:sldChg>
      <pc:sldChg chg="modSp">
        <pc:chgData name="Veronika Dolar" userId="8831861c-2cb1-4153-ae66-b1047f577b7a" providerId="ADAL" clId="{183F15B1-A7F2-4A97-AE38-BA5F6339FAFB}" dt="2021-07-25T13:26:31.620" v="114" actId="20577"/>
        <pc:sldMkLst>
          <pc:docMk/>
          <pc:sldMk cId="1709371900" sldId="1742"/>
        </pc:sldMkLst>
      </pc:sldChg>
      <pc:sldChg chg="modSp">
        <pc:chgData name="Veronika Dolar" userId="8831861c-2cb1-4153-ae66-b1047f577b7a" providerId="ADAL" clId="{183F15B1-A7F2-4A97-AE38-BA5F6339FAFB}" dt="2021-08-01T15:11:49.587" v="2595" actId="27636"/>
        <pc:sldMkLst>
          <pc:docMk/>
          <pc:sldMk cId="4276779768" sldId="1743"/>
        </pc:sldMkLst>
      </pc:sldChg>
      <pc:sldChg chg="modSp">
        <pc:chgData name="Veronika Dolar" userId="8831861c-2cb1-4153-ae66-b1047f577b7a" providerId="ADAL" clId="{183F15B1-A7F2-4A97-AE38-BA5F6339FAFB}" dt="2021-07-25T13:25:27.167" v="107" actId="27636"/>
        <pc:sldMkLst>
          <pc:docMk/>
          <pc:sldMk cId="3716186284" sldId="1756"/>
        </pc:sldMkLst>
      </pc:sldChg>
      <pc:sldChg chg="modSp modAnim">
        <pc:chgData name="Veronika Dolar" userId="8831861c-2cb1-4153-ae66-b1047f577b7a" providerId="ADAL" clId="{183F15B1-A7F2-4A97-AE38-BA5F6339FAFB}" dt="2021-07-25T15:49:51.783" v="2419" actId="27636"/>
        <pc:sldMkLst>
          <pc:docMk/>
          <pc:sldMk cId="3765503169" sldId="1770"/>
        </pc:sldMkLst>
      </pc:sldChg>
      <pc:sldChg chg="modSp">
        <pc:chgData name="Veronika Dolar" userId="8831861c-2cb1-4153-ae66-b1047f577b7a" providerId="ADAL" clId="{183F15B1-A7F2-4A97-AE38-BA5F6339FAFB}" dt="2021-07-25T15:33:04.588" v="1487" actId="27636"/>
        <pc:sldMkLst>
          <pc:docMk/>
          <pc:sldMk cId="1957439887" sldId="1771"/>
        </pc:sldMkLst>
      </pc:sldChg>
      <pc:sldChg chg="modSp">
        <pc:chgData name="Veronika Dolar" userId="8831861c-2cb1-4153-ae66-b1047f577b7a" providerId="ADAL" clId="{183F15B1-A7F2-4A97-AE38-BA5F6339FAFB}" dt="2021-07-25T15:49:11.069" v="2389" actId="20577"/>
        <pc:sldMkLst>
          <pc:docMk/>
          <pc:sldMk cId="1070436777" sldId="1772"/>
        </pc:sldMkLst>
      </pc:sldChg>
      <pc:sldChg chg="modSp">
        <pc:chgData name="Veronika Dolar" userId="8831861c-2cb1-4153-ae66-b1047f577b7a" providerId="ADAL" clId="{183F15B1-A7F2-4A97-AE38-BA5F6339FAFB}" dt="2021-07-25T13:33:45.732" v="128" actId="20577"/>
        <pc:sldMkLst>
          <pc:docMk/>
          <pc:sldMk cId="2248751086" sldId="1778"/>
        </pc:sldMkLst>
      </pc:sldChg>
      <pc:sldChg chg="modSp ord">
        <pc:chgData name="Veronika Dolar" userId="8831861c-2cb1-4153-ae66-b1047f577b7a" providerId="ADAL" clId="{183F15B1-A7F2-4A97-AE38-BA5F6339FAFB}" dt="2021-07-25T13:44:23.987" v="245" actId="207"/>
        <pc:sldMkLst>
          <pc:docMk/>
          <pc:sldMk cId="426404443" sldId="1779"/>
        </pc:sldMkLst>
      </pc:sldChg>
      <pc:sldChg chg="modSp add">
        <pc:chgData name="Veronika Dolar" userId="8831861c-2cb1-4153-ae66-b1047f577b7a" providerId="ADAL" clId="{183F15B1-A7F2-4A97-AE38-BA5F6339FAFB}" dt="2021-08-01T14:45:41.599" v="2587" actId="313"/>
        <pc:sldMkLst>
          <pc:docMk/>
          <pc:sldMk cId="357702943" sldId="1785"/>
        </pc:sldMkLst>
      </pc:sldChg>
      <pc:sldChg chg="modSp add">
        <pc:chgData name="Veronika Dolar" userId="8831861c-2cb1-4153-ae66-b1047f577b7a" providerId="ADAL" clId="{183F15B1-A7F2-4A97-AE38-BA5F6339FAFB}" dt="2021-07-25T15:55:58.822" v="2530" actId="20577"/>
        <pc:sldMkLst>
          <pc:docMk/>
          <pc:sldMk cId="4222444736" sldId="1786"/>
        </pc:sldMkLst>
      </pc:sldChg>
    </pc:docChg>
  </pc:docChgLst>
  <pc:docChgLst>
    <pc:chgData name="Veronika Dolar" userId="8831861c-2cb1-4153-ae66-b1047f577b7a" providerId="ADAL" clId="{D5E55D86-A8E6-4AA9-9CC7-27FBFBEBE90E}"/>
    <pc:docChg chg="undo custSel addSld delSld modSld sldOrd">
      <pc:chgData name="Veronika Dolar" userId="8831861c-2cb1-4153-ae66-b1047f577b7a" providerId="ADAL" clId="{D5E55D86-A8E6-4AA9-9CC7-27FBFBEBE90E}" dt="2021-06-07T23:17:55.283" v="2615" actId="2696"/>
      <pc:docMkLst>
        <pc:docMk/>
      </pc:docMkLst>
      <pc:sldChg chg="modSp">
        <pc:chgData name="Veronika Dolar" userId="8831861c-2cb1-4153-ae66-b1047f577b7a" providerId="ADAL" clId="{D5E55D86-A8E6-4AA9-9CC7-27FBFBEBE90E}" dt="2021-05-18T03:40:37.781" v="2611" actId="20577"/>
        <pc:sldMkLst>
          <pc:docMk/>
          <pc:sldMk cId="900460236" sldId="327"/>
        </pc:sldMkLst>
      </pc:sldChg>
      <pc:sldChg chg="modSp modAnim">
        <pc:chgData name="Veronika Dolar" userId="8831861c-2cb1-4153-ae66-b1047f577b7a" providerId="ADAL" clId="{D5E55D86-A8E6-4AA9-9CC7-27FBFBEBE90E}" dt="2021-05-17T21:18:41.926" v="2110"/>
        <pc:sldMkLst>
          <pc:docMk/>
          <pc:sldMk cId="2734656639" sldId="1677"/>
        </pc:sldMkLst>
      </pc:sldChg>
      <pc:sldChg chg="modSp">
        <pc:chgData name="Veronika Dolar" userId="8831861c-2cb1-4153-ae66-b1047f577b7a" providerId="ADAL" clId="{D5E55D86-A8E6-4AA9-9CC7-27FBFBEBE90E}" dt="2021-05-18T03:20:05.469" v="2591" actId="27636"/>
        <pc:sldMkLst>
          <pc:docMk/>
          <pc:sldMk cId="1709371900" sldId="1742"/>
        </pc:sldMkLst>
      </pc:sldChg>
      <pc:sldChg chg="modSp">
        <pc:chgData name="Veronika Dolar" userId="8831861c-2cb1-4153-ae66-b1047f577b7a" providerId="ADAL" clId="{D5E55D86-A8E6-4AA9-9CC7-27FBFBEBE90E}" dt="2021-05-17T21:48:31.608" v="2188" actId="20577"/>
        <pc:sldMkLst>
          <pc:docMk/>
          <pc:sldMk cId="3425724149" sldId="1748"/>
        </pc:sldMkLst>
      </pc:sldChg>
      <pc:sldChg chg="modSp">
        <pc:chgData name="Veronika Dolar" userId="8831861c-2cb1-4153-ae66-b1047f577b7a" providerId="ADAL" clId="{D5E55D86-A8E6-4AA9-9CC7-27FBFBEBE90E}" dt="2021-05-17T22:07:35.421" v="2503" actId="20577"/>
        <pc:sldMkLst>
          <pc:docMk/>
          <pc:sldMk cId="2251829850" sldId="1760"/>
        </pc:sldMkLst>
      </pc:sldChg>
      <pc:sldChg chg="modSp add modAnim">
        <pc:chgData name="Veronika Dolar" userId="8831861c-2cb1-4153-ae66-b1047f577b7a" providerId="ADAL" clId="{D5E55D86-A8E6-4AA9-9CC7-27FBFBEBE90E}" dt="2021-05-17T21:20:22.900" v="2118" actId="20577"/>
        <pc:sldMkLst>
          <pc:docMk/>
          <pc:sldMk cId="164216084" sldId="1762"/>
        </pc:sldMkLst>
      </pc:sldChg>
      <pc:sldChg chg="addSp delSp modSp add modAnim">
        <pc:chgData name="Veronika Dolar" userId="8831861c-2cb1-4153-ae66-b1047f577b7a" providerId="ADAL" clId="{D5E55D86-A8E6-4AA9-9CC7-27FBFBEBE90E}" dt="2021-05-17T21:20:55.674" v="2130" actId="20577"/>
        <pc:sldMkLst>
          <pc:docMk/>
          <pc:sldMk cId="2617664897" sldId="1763"/>
        </pc:sldMkLst>
      </pc:sldChg>
      <pc:sldChg chg="modSp add">
        <pc:chgData name="Veronika Dolar" userId="8831861c-2cb1-4153-ae66-b1047f577b7a" providerId="ADAL" clId="{D5E55D86-A8E6-4AA9-9CC7-27FBFBEBE90E}" dt="2021-05-17T22:00:49.893" v="2315"/>
        <pc:sldMkLst>
          <pc:docMk/>
          <pc:sldMk cId="3202395275" sldId="1764"/>
        </pc:sldMkLst>
      </pc:sldChg>
      <pc:sldChg chg="addSp delSp modSp add delAnim modAnim">
        <pc:chgData name="Veronika Dolar" userId="8831861c-2cb1-4153-ae66-b1047f577b7a" providerId="ADAL" clId="{D5E55D86-A8E6-4AA9-9CC7-27FBFBEBE90E}" dt="2021-05-18T03:36:09.189" v="2598" actId="14100"/>
        <pc:sldMkLst>
          <pc:docMk/>
          <pc:sldMk cId="4223957299" sldId="1766"/>
        </pc:sldMkLst>
      </pc:sldChg>
      <pc:sldChg chg="addSp delSp modSp add modAnim">
        <pc:chgData name="Veronika Dolar" userId="8831861c-2cb1-4153-ae66-b1047f577b7a" providerId="ADAL" clId="{D5E55D86-A8E6-4AA9-9CC7-27FBFBEBE90E}" dt="2021-05-17T22:03:19.670" v="2423" actId="20577"/>
        <pc:sldMkLst>
          <pc:docMk/>
          <pc:sldMk cId="3765503169" sldId="1770"/>
        </pc:sldMkLst>
      </pc:sldChg>
      <pc:sldChg chg="modSp add">
        <pc:chgData name="Veronika Dolar" userId="8831861c-2cb1-4153-ae66-b1047f577b7a" providerId="ADAL" clId="{D5E55D86-A8E6-4AA9-9CC7-27FBFBEBE90E}" dt="2021-05-17T20:46:46.308" v="1738" actId="20577"/>
        <pc:sldMkLst>
          <pc:docMk/>
          <pc:sldMk cId="1957439887" sldId="1771"/>
        </pc:sldMkLst>
      </pc:sldChg>
      <pc:sldChg chg="addSp delSp modSp add">
        <pc:chgData name="Veronika Dolar" userId="8831861c-2cb1-4153-ae66-b1047f577b7a" providerId="ADAL" clId="{D5E55D86-A8E6-4AA9-9CC7-27FBFBEBE90E}" dt="2021-05-18T03:35:19.559" v="2595" actId="207"/>
        <pc:sldMkLst>
          <pc:docMk/>
          <pc:sldMk cId="1070436777" sldId="1772"/>
        </pc:sldMkLst>
      </pc:sldChg>
      <pc:sldChg chg="modSp add">
        <pc:chgData name="Veronika Dolar" userId="8831861c-2cb1-4153-ae66-b1047f577b7a" providerId="ADAL" clId="{D5E55D86-A8E6-4AA9-9CC7-27FBFBEBE90E}" dt="2021-05-17T21:38:24.860" v="2179" actId="27636"/>
        <pc:sldMkLst>
          <pc:docMk/>
          <pc:sldMk cId="2248751086" sldId="1778"/>
        </pc:sldMkLst>
      </pc:sldChg>
      <pc:sldChg chg="modSp add">
        <pc:chgData name="Veronika Dolar" userId="8831861c-2cb1-4153-ae66-b1047f577b7a" providerId="ADAL" clId="{D5E55D86-A8E6-4AA9-9CC7-27FBFBEBE90E}" dt="2021-05-18T02:11:11.801" v="2582" actId="20577"/>
        <pc:sldMkLst>
          <pc:docMk/>
          <pc:sldMk cId="426404443" sldId="1779"/>
        </pc:sldMkLst>
      </pc:sldChg>
      <pc:sldChg chg="delSp modSp add delAnim">
        <pc:chgData name="Veronika Dolar" userId="8831861c-2cb1-4153-ae66-b1047f577b7a" providerId="ADAL" clId="{D5E55D86-A8E6-4AA9-9CC7-27FBFBEBE90E}" dt="2021-05-17T22:08:26.955" v="2524" actId="108"/>
        <pc:sldMkLst>
          <pc:docMk/>
          <pc:sldMk cId="1565828577" sldId="1780"/>
        </pc:sldMkLst>
      </pc:sldChg>
      <pc:sldChg chg="addSp modSp add">
        <pc:chgData name="Veronika Dolar" userId="8831861c-2cb1-4153-ae66-b1047f577b7a" providerId="ADAL" clId="{D5E55D86-A8E6-4AA9-9CC7-27FBFBEBE90E}" dt="2021-05-18T03:19:09.021" v="2589" actId="1076"/>
        <pc:sldMkLst>
          <pc:docMk/>
          <pc:sldMk cId="3908098020" sldId="1782"/>
        </pc:sldMkLst>
      </pc:sldChg>
      <pc:sldChg chg="add">
        <pc:chgData name="Veronika Dolar" userId="8831861c-2cb1-4153-ae66-b1047f577b7a" providerId="ADAL" clId="{D5E55D86-A8E6-4AA9-9CC7-27FBFBEBE90E}" dt="2021-05-18T03:39:58.825" v="2608"/>
        <pc:sldMkLst>
          <pc:docMk/>
          <pc:sldMk cId="2831510324" sldId="1784"/>
        </pc:sldMkLst>
      </pc:sldChg>
    </pc:docChg>
  </pc:docChgLst>
  <pc:docChgLst>
    <pc:chgData name="Dolar, Veronika" userId="93cf7e36-1687-43a4-8a27-655bf42e3d31" providerId="ADAL" clId="{5D7BD508-BE1E-460A-8180-F5F507C36E73}"/>
    <pc:docChg chg="undo redo custSel addSld delSld modSld sldOrd">
      <pc:chgData name="Dolar, Veronika" userId="93cf7e36-1687-43a4-8a27-655bf42e3d31" providerId="ADAL" clId="{5D7BD508-BE1E-460A-8180-F5F507C36E73}" dt="2025-07-22T16:53:40.494" v="368" actId="47"/>
      <pc:docMkLst>
        <pc:docMk/>
      </pc:docMkLst>
      <pc:sldChg chg="modSp mod">
        <pc:chgData name="Dolar, Veronika" userId="93cf7e36-1687-43a4-8a27-655bf42e3d31" providerId="ADAL" clId="{5D7BD508-BE1E-460A-8180-F5F507C36E73}" dt="2025-07-22T13:50:15.557" v="14" actId="20577"/>
        <pc:sldMkLst>
          <pc:docMk/>
          <pc:sldMk cId="900460236" sldId="327"/>
        </pc:sldMkLst>
        <pc:spChg chg="mod">
          <ac:chgData name="Dolar, Veronika" userId="93cf7e36-1687-43a4-8a27-655bf42e3d31" providerId="ADAL" clId="{5D7BD508-BE1E-460A-8180-F5F507C36E73}" dt="2025-07-22T13:50:15.557" v="14" actId="20577"/>
          <ac:spMkLst>
            <pc:docMk/>
            <pc:sldMk cId="900460236" sldId="327"/>
            <ac:spMk id="3" creationId="{A4BC8CE3-22BA-E94A-B6AC-D7971382055A}"/>
          </ac:spMkLst>
        </pc:spChg>
      </pc:sldChg>
      <pc:sldChg chg="del">
        <pc:chgData name="Dolar, Veronika" userId="93cf7e36-1687-43a4-8a27-655bf42e3d31" providerId="ADAL" clId="{5D7BD508-BE1E-460A-8180-F5F507C36E73}" dt="2025-07-22T16:53:40.494" v="368" actId="47"/>
        <pc:sldMkLst>
          <pc:docMk/>
          <pc:sldMk cId="957927559" sldId="1027"/>
        </pc:sldMkLst>
      </pc:sldChg>
      <pc:sldChg chg="modSp mod">
        <pc:chgData name="Dolar, Veronika" userId="93cf7e36-1687-43a4-8a27-655bf42e3d31" providerId="ADAL" clId="{5D7BD508-BE1E-460A-8180-F5F507C36E73}" dt="2025-07-22T16:03:07.554" v="335" actId="20577"/>
        <pc:sldMkLst>
          <pc:docMk/>
          <pc:sldMk cId="3925688871" sldId="1117"/>
        </pc:sldMkLst>
        <pc:spChg chg="mod">
          <ac:chgData name="Dolar, Veronika" userId="93cf7e36-1687-43a4-8a27-655bf42e3d31" providerId="ADAL" clId="{5D7BD508-BE1E-460A-8180-F5F507C36E73}" dt="2025-07-22T16:03:07.554" v="335" actId="20577"/>
          <ac:spMkLst>
            <pc:docMk/>
            <pc:sldMk cId="3925688871" sldId="1117"/>
            <ac:spMk id="3" creationId="{EEEF373D-BC6F-D14E-9B1D-CB702F4D461E}"/>
          </ac:spMkLst>
        </pc:spChg>
      </pc:sldChg>
      <pc:sldChg chg="del">
        <pc:chgData name="Dolar, Veronika" userId="93cf7e36-1687-43a4-8a27-655bf42e3d31" providerId="ADAL" clId="{5D7BD508-BE1E-460A-8180-F5F507C36E73}" dt="2025-07-22T15:53:23.420" v="169" actId="47"/>
        <pc:sldMkLst>
          <pc:docMk/>
          <pc:sldMk cId="109173466" sldId="1194"/>
        </pc:sldMkLst>
      </pc:sldChg>
      <pc:sldChg chg="modSp">
        <pc:chgData name="Dolar, Veronika" userId="93cf7e36-1687-43a4-8a27-655bf42e3d31" providerId="ADAL" clId="{5D7BD508-BE1E-460A-8180-F5F507C36E73}" dt="2025-07-22T16:39:56.944" v="342" actId="20577"/>
        <pc:sldMkLst>
          <pc:docMk/>
          <pc:sldMk cId="164216084" sldId="1762"/>
        </pc:sldMkLst>
        <pc:spChg chg="mod">
          <ac:chgData name="Dolar, Veronika" userId="93cf7e36-1687-43a4-8a27-655bf42e3d31" providerId="ADAL" clId="{5D7BD508-BE1E-460A-8180-F5F507C36E73}" dt="2025-07-22T16:39:56.944" v="342" actId="20577"/>
          <ac:spMkLst>
            <pc:docMk/>
            <pc:sldMk cId="164216084" sldId="1762"/>
            <ac:spMk id="3" creationId="{9E2C29A3-8133-4E9E-B6AF-E1892AC059B1}"/>
          </ac:spMkLst>
        </pc:spChg>
      </pc:sldChg>
      <pc:sldChg chg="modSp mod">
        <pc:chgData name="Dolar, Veronika" userId="93cf7e36-1687-43a4-8a27-655bf42e3d31" providerId="ADAL" clId="{5D7BD508-BE1E-460A-8180-F5F507C36E73}" dt="2025-07-22T15:55:17.690" v="261" actId="20577"/>
        <pc:sldMkLst>
          <pc:docMk/>
          <pc:sldMk cId="2617664897" sldId="1763"/>
        </pc:sldMkLst>
        <pc:spChg chg="mod">
          <ac:chgData name="Dolar, Veronika" userId="93cf7e36-1687-43a4-8a27-655bf42e3d31" providerId="ADAL" clId="{5D7BD508-BE1E-460A-8180-F5F507C36E73}" dt="2025-07-22T15:54:41.687" v="232" actId="20577"/>
          <ac:spMkLst>
            <pc:docMk/>
            <pc:sldMk cId="2617664897" sldId="1763"/>
            <ac:spMk id="5" creationId="{E64B47D5-73F7-4A9D-8FF8-8169D4A97AD9}"/>
          </ac:spMkLst>
        </pc:spChg>
        <pc:spChg chg="mod">
          <ac:chgData name="Dolar, Veronika" userId="93cf7e36-1687-43a4-8a27-655bf42e3d31" providerId="ADAL" clId="{5D7BD508-BE1E-460A-8180-F5F507C36E73}" dt="2025-07-22T15:55:10.304" v="251" actId="14100"/>
          <ac:spMkLst>
            <pc:docMk/>
            <pc:sldMk cId="2617664897" sldId="1763"/>
            <ac:spMk id="15" creationId="{28AC5CED-382D-425A-BC08-0ABDC838F4E7}"/>
          </ac:spMkLst>
        </pc:spChg>
        <pc:spChg chg="mod">
          <ac:chgData name="Dolar, Veronika" userId="93cf7e36-1687-43a4-8a27-655bf42e3d31" providerId="ADAL" clId="{5D7BD508-BE1E-460A-8180-F5F507C36E73}" dt="2025-07-22T15:54:50.757" v="242" actId="20577"/>
          <ac:spMkLst>
            <pc:docMk/>
            <pc:sldMk cId="2617664897" sldId="1763"/>
            <ac:spMk id="16" creationId="{62E56F2A-6033-4E81-99CD-815543C6E7A0}"/>
          </ac:spMkLst>
        </pc:spChg>
        <pc:spChg chg="mod">
          <ac:chgData name="Dolar, Veronika" userId="93cf7e36-1687-43a4-8a27-655bf42e3d31" providerId="ADAL" clId="{5D7BD508-BE1E-460A-8180-F5F507C36E73}" dt="2025-07-22T15:43:45.520" v="159" actId="20577"/>
          <ac:spMkLst>
            <pc:docMk/>
            <pc:sldMk cId="2617664897" sldId="1763"/>
            <ac:spMk id="18" creationId="{ED8C70FA-78B8-4F23-B7BB-9E12F2234787}"/>
          </ac:spMkLst>
        </pc:spChg>
        <pc:spChg chg="mod">
          <ac:chgData name="Dolar, Veronika" userId="93cf7e36-1687-43a4-8a27-655bf42e3d31" providerId="ADAL" clId="{5D7BD508-BE1E-460A-8180-F5F507C36E73}" dt="2025-07-22T15:54:46.277" v="238" actId="20577"/>
          <ac:spMkLst>
            <pc:docMk/>
            <pc:sldMk cId="2617664897" sldId="1763"/>
            <ac:spMk id="19" creationId="{42912282-1F9C-4492-9622-032769A85EB5}"/>
          </ac:spMkLst>
        </pc:spChg>
        <pc:spChg chg="mod">
          <ac:chgData name="Dolar, Veronika" userId="93cf7e36-1687-43a4-8a27-655bf42e3d31" providerId="ADAL" clId="{5D7BD508-BE1E-460A-8180-F5F507C36E73}" dt="2025-07-22T15:55:17.690" v="261" actId="20577"/>
          <ac:spMkLst>
            <pc:docMk/>
            <pc:sldMk cId="2617664897" sldId="1763"/>
            <ac:spMk id="23" creationId="{4C579E8A-CB90-4F1A-87EE-ECF45A861695}"/>
          </ac:spMkLst>
        </pc:spChg>
      </pc:sldChg>
      <pc:sldChg chg="modSp mod">
        <pc:chgData name="Dolar, Veronika" userId="93cf7e36-1687-43a4-8a27-655bf42e3d31" providerId="ADAL" clId="{5D7BD508-BE1E-460A-8180-F5F507C36E73}" dt="2025-07-22T16:04:52.663" v="340" actId="20577"/>
        <pc:sldMkLst>
          <pc:docMk/>
          <pc:sldMk cId="3202395275" sldId="1764"/>
        </pc:sldMkLst>
        <pc:spChg chg="mod">
          <ac:chgData name="Dolar, Veronika" userId="93cf7e36-1687-43a4-8a27-655bf42e3d31" providerId="ADAL" clId="{5D7BD508-BE1E-460A-8180-F5F507C36E73}" dt="2025-07-22T16:04:52.663" v="340" actId="20577"/>
          <ac:spMkLst>
            <pc:docMk/>
            <pc:sldMk cId="3202395275" sldId="1764"/>
            <ac:spMk id="3" creationId="{CAD4B71A-CC09-4CC0-AD20-F698A3B59847}"/>
          </ac:spMkLst>
        </pc:spChg>
      </pc:sldChg>
      <pc:sldChg chg="del">
        <pc:chgData name="Dolar, Veronika" userId="93cf7e36-1687-43a4-8a27-655bf42e3d31" providerId="ADAL" clId="{5D7BD508-BE1E-460A-8180-F5F507C36E73}" dt="2025-07-22T15:40:13.250" v="78" actId="47"/>
        <pc:sldMkLst>
          <pc:docMk/>
          <pc:sldMk cId="2248751086" sldId="1778"/>
        </pc:sldMkLst>
      </pc:sldChg>
      <pc:sldChg chg="modSp mod">
        <pc:chgData name="Dolar, Veronika" userId="93cf7e36-1687-43a4-8a27-655bf42e3d31" providerId="ADAL" clId="{5D7BD508-BE1E-460A-8180-F5F507C36E73}" dt="2025-07-22T15:56:52.544" v="287" actId="20577"/>
        <pc:sldMkLst>
          <pc:docMk/>
          <pc:sldMk cId="426404443" sldId="1779"/>
        </pc:sldMkLst>
        <pc:spChg chg="mod">
          <ac:chgData name="Dolar, Veronika" userId="93cf7e36-1687-43a4-8a27-655bf42e3d31" providerId="ADAL" clId="{5D7BD508-BE1E-460A-8180-F5F507C36E73}" dt="2025-07-22T15:56:52.544" v="287" actId="20577"/>
          <ac:spMkLst>
            <pc:docMk/>
            <pc:sldMk cId="426404443" sldId="1779"/>
            <ac:spMk id="3" creationId="{B1DA0B6B-8BCB-4B40-821F-C4EF3C7851A6}"/>
          </ac:spMkLst>
        </pc:spChg>
      </pc:sldChg>
      <pc:sldChg chg="del">
        <pc:chgData name="Dolar, Veronika" userId="93cf7e36-1687-43a4-8a27-655bf42e3d31" providerId="ADAL" clId="{5D7BD508-BE1E-460A-8180-F5F507C36E73}" dt="2025-07-22T16:04:39.304" v="338" actId="47"/>
        <pc:sldMkLst>
          <pc:docMk/>
          <pc:sldMk cId="1565828577" sldId="1780"/>
        </pc:sldMkLst>
      </pc:sldChg>
      <pc:sldChg chg="del">
        <pc:chgData name="Dolar, Veronika" userId="93cf7e36-1687-43a4-8a27-655bf42e3d31" providerId="ADAL" clId="{5D7BD508-BE1E-460A-8180-F5F507C36E73}" dt="2025-07-22T15:36:14.277" v="64" actId="47"/>
        <pc:sldMkLst>
          <pc:docMk/>
          <pc:sldMk cId="3908098020" sldId="1782"/>
        </pc:sldMkLst>
      </pc:sldChg>
      <pc:sldChg chg="ord">
        <pc:chgData name="Dolar, Veronika" userId="93cf7e36-1687-43a4-8a27-655bf42e3d31" providerId="ADAL" clId="{5D7BD508-BE1E-460A-8180-F5F507C36E73}" dt="2025-07-22T16:46:35.041" v="349"/>
        <pc:sldMkLst>
          <pc:docMk/>
          <pc:sldMk cId="2831510324" sldId="1784"/>
        </pc:sldMkLst>
      </pc:sldChg>
      <pc:sldChg chg="addSp new mod">
        <pc:chgData name="Dolar, Veronika" userId="93cf7e36-1687-43a4-8a27-655bf42e3d31" providerId="ADAL" clId="{5D7BD508-BE1E-460A-8180-F5F507C36E73}" dt="2025-07-22T15:32:18.517" v="16" actId="22"/>
        <pc:sldMkLst>
          <pc:docMk/>
          <pc:sldMk cId="2527245335" sldId="1790"/>
        </pc:sldMkLst>
        <pc:picChg chg="add">
          <ac:chgData name="Dolar, Veronika" userId="93cf7e36-1687-43a4-8a27-655bf42e3d31" providerId="ADAL" clId="{5D7BD508-BE1E-460A-8180-F5F507C36E73}" dt="2025-07-22T15:32:18.517" v="16" actId="22"/>
          <ac:picMkLst>
            <pc:docMk/>
            <pc:sldMk cId="2527245335" sldId="1790"/>
            <ac:picMk id="4" creationId="{28821F3A-0A4A-A7FF-C746-B821A7875551}"/>
          </ac:picMkLst>
        </pc:picChg>
      </pc:sldChg>
      <pc:sldChg chg="addSp modSp new del mod modClrScheme chgLayout">
        <pc:chgData name="Dolar, Veronika" userId="93cf7e36-1687-43a4-8a27-655bf42e3d31" providerId="ADAL" clId="{5D7BD508-BE1E-460A-8180-F5F507C36E73}" dt="2025-07-22T15:33:39.344" v="30" actId="47"/>
        <pc:sldMkLst>
          <pc:docMk/>
          <pc:sldMk cId="456299111" sldId="1791"/>
        </pc:sldMkLst>
        <pc:spChg chg="mod">
          <ac:chgData name="Dolar, Veronika" userId="93cf7e36-1687-43a4-8a27-655bf42e3d31" providerId="ADAL" clId="{5D7BD508-BE1E-460A-8180-F5F507C36E73}" dt="2025-07-22T15:32:52.464" v="18" actId="26606"/>
          <ac:spMkLst>
            <pc:docMk/>
            <pc:sldMk cId="456299111" sldId="1791"/>
            <ac:spMk id="2" creationId="{8A9C73C6-E9E5-2823-9E84-336EB0EFF6E2}"/>
          </ac:spMkLst>
        </pc:spChg>
        <pc:spChg chg="add mod">
          <ac:chgData name="Dolar, Veronika" userId="93cf7e36-1687-43a4-8a27-655bf42e3d31" providerId="ADAL" clId="{5D7BD508-BE1E-460A-8180-F5F507C36E73}" dt="2025-07-22T15:33:16.037" v="27" actId="1076"/>
          <ac:spMkLst>
            <pc:docMk/>
            <pc:sldMk cId="456299111" sldId="1791"/>
            <ac:spMk id="4" creationId="{989592AC-5C53-55D3-6425-B3AD8E334D39}"/>
          </ac:spMkLst>
        </pc:spChg>
        <pc:spChg chg="add mod">
          <ac:chgData name="Dolar, Veronika" userId="93cf7e36-1687-43a4-8a27-655bf42e3d31" providerId="ADAL" clId="{5D7BD508-BE1E-460A-8180-F5F507C36E73}" dt="2025-07-22T15:33:01.870" v="24" actId="27636"/>
          <ac:spMkLst>
            <pc:docMk/>
            <pc:sldMk cId="456299111" sldId="1791"/>
            <ac:spMk id="7" creationId="{3586D32A-60E6-F422-C3AC-D45762A0D29D}"/>
          </ac:spMkLst>
        </pc:spChg>
      </pc:sldChg>
      <pc:sldChg chg="addSp modSp new mod">
        <pc:chgData name="Dolar, Veronika" userId="93cf7e36-1687-43a4-8a27-655bf42e3d31" providerId="ADAL" clId="{5D7BD508-BE1E-460A-8180-F5F507C36E73}" dt="2025-07-22T15:38:06.757" v="74" actId="1076"/>
        <pc:sldMkLst>
          <pc:docMk/>
          <pc:sldMk cId="531185177" sldId="1792"/>
        </pc:sldMkLst>
        <pc:spChg chg="mod">
          <ac:chgData name="Dolar, Veronika" userId="93cf7e36-1687-43a4-8a27-655bf42e3d31" providerId="ADAL" clId="{5D7BD508-BE1E-460A-8180-F5F507C36E73}" dt="2025-07-22T15:35:31.544" v="52" actId="1076"/>
          <ac:spMkLst>
            <pc:docMk/>
            <pc:sldMk cId="531185177" sldId="1792"/>
            <ac:spMk id="2" creationId="{9A9AE069-38C6-6D30-23DC-F6CBD32BF108}"/>
          </ac:spMkLst>
        </pc:spChg>
        <pc:spChg chg="add mod">
          <ac:chgData name="Dolar, Veronika" userId="93cf7e36-1687-43a4-8a27-655bf42e3d31" providerId="ADAL" clId="{5D7BD508-BE1E-460A-8180-F5F507C36E73}" dt="2025-07-22T15:37:40.357" v="72" actId="1076"/>
          <ac:spMkLst>
            <pc:docMk/>
            <pc:sldMk cId="531185177" sldId="1792"/>
            <ac:spMk id="5" creationId="{52F9EDD5-FF87-379A-0F30-44270071CB46}"/>
          </ac:spMkLst>
        </pc:spChg>
        <pc:spChg chg="add mod">
          <ac:chgData name="Dolar, Veronika" userId="93cf7e36-1687-43a4-8a27-655bf42e3d31" providerId="ADAL" clId="{5D7BD508-BE1E-460A-8180-F5F507C36E73}" dt="2025-07-22T15:38:06.757" v="74" actId="1076"/>
          <ac:spMkLst>
            <pc:docMk/>
            <pc:sldMk cId="531185177" sldId="1792"/>
            <ac:spMk id="7" creationId="{7DBBF6B9-8D28-469C-7A78-18D48FCBF7E1}"/>
          </ac:spMkLst>
        </pc:spChg>
      </pc:sldChg>
      <pc:sldChg chg="addSp modSp new mod">
        <pc:chgData name="Dolar, Veronika" userId="93cf7e36-1687-43a4-8a27-655bf42e3d31" providerId="ADAL" clId="{5D7BD508-BE1E-460A-8180-F5F507C36E73}" dt="2025-07-22T15:34:18.491" v="37" actId="14100"/>
        <pc:sldMkLst>
          <pc:docMk/>
          <pc:sldMk cId="1793019430" sldId="1793"/>
        </pc:sldMkLst>
        <pc:spChg chg="mod">
          <ac:chgData name="Dolar, Veronika" userId="93cf7e36-1687-43a4-8a27-655bf42e3d31" providerId="ADAL" clId="{5D7BD508-BE1E-460A-8180-F5F507C36E73}" dt="2025-07-22T15:34:07.664" v="34" actId="20577"/>
          <ac:spMkLst>
            <pc:docMk/>
            <pc:sldMk cId="1793019430" sldId="1793"/>
            <ac:spMk id="2" creationId="{FE7637CB-0DB2-8910-D401-B134DF10BFEC}"/>
          </ac:spMkLst>
        </pc:spChg>
        <pc:spChg chg="add mod">
          <ac:chgData name="Dolar, Veronika" userId="93cf7e36-1687-43a4-8a27-655bf42e3d31" providerId="ADAL" clId="{5D7BD508-BE1E-460A-8180-F5F507C36E73}" dt="2025-07-22T15:34:18.491" v="37" actId="14100"/>
          <ac:spMkLst>
            <pc:docMk/>
            <pc:sldMk cId="1793019430" sldId="1793"/>
            <ac:spMk id="5" creationId="{0B8AFAC7-9E65-B092-8AA6-DC10FB33E602}"/>
          </ac:spMkLst>
        </pc:spChg>
      </pc:sldChg>
      <pc:sldChg chg="addSp modSp new mod">
        <pc:chgData name="Dolar, Veronika" userId="93cf7e36-1687-43a4-8a27-655bf42e3d31" providerId="ADAL" clId="{5D7BD508-BE1E-460A-8180-F5F507C36E73}" dt="2025-07-22T15:35:06.171" v="47" actId="1076"/>
        <pc:sldMkLst>
          <pc:docMk/>
          <pc:sldMk cId="1975655765" sldId="1794"/>
        </pc:sldMkLst>
        <pc:spChg chg="mod">
          <ac:chgData name="Dolar, Veronika" userId="93cf7e36-1687-43a4-8a27-655bf42e3d31" providerId="ADAL" clId="{5D7BD508-BE1E-460A-8180-F5F507C36E73}" dt="2025-07-22T15:34:55.517" v="43"/>
          <ac:spMkLst>
            <pc:docMk/>
            <pc:sldMk cId="1975655765" sldId="1794"/>
            <ac:spMk id="2" creationId="{AB39281B-361B-1FD8-5940-B68B63F648BA}"/>
          </ac:spMkLst>
        </pc:spChg>
        <pc:spChg chg="add mod">
          <ac:chgData name="Dolar, Veronika" userId="93cf7e36-1687-43a4-8a27-655bf42e3d31" providerId="ADAL" clId="{5D7BD508-BE1E-460A-8180-F5F507C36E73}" dt="2025-07-22T15:35:06.171" v="47" actId="1076"/>
          <ac:spMkLst>
            <pc:docMk/>
            <pc:sldMk cId="1975655765" sldId="1794"/>
            <ac:spMk id="5" creationId="{46F2CED7-00FA-F755-5C4A-05A6509023D2}"/>
          </ac:spMkLst>
        </pc:spChg>
      </pc:sldChg>
      <pc:sldChg chg="addSp modSp new mod">
        <pc:chgData name="Dolar, Veronika" userId="93cf7e36-1687-43a4-8a27-655bf42e3d31" providerId="ADAL" clId="{5D7BD508-BE1E-460A-8180-F5F507C36E73}" dt="2025-07-22T15:36:07.490" v="63" actId="1076"/>
        <pc:sldMkLst>
          <pc:docMk/>
          <pc:sldMk cId="1085588190" sldId="1795"/>
        </pc:sldMkLst>
        <pc:spChg chg="mod">
          <ac:chgData name="Dolar, Veronika" userId="93cf7e36-1687-43a4-8a27-655bf42e3d31" providerId="ADAL" clId="{5D7BD508-BE1E-460A-8180-F5F507C36E73}" dt="2025-07-22T15:35:49.584" v="57" actId="21"/>
          <ac:spMkLst>
            <pc:docMk/>
            <pc:sldMk cId="1085588190" sldId="1795"/>
            <ac:spMk id="2" creationId="{25CAAA9F-73D6-8345-6BFF-1487FFDA2580}"/>
          </ac:spMkLst>
        </pc:spChg>
        <pc:spChg chg="add mod">
          <ac:chgData name="Dolar, Veronika" userId="93cf7e36-1687-43a4-8a27-655bf42e3d31" providerId="ADAL" clId="{5D7BD508-BE1E-460A-8180-F5F507C36E73}" dt="2025-07-22T15:36:03.477" v="61"/>
          <ac:spMkLst>
            <pc:docMk/>
            <pc:sldMk cId="1085588190" sldId="1795"/>
            <ac:spMk id="5" creationId="{0DEF36E0-C14D-E7B7-864D-B1DB1C8CF35C}"/>
          </ac:spMkLst>
        </pc:spChg>
        <pc:spChg chg="add mod">
          <ac:chgData name="Dolar, Veronika" userId="93cf7e36-1687-43a4-8a27-655bf42e3d31" providerId="ADAL" clId="{5D7BD508-BE1E-460A-8180-F5F507C36E73}" dt="2025-07-22T15:36:07.490" v="63" actId="1076"/>
          <ac:spMkLst>
            <pc:docMk/>
            <pc:sldMk cId="1085588190" sldId="1795"/>
            <ac:spMk id="7" creationId="{2FFBA5B3-1FAA-0A86-C3A0-903CA9293EB9}"/>
          </ac:spMkLst>
        </pc:spChg>
      </pc:sldChg>
      <pc:sldChg chg="addSp modSp new mod ord">
        <pc:chgData name="Dolar, Veronika" userId="93cf7e36-1687-43a4-8a27-655bf42e3d31" providerId="ADAL" clId="{5D7BD508-BE1E-460A-8180-F5F507C36E73}" dt="2025-07-22T15:57:11.963" v="288" actId="1076"/>
        <pc:sldMkLst>
          <pc:docMk/>
          <pc:sldMk cId="460159989" sldId="1796"/>
        </pc:sldMkLst>
        <pc:spChg chg="mod">
          <ac:chgData name="Dolar, Veronika" userId="93cf7e36-1687-43a4-8a27-655bf42e3d31" providerId="ADAL" clId="{5D7BD508-BE1E-460A-8180-F5F507C36E73}" dt="2025-07-22T15:41:24.877" v="95" actId="20577"/>
          <ac:spMkLst>
            <pc:docMk/>
            <pc:sldMk cId="460159989" sldId="1796"/>
            <ac:spMk id="2" creationId="{9E9290D1-5145-6417-3967-9146007BB703}"/>
          </ac:spMkLst>
        </pc:spChg>
        <pc:spChg chg="add mod">
          <ac:chgData name="Dolar, Veronika" userId="93cf7e36-1687-43a4-8a27-655bf42e3d31" providerId="ADAL" clId="{5D7BD508-BE1E-460A-8180-F5F507C36E73}" dt="2025-07-22T15:57:11.963" v="288" actId="1076"/>
          <ac:spMkLst>
            <pc:docMk/>
            <pc:sldMk cId="460159989" sldId="1796"/>
            <ac:spMk id="5" creationId="{D9662818-3779-78CD-DD71-B8228F027D48}"/>
          </ac:spMkLst>
        </pc:spChg>
      </pc:sldChg>
      <pc:sldChg chg="addSp delSp modSp new mod">
        <pc:chgData name="Dolar, Veronika" userId="93cf7e36-1687-43a4-8a27-655bf42e3d31" providerId="ADAL" clId="{5D7BD508-BE1E-460A-8180-F5F507C36E73}" dt="2025-07-22T15:56:12.997" v="267" actId="1076"/>
        <pc:sldMkLst>
          <pc:docMk/>
          <pc:sldMk cId="3447838566" sldId="1797"/>
        </pc:sldMkLst>
        <pc:spChg chg="del">
          <ac:chgData name="Dolar, Veronika" userId="93cf7e36-1687-43a4-8a27-655bf42e3d31" providerId="ADAL" clId="{5D7BD508-BE1E-460A-8180-F5F507C36E73}" dt="2025-07-22T15:56:06.165" v="265" actId="478"/>
          <ac:spMkLst>
            <pc:docMk/>
            <pc:sldMk cId="3447838566" sldId="1797"/>
            <ac:spMk id="2" creationId="{F0B8F432-0A4C-0B79-752A-265F6827F1A2}"/>
          </ac:spMkLst>
        </pc:spChg>
        <pc:spChg chg="add del">
          <ac:chgData name="Dolar, Veronika" userId="93cf7e36-1687-43a4-8a27-655bf42e3d31" providerId="ADAL" clId="{5D7BD508-BE1E-460A-8180-F5F507C36E73}" dt="2025-07-22T15:56:02.237" v="264" actId="22"/>
          <ac:spMkLst>
            <pc:docMk/>
            <pc:sldMk cId="3447838566" sldId="1797"/>
            <ac:spMk id="3" creationId="{C3643B1E-1C23-DED0-B064-8CBFD4862024}"/>
          </ac:spMkLst>
        </pc:spChg>
        <pc:picChg chg="add del mod ord">
          <ac:chgData name="Dolar, Veronika" userId="93cf7e36-1687-43a4-8a27-655bf42e3d31" providerId="ADAL" clId="{5D7BD508-BE1E-460A-8180-F5F507C36E73}" dt="2025-07-22T15:56:12.997" v="267" actId="1076"/>
          <ac:picMkLst>
            <pc:docMk/>
            <pc:sldMk cId="3447838566" sldId="1797"/>
            <ac:picMk id="6" creationId="{CE85FCC1-7B0C-1892-0836-BD821D0A2EC0}"/>
          </ac:picMkLst>
        </pc:picChg>
      </pc:sldChg>
      <pc:sldChg chg="addSp delSp modSp new mod">
        <pc:chgData name="Dolar, Veronika" userId="93cf7e36-1687-43a4-8a27-655bf42e3d31" providerId="ADAL" clId="{5D7BD508-BE1E-460A-8180-F5F507C36E73}" dt="2025-07-22T16:04:33.077" v="337" actId="22"/>
        <pc:sldMkLst>
          <pc:docMk/>
          <pc:sldMk cId="2903982941" sldId="1798"/>
        </pc:sldMkLst>
        <pc:spChg chg="del">
          <ac:chgData name="Dolar, Veronika" userId="93cf7e36-1687-43a4-8a27-655bf42e3d31" providerId="ADAL" clId="{5D7BD508-BE1E-460A-8180-F5F507C36E73}" dt="2025-07-22T16:04:33.077" v="337" actId="22"/>
          <ac:spMkLst>
            <pc:docMk/>
            <pc:sldMk cId="2903982941" sldId="1798"/>
            <ac:spMk id="3" creationId="{63F93D60-D533-56EB-CB14-A211F954EB81}"/>
          </ac:spMkLst>
        </pc:spChg>
        <pc:picChg chg="add mod ord">
          <ac:chgData name="Dolar, Veronika" userId="93cf7e36-1687-43a4-8a27-655bf42e3d31" providerId="ADAL" clId="{5D7BD508-BE1E-460A-8180-F5F507C36E73}" dt="2025-07-22T16:04:33.077" v="337" actId="22"/>
          <ac:picMkLst>
            <pc:docMk/>
            <pc:sldMk cId="2903982941" sldId="1798"/>
            <ac:picMk id="6" creationId="{65B5F0F6-7381-38AA-C915-51E2C45A9E07}"/>
          </ac:picMkLst>
        </pc:picChg>
      </pc:sldChg>
      <pc:sldChg chg="new del">
        <pc:chgData name="Dolar, Veronika" userId="93cf7e36-1687-43a4-8a27-655bf42e3d31" providerId="ADAL" clId="{5D7BD508-BE1E-460A-8180-F5F507C36E73}" dt="2025-07-22T16:53:05.276" v="351" actId="47"/>
        <pc:sldMkLst>
          <pc:docMk/>
          <pc:sldMk cId="3066457676" sldId="1799"/>
        </pc:sldMkLst>
      </pc:sldChg>
      <pc:sldChg chg="add">
        <pc:chgData name="Dolar, Veronika" userId="93cf7e36-1687-43a4-8a27-655bf42e3d31" providerId="ADAL" clId="{5D7BD508-BE1E-460A-8180-F5F507C36E73}" dt="2025-07-22T16:53:03.561" v="350"/>
        <pc:sldMkLst>
          <pc:docMk/>
          <pc:sldMk cId="1761291587" sldId="4001"/>
        </pc:sldMkLst>
      </pc:sldChg>
      <pc:sldChg chg="modSp add mod">
        <pc:chgData name="Dolar, Veronika" userId="93cf7e36-1687-43a4-8a27-655bf42e3d31" providerId="ADAL" clId="{5D7BD508-BE1E-460A-8180-F5F507C36E73}" dt="2025-07-22T16:53:35.828" v="367" actId="20577"/>
        <pc:sldMkLst>
          <pc:docMk/>
          <pc:sldMk cId="1889827867" sldId="4119"/>
        </pc:sldMkLst>
        <pc:spChg chg="mod">
          <ac:chgData name="Dolar, Veronika" userId="93cf7e36-1687-43a4-8a27-655bf42e3d31" providerId="ADAL" clId="{5D7BD508-BE1E-460A-8180-F5F507C36E73}" dt="2025-07-22T16:53:35.828" v="367" actId="20577"/>
          <ac:spMkLst>
            <pc:docMk/>
            <pc:sldMk cId="1889827867" sldId="4119"/>
            <ac:spMk id="3" creationId="{09C9064E-051C-1042-85AE-F335B853ADE1}"/>
          </ac:spMkLst>
        </pc:spChg>
      </pc:sldChg>
      <pc:sldChg chg="add">
        <pc:chgData name="Dolar, Veronika" userId="93cf7e36-1687-43a4-8a27-655bf42e3d31" providerId="ADAL" clId="{5D7BD508-BE1E-460A-8180-F5F507C36E73}" dt="2025-07-22T16:53:23.800" v="352"/>
        <pc:sldMkLst>
          <pc:docMk/>
          <pc:sldMk cId="3065376174" sldId="4174"/>
        </pc:sldMkLst>
      </pc:sldChg>
      <pc:sldChg chg="add">
        <pc:chgData name="Dolar, Veronika" userId="93cf7e36-1687-43a4-8a27-655bf42e3d31" providerId="ADAL" clId="{5D7BD508-BE1E-460A-8180-F5F507C36E73}" dt="2025-07-22T16:53:03.561" v="350"/>
        <pc:sldMkLst>
          <pc:docMk/>
          <pc:sldMk cId="2770183934" sldId="4182"/>
        </pc:sldMkLst>
      </pc:sldChg>
      <pc:sldChg chg="add">
        <pc:chgData name="Dolar, Veronika" userId="93cf7e36-1687-43a4-8a27-655bf42e3d31" providerId="ADAL" clId="{5D7BD508-BE1E-460A-8180-F5F507C36E73}" dt="2025-07-22T16:53:03.561" v="350"/>
        <pc:sldMkLst>
          <pc:docMk/>
          <pc:sldMk cId="381652592" sldId="4761"/>
        </pc:sldMkLst>
      </pc:sldChg>
      <pc:sldChg chg="add">
        <pc:chgData name="Dolar, Veronika" userId="93cf7e36-1687-43a4-8a27-655bf42e3d31" providerId="ADAL" clId="{5D7BD508-BE1E-460A-8180-F5F507C36E73}" dt="2025-07-22T16:53:03.561" v="350"/>
        <pc:sldMkLst>
          <pc:docMk/>
          <pc:sldMk cId="2815251309" sldId="47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7/22/2025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12</a:t>
            </a:fld>
            <a:endParaRPr lang="en-US"/>
          </a:p>
        </p:txBody>
      </p:sp>
    </p:spTree>
    <p:extLst>
      <p:ext uri="{BB962C8B-B14F-4D97-AF65-F5344CB8AC3E}">
        <p14:creationId xmlns:p14="http://schemas.microsoft.com/office/powerpoint/2010/main" val="3271773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www.nytimes.com</a:t>
            </a:r>
            <a:r>
              <a:rPr lang="en-US" dirty="0"/>
              <a:t>/2019/04/24/upshot/why-america-may-already-have-its-highest-minimum-wage.html?action=</a:t>
            </a:r>
            <a:r>
              <a:rPr lang="en-US" dirty="0" err="1"/>
              <a:t>click&amp;module</a:t>
            </a:r>
            <a:r>
              <a:rPr lang="en-US" dirty="0"/>
              <a:t>=</a:t>
            </a:r>
            <a:r>
              <a:rPr lang="en-US" dirty="0" err="1"/>
              <a:t>RelatedLinks&amp;pgtype</a:t>
            </a:r>
            <a:r>
              <a:rPr lang="en-US" dirty="0"/>
              <a:t>=Article</a:t>
            </a:r>
          </a:p>
        </p:txBody>
      </p:sp>
      <p:sp>
        <p:nvSpPr>
          <p:cNvPr id="4" name="Slide Number Placeholder 3"/>
          <p:cNvSpPr>
            <a:spLocks noGrp="1"/>
          </p:cNvSpPr>
          <p:nvPr>
            <p:ph type="sldNum" sz="quarter" idx="5"/>
          </p:nvPr>
        </p:nvSpPr>
        <p:spPr/>
        <p:txBody>
          <a:bodyPr/>
          <a:lstStyle/>
          <a:p>
            <a:fld id="{39F294D8-753E-E842-8CF8-893A8D4FD7E5}" type="slidenum">
              <a:rPr lang="en-US" smtClean="0"/>
              <a:t>20</a:t>
            </a:fld>
            <a:endParaRPr lang="en-US"/>
          </a:p>
        </p:txBody>
      </p:sp>
    </p:spTree>
    <p:extLst>
      <p:ext uri="{BB962C8B-B14F-4D97-AF65-F5344CB8AC3E}">
        <p14:creationId xmlns:p14="http://schemas.microsoft.com/office/powerpoint/2010/main" val="3786742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www.nytimes.com</a:t>
            </a:r>
            <a:r>
              <a:rPr lang="en-US" dirty="0"/>
              <a:t>/2019/04/24/upshot/why-america-may-already-have-its-highest-minimum-wage.html?action=</a:t>
            </a:r>
            <a:r>
              <a:rPr lang="en-US" dirty="0" err="1"/>
              <a:t>click&amp;module</a:t>
            </a:r>
            <a:r>
              <a:rPr lang="en-US" dirty="0"/>
              <a:t>=</a:t>
            </a:r>
            <a:r>
              <a:rPr lang="en-US" dirty="0" err="1"/>
              <a:t>RelatedLinks&amp;pgtype</a:t>
            </a:r>
            <a:r>
              <a:rPr lang="en-US" dirty="0"/>
              <a:t>=Article</a:t>
            </a:r>
          </a:p>
        </p:txBody>
      </p:sp>
      <p:sp>
        <p:nvSpPr>
          <p:cNvPr id="4" name="Slide Number Placeholder 3"/>
          <p:cNvSpPr>
            <a:spLocks noGrp="1"/>
          </p:cNvSpPr>
          <p:nvPr>
            <p:ph type="sldNum" sz="quarter" idx="5"/>
          </p:nvPr>
        </p:nvSpPr>
        <p:spPr/>
        <p:txBody>
          <a:bodyPr/>
          <a:lstStyle/>
          <a:p>
            <a:fld id="{39F294D8-753E-E842-8CF8-893A8D4FD7E5}" type="slidenum">
              <a:rPr lang="en-US" smtClean="0"/>
              <a:t>33</a:t>
            </a:fld>
            <a:endParaRPr lang="en-US"/>
          </a:p>
        </p:txBody>
      </p:sp>
    </p:spTree>
    <p:extLst>
      <p:ext uri="{BB962C8B-B14F-4D97-AF65-F5344CB8AC3E}">
        <p14:creationId xmlns:p14="http://schemas.microsoft.com/office/powerpoint/2010/main" val="480758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407988" y="587375"/>
            <a:ext cx="6219825" cy="3498850"/>
          </a:xfrm>
        </p:spPr>
      </p:sp>
      <p:sp>
        <p:nvSpPr>
          <p:cNvPr id="57347" name="Rectangle 3"/>
          <p:cNvSpPr>
            <a:spLocks noGrp="1" noChangeArrowheads="1"/>
          </p:cNvSpPr>
          <p:nvPr>
            <p:ph type="body" idx="1"/>
          </p:nvPr>
        </p:nvSpPr>
        <p:spPr bwMode="auto">
          <a:xfrm>
            <a:off x="969561" y="4450566"/>
            <a:ext cx="5146130" cy="415386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18" tIns="44609" rIns="89218" bIns="44609"/>
          <a:lstStyle/>
          <a:p>
            <a:pPr defTabSz="892180">
              <a:defRPr/>
            </a:pPr>
            <a:r>
              <a:rPr lang="en-US" dirty="0"/>
              <a:t>Redistribution through government policy is, in my view, an appropriate response to rising inequality.</a:t>
            </a:r>
          </a:p>
          <a:p>
            <a:pPr defTabSz="892180">
              <a:defRPr/>
            </a:pPr>
            <a:endParaRPr lang="en-US" dirty="0"/>
          </a:p>
          <a:p>
            <a:pPr defTabSz="892180">
              <a:defRPr/>
            </a:pPr>
            <a:r>
              <a:rPr lang="en-US" dirty="0"/>
              <a:t>Touch on Israel tax data work.</a:t>
            </a:r>
          </a:p>
          <a:p>
            <a:endParaRPr lang="en-US" dirty="0"/>
          </a:p>
          <a:p>
            <a:endParaRPr lang="en-US" dirty="0"/>
          </a:p>
        </p:txBody>
      </p:sp>
    </p:spTree>
    <p:extLst>
      <p:ext uri="{BB962C8B-B14F-4D97-AF65-F5344CB8AC3E}">
        <p14:creationId xmlns:p14="http://schemas.microsoft.com/office/powerpoint/2010/main" val="4010928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file:////Users/Jon/NEED%20Dropbox/Presentations/MinimumWages/Images/ShareAtorBelowNationally.png"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file:////Users/Jon/NEED%20Dropbox/Presentations/US%20Economic%20Update/Images/MinWageBinding.png"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file:////Users/Jon/NEED%20Dropbox/Presentations/MinimumWages/Images/MinWages_State&amp;Local_NYTimes.png"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1842" y="1795708"/>
            <a:ext cx="10967013" cy="2187011"/>
          </a:xfrm>
        </p:spPr>
        <p:txBody>
          <a:bodyPr anchor="ctr" anchorCtr="0">
            <a:noAutofit/>
          </a:bodyPr>
          <a:lstStyle/>
          <a:p>
            <a:pPr>
              <a:lnSpc>
                <a:spcPct val="100000"/>
              </a:lnSpc>
              <a:spcBef>
                <a:spcPts val="0"/>
              </a:spcBef>
            </a:pPr>
            <a:r>
              <a:rPr lang="en-US" sz="3600" b="1" i="1" dirty="0"/>
              <a:t>Osher Lifelong Learning Institute, </a:t>
            </a:r>
            <a:r>
              <a:rPr lang="en-US" sz="3600" dirty="0">
                <a:solidFill>
                  <a:schemeClr val="tx2"/>
                </a:solidFill>
              </a:rPr>
              <a:t>Summer  2025</a:t>
            </a:r>
          </a:p>
          <a:p>
            <a:pPr>
              <a:lnSpc>
                <a:spcPct val="100000"/>
              </a:lnSpc>
              <a:spcBef>
                <a:spcPts val="0"/>
              </a:spcBef>
            </a:pPr>
            <a:endParaRPr lang="en-US" sz="3600" b="1" i="1" dirty="0"/>
          </a:p>
          <a:p>
            <a:pPr>
              <a:lnSpc>
                <a:spcPct val="100000"/>
              </a:lnSpc>
              <a:spcBef>
                <a:spcPts val="0"/>
              </a:spcBef>
            </a:pPr>
            <a:r>
              <a:rPr lang="en-US" sz="4400" dirty="0"/>
              <a:t>The Economics of Public Policy Issues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027990"/>
            <a:ext cx="9144000" cy="1816419"/>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Northwestern University</a:t>
            </a:r>
            <a:endParaRPr lang="en-US" sz="2600" dirty="0">
              <a:solidFill>
                <a:schemeClr val="tx2"/>
              </a:solidFill>
            </a:endParaRPr>
          </a:p>
          <a:p>
            <a:pPr>
              <a:lnSpc>
                <a:spcPct val="100000"/>
              </a:lnSpc>
              <a:spcBef>
                <a:spcPts val="0"/>
              </a:spcBef>
            </a:pPr>
            <a:endParaRPr lang="en-US" sz="3000" dirty="0">
              <a:solidFill>
                <a:schemeClr val="tx2"/>
              </a:solidFill>
            </a:endParaRPr>
          </a:p>
          <a:p>
            <a:pPr>
              <a:lnSpc>
                <a:spcPct val="100000"/>
              </a:lnSpc>
              <a:spcBef>
                <a:spcPts val="0"/>
              </a:spcBef>
            </a:pPr>
            <a:r>
              <a:rPr lang="en-US" sz="3000" dirty="0">
                <a:solidFill>
                  <a:schemeClr val="tx2"/>
                </a:solidFill>
              </a:rPr>
              <a:t>Host: Geoffrey Woglom</a:t>
            </a:r>
          </a:p>
          <a:p>
            <a:pPr>
              <a:lnSpc>
                <a:spcPct val="100000"/>
              </a:lnSpc>
              <a:spcBef>
                <a:spcPts val="0"/>
              </a:spcBef>
            </a:pPr>
            <a:r>
              <a:rPr lang="en-US" sz="3000" dirty="0">
                <a:solidFill>
                  <a:schemeClr val="tx2"/>
                </a:solidFill>
              </a:rPr>
              <a:t>Director, National Economic Education Delegation</a:t>
            </a:r>
          </a:p>
        </p:txBody>
      </p:sp>
    </p:spTree>
    <p:extLst>
      <p:ext uri="{BB962C8B-B14F-4D97-AF65-F5344CB8AC3E}">
        <p14:creationId xmlns:p14="http://schemas.microsoft.com/office/powerpoint/2010/main" val="381652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fontScale="92500" lnSpcReduction="10000"/>
          </a:bodyPr>
          <a:lstStyle/>
          <a:p>
            <a:r>
              <a:rPr lang="en-US" dirty="0"/>
              <a:t>This slide deck was authored by:</a:t>
            </a:r>
          </a:p>
          <a:p>
            <a:pPr lvl="1"/>
            <a:r>
              <a:rPr lang="en-US" dirty="0"/>
              <a:t>Jon </a:t>
            </a:r>
            <a:r>
              <a:rPr lang="en-US" dirty="0" err="1"/>
              <a:t>Haveman</a:t>
            </a:r>
            <a:r>
              <a:rPr lang="en-US" dirty="0"/>
              <a:t>, NEED</a:t>
            </a:r>
          </a:p>
          <a:p>
            <a:pPr lvl="1"/>
            <a:r>
              <a:rPr lang="en-US" dirty="0"/>
              <a:t>Veronika Dolar, Pace University</a:t>
            </a:r>
          </a:p>
          <a:p>
            <a:r>
              <a:rPr lang="en-US" dirty="0"/>
              <a:t>This slide deck was reviewed by:</a:t>
            </a:r>
          </a:p>
          <a:p>
            <a:pPr lvl="1"/>
            <a:r>
              <a:rPr lang="en-US" dirty="0"/>
              <a:t>Jeffrey Clemens, UC– San Diego</a:t>
            </a:r>
          </a:p>
          <a:p>
            <a:pPr lvl="1"/>
            <a:r>
              <a:rPr lang="en-US" dirty="0"/>
              <a:t>David Neumark, UC - Irvine</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900460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CE70B-B7CF-9B44-9617-8BFAAF3D371F}"/>
              </a:ext>
            </a:extLst>
          </p:cNvPr>
          <p:cNvSpPr>
            <a:spLocks noGrp="1"/>
          </p:cNvSpPr>
          <p:nvPr>
            <p:ph type="title"/>
          </p:nvPr>
        </p:nvSpPr>
        <p:spPr>
          <a:xfrm>
            <a:off x="738810" y="0"/>
            <a:ext cx="10515600" cy="1325563"/>
          </a:xfrm>
        </p:spPr>
        <p:txBody>
          <a:bodyPr/>
          <a:lstStyle/>
          <a:p>
            <a:r>
              <a:rPr lang="en-US" dirty="0">
                <a:solidFill>
                  <a:schemeClr val="bg1"/>
                </a:solidFill>
              </a:rPr>
              <a:t>Out</a:t>
            </a:r>
            <a:r>
              <a:rPr lang="en-US" dirty="0"/>
              <a:t>line</a:t>
            </a:r>
          </a:p>
        </p:txBody>
      </p:sp>
      <p:sp>
        <p:nvSpPr>
          <p:cNvPr id="3" name="Content Placeholder 2">
            <a:extLst>
              <a:ext uri="{FF2B5EF4-FFF2-40B4-BE49-F238E27FC236}">
                <a16:creationId xmlns:a16="http://schemas.microsoft.com/office/drawing/2014/main" id="{12AC072A-CF68-BF4F-8768-3BA03FC3D6BA}"/>
              </a:ext>
            </a:extLst>
          </p:cNvPr>
          <p:cNvSpPr>
            <a:spLocks noGrp="1"/>
          </p:cNvSpPr>
          <p:nvPr>
            <p:ph idx="1"/>
          </p:nvPr>
        </p:nvSpPr>
        <p:spPr/>
        <p:txBody>
          <a:bodyPr/>
          <a:lstStyle/>
          <a:p>
            <a:r>
              <a:rPr lang="en-US" dirty="0"/>
              <a:t>What is the Federal minimum wage?</a:t>
            </a:r>
          </a:p>
          <a:p>
            <a:r>
              <a:rPr lang="en-US" dirty="0"/>
              <a:t>Origin story</a:t>
            </a:r>
          </a:p>
          <a:p>
            <a:r>
              <a:rPr lang="en-US" dirty="0"/>
              <a:t>Limitations</a:t>
            </a:r>
          </a:p>
          <a:p>
            <a:pPr lvl="1"/>
            <a:r>
              <a:rPr lang="en-US" dirty="0"/>
              <a:t>Excluded occupations/sectors</a:t>
            </a:r>
          </a:p>
          <a:p>
            <a:pPr lvl="1"/>
            <a:r>
              <a:rPr lang="en-US" dirty="0"/>
              <a:t>Different mins for diff occupations</a:t>
            </a:r>
          </a:p>
          <a:p>
            <a:r>
              <a:rPr lang="en-US" dirty="0"/>
              <a:t>Effects of increasing</a:t>
            </a:r>
          </a:p>
          <a:p>
            <a:r>
              <a:rPr lang="en-US" dirty="0"/>
              <a:t>Economist’s perspective</a:t>
            </a:r>
          </a:p>
        </p:txBody>
      </p:sp>
      <p:sp>
        <p:nvSpPr>
          <p:cNvPr id="4" name="Slide Number Placeholder 3">
            <a:extLst>
              <a:ext uri="{FF2B5EF4-FFF2-40B4-BE49-F238E27FC236}">
                <a16:creationId xmlns:a16="http://schemas.microsoft.com/office/drawing/2014/main" id="{20291325-B772-7F40-9EF0-E9B11BCC756B}"/>
              </a:ext>
            </a:extLst>
          </p:cNvPr>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2809104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13565-535E-644C-AC04-7310C4B0A2A5}"/>
              </a:ext>
            </a:extLst>
          </p:cNvPr>
          <p:cNvSpPr>
            <a:spLocks noGrp="1"/>
          </p:cNvSpPr>
          <p:nvPr>
            <p:ph type="title"/>
          </p:nvPr>
        </p:nvSpPr>
        <p:spPr>
          <a:xfrm>
            <a:off x="809172" y="0"/>
            <a:ext cx="10515600" cy="1325563"/>
          </a:xfrm>
        </p:spPr>
        <p:txBody>
          <a:bodyPr/>
          <a:lstStyle/>
          <a:p>
            <a:r>
              <a:rPr lang="en-US" dirty="0">
                <a:solidFill>
                  <a:schemeClr val="bg1"/>
                </a:solidFill>
              </a:rPr>
              <a:t>Wh</a:t>
            </a:r>
            <a:r>
              <a:rPr lang="en-US" dirty="0"/>
              <a:t>at Is The Federal Minimum Wage?</a:t>
            </a:r>
          </a:p>
        </p:txBody>
      </p:sp>
      <p:sp>
        <p:nvSpPr>
          <p:cNvPr id="3" name="Content Placeholder 2">
            <a:extLst>
              <a:ext uri="{FF2B5EF4-FFF2-40B4-BE49-F238E27FC236}">
                <a16:creationId xmlns:a16="http://schemas.microsoft.com/office/drawing/2014/main" id="{173BBD43-75D1-4C49-847B-292516FA5BC8}"/>
              </a:ext>
            </a:extLst>
          </p:cNvPr>
          <p:cNvSpPr>
            <a:spLocks noGrp="1"/>
          </p:cNvSpPr>
          <p:nvPr>
            <p:ph idx="1"/>
          </p:nvPr>
        </p:nvSpPr>
        <p:spPr/>
        <p:txBody>
          <a:bodyPr>
            <a:normAutofit/>
          </a:bodyPr>
          <a:lstStyle/>
          <a:p>
            <a:r>
              <a:rPr lang="en-US" dirty="0"/>
              <a:t>The minimum wage is an example of a price control and sets a wage floor.</a:t>
            </a:r>
          </a:p>
          <a:p>
            <a:pPr lvl="1"/>
            <a:r>
              <a:rPr lang="en-US" dirty="0"/>
              <a:t>It is unlawful for businesses in covered industries to pay a wage below the minimum.</a:t>
            </a:r>
          </a:p>
          <a:p>
            <a:r>
              <a:rPr lang="en-US" dirty="0"/>
              <a:t>The Federal minimum wage is currently $7.25.</a:t>
            </a:r>
          </a:p>
          <a:p>
            <a:r>
              <a:rPr lang="en-US" dirty="0"/>
              <a:t>Minimum wage of $2.13 for tipped workers with the expectation that wages plus tips total no less than $7.25 per hour. The employer must pay the difference if total income does not add up to $7.25 per hour.</a:t>
            </a:r>
          </a:p>
        </p:txBody>
      </p:sp>
      <p:sp>
        <p:nvSpPr>
          <p:cNvPr id="4" name="Slide Number Placeholder 3">
            <a:extLst>
              <a:ext uri="{FF2B5EF4-FFF2-40B4-BE49-F238E27FC236}">
                <a16:creationId xmlns:a16="http://schemas.microsoft.com/office/drawing/2014/main" id="{B95AE90B-F11E-334C-ADBE-9D35514C6354}"/>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273465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4CC92-688C-BDE1-6296-975360CC0D8C}"/>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65B5F0F6-7381-38AA-C915-51E2C45A9E07}"/>
              </a:ext>
            </a:extLst>
          </p:cNvPr>
          <p:cNvPicPr>
            <a:picLocks noGrp="1" noChangeAspect="1"/>
          </p:cNvPicPr>
          <p:nvPr>
            <p:ph idx="1"/>
          </p:nvPr>
        </p:nvPicPr>
        <p:blipFill>
          <a:blip r:embed="rId2"/>
          <a:stretch>
            <a:fillRect/>
          </a:stretch>
        </p:blipFill>
        <p:spPr>
          <a:xfrm>
            <a:off x="838200" y="1808416"/>
            <a:ext cx="10515600" cy="3874581"/>
          </a:xfrm>
        </p:spPr>
      </p:pic>
      <p:sp>
        <p:nvSpPr>
          <p:cNvPr id="4" name="Slide Number Placeholder 3">
            <a:extLst>
              <a:ext uri="{FF2B5EF4-FFF2-40B4-BE49-F238E27FC236}">
                <a16:creationId xmlns:a16="http://schemas.microsoft.com/office/drawing/2014/main" id="{54DB96D4-5AE9-E754-799E-1178C7A1D677}"/>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2903982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46A90-CBAF-44FF-AC0B-6598AFE730AC}"/>
              </a:ext>
            </a:extLst>
          </p:cNvPr>
          <p:cNvSpPr>
            <a:spLocks noGrp="1"/>
          </p:cNvSpPr>
          <p:nvPr>
            <p:ph type="title"/>
          </p:nvPr>
        </p:nvSpPr>
        <p:spPr/>
        <p:txBody>
          <a:bodyPr/>
          <a:lstStyle/>
          <a:p>
            <a:r>
              <a:rPr lang="en-US" dirty="0">
                <a:solidFill>
                  <a:schemeClr val="bg1"/>
                </a:solidFill>
              </a:rPr>
              <a:t>Cor</a:t>
            </a:r>
            <a:r>
              <a:rPr lang="en-US" dirty="0"/>
              <a:t>recting Variables for Inflation:</a:t>
            </a:r>
            <a:br>
              <a:rPr lang="en-US" dirty="0"/>
            </a:br>
            <a:r>
              <a:rPr lang="en-US" dirty="0"/>
              <a:t>Comparing Dollar Figures from Different Times</a:t>
            </a:r>
          </a:p>
        </p:txBody>
      </p:sp>
      <p:sp>
        <p:nvSpPr>
          <p:cNvPr id="3" name="Content Placeholder 2">
            <a:extLst>
              <a:ext uri="{FF2B5EF4-FFF2-40B4-BE49-F238E27FC236}">
                <a16:creationId xmlns:a16="http://schemas.microsoft.com/office/drawing/2014/main" id="{9E2C29A3-8133-4E9E-B6AF-E1892AC059B1}"/>
              </a:ext>
            </a:extLst>
          </p:cNvPr>
          <p:cNvSpPr>
            <a:spLocks noGrp="1"/>
          </p:cNvSpPr>
          <p:nvPr>
            <p:ph idx="1"/>
          </p:nvPr>
        </p:nvSpPr>
        <p:spPr/>
        <p:txBody>
          <a:bodyPr/>
          <a:lstStyle/>
          <a:p>
            <a:pPr>
              <a:lnSpc>
                <a:spcPct val="95000"/>
              </a:lnSpc>
            </a:pPr>
            <a:r>
              <a:rPr lang="en-US" sz="2025" dirty="0"/>
              <a:t>Inflation makes it harder to compare dollar amounts from different times.</a:t>
            </a:r>
          </a:p>
          <a:p>
            <a:pPr>
              <a:lnSpc>
                <a:spcPct val="95000"/>
              </a:lnSpc>
            </a:pPr>
            <a:r>
              <a:rPr lang="en-US" sz="2025" dirty="0"/>
              <a:t>Example:  the minimum wage</a:t>
            </a:r>
          </a:p>
          <a:p>
            <a:pPr lvl="1">
              <a:lnSpc>
                <a:spcPct val="105000"/>
              </a:lnSpc>
              <a:spcBef>
                <a:spcPct val="20000"/>
              </a:spcBef>
            </a:pPr>
            <a:r>
              <a:rPr lang="en-US" sz="1950" dirty="0"/>
              <a:t>$1.60 in March 1968</a:t>
            </a:r>
          </a:p>
          <a:p>
            <a:pPr lvl="1">
              <a:lnSpc>
                <a:spcPct val="105000"/>
              </a:lnSpc>
              <a:spcBef>
                <a:spcPct val="20000"/>
              </a:spcBef>
            </a:pPr>
            <a:r>
              <a:rPr lang="en-US" sz="1950" dirty="0"/>
              <a:t>$7.25 in July 2025</a:t>
            </a:r>
          </a:p>
          <a:p>
            <a:r>
              <a:rPr lang="en-US" sz="2025" dirty="0"/>
              <a:t>Did min wage have more purchasing power in March 1968 or July 2025?  </a:t>
            </a:r>
          </a:p>
          <a:p>
            <a:r>
              <a:rPr lang="en-US" sz="2025" dirty="0"/>
              <a:t>To compare, use CPI to convert 1968 figure into “today’s dollars”…</a:t>
            </a:r>
          </a:p>
          <a:p>
            <a:r>
              <a:rPr lang="en-US" sz="2025" dirty="0"/>
              <a:t>CPI is Consumer Price Index: a measure of the overall cost of the goods and service bought by a typical consumer</a:t>
            </a:r>
          </a:p>
          <a:p>
            <a:endParaRPr lang="en-US" sz="2025" dirty="0"/>
          </a:p>
          <a:p>
            <a:endParaRPr lang="en-US" dirty="0"/>
          </a:p>
        </p:txBody>
      </p:sp>
      <p:sp>
        <p:nvSpPr>
          <p:cNvPr id="4" name="Slide Number Placeholder 3">
            <a:extLst>
              <a:ext uri="{FF2B5EF4-FFF2-40B4-BE49-F238E27FC236}">
                <a16:creationId xmlns:a16="http://schemas.microsoft.com/office/drawing/2014/main" id="{77CBD001-27A7-410F-BE9A-76F32783C37C}"/>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16421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93EB9-7C7C-44CE-A63B-F403659D6F95}"/>
              </a:ext>
            </a:extLst>
          </p:cNvPr>
          <p:cNvSpPr>
            <a:spLocks noGrp="1"/>
          </p:cNvSpPr>
          <p:nvPr>
            <p:ph type="title"/>
          </p:nvPr>
        </p:nvSpPr>
        <p:spPr/>
        <p:txBody>
          <a:bodyPr/>
          <a:lstStyle/>
          <a:p>
            <a:r>
              <a:rPr lang="en-US" dirty="0">
                <a:solidFill>
                  <a:schemeClr val="bg1"/>
                </a:solidFill>
              </a:rPr>
              <a:t>Cor</a:t>
            </a:r>
            <a:r>
              <a:rPr lang="en-US" dirty="0"/>
              <a:t>recting Variables for Inflation:</a:t>
            </a:r>
            <a:br>
              <a:rPr lang="en-US" dirty="0"/>
            </a:br>
            <a:r>
              <a:rPr lang="en-US" dirty="0"/>
              <a:t>Comparing Dollar Figures from Different Times</a:t>
            </a:r>
          </a:p>
        </p:txBody>
      </p:sp>
      <p:sp>
        <p:nvSpPr>
          <p:cNvPr id="4" name="Slide Number Placeholder 3">
            <a:extLst>
              <a:ext uri="{FF2B5EF4-FFF2-40B4-BE49-F238E27FC236}">
                <a16:creationId xmlns:a16="http://schemas.microsoft.com/office/drawing/2014/main" id="{C29E973D-58C4-48A5-BA22-1E21D7AB8507}"/>
              </a:ext>
            </a:extLst>
          </p:cNvPr>
          <p:cNvSpPr>
            <a:spLocks noGrp="1"/>
          </p:cNvSpPr>
          <p:nvPr>
            <p:ph type="sldNum" sz="quarter" idx="12"/>
          </p:nvPr>
        </p:nvSpPr>
        <p:spPr/>
        <p:txBody>
          <a:bodyPr/>
          <a:lstStyle/>
          <a:p>
            <a:fld id="{D9F085D5-EC86-4F6A-B501-C1359CB39116}" type="slidenum">
              <a:rPr lang="en-GB" smtClean="0"/>
              <a:t>15</a:t>
            </a:fld>
            <a:endParaRPr lang="en-GB"/>
          </a:p>
        </p:txBody>
      </p:sp>
      <p:sp>
        <p:nvSpPr>
          <p:cNvPr id="5" name="Rectangle 3">
            <a:extLst>
              <a:ext uri="{FF2B5EF4-FFF2-40B4-BE49-F238E27FC236}">
                <a16:creationId xmlns:a16="http://schemas.microsoft.com/office/drawing/2014/main" id="{E64B47D5-73F7-4A9D-8FF8-8169D4A97AD9}"/>
              </a:ext>
            </a:extLst>
          </p:cNvPr>
          <p:cNvSpPr txBox="1">
            <a:spLocks noChangeArrowheads="1"/>
          </p:cNvSpPr>
          <p:nvPr/>
        </p:nvSpPr>
        <p:spPr>
          <a:xfrm>
            <a:off x="1169378" y="2955132"/>
            <a:ext cx="8029394" cy="15632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20000"/>
              </a:spcBef>
            </a:pPr>
            <a:r>
              <a:rPr lang="en-US" sz="1950" dirty="0"/>
              <a:t>In our example, </a:t>
            </a:r>
          </a:p>
          <a:p>
            <a:pPr lvl="1">
              <a:lnSpc>
                <a:spcPct val="105000"/>
              </a:lnSpc>
              <a:spcBef>
                <a:spcPct val="20000"/>
              </a:spcBef>
            </a:pPr>
            <a:r>
              <a:rPr lang="en-US" sz="1950" dirty="0"/>
              <a:t>“year </a:t>
            </a:r>
            <a:r>
              <a:rPr lang="en-US" sz="1950" i="1" dirty="0"/>
              <a:t>T</a:t>
            </a:r>
            <a:r>
              <a:rPr lang="en-US" sz="1950" dirty="0"/>
              <a:t>” is March 1968,   “today” June 2025</a:t>
            </a:r>
          </a:p>
          <a:p>
            <a:pPr lvl="1">
              <a:lnSpc>
                <a:spcPct val="105000"/>
              </a:lnSpc>
              <a:spcBef>
                <a:spcPct val="20000"/>
              </a:spcBef>
            </a:pPr>
            <a:r>
              <a:rPr lang="en-US" sz="1950" dirty="0"/>
              <a:t>Min wage was $1.60 in year </a:t>
            </a:r>
            <a:r>
              <a:rPr lang="en-US" sz="1950" i="1" dirty="0"/>
              <a:t>T</a:t>
            </a:r>
          </a:p>
          <a:p>
            <a:pPr lvl="1">
              <a:lnSpc>
                <a:spcPct val="105000"/>
              </a:lnSpc>
              <a:spcBef>
                <a:spcPct val="20000"/>
              </a:spcBef>
            </a:pPr>
            <a:r>
              <a:rPr lang="en-US" sz="1950" dirty="0"/>
              <a:t>CPI = 34.3 in year </a:t>
            </a:r>
            <a:r>
              <a:rPr lang="en-US" sz="1950" i="1" dirty="0"/>
              <a:t>T</a:t>
            </a:r>
            <a:r>
              <a:rPr lang="en-US" sz="1950" dirty="0"/>
              <a:t>,  CPI = 321.5 today</a:t>
            </a:r>
          </a:p>
        </p:txBody>
      </p:sp>
      <p:sp>
        <p:nvSpPr>
          <p:cNvPr id="6" name="Rectangle 14">
            <a:extLst>
              <a:ext uri="{FF2B5EF4-FFF2-40B4-BE49-F238E27FC236}">
                <a16:creationId xmlns:a16="http://schemas.microsoft.com/office/drawing/2014/main" id="{774EAD23-BB0B-47CD-A831-A5439A732BA9}"/>
              </a:ext>
            </a:extLst>
          </p:cNvPr>
          <p:cNvSpPr>
            <a:spLocks noChangeArrowheads="1"/>
          </p:cNvSpPr>
          <p:nvPr/>
        </p:nvSpPr>
        <p:spPr bwMode="auto">
          <a:xfrm>
            <a:off x="3215881" y="1890715"/>
            <a:ext cx="5788819" cy="935831"/>
          </a:xfrm>
          <a:prstGeom prst="rect">
            <a:avLst/>
          </a:prstGeom>
          <a:solidFill>
            <a:srgbClr val="FFCCCC"/>
          </a:solidFill>
          <a:ln w="9525">
            <a:solidFill>
              <a:schemeClr val="tx1"/>
            </a:solidFill>
            <a:miter lim="800000"/>
            <a:headEnd/>
            <a:tailEnd/>
          </a:ln>
        </p:spPr>
        <p:txBody>
          <a:bodyPr wrap="none" anchor="ctr"/>
          <a:lstStyle/>
          <a:p>
            <a:endParaRPr lang="en-US" sz="1350" dirty="0"/>
          </a:p>
        </p:txBody>
      </p:sp>
      <p:sp>
        <p:nvSpPr>
          <p:cNvPr id="7" name="Text Box 6">
            <a:extLst>
              <a:ext uri="{FF2B5EF4-FFF2-40B4-BE49-F238E27FC236}">
                <a16:creationId xmlns:a16="http://schemas.microsoft.com/office/drawing/2014/main" id="{D5D6D1EB-002B-4E28-8F3C-9E07D2CB2F69}"/>
              </a:ext>
            </a:extLst>
          </p:cNvPr>
          <p:cNvSpPr txBox="1">
            <a:spLocks noChangeArrowheads="1"/>
          </p:cNvSpPr>
          <p:nvPr/>
        </p:nvSpPr>
        <p:spPr bwMode="auto">
          <a:xfrm>
            <a:off x="3414714" y="1964128"/>
            <a:ext cx="1051322" cy="82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5000"/>
              </a:lnSpc>
              <a:spcBef>
                <a:spcPct val="50000"/>
              </a:spcBef>
            </a:pPr>
            <a:r>
              <a:rPr lang="en-US" sz="1875" dirty="0"/>
              <a:t>Amount </a:t>
            </a:r>
            <a:br>
              <a:rPr lang="en-US" sz="1875" dirty="0"/>
            </a:br>
            <a:r>
              <a:rPr lang="en-US" sz="1875" dirty="0"/>
              <a:t>in today’s dollars</a:t>
            </a:r>
          </a:p>
        </p:txBody>
      </p:sp>
      <p:sp>
        <p:nvSpPr>
          <p:cNvPr id="8" name="Text Box 7">
            <a:extLst>
              <a:ext uri="{FF2B5EF4-FFF2-40B4-BE49-F238E27FC236}">
                <a16:creationId xmlns:a16="http://schemas.microsoft.com/office/drawing/2014/main" id="{D965D8CB-49D7-4606-90D4-8578B61BAA56}"/>
              </a:ext>
            </a:extLst>
          </p:cNvPr>
          <p:cNvSpPr txBox="1">
            <a:spLocks noChangeArrowheads="1"/>
          </p:cNvSpPr>
          <p:nvPr/>
        </p:nvSpPr>
        <p:spPr bwMode="auto">
          <a:xfrm>
            <a:off x="5019677" y="1959366"/>
            <a:ext cx="1098947" cy="82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5000"/>
              </a:lnSpc>
              <a:spcBef>
                <a:spcPct val="50000"/>
              </a:spcBef>
            </a:pPr>
            <a:r>
              <a:rPr lang="en-US" sz="1875" dirty="0"/>
              <a:t>Amount </a:t>
            </a:r>
            <a:br>
              <a:rPr lang="en-US" sz="1875" dirty="0"/>
            </a:br>
            <a:r>
              <a:rPr lang="en-US" sz="1875" dirty="0"/>
              <a:t>in year </a:t>
            </a:r>
            <a:r>
              <a:rPr lang="en-US" sz="1875" i="1" dirty="0"/>
              <a:t>T</a:t>
            </a:r>
            <a:r>
              <a:rPr lang="en-US" sz="1875" dirty="0"/>
              <a:t> dollars</a:t>
            </a:r>
          </a:p>
        </p:txBody>
      </p:sp>
      <p:grpSp>
        <p:nvGrpSpPr>
          <p:cNvPr id="9" name="Group 8">
            <a:extLst>
              <a:ext uri="{FF2B5EF4-FFF2-40B4-BE49-F238E27FC236}">
                <a16:creationId xmlns:a16="http://schemas.microsoft.com/office/drawing/2014/main" id="{A15FFAF2-6D41-4188-A09C-6BA3106B089A}"/>
              </a:ext>
            </a:extLst>
          </p:cNvPr>
          <p:cNvGrpSpPr>
            <a:grpSpLocks/>
          </p:cNvGrpSpPr>
          <p:nvPr/>
        </p:nvGrpSpPr>
        <p:grpSpPr bwMode="auto">
          <a:xfrm>
            <a:off x="6698457" y="2021684"/>
            <a:ext cx="2149079" cy="709613"/>
            <a:chOff x="3347" y="924"/>
            <a:chExt cx="1805" cy="596"/>
          </a:xfrm>
        </p:grpSpPr>
        <p:sp>
          <p:nvSpPr>
            <p:cNvPr id="10" name="Text Box 9">
              <a:extLst>
                <a:ext uri="{FF2B5EF4-FFF2-40B4-BE49-F238E27FC236}">
                  <a16:creationId xmlns:a16="http://schemas.microsoft.com/office/drawing/2014/main" id="{F88D2406-249B-4E4D-8650-40D88DAEE616}"/>
                </a:ext>
              </a:extLst>
            </p:cNvPr>
            <p:cNvSpPr txBox="1">
              <a:spLocks noChangeArrowheads="1"/>
            </p:cNvSpPr>
            <p:nvPr/>
          </p:nvSpPr>
          <p:spPr bwMode="auto">
            <a:xfrm>
              <a:off x="3374" y="924"/>
              <a:ext cx="1737"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875" dirty="0"/>
                <a:t>CPI today</a:t>
              </a:r>
            </a:p>
          </p:txBody>
        </p:sp>
        <p:sp>
          <p:nvSpPr>
            <p:cNvPr id="11" name="Text Box 10">
              <a:extLst>
                <a:ext uri="{FF2B5EF4-FFF2-40B4-BE49-F238E27FC236}">
                  <a16:creationId xmlns:a16="http://schemas.microsoft.com/office/drawing/2014/main" id="{94D45825-B659-42E7-944B-EF8A7A880100}"/>
                </a:ext>
              </a:extLst>
            </p:cNvPr>
            <p:cNvSpPr txBox="1">
              <a:spLocks noChangeArrowheads="1"/>
            </p:cNvSpPr>
            <p:nvPr/>
          </p:nvSpPr>
          <p:spPr bwMode="auto">
            <a:xfrm>
              <a:off x="3347" y="1278"/>
              <a:ext cx="1805"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875" dirty="0"/>
                <a:t>CPI in year </a:t>
              </a:r>
              <a:r>
                <a:rPr lang="en-US" sz="1875" i="1" dirty="0"/>
                <a:t>T</a:t>
              </a:r>
            </a:p>
          </p:txBody>
        </p:sp>
        <p:sp>
          <p:nvSpPr>
            <p:cNvPr id="12" name="Line 11">
              <a:extLst>
                <a:ext uri="{FF2B5EF4-FFF2-40B4-BE49-F238E27FC236}">
                  <a16:creationId xmlns:a16="http://schemas.microsoft.com/office/drawing/2014/main" id="{909103CE-88AB-4D45-B9C5-77D1B54BE053}"/>
                </a:ext>
              </a:extLst>
            </p:cNvPr>
            <p:cNvSpPr>
              <a:spLocks noChangeShapeType="1"/>
            </p:cNvSpPr>
            <p:nvPr/>
          </p:nvSpPr>
          <p:spPr bwMode="auto">
            <a:xfrm>
              <a:off x="3356" y="1226"/>
              <a:ext cx="178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grpSp>
      <p:sp>
        <p:nvSpPr>
          <p:cNvPr id="13" name="Text Box 12">
            <a:extLst>
              <a:ext uri="{FF2B5EF4-FFF2-40B4-BE49-F238E27FC236}">
                <a16:creationId xmlns:a16="http://schemas.microsoft.com/office/drawing/2014/main" id="{AF56B469-93B7-4E47-9DAC-15DBD4603E8E}"/>
              </a:ext>
            </a:extLst>
          </p:cNvPr>
          <p:cNvSpPr txBox="1">
            <a:spLocks noChangeArrowheads="1"/>
          </p:cNvSpPr>
          <p:nvPr/>
        </p:nvSpPr>
        <p:spPr bwMode="auto">
          <a:xfrm>
            <a:off x="4605339" y="2225075"/>
            <a:ext cx="257175" cy="28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875" dirty="0"/>
              <a:t>=</a:t>
            </a:r>
          </a:p>
        </p:txBody>
      </p:sp>
      <p:sp>
        <p:nvSpPr>
          <p:cNvPr id="14" name="Text Box 13">
            <a:extLst>
              <a:ext uri="{FF2B5EF4-FFF2-40B4-BE49-F238E27FC236}">
                <a16:creationId xmlns:a16="http://schemas.microsoft.com/office/drawing/2014/main" id="{71DFF0A1-652A-432A-AAA4-669B60AD4769}"/>
              </a:ext>
            </a:extLst>
          </p:cNvPr>
          <p:cNvSpPr txBox="1">
            <a:spLocks noChangeArrowheads="1"/>
          </p:cNvSpPr>
          <p:nvPr/>
        </p:nvSpPr>
        <p:spPr bwMode="auto">
          <a:xfrm>
            <a:off x="6281739" y="2206025"/>
            <a:ext cx="257175" cy="28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875"/>
              <a:t>x</a:t>
            </a:r>
          </a:p>
        </p:txBody>
      </p:sp>
      <p:sp>
        <p:nvSpPr>
          <p:cNvPr id="15" name="Text Box 15">
            <a:extLst>
              <a:ext uri="{FF2B5EF4-FFF2-40B4-BE49-F238E27FC236}">
                <a16:creationId xmlns:a16="http://schemas.microsoft.com/office/drawing/2014/main" id="{28AC5CED-382D-425A-BC08-0ABDC838F4E7}"/>
              </a:ext>
            </a:extLst>
          </p:cNvPr>
          <p:cNvSpPr txBox="1">
            <a:spLocks noChangeArrowheads="1"/>
          </p:cNvSpPr>
          <p:nvPr/>
        </p:nvSpPr>
        <p:spPr bwMode="auto">
          <a:xfrm>
            <a:off x="5855494" y="4791884"/>
            <a:ext cx="926307" cy="296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5000"/>
              </a:lnSpc>
              <a:spcBef>
                <a:spcPct val="50000"/>
              </a:spcBef>
            </a:pPr>
            <a:r>
              <a:rPr lang="en-US" sz="2025" dirty="0">
                <a:solidFill>
                  <a:srgbClr val="FF0000"/>
                </a:solidFill>
              </a:rPr>
              <a:t>$15.00</a:t>
            </a:r>
          </a:p>
        </p:txBody>
      </p:sp>
      <p:sp>
        <p:nvSpPr>
          <p:cNvPr id="16" name="Text Box 16">
            <a:extLst>
              <a:ext uri="{FF2B5EF4-FFF2-40B4-BE49-F238E27FC236}">
                <a16:creationId xmlns:a16="http://schemas.microsoft.com/office/drawing/2014/main" id="{62E56F2A-6033-4E81-99CD-815543C6E7A0}"/>
              </a:ext>
            </a:extLst>
          </p:cNvPr>
          <p:cNvSpPr txBox="1">
            <a:spLocks noChangeArrowheads="1"/>
          </p:cNvSpPr>
          <p:nvPr/>
        </p:nvSpPr>
        <p:spPr bwMode="auto">
          <a:xfrm>
            <a:off x="7109224" y="4778788"/>
            <a:ext cx="653653" cy="296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5000"/>
              </a:lnSpc>
              <a:spcBef>
                <a:spcPct val="50000"/>
              </a:spcBef>
            </a:pPr>
            <a:r>
              <a:rPr lang="en-US" sz="2025" dirty="0"/>
              <a:t>$1.60</a:t>
            </a:r>
          </a:p>
        </p:txBody>
      </p:sp>
      <p:grpSp>
        <p:nvGrpSpPr>
          <p:cNvPr id="17" name="Group 17">
            <a:extLst>
              <a:ext uri="{FF2B5EF4-FFF2-40B4-BE49-F238E27FC236}">
                <a16:creationId xmlns:a16="http://schemas.microsoft.com/office/drawing/2014/main" id="{DD7FDB86-7ADE-4FAD-8DD4-461AAD234612}"/>
              </a:ext>
            </a:extLst>
          </p:cNvPr>
          <p:cNvGrpSpPr>
            <a:grpSpLocks/>
          </p:cNvGrpSpPr>
          <p:nvPr/>
        </p:nvGrpSpPr>
        <p:grpSpPr bwMode="auto">
          <a:xfrm>
            <a:off x="8106966" y="4610684"/>
            <a:ext cx="1116807" cy="627777"/>
            <a:chOff x="3347" y="873"/>
            <a:chExt cx="1805" cy="698"/>
          </a:xfrm>
        </p:grpSpPr>
        <p:sp>
          <p:nvSpPr>
            <p:cNvPr id="18" name="Text Box 18">
              <a:extLst>
                <a:ext uri="{FF2B5EF4-FFF2-40B4-BE49-F238E27FC236}">
                  <a16:creationId xmlns:a16="http://schemas.microsoft.com/office/drawing/2014/main" id="{ED8C70FA-78B8-4F23-B7BB-9E12F2234787}"/>
                </a:ext>
              </a:extLst>
            </p:cNvPr>
            <p:cNvSpPr txBox="1">
              <a:spLocks noChangeArrowheads="1"/>
            </p:cNvSpPr>
            <p:nvPr/>
          </p:nvSpPr>
          <p:spPr bwMode="auto">
            <a:xfrm>
              <a:off x="3373" y="873"/>
              <a:ext cx="173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25" dirty="0"/>
                <a:t>321.5</a:t>
              </a:r>
            </a:p>
          </p:txBody>
        </p:sp>
        <p:sp>
          <p:nvSpPr>
            <p:cNvPr id="19" name="Text Box 19">
              <a:extLst>
                <a:ext uri="{FF2B5EF4-FFF2-40B4-BE49-F238E27FC236}">
                  <a16:creationId xmlns:a16="http://schemas.microsoft.com/office/drawing/2014/main" id="{42912282-1F9C-4492-9622-032769A85EB5}"/>
                </a:ext>
              </a:extLst>
            </p:cNvPr>
            <p:cNvSpPr txBox="1">
              <a:spLocks noChangeArrowheads="1"/>
            </p:cNvSpPr>
            <p:nvPr/>
          </p:nvSpPr>
          <p:spPr bwMode="auto">
            <a:xfrm>
              <a:off x="3347" y="1225"/>
              <a:ext cx="1805"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25" dirty="0"/>
                <a:t>34.3</a:t>
              </a:r>
              <a:endParaRPr lang="en-US" sz="2025" b="1" i="1" dirty="0"/>
            </a:p>
          </p:txBody>
        </p:sp>
        <p:sp>
          <p:nvSpPr>
            <p:cNvPr id="20" name="Line 20">
              <a:extLst>
                <a:ext uri="{FF2B5EF4-FFF2-40B4-BE49-F238E27FC236}">
                  <a16:creationId xmlns:a16="http://schemas.microsoft.com/office/drawing/2014/main" id="{1CCE87ED-9EC1-4A87-AE6A-B54D6EE2AC04}"/>
                </a:ext>
              </a:extLst>
            </p:cNvPr>
            <p:cNvSpPr>
              <a:spLocks noChangeShapeType="1"/>
            </p:cNvSpPr>
            <p:nvPr/>
          </p:nvSpPr>
          <p:spPr bwMode="auto">
            <a:xfrm>
              <a:off x="3356" y="1226"/>
              <a:ext cx="178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grpSp>
      <p:sp>
        <p:nvSpPr>
          <p:cNvPr id="21" name="Text Box 21">
            <a:extLst>
              <a:ext uri="{FF2B5EF4-FFF2-40B4-BE49-F238E27FC236}">
                <a16:creationId xmlns:a16="http://schemas.microsoft.com/office/drawing/2014/main" id="{11870E76-FAF4-4293-B13B-65441E34704C}"/>
              </a:ext>
            </a:extLst>
          </p:cNvPr>
          <p:cNvSpPr txBox="1">
            <a:spLocks noChangeArrowheads="1"/>
          </p:cNvSpPr>
          <p:nvPr/>
        </p:nvSpPr>
        <p:spPr bwMode="auto">
          <a:xfrm>
            <a:off x="6737748" y="4781347"/>
            <a:ext cx="257175" cy="28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875" dirty="0"/>
              <a:t>=</a:t>
            </a:r>
          </a:p>
        </p:txBody>
      </p:sp>
      <p:sp>
        <p:nvSpPr>
          <p:cNvPr id="22" name="Text Box 22">
            <a:extLst>
              <a:ext uri="{FF2B5EF4-FFF2-40B4-BE49-F238E27FC236}">
                <a16:creationId xmlns:a16="http://schemas.microsoft.com/office/drawing/2014/main" id="{D1107525-A046-43E1-828C-6ABA875C60B4}"/>
              </a:ext>
            </a:extLst>
          </p:cNvPr>
          <p:cNvSpPr txBox="1">
            <a:spLocks noChangeArrowheads="1"/>
          </p:cNvSpPr>
          <p:nvPr/>
        </p:nvSpPr>
        <p:spPr bwMode="auto">
          <a:xfrm>
            <a:off x="7787880" y="4756344"/>
            <a:ext cx="257175" cy="28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875" dirty="0"/>
              <a:t>x</a:t>
            </a:r>
          </a:p>
        </p:txBody>
      </p:sp>
      <p:sp>
        <p:nvSpPr>
          <p:cNvPr id="23" name="Text Box 23">
            <a:extLst>
              <a:ext uri="{FF2B5EF4-FFF2-40B4-BE49-F238E27FC236}">
                <a16:creationId xmlns:a16="http://schemas.microsoft.com/office/drawing/2014/main" id="{4C579E8A-CB90-4F1A-87EE-ECF45A861695}"/>
              </a:ext>
            </a:extLst>
          </p:cNvPr>
          <p:cNvSpPr txBox="1">
            <a:spLocks noChangeArrowheads="1"/>
          </p:cNvSpPr>
          <p:nvPr/>
        </p:nvSpPr>
        <p:spPr bwMode="auto">
          <a:xfrm>
            <a:off x="1301262" y="4537473"/>
            <a:ext cx="4554232" cy="980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05000"/>
              </a:lnSpc>
              <a:spcBef>
                <a:spcPct val="50000"/>
              </a:spcBef>
            </a:pPr>
            <a:r>
              <a:rPr lang="en-US" sz="1875" i="1" dirty="0">
                <a:solidFill>
                  <a:srgbClr val="CC0000"/>
                </a:solidFill>
              </a:rPr>
              <a:t>The minimum wage </a:t>
            </a:r>
            <a:br>
              <a:rPr lang="en-US" sz="1875" i="1" dirty="0">
                <a:solidFill>
                  <a:srgbClr val="CC0000"/>
                </a:solidFill>
              </a:rPr>
            </a:br>
            <a:r>
              <a:rPr lang="en-US" sz="1875" i="1" dirty="0">
                <a:solidFill>
                  <a:srgbClr val="CC0000"/>
                </a:solidFill>
              </a:rPr>
              <a:t>in 1968 was $15.00 </a:t>
            </a:r>
            <a:br>
              <a:rPr lang="en-US" sz="1875" i="1" dirty="0">
                <a:solidFill>
                  <a:srgbClr val="CC0000"/>
                </a:solidFill>
              </a:rPr>
            </a:br>
            <a:r>
              <a:rPr lang="en-US" sz="1875" i="1" dirty="0">
                <a:solidFill>
                  <a:srgbClr val="CC0000"/>
                </a:solidFill>
              </a:rPr>
              <a:t>in today’s (2025) dollars.</a:t>
            </a:r>
          </a:p>
        </p:txBody>
      </p:sp>
      <p:sp>
        <p:nvSpPr>
          <p:cNvPr id="24" name="TextBox 23">
            <a:extLst>
              <a:ext uri="{FF2B5EF4-FFF2-40B4-BE49-F238E27FC236}">
                <a16:creationId xmlns:a16="http://schemas.microsoft.com/office/drawing/2014/main" id="{B5CA1041-806A-48B0-8E19-3418FEBB78E1}"/>
              </a:ext>
            </a:extLst>
          </p:cNvPr>
          <p:cNvSpPr txBox="1"/>
          <p:nvPr/>
        </p:nvSpPr>
        <p:spPr>
          <a:xfrm>
            <a:off x="9558341" y="1839951"/>
            <a:ext cx="1956746" cy="2031325"/>
          </a:xfrm>
          <a:prstGeom prst="rect">
            <a:avLst/>
          </a:prstGeom>
          <a:noFill/>
        </p:spPr>
        <p:txBody>
          <a:bodyPr wrap="square" rtlCol="0">
            <a:spAutoFit/>
          </a:bodyPr>
          <a:lstStyle/>
          <a:p>
            <a:r>
              <a:rPr lang="en-US" dirty="0"/>
              <a:t>CPI is Consumer Price Index: a measure of the overall cost of the goods and service bought by a typical consumer</a:t>
            </a:r>
          </a:p>
        </p:txBody>
      </p:sp>
    </p:spTree>
    <p:extLst>
      <p:ext uri="{BB962C8B-B14F-4D97-AF65-F5344CB8AC3E}">
        <p14:creationId xmlns:p14="http://schemas.microsoft.com/office/powerpoint/2010/main" val="261766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3" grpId="0"/>
      <p:bldP spid="14" grpId="0"/>
      <p:bldP spid="15" grpId="0"/>
      <p:bldP spid="16" grpId="0"/>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EDDBC-17E3-44D0-9C65-2A8C1762364D}"/>
              </a:ext>
            </a:extLst>
          </p:cNvPr>
          <p:cNvSpPr>
            <a:spLocks noGrp="1"/>
          </p:cNvSpPr>
          <p:nvPr>
            <p:ph type="title"/>
          </p:nvPr>
        </p:nvSpPr>
        <p:spPr/>
        <p:txBody>
          <a:bodyPr/>
          <a:lstStyle/>
          <a:p>
            <a:r>
              <a:rPr lang="en-US" dirty="0">
                <a:solidFill>
                  <a:schemeClr val="bg1"/>
                </a:solidFill>
              </a:rPr>
              <a:t>Cor</a:t>
            </a:r>
            <a:r>
              <a:rPr lang="en-US" dirty="0"/>
              <a:t>recting Variables for Inflation:</a:t>
            </a:r>
            <a:br>
              <a:rPr lang="en-US" dirty="0"/>
            </a:br>
            <a:r>
              <a:rPr lang="en-US" dirty="0"/>
              <a:t>Comparing Dollar Figures from Different Times</a:t>
            </a:r>
          </a:p>
        </p:txBody>
      </p:sp>
      <p:sp>
        <p:nvSpPr>
          <p:cNvPr id="3" name="Content Placeholder 2">
            <a:extLst>
              <a:ext uri="{FF2B5EF4-FFF2-40B4-BE49-F238E27FC236}">
                <a16:creationId xmlns:a16="http://schemas.microsoft.com/office/drawing/2014/main" id="{CAD4B71A-CC09-4CC0-AD20-F698A3B59847}"/>
              </a:ext>
            </a:extLst>
          </p:cNvPr>
          <p:cNvSpPr>
            <a:spLocks noGrp="1"/>
          </p:cNvSpPr>
          <p:nvPr>
            <p:ph idx="1"/>
          </p:nvPr>
        </p:nvSpPr>
        <p:spPr/>
        <p:txBody>
          <a:bodyPr/>
          <a:lstStyle/>
          <a:p>
            <a:r>
              <a:rPr lang="en-US" b="0" dirty="0"/>
              <a:t>Researchers, business analysts, and policymakers often use this technique to convert a time series of current-dollar (nominal) figures into constant-dollar (real) figures.  </a:t>
            </a:r>
          </a:p>
          <a:p>
            <a:r>
              <a:rPr lang="en-US" b="0" dirty="0"/>
              <a:t>They can then see how a variable has changed over time after correcting for inflation. </a:t>
            </a:r>
          </a:p>
          <a:p>
            <a:r>
              <a:rPr lang="en-US" b="0" dirty="0"/>
              <a:t>Example:  the minimum wage, from Jan 1960 to  2025…</a:t>
            </a:r>
          </a:p>
          <a:p>
            <a:endParaRPr lang="en-US" dirty="0"/>
          </a:p>
        </p:txBody>
      </p:sp>
      <p:sp>
        <p:nvSpPr>
          <p:cNvPr id="4" name="Slide Number Placeholder 3">
            <a:extLst>
              <a:ext uri="{FF2B5EF4-FFF2-40B4-BE49-F238E27FC236}">
                <a16:creationId xmlns:a16="http://schemas.microsoft.com/office/drawing/2014/main" id="{D89640FC-75D5-413C-95DC-181F1BE6CC8B}"/>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3202395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E85FCC1-7B0C-1892-0836-BD821D0A2EC0}"/>
              </a:ext>
            </a:extLst>
          </p:cNvPr>
          <p:cNvPicPr>
            <a:picLocks noGrp="1" noChangeAspect="1"/>
          </p:cNvPicPr>
          <p:nvPr>
            <p:ph idx="1"/>
          </p:nvPr>
        </p:nvPicPr>
        <p:blipFill>
          <a:blip r:embed="rId2"/>
          <a:stretch>
            <a:fillRect/>
          </a:stretch>
        </p:blipFill>
        <p:spPr>
          <a:xfrm>
            <a:off x="-38892" y="1276351"/>
            <a:ext cx="12054843" cy="4379508"/>
          </a:xfrm>
        </p:spPr>
      </p:pic>
      <p:sp>
        <p:nvSpPr>
          <p:cNvPr id="4" name="Slide Number Placeholder 3">
            <a:extLst>
              <a:ext uri="{FF2B5EF4-FFF2-40B4-BE49-F238E27FC236}">
                <a16:creationId xmlns:a16="http://schemas.microsoft.com/office/drawing/2014/main" id="{9A7007BC-C6D0-AFEC-95A2-BCEC242D2B53}"/>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3447838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FA176-334E-46EC-A596-028CCEE6164B}"/>
              </a:ext>
            </a:extLst>
          </p:cNvPr>
          <p:cNvSpPr>
            <a:spLocks noGrp="1"/>
          </p:cNvSpPr>
          <p:nvPr>
            <p:ph type="title"/>
          </p:nvPr>
        </p:nvSpPr>
        <p:spPr/>
        <p:txBody>
          <a:bodyPr/>
          <a:lstStyle/>
          <a:p>
            <a:r>
              <a:rPr lang="en-US" dirty="0">
                <a:solidFill>
                  <a:schemeClr val="bg1"/>
                </a:solidFill>
              </a:rPr>
              <a:t>Fro</a:t>
            </a:r>
            <a:r>
              <a:rPr lang="en-US" dirty="0"/>
              <a:t>m Hourly to Approx. Annual Minimum Wage</a:t>
            </a:r>
          </a:p>
        </p:txBody>
      </p:sp>
      <p:sp>
        <p:nvSpPr>
          <p:cNvPr id="3" name="Content Placeholder 2">
            <a:extLst>
              <a:ext uri="{FF2B5EF4-FFF2-40B4-BE49-F238E27FC236}">
                <a16:creationId xmlns:a16="http://schemas.microsoft.com/office/drawing/2014/main" id="{B1DA0B6B-8BCB-4B40-821F-C4EF3C7851A6}"/>
              </a:ext>
            </a:extLst>
          </p:cNvPr>
          <p:cNvSpPr>
            <a:spLocks noGrp="1"/>
          </p:cNvSpPr>
          <p:nvPr>
            <p:ph idx="1"/>
          </p:nvPr>
        </p:nvSpPr>
        <p:spPr/>
        <p:txBody>
          <a:bodyPr/>
          <a:lstStyle/>
          <a:p>
            <a:r>
              <a:rPr lang="en-US" b="0" dirty="0"/>
              <a:t>Real Annual Minimum Wage in 1968 was </a:t>
            </a:r>
          </a:p>
          <a:p>
            <a:pPr marL="0" indent="0">
              <a:buNone/>
            </a:pPr>
            <a:r>
              <a:rPr lang="en-US" b="0" dirty="0"/>
              <a:t>	$15.00 x 40 hours per week x 52 weeks = $31,200</a:t>
            </a:r>
          </a:p>
          <a:p>
            <a:r>
              <a:rPr lang="en-US" b="0" dirty="0"/>
              <a:t>Real Annual Minimum Wage today is </a:t>
            </a:r>
          </a:p>
          <a:p>
            <a:pPr marL="0" indent="0">
              <a:buNone/>
            </a:pPr>
            <a:r>
              <a:rPr lang="en-US" b="0" dirty="0"/>
              <a:t>	$7.25 x 40 hours per week x 52 weeks = $15,080</a:t>
            </a:r>
          </a:p>
          <a:p>
            <a:endParaRPr lang="en-US" dirty="0"/>
          </a:p>
        </p:txBody>
      </p:sp>
      <p:sp>
        <p:nvSpPr>
          <p:cNvPr id="4" name="Slide Number Placeholder 3">
            <a:extLst>
              <a:ext uri="{FF2B5EF4-FFF2-40B4-BE49-F238E27FC236}">
                <a16:creationId xmlns:a16="http://schemas.microsoft.com/office/drawing/2014/main" id="{487C8333-21CD-45AD-B618-DF89CA93FF74}"/>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426404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0EE6C-71D1-AF45-B813-D846CB210C79}"/>
              </a:ext>
            </a:extLst>
          </p:cNvPr>
          <p:cNvSpPr>
            <a:spLocks noGrp="1"/>
          </p:cNvSpPr>
          <p:nvPr>
            <p:ph type="title"/>
          </p:nvPr>
        </p:nvSpPr>
        <p:spPr>
          <a:xfrm>
            <a:off x="909640" y="0"/>
            <a:ext cx="10515600" cy="1325563"/>
          </a:xfrm>
        </p:spPr>
        <p:txBody>
          <a:bodyPr/>
          <a:lstStyle/>
          <a:p>
            <a:r>
              <a:rPr lang="en-US" dirty="0">
                <a:solidFill>
                  <a:schemeClr val="bg1"/>
                </a:solidFill>
              </a:rPr>
              <a:t>Ho</a:t>
            </a:r>
            <a:r>
              <a:rPr lang="en-US" dirty="0"/>
              <a:t>w Many are Paid At or Below Min. Wage?</a:t>
            </a:r>
          </a:p>
        </p:txBody>
      </p:sp>
      <p:pic>
        <p:nvPicPr>
          <p:cNvPr id="6" name="Content Placeholder 5" descr="Chart, line chart&#10;&#10;Description automatically generated">
            <a:extLst>
              <a:ext uri="{FF2B5EF4-FFF2-40B4-BE49-F238E27FC236}">
                <a16:creationId xmlns:a16="http://schemas.microsoft.com/office/drawing/2014/main" id="{86307A39-64A0-5340-95E5-6009189B8F3F}"/>
              </a:ext>
            </a:extLst>
          </p:cNvPr>
          <p:cNvPicPr>
            <a:picLocks noGrp="1" noChangeAspect="1"/>
          </p:cNvPicPr>
          <p:nvPr>
            <p:ph idx="1"/>
          </p:nvPr>
        </p:nvPicPr>
        <p:blipFill>
          <a:blip r:embed="rId2" r:link="rId3"/>
          <a:stretch>
            <a:fillRect/>
          </a:stretch>
        </p:blipFill>
        <p:spPr>
          <a:xfrm>
            <a:off x="1271751" y="1120944"/>
            <a:ext cx="9372600" cy="5109282"/>
          </a:xfrm>
        </p:spPr>
      </p:pic>
      <p:sp>
        <p:nvSpPr>
          <p:cNvPr id="4" name="Slide Number Placeholder 3">
            <a:extLst>
              <a:ext uri="{FF2B5EF4-FFF2-40B4-BE49-F238E27FC236}">
                <a16:creationId xmlns:a16="http://schemas.microsoft.com/office/drawing/2014/main" id="{C383A30F-9992-0249-935F-E04667B510FB}"/>
              </a:ext>
            </a:extLst>
          </p:cNvPr>
          <p:cNvSpPr>
            <a:spLocks noGrp="1"/>
          </p:cNvSpPr>
          <p:nvPr>
            <p:ph type="sldNum" sz="quarter" idx="12"/>
          </p:nvPr>
        </p:nvSpPr>
        <p:spPr/>
        <p:txBody>
          <a:bodyPr/>
          <a:lstStyle/>
          <a:p>
            <a:fld id="{D9F085D5-EC86-4F6A-B501-C1359CB39116}" type="slidenum">
              <a:rPr lang="en-GB" smtClean="0"/>
              <a:t>19</a:t>
            </a:fld>
            <a:endParaRPr lang="en-GB"/>
          </a:p>
        </p:txBody>
      </p:sp>
      <p:sp>
        <p:nvSpPr>
          <p:cNvPr id="7" name="Rectangle 6">
            <a:extLst>
              <a:ext uri="{FF2B5EF4-FFF2-40B4-BE49-F238E27FC236}">
                <a16:creationId xmlns:a16="http://schemas.microsoft.com/office/drawing/2014/main" id="{012296FA-7409-1441-8C76-0CF41FA40AE8}"/>
              </a:ext>
            </a:extLst>
          </p:cNvPr>
          <p:cNvSpPr/>
          <p:nvPr/>
        </p:nvSpPr>
        <p:spPr>
          <a:xfrm>
            <a:off x="9272751" y="2899317"/>
            <a:ext cx="607229" cy="1739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FD17714-6D05-2746-9EFC-66117873F5E3}"/>
              </a:ext>
            </a:extLst>
          </p:cNvPr>
          <p:cNvSpPr txBox="1"/>
          <p:nvPr/>
        </p:nvSpPr>
        <p:spPr>
          <a:xfrm>
            <a:off x="1752603" y="2331601"/>
            <a:ext cx="1463862" cy="338554"/>
          </a:xfrm>
          <a:prstGeom prst="rect">
            <a:avLst/>
          </a:prstGeom>
          <a:noFill/>
        </p:spPr>
        <p:txBody>
          <a:bodyPr wrap="none" rtlCol="0">
            <a:spAutoFit/>
          </a:bodyPr>
          <a:lstStyle/>
          <a:p>
            <a:r>
              <a:rPr lang="en-US" sz="1600" dirty="0"/>
              <a:t>1980:	15%</a:t>
            </a:r>
          </a:p>
        </p:txBody>
      </p:sp>
      <p:sp>
        <p:nvSpPr>
          <p:cNvPr id="9" name="TextBox 8">
            <a:extLst>
              <a:ext uri="{FF2B5EF4-FFF2-40B4-BE49-F238E27FC236}">
                <a16:creationId xmlns:a16="http://schemas.microsoft.com/office/drawing/2014/main" id="{7DD697AF-EF0F-E74F-9E69-F20F7AAF04CA}"/>
              </a:ext>
            </a:extLst>
          </p:cNvPr>
          <p:cNvSpPr txBox="1"/>
          <p:nvPr/>
        </p:nvSpPr>
        <p:spPr>
          <a:xfrm>
            <a:off x="3749602" y="3776038"/>
            <a:ext cx="1515158" cy="338554"/>
          </a:xfrm>
          <a:prstGeom prst="rect">
            <a:avLst/>
          </a:prstGeom>
          <a:noFill/>
        </p:spPr>
        <p:txBody>
          <a:bodyPr wrap="none" rtlCol="0">
            <a:spAutoFit/>
          </a:bodyPr>
          <a:lstStyle/>
          <a:p>
            <a:r>
              <a:rPr lang="en-US" sz="1600" dirty="0"/>
              <a:t>1991:	8.4%</a:t>
            </a:r>
          </a:p>
        </p:txBody>
      </p:sp>
      <p:sp>
        <p:nvSpPr>
          <p:cNvPr id="10" name="TextBox 9">
            <a:extLst>
              <a:ext uri="{FF2B5EF4-FFF2-40B4-BE49-F238E27FC236}">
                <a16:creationId xmlns:a16="http://schemas.microsoft.com/office/drawing/2014/main" id="{79443DAD-B239-474F-8E28-F28CF4E5FBBD}"/>
              </a:ext>
            </a:extLst>
          </p:cNvPr>
          <p:cNvSpPr txBox="1"/>
          <p:nvPr/>
        </p:nvSpPr>
        <p:spPr>
          <a:xfrm>
            <a:off x="7310011" y="4365812"/>
            <a:ext cx="1452642" cy="338554"/>
          </a:xfrm>
          <a:prstGeom prst="rect">
            <a:avLst/>
          </a:prstGeom>
          <a:noFill/>
        </p:spPr>
        <p:txBody>
          <a:bodyPr wrap="none" rtlCol="0">
            <a:spAutoFit/>
          </a:bodyPr>
          <a:lstStyle/>
          <a:p>
            <a:r>
              <a:rPr lang="en-US" sz="1600" dirty="0"/>
              <a:t>2010:	  6%</a:t>
            </a:r>
          </a:p>
        </p:txBody>
      </p:sp>
      <p:sp>
        <p:nvSpPr>
          <p:cNvPr id="11" name="TextBox 10">
            <a:extLst>
              <a:ext uri="{FF2B5EF4-FFF2-40B4-BE49-F238E27FC236}">
                <a16:creationId xmlns:a16="http://schemas.microsoft.com/office/drawing/2014/main" id="{4F8E7670-360C-EE49-9CBD-ED1FE4E0DDF9}"/>
              </a:ext>
            </a:extLst>
          </p:cNvPr>
          <p:cNvSpPr txBox="1"/>
          <p:nvPr/>
        </p:nvSpPr>
        <p:spPr>
          <a:xfrm>
            <a:off x="8515172" y="5759851"/>
            <a:ext cx="1515158" cy="338554"/>
          </a:xfrm>
          <a:prstGeom prst="rect">
            <a:avLst/>
          </a:prstGeom>
          <a:noFill/>
        </p:spPr>
        <p:txBody>
          <a:bodyPr wrap="none" rtlCol="0">
            <a:spAutoFit/>
          </a:bodyPr>
          <a:lstStyle/>
          <a:p>
            <a:r>
              <a:rPr lang="en-US" sz="1600" dirty="0"/>
              <a:t>2019:	1.9%</a:t>
            </a:r>
          </a:p>
        </p:txBody>
      </p:sp>
    </p:spTree>
    <p:extLst>
      <p:ext uri="{BB962C8B-B14F-4D97-AF65-F5344CB8AC3E}">
        <p14:creationId xmlns:p14="http://schemas.microsoft.com/office/powerpoint/2010/main" val="3928623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761291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A9BB7C-8A4D-9C44-ADBD-7601D6675419}"/>
              </a:ext>
            </a:extLst>
          </p:cNvPr>
          <p:cNvSpPr>
            <a:spLocks noGrp="1"/>
          </p:cNvSpPr>
          <p:nvPr>
            <p:ph type="sldNum" sz="quarter" idx="12"/>
          </p:nvPr>
        </p:nvSpPr>
        <p:spPr/>
        <p:txBody>
          <a:bodyPr/>
          <a:lstStyle/>
          <a:p>
            <a:fld id="{D9F085D5-EC86-4F6A-B501-C1359CB39116}" type="slidenum">
              <a:rPr lang="en-GB" smtClean="0"/>
              <a:t>20</a:t>
            </a:fld>
            <a:endParaRPr lang="en-GB"/>
          </a:p>
        </p:txBody>
      </p:sp>
      <p:pic>
        <p:nvPicPr>
          <p:cNvPr id="4" name="Picture 3" descr="A screenshot of a cell phone&#10;&#10;Description automatically generated">
            <a:extLst>
              <a:ext uri="{FF2B5EF4-FFF2-40B4-BE49-F238E27FC236}">
                <a16:creationId xmlns:a16="http://schemas.microsoft.com/office/drawing/2014/main" id="{18C3D0B4-9129-5F4E-B127-24DDD6E74E9D}"/>
              </a:ext>
            </a:extLst>
          </p:cNvPr>
          <p:cNvPicPr>
            <a:picLocks noChangeAspect="1"/>
          </p:cNvPicPr>
          <p:nvPr/>
        </p:nvPicPr>
        <p:blipFill>
          <a:blip r:embed="rId3" r:link="rId4"/>
          <a:stretch>
            <a:fillRect/>
          </a:stretch>
        </p:blipFill>
        <p:spPr>
          <a:xfrm>
            <a:off x="1784465" y="358346"/>
            <a:ext cx="8216785" cy="5851954"/>
          </a:xfrm>
          <a:prstGeom prst="rect">
            <a:avLst/>
          </a:prstGeom>
        </p:spPr>
      </p:pic>
    </p:spTree>
    <p:extLst>
      <p:ext uri="{BB962C8B-B14F-4D97-AF65-F5344CB8AC3E}">
        <p14:creationId xmlns:p14="http://schemas.microsoft.com/office/powerpoint/2010/main" val="778101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480842-1901-6B1B-082E-26C799E384A7}"/>
              </a:ext>
            </a:extLst>
          </p:cNvPr>
          <p:cNvSpPr>
            <a:spLocks noGrp="1"/>
          </p:cNvSpPr>
          <p:nvPr>
            <p:ph type="sldNum" sz="quarter" idx="12"/>
          </p:nvPr>
        </p:nvSpPr>
        <p:spPr/>
        <p:txBody>
          <a:bodyPr/>
          <a:lstStyle/>
          <a:p>
            <a:fld id="{D9F085D5-EC86-4F6A-B501-C1359CB39116}" type="slidenum">
              <a:rPr lang="en-GB" smtClean="0"/>
              <a:t>21</a:t>
            </a:fld>
            <a:endParaRPr lang="en-GB"/>
          </a:p>
        </p:txBody>
      </p:sp>
      <p:pic>
        <p:nvPicPr>
          <p:cNvPr id="4" name="Picture 3">
            <a:extLst>
              <a:ext uri="{FF2B5EF4-FFF2-40B4-BE49-F238E27FC236}">
                <a16:creationId xmlns:a16="http://schemas.microsoft.com/office/drawing/2014/main" id="{28821F3A-0A4A-A7FF-C746-B821A7875551}"/>
              </a:ext>
            </a:extLst>
          </p:cNvPr>
          <p:cNvPicPr>
            <a:picLocks noChangeAspect="1"/>
          </p:cNvPicPr>
          <p:nvPr/>
        </p:nvPicPr>
        <p:blipFill>
          <a:blip r:embed="rId2"/>
          <a:stretch>
            <a:fillRect/>
          </a:stretch>
        </p:blipFill>
        <p:spPr>
          <a:xfrm>
            <a:off x="2880864" y="575864"/>
            <a:ext cx="6430272" cy="5706271"/>
          </a:xfrm>
          <a:prstGeom prst="rect">
            <a:avLst/>
          </a:prstGeom>
        </p:spPr>
      </p:pic>
    </p:spTree>
    <p:extLst>
      <p:ext uri="{BB962C8B-B14F-4D97-AF65-F5344CB8AC3E}">
        <p14:creationId xmlns:p14="http://schemas.microsoft.com/office/powerpoint/2010/main" val="2527245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637CB-0DB2-8910-D401-B134DF10BFEC}"/>
              </a:ext>
            </a:extLst>
          </p:cNvPr>
          <p:cNvSpPr>
            <a:spLocks noGrp="1"/>
          </p:cNvSpPr>
          <p:nvPr>
            <p:ph type="title"/>
          </p:nvPr>
        </p:nvSpPr>
        <p:spPr/>
        <p:txBody>
          <a:bodyPr>
            <a:normAutofit fontScale="90000"/>
          </a:bodyPr>
          <a:lstStyle/>
          <a:p>
            <a:r>
              <a:rPr lang="en-US" dirty="0"/>
              <a:t>There are 30 states and D.C. that have a minimum wage higher than the federal minimum wage.</a:t>
            </a:r>
          </a:p>
        </p:txBody>
      </p:sp>
      <p:sp>
        <p:nvSpPr>
          <p:cNvPr id="3" name="Slide Number Placeholder 2">
            <a:extLst>
              <a:ext uri="{FF2B5EF4-FFF2-40B4-BE49-F238E27FC236}">
                <a16:creationId xmlns:a16="http://schemas.microsoft.com/office/drawing/2014/main" id="{591436E4-D181-C245-EB8B-3103D4856F81}"/>
              </a:ext>
            </a:extLst>
          </p:cNvPr>
          <p:cNvSpPr>
            <a:spLocks noGrp="1"/>
          </p:cNvSpPr>
          <p:nvPr>
            <p:ph type="sldNum" sz="quarter" idx="12"/>
          </p:nvPr>
        </p:nvSpPr>
        <p:spPr/>
        <p:txBody>
          <a:bodyPr/>
          <a:lstStyle/>
          <a:p>
            <a:fld id="{D9F085D5-EC86-4F6A-B501-C1359CB39116}" type="slidenum">
              <a:rPr lang="en-GB" smtClean="0"/>
              <a:t>22</a:t>
            </a:fld>
            <a:endParaRPr lang="en-GB"/>
          </a:p>
        </p:txBody>
      </p:sp>
      <p:sp>
        <p:nvSpPr>
          <p:cNvPr id="5" name="TextBox 4">
            <a:extLst>
              <a:ext uri="{FF2B5EF4-FFF2-40B4-BE49-F238E27FC236}">
                <a16:creationId xmlns:a16="http://schemas.microsoft.com/office/drawing/2014/main" id="{0B8AFAC7-9E65-B092-8AA6-DC10FB33E602}"/>
              </a:ext>
            </a:extLst>
          </p:cNvPr>
          <p:cNvSpPr txBox="1"/>
          <p:nvPr/>
        </p:nvSpPr>
        <p:spPr>
          <a:xfrm>
            <a:off x="1006267" y="1737850"/>
            <a:ext cx="9359782" cy="1200329"/>
          </a:xfrm>
          <a:prstGeom prst="rect">
            <a:avLst/>
          </a:prstGeom>
          <a:noFill/>
        </p:spPr>
        <p:txBody>
          <a:bodyPr wrap="square">
            <a:spAutoFit/>
          </a:bodyPr>
          <a:lstStyle/>
          <a:p>
            <a:r>
              <a:rPr lang="en-US" dirty="0"/>
              <a:t>Alaska, Arizona, Arkansas, California, Colorado, Connecticut, Delaware, Florida, Hawaii, Illinois, Maine, Maryland, Massachusetts, Michigan, Minnesota, Missouri, Montana, Nebraska, Nevada, New Jersey, New Mexico, New York, Ohio, Oregon, Rhode Island, South Dakota, Vermont, Virginia, Washington, Washington D.C., and West Virginia</a:t>
            </a:r>
          </a:p>
        </p:txBody>
      </p:sp>
    </p:spTree>
    <p:extLst>
      <p:ext uri="{BB962C8B-B14F-4D97-AF65-F5344CB8AC3E}">
        <p14:creationId xmlns:p14="http://schemas.microsoft.com/office/powerpoint/2010/main" val="1793019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9281B-361B-1FD8-5940-B68B63F648BA}"/>
              </a:ext>
            </a:extLst>
          </p:cNvPr>
          <p:cNvSpPr>
            <a:spLocks noGrp="1"/>
          </p:cNvSpPr>
          <p:nvPr>
            <p:ph type="title"/>
          </p:nvPr>
        </p:nvSpPr>
        <p:spPr/>
        <p:txBody>
          <a:bodyPr/>
          <a:lstStyle/>
          <a:p>
            <a:r>
              <a:rPr lang="en-US" dirty="0"/>
              <a:t>67 localities have adopted minimum wages above their state minimum wage</a:t>
            </a:r>
          </a:p>
        </p:txBody>
      </p:sp>
      <p:sp>
        <p:nvSpPr>
          <p:cNvPr id="3" name="Slide Number Placeholder 2">
            <a:extLst>
              <a:ext uri="{FF2B5EF4-FFF2-40B4-BE49-F238E27FC236}">
                <a16:creationId xmlns:a16="http://schemas.microsoft.com/office/drawing/2014/main" id="{7E11CAC1-C44F-DAB2-7E2D-2D781E2CF931}"/>
              </a:ext>
            </a:extLst>
          </p:cNvPr>
          <p:cNvSpPr>
            <a:spLocks noGrp="1"/>
          </p:cNvSpPr>
          <p:nvPr>
            <p:ph type="sldNum" sz="quarter" idx="12"/>
          </p:nvPr>
        </p:nvSpPr>
        <p:spPr/>
        <p:txBody>
          <a:bodyPr/>
          <a:lstStyle/>
          <a:p>
            <a:fld id="{D9F085D5-EC86-4F6A-B501-C1359CB39116}" type="slidenum">
              <a:rPr lang="en-GB" smtClean="0"/>
              <a:t>23</a:t>
            </a:fld>
            <a:endParaRPr lang="en-GB"/>
          </a:p>
        </p:txBody>
      </p:sp>
      <p:sp>
        <p:nvSpPr>
          <p:cNvPr id="5" name="TextBox 4">
            <a:extLst>
              <a:ext uri="{FF2B5EF4-FFF2-40B4-BE49-F238E27FC236}">
                <a16:creationId xmlns:a16="http://schemas.microsoft.com/office/drawing/2014/main" id="{46F2CED7-00FA-F755-5C4A-05A6509023D2}"/>
              </a:ext>
            </a:extLst>
          </p:cNvPr>
          <p:cNvSpPr txBox="1"/>
          <p:nvPr/>
        </p:nvSpPr>
        <p:spPr>
          <a:xfrm>
            <a:off x="521293" y="1650098"/>
            <a:ext cx="10682243" cy="4247317"/>
          </a:xfrm>
          <a:prstGeom prst="rect">
            <a:avLst/>
          </a:prstGeom>
          <a:noFill/>
        </p:spPr>
        <p:txBody>
          <a:bodyPr wrap="square">
            <a:spAutoFit/>
          </a:bodyPr>
          <a:lstStyle/>
          <a:p>
            <a:r>
              <a:rPr lang="en-US" b="0" i="0" dirty="0">
                <a:solidFill>
                  <a:srgbClr val="808080"/>
                </a:solidFill>
                <a:effectLst/>
                <a:latin typeface="proxima-nova"/>
              </a:rPr>
              <a:t>Alameda, California; Bellingham, Washington; Belmont, California; Berkeley, California; Birmingham, Alabama; Boulder City, Colorado; Boulder County, Colorado; Burien, Washington; Burlingame, California; Chicago, Illinois; Cupertino, California; Daly City, California; Denver, Colorado; East Palo Alto, California; Edgewater, Colorado; El Cerrito, California; Emeryville, California; Flagstaff, Arizona; Foster City, California; Fremont, California; Half Moon Bay, California; Hayward, California; Howard County, Maryland; King County, Washington; Las Cruces, New Mexico; Los Altos, California; Los Angeles County, California; Los Angeles, California; Malibu, California; Menlo Park, California; Milpitas, California; Minneapolis, Minnesota; Montgomery County, Maryland; Mountain View, California; Nassau, Suffolk, and Westchester Counties, New York; New York City, New York; Novato, California; Oakland, California; Palo Alto, California; Pasadena, California; Petaluma, California; Portland Urban Growth Boundary, Oregon; Portland, Maine; Redwood City, California; Renton, Washington; Richmond, California; Rockland, Maine; San Carlos, California; San Diego, California; San Francisco, California; San Jose, California; San Mateo County, California; San Mateo, California; Santa Clara, California; Santa Fe City, New Mexico; Santa Fe County, New Mexico; Santa Monica, California; Santa Rosa, California; SeaTac, Washington; Seattle, Washington; Sonoma, California; South San Francisco, California; St. Paul, Minnesota; Sunnyvale, California; Tucson, Arizona; Tukwila, Washington; and West Hollywood, California</a:t>
            </a:r>
            <a:endParaRPr lang="en-US" dirty="0"/>
          </a:p>
        </p:txBody>
      </p:sp>
    </p:spTree>
    <p:extLst>
      <p:ext uri="{BB962C8B-B14F-4D97-AF65-F5344CB8AC3E}">
        <p14:creationId xmlns:p14="http://schemas.microsoft.com/office/powerpoint/2010/main" val="1975655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AE069-38C6-6D30-23DC-F6CBD32BF108}"/>
              </a:ext>
            </a:extLst>
          </p:cNvPr>
          <p:cNvSpPr>
            <a:spLocks noGrp="1"/>
          </p:cNvSpPr>
          <p:nvPr>
            <p:ph type="title"/>
          </p:nvPr>
        </p:nvSpPr>
        <p:spPr>
          <a:xfrm>
            <a:off x="778379" y="297656"/>
            <a:ext cx="10515600" cy="1325563"/>
          </a:xfrm>
        </p:spPr>
        <p:txBody>
          <a:bodyPr>
            <a:normAutofit fontScale="90000"/>
          </a:bodyPr>
          <a:lstStyle/>
          <a:p>
            <a:r>
              <a:rPr lang="en-US" dirty="0"/>
              <a:t>The minimum wage is indexed for inflation in 19 states and D.C., meaning it is automatically adjusted each year for increases in prices</a:t>
            </a:r>
          </a:p>
        </p:txBody>
      </p:sp>
      <p:sp>
        <p:nvSpPr>
          <p:cNvPr id="3" name="Slide Number Placeholder 2">
            <a:extLst>
              <a:ext uri="{FF2B5EF4-FFF2-40B4-BE49-F238E27FC236}">
                <a16:creationId xmlns:a16="http://schemas.microsoft.com/office/drawing/2014/main" id="{E6EB097C-E05C-A269-7B1D-D09C9F4A6C47}"/>
              </a:ext>
            </a:extLst>
          </p:cNvPr>
          <p:cNvSpPr>
            <a:spLocks noGrp="1"/>
          </p:cNvSpPr>
          <p:nvPr>
            <p:ph type="sldNum" sz="quarter" idx="12"/>
          </p:nvPr>
        </p:nvSpPr>
        <p:spPr/>
        <p:txBody>
          <a:bodyPr/>
          <a:lstStyle/>
          <a:p>
            <a:fld id="{D9F085D5-EC86-4F6A-B501-C1359CB39116}" type="slidenum">
              <a:rPr lang="en-GB" smtClean="0"/>
              <a:t>24</a:t>
            </a:fld>
            <a:endParaRPr lang="en-GB"/>
          </a:p>
        </p:txBody>
      </p:sp>
      <p:sp>
        <p:nvSpPr>
          <p:cNvPr id="5" name="TextBox 4">
            <a:extLst>
              <a:ext uri="{FF2B5EF4-FFF2-40B4-BE49-F238E27FC236}">
                <a16:creationId xmlns:a16="http://schemas.microsoft.com/office/drawing/2014/main" id="{52F9EDD5-FF87-379A-0F30-44270071CB46}"/>
              </a:ext>
            </a:extLst>
          </p:cNvPr>
          <p:cNvSpPr txBox="1"/>
          <p:nvPr/>
        </p:nvSpPr>
        <p:spPr>
          <a:xfrm>
            <a:off x="778379" y="1867015"/>
            <a:ext cx="8086457" cy="923330"/>
          </a:xfrm>
          <a:prstGeom prst="rect">
            <a:avLst/>
          </a:prstGeom>
          <a:noFill/>
        </p:spPr>
        <p:txBody>
          <a:bodyPr wrap="square">
            <a:spAutoFit/>
          </a:bodyPr>
          <a:lstStyle/>
          <a:p>
            <a:r>
              <a:rPr lang="en-US" b="0" i="0" dirty="0">
                <a:solidFill>
                  <a:srgbClr val="808080"/>
                </a:solidFill>
                <a:effectLst/>
                <a:latin typeface="proxima-nova"/>
              </a:rPr>
              <a:t>Alaska, Arizona, Colorado, Connecticut, Florida, Maine, Michigan, Minnesota, Montana, Nebraska, Nevada, New Jersey, New York, Ohio, Oregon, South Dakota, Vermont, Virginia, Washington, and Washington D.C.</a:t>
            </a:r>
            <a:endParaRPr lang="en-US" dirty="0"/>
          </a:p>
        </p:txBody>
      </p:sp>
      <p:sp>
        <p:nvSpPr>
          <p:cNvPr id="7" name="TextBox 6">
            <a:extLst>
              <a:ext uri="{FF2B5EF4-FFF2-40B4-BE49-F238E27FC236}">
                <a16:creationId xmlns:a16="http://schemas.microsoft.com/office/drawing/2014/main" id="{7DBBF6B9-8D28-469C-7A78-18D48FCBF7E1}"/>
              </a:ext>
            </a:extLst>
          </p:cNvPr>
          <p:cNvSpPr txBox="1"/>
          <p:nvPr/>
        </p:nvSpPr>
        <p:spPr>
          <a:xfrm>
            <a:off x="487822" y="2871771"/>
            <a:ext cx="11057546" cy="3252172"/>
          </a:xfrm>
          <a:prstGeom prst="rect">
            <a:avLst/>
          </a:prstGeom>
          <a:noFill/>
        </p:spPr>
        <p:txBody>
          <a:bodyPr wrap="square">
            <a:spAutoFit/>
          </a:bodyPr>
          <a:lstStyle/>
          <a:p>
            <a:pPr>
              <a:spcAft>
                <a:spcPts val="2625"/>
              </a:spcAft>
              <a:buNone/>
            </a:pPr>
            <a:r>
              <a:rPr lang="en-US" b="0" i="0" dirty="0">
                <a:solidFill>
                  <a:srgbClr val="000000"/>
                </a:solidFill>
                <a:effectLst/>
                <a:latin typeface="Proxima Nova"/>
              </a:rPr>
              <a:t>On January 1, 2025, the state minimum wage increased by $0.50 to $16.50 per hour in New York City, Long Island and Westchester County and by $0.50 to $15.50 per hour for the rest of the state.</a:t>
            </a:r>
          </a:p>
          <a:p>
            <a:pPr>
              <a:spcAft>
                <a:spcPts val="2625"/>
              </a:spcAft>
              <a:buNone/>
            </a:pPr>
            <a:r>
              <a:rPr lang="en-US" b="0" i="0" dirty="0">
                <a:solidFill>
                  <a:srgbClr val="000000"/>
                </a:solidFill>
                <a:effectLst/>
                <a:latin typeface="Proxima Nova"/>
              </a:rPr>
              <a:t>The minimum wage is scheduled to increase by another $0.50 in 2026 as part of New York’s historic multiyear agreement between Governor Hochul and the New York State Legislature to index the minimum wage to inflation.</a:t>
            </a:r>
          </a:p>
          <a:p>
            <a:pPr>
              <a:spcAft>
                <a:spcPts val="2625"/>
              </a:spcAft>
            </a:pPr>
            <a:r>
              <a:rPr lang="en-US" b="0" i="0" dirty="0">
                <a:solidFill>
                  <a:srgbClr val="000000"/>
                </a:solidFill>
                <a:effectLst/>
                <a:latin typeface="Proxima Nova"/>
              </a:rPr>
              <a:t>Then starting in 2027, the minimum wage will increase annually at a rate determined by the Consumer Price Index for Urban Wage Earners and Clerical Workers (CPI-W) for the Northeast Region — the most accurate regional measure of inflation. An "off-ramp" is available in the event of certain economic or budget conditions.</a:t>
            </a:r>
          </a:p>
        </p:txBody>
      </p:sp>
    </p:spTree>
    <p:extLst>
      <p:ext uri="{BB962C8B-B14F-4D97-AF65-F5344CB8AC3E}">
        <p14:creationId xmlns:p14="http://schemas.microsoft.com/office/powerpoint/2010/main" val="5311851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AAA9F-73D6-8345-6BFF-1487FFDA2580}"/>
              </a:ext>
            </a:extLst>
          </p:cNvPr>
          <p:cNvSpPr>
            <a:spLocks noGrp="1"/>
          </p:cNvSpPr>
          <p:nvPr>
            <p:ph type="title"/>
          </p:nvPr>
        </p:nvSpPr>
        <p:spPr/>
        <p:txBody>
          <a:bodyPr>
            <a:normAutofit fontScale="90000"/>
          </a:bodyPr>
          <a:lstStyle/>
          <a:p>
            <a:r>
              <a:rPr lang="en-US" dirty="0"/>
              <a:t>There are 7 states that have no minimum-wage law or a minimum wage below the federal minimum wage. </a:t>
            </a:r>
          </a:p>
        </p:txBody>
      </p:sp>
      <p:sp>
        <p:nvSpPr>
          <p:cNvPr id="3" name="Slide Number Placeholder 2">
            <a:extLst>
              <a:ext uri="{FF2B5EF4-FFF2-40B4-BE49-F238E27FC236}">
                <a16:creationId xmlns:a16="http://schemas.microsoft.com/office/drawing/2014/main" id="{3B1989EF-C5FC-CD3E-7437-D53CBA0E7D17}"/>
              </a:ext>
            </a:extLst>
          </p:cNvPr>
          <p:cNvSpPr>
            <a:spLocks noGrp="1"/>
          </p:cNvSpPr>
          <p:nvPr>
            <p:ph type="sldNum" sz="quarter" idx="12"/>
          </p:nvPr>
        </p:nvSpPr>
        <p:spPr/>
        <p:txBody>
          <a:bodyPr/>
          <a:lstStyle/>
          <a:p>
            <a:fld id="{D9F085D5-EC86-4F6A-B501-C1359CB39116}" type="slidenum">
              <a:rPr lang="en-GB" smtClean="0"/>
              <a:t>25</a:t>
            </a:fld>
            <a:endParaRPr lang="en-GB"/>
          </a:p>
        </p:txBody>
      </p:sp>
      <p:sp>
        <p:nvSpPr>
          <p:cNvPr id="5" name="TextBox 4">
            <a:extLst>
              <a:ext uri="{FF2B5EF4-FFF2-40B4-BE49-F238E27FC236}">
                <a16:creationId xmlns:a16="http://schemas.microsoft.com/office/drawing/2014/main" id="{0DEF36E0-C14D-E7B7-864D-B1DB1C8CF35C}"/>
              </a:ext>
            </a:extLst>
          </p:cNvPr>
          <p:cNvSpPr txBox="1"/>
          <p:nvPr/>
        </p:nvSpPr>
        <p:spPr>
          <a:xfrm>
            <a:off x="838200" y="1481764"/>
            <a:ext cx="6097424" cy="369332"/>
          </a:xfrm>
          <a:prstGeom prst="rect">
            <a:avLst/>
          </a:prstGeom>
          <a:noFill/>
        </p:spPr>
        <p:txBody>
          <a:bodyPr wrap="square">
            <a:spAutoFit/>
          </a:bodyPr>
          <a:lstStyle/>
          <a:p>
            <a:r>
              <a:rPr lang="en-US"/>
              <a:t>The federal minimum wage applies in all of these states.</a:t>
            </a:r>
            <a:endParaRPr lang="en-US" dirty="0"/>
          </a:p>
        </p:txBody>
      </p:sp>
      <p:sp>
        <p:nvSpPr>
          <p:cNvPr id="7" name="TextBox 6">
            <a:extLst>
              <a:ext uri="{FF2B5EF4-FFF2-40B4-BE49-F238E27FC236}">
                <a16:creationId xmlns:a16="http://schemas.microsoft.com/office/drawing/2014/main" id="{2FFBA5B3-1FAA-0A86-C3A0-903CA9293EB9}"/>
              </a:ext>
            </a:extLst>
          </p:cNvPr>
          <p:cNvSpPr txBox="1"/>
          <p:nvPr/>
        </p:nvSpPr>
        <p:spPr>
          <a:xfrm>
            <a:off x="838200" y="2249119"/>
            <a:ext cx="6097424" cy="646331"/>
          </a:xfrm>
          <a:prstGeom prst="rect">
            <a:avLst/>
          </a:prstGeom>
          <a:noFill/>
        </p:spPr>
        <p:txBody>
          <a:bodyPr wrap="square">
            <a:spAutoFit/>
          </a:bodyPr>
          <a:lstStyle/>
          <a:p>
            <a:r>
              <a:rPr lang="en-US" b="0" i="0" dirty="0">
                <a:solidFill>
                  <a:srgbClr val="808080"/>
                </a:solidFill>
                <a:effectLst/>
                <a:latin typeface="proxima-nova"/>
              </a:rPr>
              <a:t>Alabama, Georgia, Louisiana, Mississippi, South Carolina, Tennessee, and Wyoming</a:t>
            </a:r>
            <a:endParaRPr lang="en-US" dirty="0"/>
          </a:p>
        </p:txBody>
      </p:sp>
    </p:spTree>
    <p:extLst>
      <p:ext uri="{BB962C8B-B14F-4D97-AF65-F5344CB8AC3E}">
        <p14:creationId xmlns:p14="http://schemas.microsoft.com/office/powerpoint/2010/main" val="1085588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290D1-5145-6417-3967-9146007BB703}"/>
              </a:ext>
            </a:extLst>
          </p:cNvPr>
          <p:cNvSpPr>
            <a:spLocks noGrp="1"/>
          </p:cNvSpPr>
          <p:nvPr>
            <p:ph type="title"/>
          </p:nvPr>
        </p:nvSpPr>
        <p:spPr/>
        <p:txBody>
          <a:bodyPr/>
          <a:lstStyle/>
          <a:p>
            <a:r>
              <a:rPr lang="en-US" dirty="0"/>
              <a:t>Illinois </a:t>
            </a:r>
          </a:p>
        </p:txBody>
      </p:sp>
      <p:sp>
        <p:nvSpPr>
          <p:cNvPr id="3" name="Slide Number Placeholder 2">
            <a:extLst>
              <a:ext uri="{FF2B5EF4-FFF2-40B4-BE49-F238E27FC236}">
                <a16:creationId xmlns:a16="http://schemas.microsoft.com/office/drawing/2014/main" id="{15FDD1F4-8520-360C-3979-C3E51EC72264}"/>
              </a:ext>
            </a:extLst>
          </p:cNvPr>
          <p:cNvSpPr>
            <a:spLocks noGrp="1"/>
          </p:cNvSpPr>
          <p:nvPr>
            <p:ph type="sldNum" sz="quarter" idx="12"/>
          </p:nvPr>
        </p:nvSpPr>
        <p:spPr/>
        <p:txBody>
          <a:bodyPr/>
          <a:lstStyle/>
          <a:p>
            <a:fld id="{D9F085D5-EC86-4F6A-B501-C1359CB39116}" type="slidenum">
              <a:rPr lang="en-GB" smtClean="0"/>
              <a:t>26</a:t>
            </a:fld>
            <a:endParaRPr lang="en-GB"/>
          </a:p>
        </p:txBody>
      </p:sp>
      <p:sp>
        <p:nvSpPr>
          <p:cNvPr id="5" name="TextBox 4">
            <a:extLst>
              <a:ext uri="{FF2B5EF4-FFF2-40B4-BE49-F238E27FC236}">
                <a16:creationId xmlns:a16="http://schemas.microsoft.com/office/drawing/2014/main" id="{D9662818-3779-78CD-DD71-B8228F027D48}"/>
              </a:ext>
            </a:extLst>
          </p:cNvPr>
          <p:cNvSpPr txBox="1"/>
          <p:nvPr/>
        </p:nvSpPr>
        <p:spPr>
          <a:xfrm>
            <a:off x="771525" y="1469570"/>
            <a:ext cx="8303580" cy="2308324"/>
          </a:xfrm>
          <a:prstGeom prst="rect">
            <a:avLst/>
          </a:prstGeom>
          <a:noFill/>
        </p:spPr>
        <p:txBody>
          <a:bodyPr wrap="square">
            <a:spAutoFit/>
          </a:bodyPr>
          <a:lstStyle/>
          <a:p>
            <a:r>
              <a:rPr lang="en-US" dirty="0"/>
              <a:t>Beginning January 1, 2025 - Guarantees a minimum wage of $15.00 per hour for workers 18 years of age and older.</a:t>
            </a:r>
          </a:p>
          <a:p>
            <a:endParaRPr lang="en-US" dirty="0"/>
          </a:p>
          <a:p>
            <a:r>
              <a:rPr lang="en-US" dirty="0"/>
              <a:t>Effective July 1, 2025, the Chicago minimum wage for employers with 4 or more employees will be $16.60 per hour, while the tipped employee minimum wage will be $12.62 per hour. For youth workers, subsidized temporary youth employment programs, and subsidized transitional employment programs, the minimum wage will be $16.50 per hour.</a:t>
            </a:r>
          </a:p>
        </p:txBody>
      </p:sp>
    </p:spTree>
    <p:extLst>
      <p:ext uri="{BB962C8B-B14F-4D97-AF65-F5344CB8AC3E}">
        <p14:creationId xmlns:p14="http://schemas.microsoft.com/office/powerpoint/2010/main" val="4601599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26517-7CEA-1D4A-9042-330E87AD2DB7}"/>
              </a:ext>
            </a:extLst>
          </p:cNvPr>
          <p:cNvSpPr>
            <a:spLocks noGrp="1"/>
          </p:cNvSpPr>
          <p:nvPr>
            <p:ph type="title"/>
          </p:nvPr>
        </p:nvSpPr>
        <p:spPr>
          <a:xfrm>
            <a:off x="739344" y="0"/>
            <a:ext cx="10515600" cy="1325563"/>
          </a:xfrm>
        </p:spPr>
        <p:txBody>
          <a:bodyPr/>
          <a:lstStyle/>
          <a:p>
            <a:r>
              <a:rPr lang="en-US" dirty="0">
                <a:solidFill>
                  <a:schemeClr val="bg1"/>
                </a:solidFill>
              </a:rPr>
              <a:t>Imp</a:t>
            </a:r>
            <a:r>
              <a:rPr lang="en-US" dirty="0"/>
              <a:t>ortant Questions:</a:t>
            </a:r>
          </a:p>
        </p:txBody>
      </p:sp>
      <p:sp>
        <p:nvSpPr>
          <p:cNvPr id="3" name="Content Placeholder 2">
            <a:extLst>
              <a:ext uri="{FF2B5EF4-FFF2-40B4-BE49-F238E27FC236}">
                <a16:creationId xmlns:a16="http://schemas.microsoft.com/office/drawing/2014/main" id="{F69603D6-B971-D740-A68F-B98C9571D59F}"/>
              </a:ext>
            </a:extLst>
          </p:cNvPr>
          <p:cNvSpPr>
            <a:spLocks noGrp="1"/>
          </p:cNvSpPr>
          <p:nvPr>
            <p:ph idx="1"/>
          </p:nvPr>
        </p:nvSpPr>
        <p:spPr>
          <a:xfrm>
            <a:off x="2815472" y="1325563"/>
            <a:ext cx="6742865" cy="4351338"/>
          </a:xfrm>
        </p:spPr>
        <p:txBody>
          <a:bodyPr>
            <a:normAutofit fontScale="77500" lnSpcReduction="20000"/>
          </a:bodyPr>
          <a:lstStyle/>
          <a:p>
            <a:r>
              <a:rPr lang="en-US" dirty="0"/>
              <a:t>What is the purpose of a minimum wage?</a:t>
            </a:r>
          </a:p>
          <a:p>
            <a:endParaRPr lang="en-US" dirty="0"/>
          </a:p>
          <a:p>
            <a:r>
              <a:rPr lang="en-US" dirty="0"/>
              <a:t>What is the purpose of a FEDERAL minimum wage?</a:t>
            </a:r>
          </a:p>
          <a:p>
            <a:endParaRPr lang="en-US" dirty="0"/>
          </a:p>
          <a:p>
            <a:r>
              <a:rPr lang="en-US" dirty="0"/>
              <a:t>Why do we have one?</a:t>
            </a:r>
          </a:p>
          <a:p>
            <a:pPr marL="0" indent="0">
              <a:buNone/>
            </a:pPr>
            <a:endParaRPr lang="en-US" dirty="0"/>
          </a:p>
          <a:p>
            <a:r>
              <a:rPr lang="en-US" dirty="0"/>
              <a:t>What are the implications of having one?</a:t>
            </a:r>
          </a:p>
          <a:p>
            <a:pPr marL="0" indent="0">
              <a:buNone/>
            </a:pPr>
            <a:endParaRPr lang="en-US" dirty="0"/>
          </a:p>
          <a:p>
            <a:r>
              <a:rPr lang="en-US" dirty="0"/>
              <a:t>Should we have one?</a:t>
            </a:r>
          </a:p>
          <a:p>
            <a:endParaRPr lang="en-US" dirty="0"/>
          </a:p>
          <a:p>
            <a:r>
              <a:rPr lang="en-US" dirty="0"/>
              <a:t>How high should it be?</a:t>
            </a:r>
          </a:p>
        </p:txBody>
      </p:sp>
      <p:sp>
        <p:nvSpPr>
          <p:cNvPr id="4" name="Slide Number Placeholder 3">
            <a:extLst>
              <a:ext uri="{FF2B5EF4-FFF2-40B4-BE49-F238E27FC236}">
                <a16:creationId xmlns:a16="http://schemas.microsoft.com/office/drawing/2014/main" id="{37DDF084-D99F-8843-A368-BF9DD4D74BC2}"/>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3716186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416B2-4457-9D44-A0BF-B4A297B6BBB4}"/>
              </a:ext>
            </a:extLst>
          </p:cNvPr>
          <p:cNvSpPr>
            <a:spLocks noGrp="1"/>
          </p:cNvSpPr>
          <p:nvPr>
            <p:ph type="title"/>
          </p:nvPr>
        </p:nvSpPr>
        <p:spPr>
          <a:xfrm>
            <a:off x="723896" y="0"/>
            <a:ext cx="10515600" cy="1325563"/>
          </a:xfrm>
        </p:spPr>
        <p:txBody>
          <a:bodyPr/>
          <a:lstStyle/>
          <a:p>
            <a:r>
              <a:rPr lang="en-US" dirty="0">
                <a:solidFill>
                  <a:schemeClr val="bg1"/>
                </a:solidFill>
              </a:rPr>
              <a:t>Min</a:t>
            </a:r>
            <a:r>
              <a:rPr lang="en-US" dirty="0"/>
              <a:t>imum Wage: Purpose</a:t>
            </a:r>
          </a:p>
        </p:txBody>
      </p:sp>
      <p:sp>
        <p:nvSpPr>
          <p:cNvPr id="3" name="Content Placeholder 2">
            <a:extLst>
              <a:ext uri="{FF2B5EF4-FFF2-40B4-BE49-F238E27FC236}">
                <a16:creationId xmlns:a16="http://schemas.microsoft.com/office/drawing/2014/main" id="{59380457-3C9F-3A49-9C57-F3CAAE03F5EE}"/>
              </a:ext>
            </a:extLst>
          </p:cNvPr>
          <p:cNvSpPr>
            <a:spLocks noGrp="1"/>
          </p:cNvSpPr>
          <p:nvPr>
            <p:ph idx="1"/>
          </p:nvPr>
        </p:nvSpPr>
        <p:spPr/>
        <p:txBody>
          <a:bodyPr/>
          <a:lstStyle/>
          <a:p>
            <a:r>
              <a:rPr lang="en-US" dirty="0"/>
              <a:t>International Labor Organization:</a:t>
            </a:r>
          </a:p>
          <a:p>
            <a:pPr marL="0" indent="0">
              <a:buNone/>
            </a:pPr>
            <a:endParaRPr lang="en-US" dirty="0"/>
          </a:p>
          <a:p>
            <a:pPr lvl="1"/>
            <a:r>
              <a:rPr lang="en-US" dirty="0"/>
              <a:t>The purpose of minimum wages is to </a:t>
            </a:r>
            <a:r>
              <a:rPr lang="en-US" b="1" dirty="0"/>
              <a:t>protect workers against unduly low pay</a:t>
            </a:r>
            <a:r>
              <a:rPr lang="en-US" dirty="0"/>
              <a:t>. They help </a:t>
            </a:r>
            <a:r>
              <a:rPr lang="en-US" b="1" dirty="0"/>
              <a:t>ensure a just and equitable share </a:t>
            </a:r>
            <a:r>
              <a:rPr lang="en-US" dirty="0"/>
              <a:t>of the fruits of progress to all, and a minimum </a:t>
            </a:r>
            <a:r>
              <a:rPr lang="en-US" b="1" dirty="0"/>
              <a:t>living wage </a:t>
            </a:r>
            <a:r>
              <a:rPr lang="en-US" dirty="0"/>
              <a:t>to all who are employed and in need of such protection. </a:t>
            </a:r>
          </a:p>
          <a:p>
            <a:pPr marL="457200" lvl="1" indent="0">
              <a:buNone/>
            </a:pPr>
            <a:endParaRPr lang="en-US" dirty="0"/>
          </a:p>
          <a:p>
            <a:pPr lvl="1"/>
            <a:r>
              <a:rPr lang="en-US" dirty="0"/>
              <a:t>Minimum wages can also be one element of a policy to </a:t>
            </a:r>
            <a:r>
              <a:rPr lang="en-US" b="1" dirty="0"/>
              <a:t>overcome poverty </a:t>
            </a:r>
            <a:r>
              <a:rPr lang="en-US" dirty="0"/>
              <a:t>and </a:t>
            </a:r>
            <a:r>
              <a:rPr lang="en-US" b="1" dirty="0"/>
              <a:t>reduce inequality</a:t>
            </a:r>
            <a:r>
              <a:rPr lang="en-US" dirty="0"/>
              <a:t>, including those between men and women, by promoting the right to equal remuneration for work of equal value.</a:t>
            </a:r>
          </a:p>
          <a:p>
            <a:pPr lvl="1"/>
            <a:endParaRPr lang="en-US" dirty="0"/>
          </a:p>
        </p:txBody>
      </p:sp>
      <p:sp>
        <p:nvSpPr>
          <p:cNvPr id="4" name="Slide Number Placeholder 3">
            <a:extLst>
              <a:ext uri="{FF2B5EF4-FFF2-40B4-BE49-F238E27FC236}">
                <a16:creationId xmlns:a16="http://schemas.microsoft.com/office/drawing/2014/main" id="{F4CCF0CD-EDBC-934F-A045-899A7CA8CA91}"/>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2047218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F6EA3-7D2A-1B4E-A022-E4CC6AA88FA5}"/>
              </a:ext>
            </a:extLst>
          </p:cNvPr>
          <p:cNvSpPr>
            <a:spLocks noGrp="1"/>
          </p:cNvSpPr>
          <p:nvPr>
            <p:ph type="title"/>
          </p:nvPr>
        </p:nvSpPr>
        <p:spPr>
          <a:xfrm>
            <a:off x="872124" y="0"/>
            <a:ext cx="10515600" cy="1325563"/>
          </a:xfrm>
        </p:spPr>
        <p:txBody>
          <a:bodyPr/>
          <a:lstStyle/>
          <a:p>
            <a:r>
              <a:rPr lang="en-US" dirty="0">
                <a:solidFill>
                  <a:schemeClr val="bg1"/>
                </a:solidFill>
              </a:rPr>
              <a:t>Ori</a:t>
            </a:r>
            <a:r>
              <a:rPr lang="en-US" dirty="0"/>
              <a:t>gin Story: The New Deal</a:t>
            </a:r>
          </a:p>
        </p:txBody>
      </p:sp>
      <p:sp>
        <p:nvSpPr>
          <p:cNvPr id="3" name="Content Placeholder 2">
            <a:extLst>
              <a:ext uri="{FF2B5EF4-FFF2-40B4-BE49-F238E27FC236}">
                <a16:creationId xmlns:a16="http://schemas.microsoft.com/office/drawing/2014/main" id="{3A8E3EE8-6213-1D41-83A1-46BEC0B90C68}"/>
              </a:ext>
            </a:extLst>
          </p:cNvPr>
          <p:cNvSpPr>
            <a:spLocks noGrp="1"/>
          </p:cNvSpPr>
          <p:nvPr>
            <p:ph sz="half" idx="1"/>
          </p:nvPr>
        </p:nvSpPr>
        <p:spPr/>
        <p:txBody>
          <a:bodyPr/>
          <a:lstStyle/>
          <a:p>
            <a:r>
              <a:rPr lang="en-US" dirty="0"/>
              <a:t>Minimum wages</a:t>
            </a:r>
          </a:p>
          <a:p>
            <a:r>
              <a:rPr lang="en-US" dirty="0"/>
              <a:t>Social Security</a:t>
            </a:r>
          </a:p>
          <a:p>
            <a:r>
              <a:rPr lang="en-US" dirty="0"/>
              <a:t>Unemployment</a:t>
            </a:r>
          </a:p>
        </p:txBody>
      </p:sp>
      <p:pic>
        <p:nvPicPr>
          <p:cNvPr id="7" name="Content Placeholder 6" descr="Chart, waterfall chart&#10;&#10;Description automatically generated">
            <a:extLst>
              <a:ext uri="{FF2B5EF4-FFF2-40B4-BE49-F238E27FC236}">
                <a16:creationId xmlns:a16="http://schemas.microsoft.com/office/drawing/2014/main" id="{B357CFDD-631D-234A-AFBC-0050F427C7B8}"/>
              </a:ext>
            </a:extLst>
          </p:cNvPr>
          <p:cNvPicPr>
            <a:picLocks noGrp="1" noChangeAspect="1"/>
          </p:cNvPicPr>
          <p:nvPr>
            <p:ph sz="half" idx="2"/>
          </p:nvPr>
        </p:nvPicPr>
        <p:blipFill>
          <a:blip r:embed="rId2"/>
          <a:stretch>
            <a:fillRect/>
          </a:stretch>
        </p:blipFill>
        <p:spPr>
          <a:xfrm>
            <a:off x="6566841" y="1665288"/>
            <a:ext cx="4392317" cy="4189412"/>
          </a:xfrm>
        </p:spPr>
      </p:pic>
      <p:sp>
        <p:nvSpPr>
          <p:cNvPr id="5" name="Slide Number Placeholder 4">
            <a:extLst>
              <a:ext uri="{FF2B5EF4-FFF2-40B4-BE49-F238E27FC236}">
                <a16:creationId xmlns:a16="http://schemas.microsoft.com/office/drawing/2014/main" id="{019A831E-612F-344A-8F30-EEEF27790205}"/>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3380203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262860" y="1253331"/>
            <a:ext cx="11929140" cy="4351338"/>
          </a:xfrm>
        </p:spPr>
        <p:txBody>
          <a:bodyPr>
            <a:normAutofit/>
          </a:bodyPr>
          <a:lstStyle/>
          <a:p>
            <a:pPr>
              <a:spcAft>
                <a:spcPts val="1000"/>
              </a:spcAft>
            </a:pPr>
            <a:r>
              <a:rPr lang="en-US" dirty="0"/>
              <a:t>The Economics of Public Policy Issues</a:t>
            </a:r>
          </a:p>
          <a:p>
            <a:pPr lvl="1">
              <a:spcAft>
                <a:spcPts val="1000"/>
              </a:spcAft>
            </a:pPr>
            <a:r>
              <a:rPr lang="en-US" dirty="0"/>
              <a:t>Week 1 (7/8): Economic Update (including tariffs) (Geoffrey Woglom, Amherst College</a:t>
            </a:r>
            <a:r>
              <a:rPr lang="en-US" b="1" dirty="0"/>
              <a:t>) </a:t>
            </a:r>
          </a:p>
          <a:p>
            <a:pPr lvl="1">
              <a:spcAft>
                <a:spcPts val="1000"/>
              </a:spcAft>
            </a:pPr>
            <a:r>
              <a:rPr lang="en-US" dirty="0"/>
              <a:t>Week 2 (7/15): Climate Change Economics (Sarah Jacobson, Williams College)</a:t>
            </a:r>
          </a:p>
          <a:p>
            <a:pPr lvl="1">
              <a:spcAft>
                <a:spcPts val="1000"/>
              </a:spcAft>
            </a:pPr>
            <a:r>
              <a:rPr lang="en-US" b="1" dirty="0"/>
              <a:t>Week 3 (7/22) The Economics of the Minimum Wage (Veronika Dolar Pace University)</a:t>
            </a:r>
          </a:p>
          <a:p>
            <a:pPr lvl="1">
              <a:spcAft>
                <a:spcPts val="1000"/>
              </a:spcAft>
            </a:pPr>
            <a:r>
              <a:rPr lang="en-US" dirty="0"/>
              <a:t>Week 4 (7/29): Cryptocurrencies (Joan Nix Queens College (CUNY))</a:t>
            </a:r>
          </a:p>
          <a:p>
            <a:pPr lvl="1">
              <a:spcAft>
                <a:spcPts val="1000"/>
              </a:spcAft>
            </a:pPr>
            <a:r>
              <a:rPr lang="en-US" dirty="0"/>
              <a:t> Week 5 (8/5): Saving Social Security (Jon Haveman, Exec Director, NEED) </a:t>
            </a:r>
          </a:p>
          <a:p>
            <a:pPr lvl="1">
              <a:spcAft>
                <a:spcPts val="1000"/>
              </a:spcAft>
            </a:pPr>
            <a:r>
              <a:rPr lang="en-US" dirty="0"/>
              <a:t>Week 6 (8/12): Federal Debt and Deficits (Geoffrey Woglom, Amherst College)</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815251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21D81-6913-1642-A500-44489D5DA8C1}"/>
              </a:ext>
            </a:extLst>
          </p:cNvPr>
          <p:cNvSpPr>
            <a:spLocks noGrp="1"/>
          </p:cNvSpPr>
          <p:nvPr>
            <p:ph type="title"/>
          </p:nvPr>
        </p:nvSpPr>
        <p:spPr>
          <a:xfrm>
            <a:off x="748749" y="0"/>
            <a:ext cx="10515600" cy="1325563"/>
          </a:xfrm>
        </p:spPr>
        <p:txBody>
          <a:bodyPr/>
          <a:lstStyle/>
          <a:p>
            <a:r>
              <a:rPr lang="en-US" dirty="0">
                <a:solidFill>
                  <a:schemeClr val="bg1"/>
                </a:solidFill>
              </a:rPr>
              <a:t>Fair</a:t>
            </a:r>
            <a:r>
              <a:rPr lang="en-US" dirty="0"/>
              <a:t> Labor Standards Act of 1938</a:t>
            </a:r>
          </a:p>
        </p:txBody>
      </p:sp>
      <p:sp>
        <p:nvSpPr>
          <p:cNvPr id="3" name="Content Placeholder 2">
            <a:extLst>
              <a:ext uri="{FF2B5EF4-FFF2-40B4-BE49-F238E27FC236}">
                <a16:creationId xmlns:a16="http://schemas.microsoft.com/office/drawing/2014/main" id="{3D7FAE85-A6E2-B54A-9F60-3BBB4A9663F3}"/>
              </a:ext>
            </a:extLst>
          </p:cNvPr>
          <p:cNvSpPr>
            <a:spLocks noGrp="1"/>
          </p:cNvSpPr>
          <p:nvPr>
            <p:ph idx="1"/>
          </p:nvPr>
        </p:nvSpPr>
        <p:spPr/>
        <p:txBody>
          <a:bodyPr/>
          <a:lstStyle/>
          <a:p>
            <a:r>
              <a:rPr lang="en-US" dirty="0"/>
              <a:t>Minimum wage: $0.25 – raised 22 times</a:t>
            </a:r>
          </a:p>
          <a:p>
            <a:r>
              <a:rPr lang="en-US" dirty="0"/>
              <a:t>“Covered” only about 23% of workers at the time.</a:t>
            </a:r>
          </a:p>
          <a:p>
            <a:pPr lvl="1"/>
            <a:r>
              <a:rPr lang="en-US" dirty="0"/>
              <a:t>The law did not apply universally.</a:t>
            </a:r>
          </a:p>
          <a:p>
            <a:pPr lvl="1"/>
            <a:r>
              <a:rPr lang="en-US" dirty="0"/>
              <a:t>11 million out of 48 million gainful workers were covered.</a:t>
            </a:r>
          </a:p>
          <a:p>
            <a:pPr lvl="1"/>
            <a:r>
              <a:rPr lang="en-US" dirty="0"/>
              <a:t>The provisions of the Act affect employees who are engaged in (interstate) commerce or the production of goods for (interstate) commerce.</a:t>
            </a:r>
          </a:p>
          <a:p>
            <a:pPr lvl="1"/>
            <a:r>
              <a:rPr lang="en-US" dirty="0"/>
              <a:t>Not covered were:</a:t>
            </a:r>
          </a:p>
          <a:p>
            <a:pPr lvl="2"/>
            <a:r>
              <a:rPr lang="en-US" dirty="0"/>
              <a:t>Farm labor, retail trade, domestic and personal service, governmental service, or the self-employed.</a:t>
            </a:r>
          </a:p>
        </p:txBody>
      </p:sp>
      <p:sp>
        <p:nvSpPr>
          <p:cNvPr id="4" name="Slide Number Placeholder 3">
            <a:extLst>
              <a:ext uri="{FF2B5EF4-FFF2-40B4-BE49-F238E27FC236}">
                <a16:creationId xmlns:a16="http://schemas.microsoft.com/office/drawing/2014/main" id="{733BB985-4F12-5347-8029-A582D347A1DD}"/>
              </a:ext>
            </a:extLst>
          </p:cNvPr>
          <p:cNvSpPr>
            <a:spLocks noGrp="1"/>
          </p:cNvSpPr>
          <p:nvPr>
            <p:ph type="sldNum" sz="quarter" idx="12"/>
          </p:nvPr>
        </p:nvSpPr>
        <p:spPr/>
        <p:txBody>
          <a:bodyPr/>
          <a:lstStyle/>
          <a:p>
            <a:fld id="{D9F085D5-EC86-4F6A-B501-C1359CB39116}" type="slidenum">
              <a:rPr lang="en-GB" smtClean="0"/>
              <a:t>30</a:t>
            </a:fld>
            <a:endParaRPr lang="en-GB"/>
          </a:p>
        </p:txBody>
      </p:sp>
      <p:sp>
        <p:nvSpPr>
          <p:cNvPr id="5" name="TextBox 4">
            <a:extLst>
              <a:ext uri="{FF2B5EF4-FFF2-40B4-BE49-F238E27FC236}">
                <a16:creationId xmlns:a16="http://schemas.microsoft.com/office/drawing/2014/main" id="{E500B279-9D88-2B4A-9B95-DDCB91D1317F}"/>
              </a:ext>
            </a:extLst>
          </p:cNvPr>
          <p:cNvSpPr txBox="1"/>
          <p:nvPr/>
        </p:nvSpPr>
        <p:spPr>
          <a:xfrm>
            <a:off x="6874113" y="6456851"/>
            <a:ext cx="4797275" cy="276999"/>
          </a:xfrm>
          <a:prstGeom prst="rect">
            <a:avLst/>
          </a:prstGeom>
          <a:noFill/>
        </p:spPr>
        <p:txBody>
          <a:bodyPr wrap="none" rtlCol="0">
            <a:spAutoFit/>
          </a:bodyPr>
          <a:lstStyle/>
          <a:p>
            <a:r>
              <a:rPr lang="en-US" sz="1200" dirty="0"/>
              <a:t>Source: Daugherty, The Economic Coverage of the Fair Labor Standards Act</a:t>
            </a:r>
          </a:p>
        </p:txBody>
      </p:sp>
    </p:spTree>
    <p:extLst>
      <p:ext uri="{BB962C8B-B14F-4D97-AF65-F5344CB8AC3E}">
        <p14:creationId xmlns:p14="http://schemas.microsoft.com/office/powerpoint/2010/main" val="16490657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7999D-F8B9-6645-BD1D-5851D7F23412}"/>
              </a:ext>
            </a:extLst>
          </p:cNvPr>
          <p:cNvSpPr>
            <a:spLocks noGrp="1"/>
          </p:cNvSpPr>
          <p:nvPr>
            <p:ph type="title"/>
          </p:nvPr>
        </p:nvSpPr>
        <p:spPr>
          <a:xfrm>
            <a:off x="942704" y="0"/>
            <a:ext cx="10515600" cy="1325563"/>
          </a:xfrm>
        </p:spPr>
        <p:txBody>
          <a:bodyPr/>
          <a:lstStyle/>
          <a:p>
            <a:r>
              <a:rPr lang="en-US" dirty="0">
                <a:solidFill>
                  <a:schemeClr val="bg1"/>
                </a:solidFill>
              </a:rPr>
              <a:t>Mi</a:t>
            </a:r>
            <a:r>
              <a:rPr lang="en-US" dirty="0"/>
              <a:t>nimum Wages</a:t>
            </a:r>
          </a:p>
        </p:txBody>
      </p:sp>
      <p:sp>
        <p:nvSpPr>
          <p:cNvPr id="3" name="Content Placeholder 2">
            <a:extLst>
              <a:ext uri="{FF2B5EF4-FFF2-40B4-BE49-F238E27FC236}">
                <a16:creationId xmlns:a16="http://schemas.microsoft.com/office/drawing/2014/main" id="{EEEF373D-BC6F-D14E-9B1D-CB702F4D461E}"/>
              </a:ext>
            </a:extLst>
          </p:cNvPr>
          <p:cNvSpPr>
            <a:spLocks noGrp="1"/>
          </p:cNvSpPr>
          <p:nvPr>
            <p:ph idx="1"/>
          </p:nvPr>
        </p:nvSpPr>
        <p:spPr>
          <a:xfrm>
            <a:off x="838200" y="1325563"/>
            <a:ext cx="10515600" cy="4596505"/>
          </a:xfrm>
        </p:spPr>
        <p:txBody>
          <a:bodyPr>
            <a:normAutofit/>
          </a:bodyPr>
          <a:lstStyle/>
          <a:p>
            <a:r>
              <a:rPr lang="en-US" sz="3000" dirty="0"/>
              <a:t>1960s – great equalizer - MW increased in real terms 37% (10.95 to 15.00)</a:t>
            </a:r>
          </a:p>
          <a:p>
            <a:pPr lvl="1"/>
            <a:r>
              <a:rPr lang="en-US" sz="2800" dirty="0"/>
              <a:t>The 1966 Fair Labor Standards Act extended federal minimum wage coverage to agriculture, restaurants, nursing homes, and other services which were previously uncovered and where nearly a third of black workers were employed.</a:t>
            </a:r>
          </a:p>
          <a:p>
            <a:r>
              <a:rPr lang="en-US" sz="3000" dirty="0"/>
              <a:t>Since 1968 – has fallen 52% (15.00 to 7.25)</a:t>
            </a:r>
          </a:p>
          <a:p>
            <a:pPr lvl="1"/>
            <a:r>
              <a:rPr lang="en-US" sz="2800" dirty="0"/>
              <a:t>Exacerbating the Black-White wage gap.</a:t>
            </a:r>
          </a:p>
        </p:txBody>
      </p:sp>
      <p:sp>
        <p:nvSpPr>
          <p:cNvPr id="4" name="Slide Number Placeholder 3">
            <a:extLst>
              <a:ext uri="{FF2B5EF4-FFF2-40B4-BE49-F238E27FC236}">
                <a16:creationId xmlns:a16="http://schemas.microsoft.com/office/drawing/2014/main" id="{9400EDC1-AB43-A145-8E82-BFB9A87FA88C}"/>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39256888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FC969-5C9C-DF4B-9B89-6E110424DCF4}"/>
              </a:ext>
            </a:extLst>
          </p:cNvPr>
          <p:cNvSpPr>
            <a:spLocks noGrp="1"/>
          </p:cNvSpPr>
          <p:nvPr>
            <p:ph type="title"/>
          </p:nvPr>
        </p:nvSpPr>
        <p:spPr>
          <a:xfrm>
            <a:off x="763044" y="0"/>
            <a:ext cx="10515600" cy="1325563"/>
          </a:xfrm>
        </p:spPr>
        <p:txBody>
          <a:bodyPr/>
          <a:lstStyle/>
          <a:p>
            <a:r>
              <a:rPr lang="en-US" dirty="0">
                <a:solidFill>
                  <a:schemeClr val="bg1"/>
                </a:solidFill>
              </a:rPr>
              <a:t>Sho</a:t>
            </a:r>
            <a:r>
              <a:rPr lang="en-US" dirty="0"/>
              <a:t>uld There be A Federal Minimum Wage?</a:t>
            </a:r>
          </a:p>
        </p:txBody>
      </p:sp>
      <p:sp>
        <p:nvSpPr>
          <p:cNvPr id="3" name="Content Placeholder 2">
            <a:extLst>
              <a:ext uri="{FF2B5EF4-FFF2-40B4-BE49-F238E27FC236}">
                <a16:creationId xmlns:a16="http://schemas.microsoft.com/office/drawing/2014/main" id="{87736BC0-F589-8B43-AA43-E999B5C3504F}"/>
              </a:ext>
            </a:extLst>
          </p:cNvPr>
          <p:cNvSpPr>
            <a:spLocks noGrp="1"/>
          </p:cNvSpPr>
          <p:nvPr>
            <p:ph idx="1"/>
          </p:nvPr>
        </p:nvSpPr>
        <p:spPr>
          <a:xfrm>
            <a:off x="838199" y="1570730"/>
            <a:ext cx="11177751" cy="4351338"/>
          </a:xfrm>
        </p:spPr>
        <p:txBody>
          <a:bodyPr>
            <a:normAutofit lnSpcReduction="10000"/>
          </a:bodyPr>
          <a:lstStyle/>
          <a:p>
            <a:r>
              <a:rPr lang="en-US" dirty="0"/>
              <a:t>Abolish a FEDERAL minimum wage?</a:t>
            </a:r>
          </a:p>
          <a:p>
            <a:pPr marL="0" indent="0">
              <a:buNone/>
            </a:pPr>
            <a:endParaRPr lang="en-US" dirty="0"/>
          </a:p>
          <a:p>
            <a:pPr lvl="1"/>
            <a:r>
              <a:rPr lang="en-US" b="1" dirty="0"/>
              <a:t>Argument in favor</a:t>
            </a:r>
            <a:r>
              <a:rPr lang="en-US" dirty="0"/>
              <a:t>: </a:t>
            </a:r>
          </a:p>
          <a:p>
            <a:pPr lvl="2"/>
            <a:r>
              <a:rPr lang="en-US" dirty="0"/>
              <a:t>Cost of living differs across states.</a:t>
            </a:r>
          </a:p>
          <a:p>
            <a:pPr marL="457200" lvl="1" indent="0">
              <a:buNone/>
            </a:pPr>
            <a:endParaRPr lang="en-US" dirty="0"/>
          </a:p>
          <a:p>
            <a:pPr lvl="1"/>
            <a:r>
              <a:rPr lang="en-US" b="1" i="1" dirty="0"/>
              <a:t>Arguments against</a:t>
            </a:r>
            <a:r>
              <a:rPr lang="en-US" dirty="0"/>
              <a:t>:</a:t>
            </a:r>
          </a:p>
          <a:p>
            <a:pPr lvl="2"/>
            <a:r>
              <a:rPr lang="en-US" dirty="0"/>
              <a:t>Could result in very different living standards across states.</a:t>
            </a:r>
          </a:p>
          <a:p>
            <a:pPr lvl="2"/>
            <a:r>
              <a:rPr lang="en-US" dirty="0"/>
              <a:t>Racial differences are a particular concern.</a:t>
            </a:r>
          </a:p>
          <a:p>
            <a:pPr marL="914400" lvl="2" indent="0">
              <a:buNone/>
            </a:pPr>
            <a:endParaRPr lang="en-US" dirty="0"/>
          </a:p>
          <a:p>
            <a:r>
              <a:rPr lang="en-US" dirty="0"/>
              <a:t>30% of labor force will already be under a $15 min wage by 2025.</a:t>
            </a:r>
          </a:p>
          <a:p>
            <a:pPr lvl="1"/>
            <a:r>
              <a:rPr lang="en-US" dirty="0"/>
              <a:t>California, Connecticut, Illinois, Maryland, Massachusetts, New Jersey, New York</a:t>
            </a:r>
          </a:p>
        </p:txBody>
      </p:sp>
      <p:sp>
        <p:nvSpPr>
          <p:cNvPr id="4" name="Slide Number Placeholder 3">
            <a:extLst>
              <a:ext uri="{FF2B5EF4-FFF2-40B4-BE49-F238E27FC236}">
                <a16:creationId xmlns:a16="http://schemas.microsoft.com/office/drawing/2014/main" id="{CF909981-4B66-854B-8F33-A6CDCCF52133}"/>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17093719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15673-6DC5-E14A-9C89-AE021322F2FC}"/>
              </a:ext>
            </a:extLst>
          </p:cNvPr>
          <p:cNvSpPr>
            <a:spLocks noGrp="1"/>
          </p:cNvSpPr>
          <p:nvPr>
            <p:ph type="title"/>
          </p:nvPr>
        </p:nvSpPr>
        <p:spPr/>
        <p:txBody>
          <a:bodyPr/>
          <a:lstStyle/>
          <a:p>
            <a:r>
              <a:rPr lang="en-US" dirty="0">
                <a:solidFill>
                  <a:schemeClr val="bg1"/>
                </a:solidFill>
              </a:rPr>
              <a:t>Sta</a:t>
            </a:r>
            <a:r>
              <a:rPr lang="en-US" dirty="0"/>
              <a:t>tes and Local Gov’ts are Raising Min Wages</a:t>
            </a:r>
          </a:p>
        </p:txBody>
      </p:sp>
      <p:pic>
        <p:nvPicPr>
          <p:cNvPr id="6" name="Content Placeholder 5">
            <a:extLst>
              <a:ext uri="{FF2B5EF4-FFF2-40B4-BE49-F238E27FC236}">
                <a16:creationId xmlns:a16="http://schemas.microsoft.com/office/drawing/2014/main" id="{0127207F-CA94-834E-B9F2-7F8CED4B4A4D}"/>
              </a:ext>
            </a:extLst>
          </p:cNvPr>
          <p:cNvPicPr>
            <a:picLocks noGrp="1" noChangeAspect="1"/>
          </p:cNvPicPr>
          <p:nvPr>
            <p:ph idx="1"/>
          </p:nvPr>
        </p:nvPicPr>
        <p:blipFill>
          <a:blip r:embed="rId3" r:link="rId4"/>
          <a:srcRect/>
          <a:stretch>
            <a:fillRect/>
          </a:stretch>
        </p:blipFill>
        <p:spPr>
          <a:xfrm>
            <a:off x="2472018" y="992097"/>
            <a:ext cx="7247963" cy="5238129"/>
          </a:xfrm>
        </p:spPr>
      </p:pic>
      <p:sp>
        <p:nvSpPr>
          <p:cNvPr id="4" name="Slide Number Placeholder 3">
            <a:extLst>
              <a:ext uri="{FF2B5EF4-FFF2-40B4-BE49-F238E27FC236}">
                <a16:creationId xmlns:a16="http://schemas.microsoft.com/office/drawing/2014/main" id="{3AE248CD-3B39-2A48-BE46-7C6B1C24A56B}"/>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21806279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0CEE9-5A6F-2248-A777-6F7023260553}"/>
              </a:ext>
            </a:extLst>
          </p:cNvPr>
          <p:cNvSpPr>
            <a:spLocks noGrp="1"/>
          </p:cNvSpPr>
          <p:nvPr>
            <p:ph type="title"/>
          </p:nvPr>
        </p:nvSpPr>
        <p:spPr>
          <a:xfrm>
            <a:off x="990600" y="0"/>
            <a:ext cx="10515600" cy="1325563"/>
          </a:xfrm>
        </p:spPr>
        <p:txBody>
          <a:bodyPr/>
          <a:lstStyle/>
          <a:p>
            <a:r>
              <a:rPr lang="en-US" dirty="0">
                <a:solidFill>
                  <a:schemeClr val="bg1"/>
                </a:solidFill>
              </a:rPr>
              <a:t>Co</a:t>
            </a:r>
            <a:r>
              <a:rPr lang="en-US" dirty="0"/>
              <a:t>mmon View of Minimum Wage</a:t>
            </a:r>
          </a:p>
        </p:txBody>
      </p:sp>
      <p:sp>
        <p:nvSpPr>
          <p:cNvPr id="3" name="Content Placeholder 2">
            <a:extLst>
              <a:ext uri="{FF2B5EF4-FFF2-40B4-BE49-F238E27FC236}">
                <a16:creationId xmlns:a16="http://schemas.microsoft.com/office/drawing/2014/main" id="{61267F8D-61AC-614F-A1CF-EE25FE39263F}"/>
              </a:ext>
            </a:extLst>
          </p:cNvPr>
          <p:cNvSpPr>
            <a:spLocks noGrp="1"/>
          </p:cNvSpPr>
          <p:nvPr>
            <p:ph idx="1"/>
          </p:nvPr>
        </p:nvSpPr>
        <p:spPr/>
        <p:txBody>
          <a:bodyPr/>
          <a:lstStyle/>
          <a:p>
            <a:r>
              <a:rPr lang="en-US" dirty="0"/>
              <a:t>Wages go up.</a:t>
            </a:r>
          </a:p>
          <a:p>
            <a:r>
              <a:rPr lang="en-US" dirty="0"/>
              <a:t>Labor costs go up.</a:t>
            </a:r>
          </a:p>
          <a:p>
            <a:r>
              <a:rPr lang="en-US" dirty="0"/>
              <a:t>Employment falls and Unemployment increases.</a:t>
            </a:r>
          </a:p>
          <a:p>
            <a:endParaRPr lang="en-US" dirty="0"/>
          </a:p>
          <a:p>
            <a:r>
              <a:rPr lang="en-US" dirty="0"/>
              <a:t>Bottom line: are the increased wages worth the drop in employment?</a:t>
            </a:r>
          </a:p>
          <a:p>
            <a:endParaRPr lang="en-US" dirty="0"/>
          </a:p>
          <a:p>
            <a:r>
              <a:rPr lang="en-US" dirty="0"/>
              <a:t>This is a very SIMPLE view of the minimum wage.</a:t>
            </a:r>
          </a:p>
          <a:p>
            <a:pPr lvl="1"/>
            <a:r>
              <a:rPr lang="en-US" dirty="0"/>
              <a:t>Economics is complicated.</a:t>
            </a:r>
          </a:p>
        </p:txBody>
      </p:sp>
      <p:sp>
        <p:nvSpPr>
          <p:cNvPr id="4" name="Slide Number Placeholder 3">
            <a:extLst>
              <a:ext uri="{FF2B5EF4-FFF2-40B4-BE49-F238E27FC236}">
                <a16:creationId xmlns:a16="http://schemas.microsoft.com/office/drawing/2014/main" id="{39E02039-0B0C-E14B-A37D-6147F752D19A}"/>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34257241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C817E-141D-934F-9AB6-C2954FF9CED8}"/>
              </a:ext>
            </a:extLst>
          </p:cNvPr>
          <p:cNvSpPr>
            <a:spLocks noGrp="1"/>
          </p:cNvSpPr>
          <p:nvPr>
            <p:ph type="title"/>
          </p:nvPr>
        </p:nvSpPr>
        <p:spPr>
          <a:xfrm>
            <a:off x="938681" y="0"/>
            <a:ext cx="10515600" cy="1325563"/>
          </a:xfrm>
        </p:spPr>
        <p:txBody>
          <a:bodyPr/>
          <a:lstStyle/>
          <a:p>
            <a:r>
              <a:rPr lang="en-US" dirty="0">
                <a:solidFill>
                  <a:schemeClr val="bg1"/>
                </a:solidFill>
              </a:rPr>
              <a:t>Ho</a:t>
            </a:r>
            <a:r>
              <a:rPr lang="en-US" dirty="0"/>
              <a:t>w Much Job Loss Might Result?</a:t>
            </a:r>
          </a:p>
        </p:txBody>
      </p:sp>
      <p:sp>
        <p:nvSpPr>
          <p:cNvPr id="4" name="Slide Number Placeholder 3">
            <a:extLst>
              <a:ext uri="{FF2B5EF4-FFF2-40B4-BE49-F238E27FC236}">
                <a16:creationId xmlns:a16="http://schemas.microsoft.com/office/drawing/2014/main" id="{B84A61EA-E121-4141-A5BB-1C9CFEA4446A}"/>
              </a:ext>
            </a:extLst>
          </p:cNvPr>
          <p:cNvSpPr>
            <a:spLocks noGrp="1"/>
          </p:cNvSpPr>
          <p:nvPr>
            <p:ph type="sldNum" sz="quarter" idx="12"/>
          </p:nvPr>
        </p:nvSpPr>
        <p:spPr/>
        <p:txBody>
          <a:bodyPr/>
          <a:lstStyle/>
          <a:p>
            <a:fld id="{D9F085D5-EC86-4F6A-B501-C1359CB39116}" type="slidenum">
              <a:rPr lang="en-GB" smtClean="0"/>
              <a:t>35</a:t>
            </a:fld>
            <a:endParaRPr lang="en-GB"/>
          </a:p>
        </p:txBody>
      </p:sp>
      <p:sp>
        <p:nvSpPr>
          <p:cNvPr id="7" name="Text Placeholder 5">
            <a:extLst>
              <a:ext uri="{FF2B5EF4-FFF2-40B4-BE49-F238E27FC236}">
                <a16:creationId xmlns:a16="http://schemas.microsoft.com/office/drawing/2014/main" id="{DF65CA6A-A65A-4F4B-88CE-AA7821C28AD8}"/>
              </a:ext>
            </a:extLst>
          </p:cNvPr>
          <p:cNvSpPr txBox="1">
            <a:spLocks/>
          </p:cNvSpPr>
          <p:nvPr/>
        </p:nvSpPr>
        <p:spPr>
          <a:xfrm>
            <a:off x="719212" y="1259130"/>
            <a:ext cx="5157787" cy="823912"/>
          </a:xfrm>
          <a:prstGeom prst="rect">
            <a:avLst/>
          </a:prstGeom>
        </p:spPr>
        <p:txBody>
          <a:bodyPr vert="horz" lIns="91440" tIns="45720" rIns="91440" bIns="45720" rtlCol="0" anchor="ctr" anchorCtr="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Very Elastic Supply and Demand</a:t>
            </a:r>
          </a:p>
          <a:p>
            <a:pPr lvl="1"/>
            <a:r>
              <a:rPr lang="en-US" dirty="0"/>
              <a:t>Quantity changes a lot with price.</a:t>
            </a:r>
          </a:p>
        </p:txBody>
      </p:sp>
      <p:sp>
        <p:nvSpPr>
          <p:cNvPr id="8" name="Text Placeholder 7">
            <a:extLst>
              <a:ext uri="{FF2B5EF4-FFF2-40B4-BE49-F238E27FC236}">
                <a16:creationId xmlns:a16="http://schemas.microsoft.com/office/drawing/2014/main" id="{CAD49CB4-00DE-8A4F-BEAF-24A6986AF95E}"/>
              </a:ext>
            </a:extLst>
          </p:cNvPr>
          <p:cNvSpPr txBox="1">
            <a:spLocks/>
          </p:cNvSpPr>
          <p:nvPr/>
        </p:nvSpPr>
        <p:spPr>
          <a:xfrm>
            <a:off x="6051623" y="1259130"/>
            <a:ext cx="5453743"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Very Inelastic Supply and Demand</a:t>
            </a:r>
          </a:p>
          <a:p>
            <a:pPr lvl="1"/>
            <a:r>
              <a:rPr lang="en-US" dirty="0"/>
              <a:t>Quantity changes little with price.</a:t>
            </a:r>
          </a:p>
        </p:txBody>
      </p:sp>
      <p:pic>
        <p:nvPicPr>
          <p:cNvPr id="9" name="Content Placeholder 15">
            <a:extLst>
              <a:ext uri="{FF2B5EF4-FFF2-40B4-BE49-F238E27FC236}">
                <a16:creationId xmlns:a16="http://schemas.microsoft.com/office/drawing/2014/main" id="{1DEB93EC-DB69-4D40-849E-5415D4A8BF08}"/>
              </a:ext>
            </a:extLst>
          </p:cNvPr>
          <p:cNvPicPr>
            <a:picLocks noChangeAspect="1"/>
          </p:cNvPicPr>
          <p:nvPr/>
        </p:nvPicPr>
        <p:blipFill>
          <a:blip r:embed="rId2"/>
          <a:stretch>
            <a:fillRect/>
          </a:stretch>
        </p:blipFill>
        <p:spPr>
          <a:xfrm>
            <a:off x="719212" y="2315708"/>
            <a:ext cx="5157787" cy="3219256"/>
          </a:xfrm>
          <a:prstGeom prst="rect">
            <a:avLst/>
          </a:prstGeom>
        </p:spPr>
      </p:pic>
      <p:pic>
        <p:nvPicPr>
          <p:cNvPr id="10" name="Content Placeholder 18">
            <a:extLst>
              <a:ext uri="{FF2B5EF4-FFF2-40B4-BE49-F238E27FC236}">
                <a16:creationId xmlns:a16="http://schemas.microsoft.com/office/drawing/2014/main" id="{1F92402E-1087-924B-AFF7-4817E2B0250B}"/>
              </a:ext>
            </a:extLst>
          </p:cNvPr>
          <p:cNvPicPr>
            <a:picLocks noChangeAspect="1"/>
          </p:cNvPicPr>
          <p:nvPr/>
        </p:nvPicPr>
        <p:blipFill>
          <a:blip r:embed="rId3"/>
          <a:stretch>
            <a:fillRect/>
          </a:stretch>
        </p:blipFill>
        <p:spPr>
          <a:xfrm>
            <a:off x="6412110" y="2209450"/>
            <a:ext cx="4523823" cy="3219256"/>
          </a:xfrm>
          <a:prstGeom prst="rect">
            <a:avLst/>
          </a:prstGeom>
        </p:spPr>
      </p:pic>
    </p:spTree>
    <p:extLst>
      <p:ext uri="{BB962C8B-B14F-4D97-AF65-F5344CB8AC3E}">
        <p14:creationId xmlns:p14="http://schemas.microsoft.com/office/powerpoint/2010/main" val="309572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0BADE46-B511-4B2D-B893-A022953653A7}"/>
              </a:ext>
            </a:extLst>
          </p:cNvPr>
          <p:cNvSpPr>
            <a:spLocks noGrp="1"/>
          </p:cNvSpPr>
          <p:nvPr>
            <p:ph type="title"/>
          </p:nvPr>
        </p:nvSpPr>
        <p:spPr/>
        <p:txBody>
          <a:bodyPr/>
          <a:lstStyle/>
          <a:p>
            <a:r>
              <a:rPr lang="en-US" dirty="0">
                <a:solidFill>
                  <a:schemeClr val="bg1"/>
                </a:solidFill>
              </a:rPr>
              <a:t>Em</a:t>
            </a:r>
            <a:r>
              <a:rPr lang="en-US" dirty="0"/>
              <a:t>pirical Evidence</a:t>
            </a:r>
          </a:p>
        </p:txBody>
      </p:sp>
      <p:sp>
        <p:nvSpPr>
          <p:cNvPr id="9" name="Content Placeholder 8">
            <a:extLst>
              <a:ext uri="{FF2B5EF4-FFF2-40B4-BE49-F238E27FC236}">
                <a16:creationId xmlns:a16="http://schemas.microsoft.com/office/drawing/2014/main" id="{3479DB23-7160-4761-A90D-A54496453DE6}"/>
              </a:ext>
            </a:extLst>
          </p:cNvPr>
          <p:cNvSpPr>
            <a:spLocks noGrp="1"/>
          </p:cNvSpPr>
          <p:nvPr>
            <p:ph idx="1"/>
          </p:nvPr>
        </p:nvSpPr>
        <p:spPr>
          <a:xfrm>
            <a:off x="838200" y="1570730"/>
            <a:ext cx="10515600" cy="4351338"/>
          </a:xfrm>
        </p:spPr>
        <p:txBody>
          <a:bodyPr>
            <a:normAutofit fontScale="77500" lnSpcReduction="20000"/>
          </a:bodyPr>
          <a:lstStyle/>
          <a:p>
            <a:pPr>
              <a:lnSpc>
                <a:spcPct val="125000"/>
              </a:lnSpc>
            </a:pPr>
            <a:r>
              <a:rPr lang="en-US" sz="2600" b="0" dirty="0"/>
              <a:t>The  empirical research on the effects of min wage on employment is actually difficult to do.</a:t>
            </a:r>
          </a:p>
          <a:p>
            <a:pPr>
              <a:lnSpc>
                <a:spcPct val="125000"/>
              </a:lnSpc>
            </a:pPr>
            <a:r>
              <a:rPr lang="en-US" sz="2600" b="0" dirty="0"/>
              <a:t>For example, over the past two decades hundreds of papers have been published on this topic, with different results.</a:t>
            </a:r>
          </a:p>
          <a:p>
            <a:pPr>
              <a:lnSpc>
                <a:spcPct val="125000"/>
              </a:lnSpc>
            </a:pPr>
            <a:r>
              <a:rPr lang="en-US" sz="2600" b="0" dirty="0"/>
              <a:t>To summarize the evidence we can look at a </a:t>
            </a:r>
            <a:r>
              <a:rPr lang="en-US" sz="2600" dirty="0"/>
              <a:t>meta-analysis </a:t>
            </a:r>
            <a:r>
              <a:rPr lang="en-US" sz="2600" b="0" dirty="0"/>
              <a:t>performed by </a:t>
            </a:r>
            <a:r>
              <a:rPr lang="en-US" sz="2600" b="0" dirty="0" err="1"/>
              <a:t>Belman</a:t>
            </a:r>
            <a:r>
              <a:rPr lang="en-US" sz="2600" b="0" dirty="0"/>
              <a:t> and Wolfson (2010). They find that a 10 percent increase in the minimum wage is associated with a reduction in employment or hours of employment is close to zero.</a:t>
            </a:r>
          </a:p>
          <a:p>
            <a:pPr>
              <a:lnSpc>
                <a:spcPct val="125000"/>
              </a:lnSpc>
            </a:pPr>
            <a:r>
              <a:rPr lang="en-US" sz="2600" b="0" dirty="0"/>
              <a:t>More recently,  </a:t>
            </a:r>
            <a:r>
              <a:rPr lang="en-US" sz="2600" b="0" dirty="0" err="1"/>
              <a:t>Neumark</a:t>
            </a:r>
            <a:r>
              <a:rPr lang="en-US" sz="2600" b="0" dirty="0"/>
              <a:t> and </a:t>
            </a:r>
            <a:r>
              <a:rPr lang="en-US" sz="2600" b="0" dirty="0" err="1"/>
              <a:t>Shirely</a:t>
            </a:r>
            <a:r>
              <a:rPr lang="en-US" sz="2600" b="0" dirty="0"/>
              <a:t> (2021) look at about 70 studies. They use a bit unconventional methods but find that majority of studies report negative employment effects. However, they also conclude that the data supports relatively inelastic labor demand curve where a 10 percent increase in the minimum wage is associated with a reduction in employment around −1.45%. </a:t>
            </a:r>
          </a:p>
          <a:p>
            <a:endParaRPr lang="en-US" dirty="0"/>
          </a:p>
        </p:txBody>
      </p:sp>
      <p:sp>
        <p:nvSpPr>
          <p:cNvPr id="7" name="Slide Number Placeholder 6">
            <a:extLst>
              <a:ext uri="{FF2B5EF4-FFF2-40B4-BE49-F238E27FC236}">
                <a16:creationId xmlns:a16="http://schemas.microsoft.com/office/drawing/2014/main" id="{8E88B9CB-D156-47C1-94AC-592307E6D28F}"/>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10704367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9A5118C-8E1B-49BC-8963-44A746B4C63D}"/>
              </a:ext>
            </a:extLst>
          </p:cNvPr>
          <p:cNvSpPr>
            <a:spLocks noGrp="1"/>
          </p:cNvSpPr>
          <p:nvPr>
            <p:ph type="title"/>
          </p:nvPr>
        </p:nvSpPr>
        <p:spPr/>
        <p:txBody>
          <a:bodyPr/>
          <a:lstStyle/>
          <a:p>
            <a:r>
              <a:rPr lang="en-US" dirty="0">
                <a:solidFill>
                  <a:schemeClr val="bg1"/>
                </a:solidFill>
              </a:rPr>
              <a:t>Ma</a:t>
            </a:r>
            <a:r>
              <a:rPr lang="en-US" dirty="0"/>
              <a:t>rket Structure</a:t>
            </a:r>
          </a:p>
        </p:txBody>
      </p:sp>
      <p:sp>
        <p:nvSpPr>
          <p:cNvPr id="9" name="Content Placeholder 8">
            <a:extLst>
              <a:ext uri="{FF2B5EF4-FFF2-40B4-BE49-F238E27FC236}">
                <a16:creationId xmlns:a16="http://schemas.microsoft.com/office/drawing/2014/main" id="{D617E412-980C-46E2-82E3-9F6D2F3EB8BD}"/>
              </a:ext>
            </a:extLst>
          </p:cNvPr>
          <p:cNvSpPr>
            <a:spLocks noGrp="1"/>
          </p:cNvSpPr>
          <p:nvPr>
            <p:ph idx="1"/>
          </p:nvPr>
        </p:nvSpPr>
        <p:spPr/>
        <p:txBody>
          <a:bodyPr>
            <a:normAutofit lnSpcReduction="10000"/>
          </a:bodyPr>
          <a:lstStyle/>
          <a:p>
            <a:r>
              <a:rPr lang="en-US" dirty="0"/>
              <a:t>The previous graphs and analysis using Supply and Demand assumes perfectly competitive labor market.</a:t>
            </a:r>
          </a:p>
          <a:p>
            <a:pPr lvl="1"/>
            <a:r>
              <a:rPr lang="en-US" dirty="0"/>
              <a:t>Numerous employers</a:t>
            </a:r>
          </a:p>
          <a:p>
            <a:pPr lvl="1"/>
            <a:r>
              <a:rPr lang="en-US" dirty="0"/>
              <a:t>Numerous workers</a:t>
            </a:r>
          </a:p>
          <a:p>
            <a:pPr lvl="1"/>
            <a:r>
              <a:rPr lang="en-US" dirty="0"/>
              <a:t>Each behaving as price taker and with no market power</a:t>
            </a:r>
          </a:p>
          <a:p>
            <a:r>
              <a:rPr lang="en-US" dirty="0"/>
              <a:t>Labor markets may be </a:t>
            </a:r>
            <a:r>
              <a:rPr lang="en-US" dirty="0" err="1"/>
              <a:t>monopsonistic</a:t>
            </a:r>
            <a:r>
              <a:rPr lang="en-US" dirty="0"/>
              <a:t>  </a:t>
            </a:r>
          </a:p>
          <a:p>
            <a:pPr lvl="1"/>
            <a:r>
              <a:rPr lang="en-US" dirty="0"/>
              <a:t>Monopsony is when there is only one buyer or a single buyer that dominates the market.</a:t>
            </a:r>
          </a:p>
          <a:p>
            <a:pPr lvl="1"/>
            <a:r>
              <a:rPr lang="en-US" dirty="0"/>
              <a:t>Similar to monopoly, where there is only one seller.</a:t>
            </a:r>
          </a:p>
          <a:p>
            <a:pPr lvl="1"/>
            <a:r>
              <a:rPr lang="en-US" dirty="0"/>
              <a:t>Both monopoly and monopsony are an example of a market failure and provide inefficient market allocations. </a:t>
            </a:r>
          </a:p>
          <a:p>
            <a:pPr marL="0" indent="0">
              <a:buNone/>
            </a:pPr>
            <a:endParaRPr lang="en-US" dirty="0"/>
          </a:p>
        </p:txBody>
      </p:sp>
      <p:sp>
        <p:nvSpPr>
          <p:cNvPr id="7" name="Slide Number Placeholder 6">
            <a:extLst>
              <a:ext uri="{FF2B5EF4-FFF2-40B4-BE49-F238E27FC236}">
                <a16:creationId xmlns:a16="http://schemas.microsoft.com/office/drawing/2014/main" id="{62C153D4-F17F-48F6-BA55-53012BBAEF1B}"/>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376550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C2824-0AC3-4018-880B-26BAD7E644D7}"/>
              </a:ext>
            </a:extLst>
          </p:cNvPr>
          <p:cNvSpPr>
            <a:spLocks noGrp="1"/>
          </p:cNvSpPr>
          <p:nvPr>
            <p:ph type="title"/>
          </p:nvPr>
        </p:nvSpPr>
        <p:spPr/>
        <p:txBody>
          <a:bodyPr/>
          <a:lstStyle/>
          <a:p>
            <a:r>
              <a:rPr lang="en-US" dirty="0">
                <a:solidFill>
                  <a:schemeClr val="bg1"/>
                </a:solidFill>
              </a:rPr>
              <a:t>Mo</a:t>
            </a:r>
            <a:r>
              <a:rPr lang="en-US" dirty="0"/>
              <a:t>nopsony in the Labor Market and MW</a:t>
            </a:r>
          </a:p>
        </p:txBody>
      </p:sp>
      <p:sp>
        <p:nvSpPr>
          <p:cNvPr id="3" name="Content Placeholder 2">
            <a:extLst>
              <a:ext uri="{FF2B5EF4-FFF2-40B4-BE49-F238E27FC236}">
                <a16:creationId xmlns:a16="http://schemas.microsoft.com/office/drawing/2014/main" id="{C11C82E8-AEE8-4C45-A934-12B366A8DE62}"/>
              </a:ext>
            </a:extLst>
          </p:cNvPr>
          <p:cNvSpPr>
            <a:spLocks noGrp="1"/>
          </p:cNvSpPr>
          <p:nvPr>
            <p:ph idx="1"/>
          </p:nvPr>
        </p:nvSpPr>
        <p:spPr/>
        <p:txBody>
          <a:bodyPr>
            <a:normAutofit fontScale="92500" lnSpcReduction="10000"/>
          </a:bodyPr>
          <a:lstStyle/>
          <a:p>
            <a:r>
              <a:rPr lang="en-US" b="0" dirty="0"/>
              <a:t>Examples of Monopsony in the Labor Market:</a:t>
            </a:r>
          </a:p>
          <a:p>
            <a:pPr lvl="1"/>
            <a:r>
              <a:rPr lang="en-US" b="0" dirty="0"/>
              <a:t>Coal mine owner in town where coal mining is the primary source of employment.</a:t>
            </a:r>
          </a:p>
          <a:p>
            <a:pPr lvl="1"/>
            <a:r>
              <a:rPr lang="en-US" b="0" dirty="0"/>
              <a:t>The government in the employment of civil servants, nurses, police and army officers.</a:t>
            </a:r>
          </a:p>
          <a:p>
            <a:pPr lvl="1"/>
            <a:r>
              <a:rPr lang="en-US" b="0" dirty="0"/>
              <a:t>Walmart, Amazon, Uber</a:t>
            </a:r>
          </a:p>
          <a:p>
            <a:pPr lvl="1"/>
            <a:r>
              <a:rPr lang="en-US" b="0" dirty="0"/>
              <a:t>Universities</a:t>
            </a:r>
          </a:p>
          <a:p>
            <a:pPr lvl="1"/>
            <a:r>
              <a:rPr lang="en-US" b="0" dirty="0"/>
              <a:t>Hospitals</a:t>
            </a:r>
          </a:p>
          <a:p>
            <a:pPr lvl="1"/>
            <a:r>
              <a:rPr lang="en-US" b="0" dirty="0"/>
              <a:t>Even if a firm is not a pure monopsony, it may have a degree of monopsony power, due to geographical and occupational </a:t>
            </a:r>
            <a:r>
              <a:rPr lang="en-US" b="0" dirty="0" err="1"/>
              <a:t>immobilities</a:t>
            </a:r>
            <a:r>
              <a:rPr lang="en-US" b="0" dirty="0"/>
              <a:t>, which make it difficult for workers to switch jobs and find alternative employment.</a:t>
            </a:r>
          </a:p>
          <a:p>
            <a:r>
              <a:rPr lang="en-US" b="0" dirty="0">
                <a:solidFill>
                  <a:srgbClr val="C00000"/>
                </a:solidFill>
              </a:rPr>
              <a:t>A higher, well chosen minimum wage can raise employment in a labor market where firms enjoy monopsony power. </a:t>
            </a:r>
            <a:endParaRPr lang="en-US" b="0" dirty="0"/>
          </a:p>
          <a:p>
            <a:endParaRPr lang="en-US" dirty="0"/>
          </a:p>
        </p:txBody>
      </p:sp>
      <p:sp>
        <p:nvSpPr>
          <p:cNvPr id="4" name="Slide Number Placeholder 3">
            <a:extLst>
              <a:ext uri="{FF2B5EF4-FFF2-40B4-BE49-F238E27FC236}">
                <a16:creationId xmlns:a16="http://schemas.microsoft.com/office/drawing/2014/main" id="{D051D040-0B66-43CB-8DED-F4FEAA157D82}"/>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19574398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87A82-40E5-2545-B8CC-9E888292D68C}"/>
              </a:ext>
            </a:extLst>
          </p:cNvPr>
          <p:cNvSpPr>
            <a:spLocks noGrp="1"/>
          </p:cNvSpPr>
          <p:nvPr>
            <p:ph type="title"/>
          </p:nvPr>
        </p:nvSpPr>
        <p:spPr>
          <a:xfrm>
            <a:off x="774700" y="0"/>
            <a:ext cx="10515600" cy="1325563"/>
          </a:xfrm>
        </p:spPr>
        <p:txBody>
          <a:bodyPr/>
          <a:lstStyle/>
          <a:p>
            <a:r>
              <a:rPr lang="en-US" dirty="0">
                <a:solidFill>
                  <a:schemeClr val="bg1"/>
                </a:solidFill>
              </a:rPr>
              <a:t>Sim</a:t>
            </a:r>
            <a:r>
              <a:rPr lang="en-US" dirty="0"/>
              <a:t>ple Views are Incomplete</a:t>
            </a:r>
          </a:p>
        </p:txBody>
      </p:sp>
      <p:sp>
        <p:nvSpPr>
          <p:cNvPr id="3" name="Content Placeholder 2">
            <a:extLst>
              <a:ext uri="{FF2B5EF4-FFF2-40B4-BE49-F238E27FC236}">
                <a16:creationId xmlns:a16="http://schemas.microsoft.com/office/drawing/2014/main" id="{B86AC58B-F64A-EC4D-812A-A75FF6AA85E9}"/>
              </a:ext>
            </a:extLst>
          </p:cNvPr>
          <p:cNvSpPr>
            <a:spLocks noGrp="1"/>
          </p:cNvSpPr>
          <p:nvPr>
            <p:ph idx="1"/>
          </p:nvPr>
        </p:nvSpPr>
        <p:spPr/>
        <p:txBody>
          <a:bodyPr>
            <a:normAutofit fontScale="92500" lnSpcReduction="10000"/>
          </a:bodyPr>
          <a:lstStyle/>
          <a:p>
            <a:r>
              <a:rPr lang="en-US" dirty="0"/>
              <a:t>A minimum wage need not reduce employment.</a:t>
            </a:r>
          </a:p>
          <a:p>
            <a:r>
              <a:rPr lang="en-US" dirty="0"/>
              <a:t>An increase in the minimum wage can hurt its intended beneficiaries - even with no employment effect.</a:t>
            </a:r>
          </a:p>
          <a:p>
            <a:r>
              <a:rPr lang="en-US" dirty="0"/>
              <a:t>This incompleteness comes from potential firm responses:</a:t>
            </a:r>
          </a:p>
          <a:p>
            <a:pPr lvl="1"/>
            <a:r>
              <a:rPr lang="en-US" dirty="0"/>
              <a:t>Output prices</a:t>
            </a:r>
          </a:p>
          <a:p>
            <a:pPr lvl="1"/>
            <a:r>
              <a:rPr lang="en-US" dirty="0"/>
              <a:t>Nonwage compensation</a:t>
            </a:r>
          </a:p>
          <a:p>
            <a:pPr lvl="1"/>
            <a:r>
              <a:rPr lang="en-US" dirty="0"/>
              <a:t>Other job attributes:</a:t>
            </a:r>
          </a:p>
          <a:p>
            <a:pPr lvl="2"/>
            <a:r>
              <a:rPr lang="en-US" dirty="0"/>
              <a:t>Effort requirements, safety measures, quality of working environment.</a:t>
            </a:r>
          </a:p>
          <a:p>
            <a:r>
              <a:rPr lang="en-US" dirty="0"/>
              <a:t>Because business settings vary, the responses across these areas will differ across industries and between firms within an industry.</a:t>
            </a:r>
          </a:p>
          <a:p>
            <a:pPr lvl="1"/>
            <a:r>
              <a:rPr lang="en-US" dirty="0"/>
              <a:t>No single answer is possible.</a:t>
            </a:r>
          </a:p>
        </p:txBody>
      </p:sp>
      <p:sp>
        <p:nvSpPr>
          <p:cNvPr id="4" name="Slide Number Placeholder 3">
            <a:extLst>
              <a:ext uri="{FF2B5EF4-FFF2-40B4-BE49-F238E27FC236}">
                <a16:creationId xmlns:a16="http://schemas.microsoft.com/office/drawing/2014/main" id="{AB00D08F-C1B5-1E41-8ECE-C09D39AB2F06}"/>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1100261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normAutofit/>
          </a:bodyPr>
          <a:lstStyle/>
          <a:p>
            <a:pPr marL="0" indent="0">
              <a:buNone/>
            </a:pPr>
            <a:r>
              <a:rPr lang="en-US" dirty="0">
                <a:solidFill>
                  <a:srgbClr val="FF0000"/>
                </a:solidFill>
              </a:rPr>
              <a:t>Handle this as you would like. With well over 100 students, the questions come fast and furious</a:t>
            </a:r>
          </a:p>
          <a:p>
            <a:r>
              <a:rPr lang="en-US" dirty="0"/>
              <a:t>Submit questions in the chat.  I will try to address questions as they come up.</a:t>
            </a:r>
          </a:p>
          <a:p>
            <a:r>
              <a:rPr lang="en-US" dirty="0"/>
              <a:t>We will do a verbal Q&amp;A once the material has been presented.</a:t>
            </a:r>
          </a:p>
          <a:p>
            <a:r>
              <a:rPr lang="en-US" dirty="0"/>
              <a:t>Slides will be available from the NEED website tonight https://needecon.org/delivered_presentations.php.</a:t>
            </a:r>
          </a:p>
          <a:p>
            <a:pPr marL="0" indent="0">
              <a:buNone/>
            </a:pPr>
            <a:br>
              <a:rPr lang="en-US" dirty="0"/>
            </a:br>
            <a:endParaRPr lang="en-US" dirty="0"/>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27701839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01B57-CBB2-674F-A102-9B92018F821C}"/>
              </a:ext>
            </a:extLst>
          </p:cNvPr>
          <p:cNvSpPr>
            <a:spLocks noGrp="1"/>
          </p:cNvSpPr>
          <p:nvPr>
            <p:ph type="title"/>
          </p:nvPr>
        </p:nvSpPr>
        <p:spPr>
          <a:xfrm>
            <a:off x="800100" y="0"/>
            <a:ext cx="10515600" cy="1325563"/>
          </a:xfrm>
        </p:spPr>
        <p:txBody>
          <a:bodyPr/>
          <a:lstStyle/>
          <a:p>
            <a:r>
              <a:rPr lang="en-US" dirty="0">
                <a:solidFill>
                  <a:schemeClr val="bg1"/>
                </a:solidFill>
              </a:rPr>
              <a:t>Res</a:t>
            </a:r>
            <a:r>
              <a:rPr lang="en-US" dirty="0"/>
              <a:t>ponses by Employer</a:t>
            </a:r>
          </a:p>
        </p:txBody>
      </p:sp>
      <p:sp>
        <p:nvSpPr>
          <p:cNvPr id="3" name="Content Placeholder 2">
            <a:extLst>
              <a:ext uri="{FF2B5EF4-FFF2-40B4-BE49-F238E27FC236}">
                <a16:creationId xmlns:a16="http://schemas.microsoft.com/office/drawing/2014/main" id="{54127255-E216-AB43-80D7-D2218B14CCFC}"/>
              </a:ext>
            </a:extLst>
          </p:cNvPr>
          <p:cNvSpPr>
            <a:spLocks noGrp="1"/>
          </p:cNvSpPr>
          <p:nvPr>
            <p:ph idx="1"/>
          </p:nvPr>
        </p:nvSpPr>
        <p:spPr/>
        <p:txBody>
          <a:bodyPr>
            <a:normAutofit fontScale="70000" lnSpcReduction="20000"/>
          </a:bodyPr>
          <a:lstStyle/>
          <a:p>
            <a:r>
              <a:rPr lang="en-US" dirty="0"/>
              <a:t>Reduce employment of low wage workers.</a:t>
            </a:r>
          </a:p>
          <a:p>
            <a:pPr lvl="1"/>
            <a:r>
              <a:rPr lang="en-US" dirty="0"/>
              <a:t>Produce less.</a:t>
            </a:r>
          </a:p>
          <a:p>
            <a:pPr lvl="1"/>
            <a:r>
              <a:rPr lang="en-US" dirty="0"/>
              <a:t>Reduce dependence on low skilled labor</a:t>
            </a:r>
          </a:p>
          <a:p>
            <a:pPr lvl="2"/>
            <a:r>
              <a:rPr lang="en-US" dirty="0">
                <a:solidFill>
                  <a:schemeClr val="tx1"/>
                </a:solidFill>
              </a:rPr>
              <a:t>Using more capital or more of labor with higher skills.</a:t>
            </a:r>
            <a:endParaRPr lang="en-US" dirty="0"/>
          </a:p>
          <a:p>
            <a:r>
              <a:rPr lang="en-US" dirty="0"/>
              <a:t>Raise prices to consumers.</a:t>
            </a:r>
          </a:p>
          <a:p>
            <a:pPr lvl="1"/>
            <a:r>
              <a:rPr lang="en-US" dirty="0">
                <a:solidFill>
                  <a:schemeClr val="tx1"/>
                </a:solidFill>
              </a:rPr>
              <a:t>Offsets the increase in labor costs, blunting the drop in employment.</a:t>
            </a:r>
          </a:p>
          <a:p>
            <a:pPr lvl="1"/>
            <a:r>
              <a:rPr lang="en-US" dirty="0">
                <a:solidFill>
                  <a:schemeClr val="tx1"/>
                </a:solidFill>
              </a:rPr>
              <a:t>However, it also erodes the income gains of min wage increase.</a:t>
            </a:r>
          </a:p>
          <a:p>
            <a:r>
              <a:rPr lang="en-US" dirty="0"/>
              <a:t>Reduce nonwage compensation.</a:t>
            </a:r>
          </a:p>
          <a:p>
            <a:pPr lvl="1"/>
            <a:r>
              <a:rPr lang="en-US" dirty="0">
                <a:solidFill>
                  <a:schemeClr val="tx1"/>
                </a:solidFill>
              </a:rPr>
              <a:t>Health care, paid leave, etc.</a:t>
            </a:r>
          </a:p>
          <a:p>
            <a:r>
              <a:rPr lang="en-US" dirty="0"/>
              <a:t>Alter other job attributes.</a:t>
            </a:r>
          </a:p>
          <a:p>
            <a:pPr lvl="1"/>
            <a:r>
              <a:rPr lang="en-US" dirty="0">
                <a:solidFill>
                  <a:schemeClr val="tx1"/>
                </a:solidFill>
              </a:rPr>
              <a:t>Effort requirements, safety, general quality of the work environment, flexibility of schedules.</a:t>
            </a:r>
          </a:p>
          <a:p>
            <a:r>
              <a:rPr lang="en-US" dirty="0"/>
              <a:t>Offshore production.</a:t>
            </a:r>
          </a:p>
          <a:p>
            <a:r>
              <a:rPr lang="en-US" dirty="0"/>
              <a:t>Experience lower profits.</a:t>
            </a:r>
          </a:p>
          <a:p>
            <a:r>
              <a:rPr lang="en-US" dirty="0"/>
              <a:t>Close down.</a:t>
            </a:r>
          </a:p>
        </p:txBody>
      </p:sp>
      <p:sp>
        <p:nvSpPr>
          <p:cNvPr id="4" name="Slide Number Placeholder 3">
            <a:extLst>
              <a:ext uri="{FF2B5EF4-FFF2-40B4-BE49-F238E27FC236}">
                <a16:creationId xmlns:a16="http://schemas.microsoft.com/office/drawing/2014/main" id="{30687B55-6695-3742-A22E-AFA412B49FA7}"/>
              </a:ext>
            </a:extLst>
          </p:cNvPr>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42767797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D79FF-1051-BB48-99E7-5628C5986EE3}"/>
              </a:ext>
            </a:extLst>
          </p:cNvPr>
          <p:cNvSpPr>
            <a:spLocks noGrp="1"/>
          </p:cNvSpPr>
          <p:nvPr>
            <p:ph type="title"/>
          </p:nvPr>
        </p:nvSpPr>
        <p:spPr>
          <a:xfrm>
            <a:off x="781050" y="0"/>
            <a:ext cx="10515600" cy="1325563"/>
          </a:xfrm>
        </p:spPr>
        <p:txBody>
          <a:bodyPr/>
          <a:lstStyle/>
          <a:p>
            <a:r>
              <a:rPr lang="en-US" dirty="0">
                <a:solidFill>
                  <a:schemeClr val="bg1"/>
                </a:solidFill>
              </a:rPr>
              <a:t>Res</a:t>
            </a:r>
            <a:r>
              <a:rPr lang="en-US" dirty="0"/>
              <a:t>ponses by Employee</a:t>
            </a:r>
          </a:p>
        </p:txBody>
      </p:sp>
      <p:sp>
        <p:nvSpPr>
          <p:cNvPr id="3" name="Content Placeholder 2">
            <a:extLst>
              <a:ext uri="{FF2B5EF4-FFF2-40B4-BE49-F238E27FC236}">
                <a16:creationId xmlns:a16="http://schemas.microsoft.com/office/drawing/2014/main" id="{0B0A92E0-8A32-384B-92E3-54E2B5DD182B}"/>
              </a:ext>
            </a:extLst>
          </p:cNvPr>
          <p:cNvSpPr>
            <a:spLocks noGrp="1"/>
          </p:cNvSpPr>
          <p:nvPr>
            <p:ph idx="1"/>
          </p:nvPr>
        </p:nvSpPr>
        <p:spPr>
          <a:xfrm>
            <a:off x="3101800" y="1470247"/>
            <a:ext cx="5874099" cy="4351338"/>
          </a:xfrm>
        </p:spPr>
        <p:txBody>
          <a:bodyPr/>
          <a:lstStyle/>
          <a:p>
            <a:r>
              <a:rPr lang="en-US" dirty="0"/>
              <a:t>Increase their supply of labor.</a:t>
            </a:r>
          </a:p>
          <a:p>
            <a:pPr lvl="1"/>
            <a:r>
              <a:rPr lang="en-US" dirty="0"/>
              <a:t>Growing the labor force.</a:t>
            </a:r>
          </a:p>
          <a:p>
            <a:r>
              <a:rPr lang="en-US" dirty="0"/>
              <a:t>Value the job more highly.</a:t>
            </a:r>
          </a:p>
          <a:p>
            <a:pPr lvl="1"/>
            <a:r>
              <a:rPr lang="en-US" dirty="0">
                <a:solidFill>
                  <a:schemeClr val="tx1"/>
                </a:solidFill>
              </a:rPr>
              <a:t>Increased effort.</a:t>
            </a:r>
          </a:p>
          <a:p>
            <a:pPr lvl="1"/>
            <a:r>
              <a:rPr lang="en-US" dirty="0">
                <a:solidFill>
                  <a:schemeClr val="tx1"/>
                </a:solidFill>
              </a:rPr>
              <a:t>Reduced job search.</a:t>
            </a:r>
          </a:p>
          <a:p>
            <a:r>
              <a:rPr lang="en-US" dirty="0"/>
              <a:t>Use the increased income to:</a:t>
            </a:r>
          </a:p>
          <a:p>
            <a:pPr lvl="1"/>
            <a:r>
              <a:rPr lang="en-US" dirty="0"/>
              <a:t>Better the lives of their family.</a:t>
            </a:r>
          </a:p>
          <a:p>
            <a:pPr lvl="1"/>
            <a:r>
              <a:rPr lang="en-US" dirty="0"/>
              <a:t>Invest in training and education.</a:t>
            </a:r>
          </a:p>
        </p:txBody>
      </p:sp>
      <p:sp>
        <p:nvSpPr>
          <p:cNvPr id="4" name="Slide Number Placeholder 3">
            <a:extLst>
              <a:ext uri="{FF2B5EF4-FFF2-40B4-BE49-F238E27FC236}">
                <a16:creationId xmlns:a16="http://schemas.microsoft.com/office/drawing/2014/main" id="{8D182BF8-F057-1B4F-BB27-5336C6C128F2}"/>
              </a:ext>
            </a:extLst>
          </p:cNvPr>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36094125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3B3FF-604A-FD41-9CAA-9C989AD679EA}"/>
              </a:ext>
            </a:extLst>
          </p:cNvPr>
          <p:cNvSpPr>
            <a:spLocks noGrp="1"/>
          </p:cNvSpPr>
          <p:nvPr>
            <p:ph type="title"/>
          </p:nvPr>
        </p:nvSpPr>
        <p:spPr>
          <a:xfrm>
            <a:off x="788505" y="0"/>
            <a:ext cx="10515600" cy="1325563"/>
          </a:xfrm>
        </p:spPr>
        <p:txBody>
          <a:bodyPr/>
          <a:lstStyle/>
          <a:p>
            <a:r>
              <a:rPr lang="en-US" dirty="0">
                <a:solidFill>
                  <a:schemeClr val="bg1"/>
                </a:solidFill>
              </a:rPr>
              <a:t>Arg</a:t>
            </a:r>
            <a:r>
              <a:rPr lang="en-US" dirty="0"/>
              <a:t>uments FOR a Minimum Wage</a:t>
            </a:r>
          </a:p>
        </p:txBody>
      </p:sp>
      <p:sp>
        <p:nvSpPr>
          <p:cNvPr id="3" name="Content Placeholder 2">
            <a:extLst>
              <a:ext uri="{FF2B5EF4-FFF2-40B4-BE49-F238E27FC236}">
                <a16:creationId xmlns:a16="http://schemas.microsoft.com/office/drawing/2014/main" id="{02927334-9606-C947-8513-6B9B90FBD2B8}"/>
              </a:ext>
            </a:extLst>
          </p:cNvPr>
          <p:cNvSpPr>
            <a:spLocks noGrp="1"/>
          </p:cNvSpPr>
          <p:nvPr>
            <p:ph idx="1"/>
          </p:nvPr>
        </p:nvSpPr>
        <p:spPr>
          <a:xfrm>
            <a:off x="838200" y="1495222"/>
            <a:ext cx="10515600" cy="4596505"/>
          </a:xfrm>
        </p:spPr>
        <p:txBody>
          <a:bodyPr>
            <a:normAutofit fontScale="92500" lnSpcReduction="10000"/>
          </a:bodyPr>
          <a:lstStyle/>
          <a:p>
            <a:r>
              <a:rPr lang="en-US" dirty="0"/>
              <a:t>Basic:</a:t>
            </a:r>
          </a:p>
          <a:p>
            <a:pPr lvl="1"/>
            <a:r>
              <a:rPr lang="en-US" dirty="0"/>
              <a:t>It </a:t>
            </a:r>
            <a:r>
              <a:rPr lang="en-US" b="1" dirty="0"/>
              <a:t>raises the standard of living </a:t>
            </a:r>
            <a:r>
              <a:rPr lang="en-US" dirty="0"/>
              <a:t>for minimum wage workers.</a:t>
            </a:r>
          </a:p>
          <a:p>
            <a:pPr lvl="2"/>
            <a:r>
              <a:rPr lang="en-US" dirty="0"/>
              <a:t>In 2019, CBO projected increases for 17 million people with an increase to $15/hour by 2025.</a:t>
            </a:r>
          </a:p>
          <a:p>
            <a:r>
              <a:rPr lang="en-US" dirty="0"/>
              <a:t>Secondary - Less consensus:</a:t>
            </a:r>
          </a:p>
          <a:p>
            <a:pPr lvl="1"/>
            <a:r>
              <a:rPr lang="en-US" b="1" dirty="0"/>
              <a:t>Improved employee morale.</a:t>
            </a:r>
          </a:p>
          <a:p>
            <a:pPr lvl="2"/>
            <a:r>
              <a:rPr lang="en-US" dirty="0"/>
              <a:t>Less turnover, greater productivity.</a:t>
            </a:r>
          </a:p>
          <a:p>
            <a:pPr lvl="1"/>
            <a:r>
              <a:rPr lang="en-US" b="1" dirty="0"/>
              <a:t>Economic growth potential.</a:t>
            </a:r>
          </a:p>
          <a:p>
            <a:pPr lvl="2"/>
            <a:r>
              <a:rPr lang="en-US" dirty="0"/>
              <a:t>Increased purchasing power among low wage workers may increase aggregate demand.</a:t>
            </a:r>
          </a:p>
          <a:p>
            <a:pPr lvl="1"/>
            <a:r>
              <a:rPr lang="en-US" b="1" dirty="0"/>
              <a:t>Reduce gender disparities in wages.</a:t>
            </a:r>
          </a:p>
          <a:p>
            <a:pPr lvl="2"/>
            <a:r>
              <a:rPr lang="en-US" dirty="0"/>
              <a:t>A greater proportion of female workers are paid the minimum wage.</a:t>
            </a:r>
          </a:p>
          <a:p>
            <a:pPr lvl="2"/>
            <a:r>
              <a:rPr lang="en-US" dirty="0"/>
              <a:t>Proportions across race and ethnicity do not differ significantly.</a:t>
            </a:r>
          </a:p>
          <a:p>
            <a:endParaRPr lang="en-US" dirty="0"/>
          </a:p>
        </p:txBody>
      </p:sp>
      <p:sp>
        <p:nvSpPr>
          <p:cNvPr id="4" name="Slide Number Placeholder 3">
            <a:extLst>
              <a:ext uri="{FF2B5EF4-FFF2-40B4-BE49-F238E27FC236}">
                <a16:creationId xmlns:a16="http://schemas.microsoft.com/office/drawing/2014/main" id="{80A4CA75-1EDB-9747-87FD-542698D0DF2C}"/>
              </a:ext>
            </a:extLst>
          </p:cNvPr>
          <p:cNvSpPr>
            <a:spLocks noGrp="1"/>
          </p:cNvSpPr>
          <p:nvPr>
            <p:ph type="sldNum" sz="quarter" idx="12"/>
          </p:nvPr>
        </p:nvSpPr>
        <p:spPr/>
        <p:txBody>
          <a:bodyPr/>
          <a:lstStyle/>
          <a:p>
            <a:fld id="{D9F085D5-EC86-4F6A-B501-C1359CB39116}" type="slidenum">
              <a:rPr lang="en-GB" smtClean="0"/>
              <a:t>42</a:t>
            </a:fld>
            <a:endParaRPr lang="en-GB"/>
          </a:p>
        </p:txBody>
      </p:sp>
      <p:sp>
        <p:nvSpPr>
          <p:cNvPr id="5" name="TextBox 4">
            <a:extLst>
              <a:ext uri="{FF2B5EF4-FFF2-40B4-BE49-F238E27FC236}">
                <a16:creationId xmlns:a16="http://schemas.microsoft.com/office/drawing/2014/main" id="{42E46FC4-E15E-7040-A13B-3439AE0B507B}"/>
              </a:ext>
            </a:extLst>
          </p:cNvPr>
          <p:cNvSpPr txBox="1"/>
          <p:nvPr/>
        </p:nvSpPr>
        <p:spPr>
          <a:xfrm>
            <a:off x="3530600" y="6456851"/>
            <a:ext cx="8136971" cy="276999"/>
          </a:xfrm>
          <a:prstGeom prst="rect">
            <a:avLst/>
          </a:prstGeom>
          <a:noFill/>
        </p:spPr>
        <p:txBody>
          <a:bodyPr wrap="none" rtlCol="0">
            <a:spAutoFit/>
          </a:bodyPr>
          <a:lstStyle/>
          <a:p>
            <a:r>
              <a:rPr lang="en-US" sz="1200" dirty="0"/>
              <a:t>Source: https://</a:t>
            </a:r>
            <a:r>
              <a:rPr lang="en-US" sz="1200" dirty="0" err="1"/>
              <a:t>www.investopedia.com</a:t>
            </a:r>
            <a:r>
              <a:rPr lang="en-US" sz="1200" dirty="0"/>
              <a:t>/articles/markets-economy/090516/what-are-pros-and-cons-raising-minimum-</a:t>
            </a:r>
            <a:r>
              <a:rPr lang="en-US" sz="1200" dirty="0" err="1"/>
              <a:t>wage.asp</a:t>
            </a:r>
            <a:endParaRPr lang="en-US" sz="1200" dirty="0"/>
          </a:p>
        </p:txBody>
      </p:sp>
    </p:spTree>
    <p:extLst>
      <p:ext uri="{BB962C8B-B14F-4D97-AF65-F5344CB8AC3E}">
        <p14:creationId xmlns:p14="http://schemas.microsoft.com/office/powerpoint/2010/main" val="20338154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3B3FF-604A-FD41-9CAA-9C989AD679EA}"/>
              </a:ext>
            </a:extLst>
          </p:cNvPr>
          <p:cNvSpPr>
            <a:spLocks noGrp="1"/>
          </p:cNvSpPr>
          <p:nvPr>
            <p:ph type="title"/>
          </p:nvPr>
        </p:nvSpPr>
        <p:spPr>
          <a:xfrm>
            <a:off x="788505" y="0"/>
            <a:ext cx="10515600" cy="1325563"/>
          </a:xfrm>
        </p:spPr>
        <p:txBody>
          <a:bodyPr/>
          <a:lstStyle/>
          <a:p>
            <a:r>
              <a:rPr lang="en-US" dirty="0">
                <a:solidFill>
                  <a:schemeClr val="bg1"/>
                </a:solidFill>
              </a:rPr>
              <a:t>Arg</a:t>
            </a:r>
            <a:r>
              <a:rPr lang="en-US" dirty="0"/>
              <a:t>uments AGAINST a Minimum Wage Hike</a:t>
            </a:r>
          </a:p>
        </p:txBody>
      </p:sp>
      <p:sp>
        <p:nvSpPr>
          <p:cNvPr id="3" name="Content Placeholder 2">
            <a:extLst>
              <a:ext uri="{FF2B5EF4-FFF2-40B4-BE49-F238E27FC236}">
                <a16:creationId xmlns:a16="http://schemas.microsoft.com/office/drawing/2014/main" id="{02927334-9606-C947-8513-6B9B90FBD2B8}"/>
              </a:ext>
            </a:extLst>
          </p:cNvPr>
          <p:cNvSpPr>
            <a:spLocks noGrp="1"/>
          </p:cNvSpPr>
          <p:nvPr>
            <p:ph idx="1"/>
          </p:nvPr>
        </p:nvSpPr>
        <p:spPr>
          <a:xfrm>
            <a:off x="838200" y="1495222"/>
            <a:ext cx="10515600" cy="4596505"/>
          </a:xfrm>
        </p:spPr>
        <p:txBody>
          <a:bodyPr>
            <a:normAutofit/>
          </a:bodyPr>
          <a:lstStyle/>
          <a:p>
            <a:r>
              <a:rPr lang="en-US" dirty="0"/>
              <a:t>Basic:</a:t>
            </a:r>
          </a:p>
          <a:p>
            <a:pPr lvl="1"/>
            <a:r>
              <a:rPr lang="en-US" dirty="0"/>
              <a:t>Increased labor costs </a:t>
            </a:r>
            <a:r>
              <a:rPr lang="en-US" b="1" dirty="0"/>
              <a:t>lowers employment </a:t>
            </a:r>
            <a:r>
              <a:rPr lang="en-US" dirty="0"/>
              <a:t>among low wage workers.</a:t>
            </a:r>
          </a:p>
          <a:p>
            <a:pPr lvl="2"/>
            <a:r>
              <a:rPr lang="en-US" dirty="0"/>
              <a:t>Particular effect on:</a:t>
            </a:r>
          </a:p>
          <a:p>
            <a:pPr lvl="3"/>
            <a:r>
              <a:rPr lang="en-US" dirty="0"/>
              <a:t>Small businesses.</a:t>
            </a:r>
          </a:p>
          <a:p>
            <a:pPr lvl="3"/>
            <a:r>
              <a:rPr lang="en-US" dirty="0"/>
              <a:t>Labor intensive industries.</a:t>
            </a:r>
          </a:p>
          <a:p>
            <a:r>
              <a:rPr lang="en-US" dirty="0"/>
              <a:t>Secondary:</a:t>
            </a:r>
          </a:p>
          <a:p>
            <a:pPr lvl="1"/>
            <a:r>
              <a:rPr lang="en-US" dirty="0"/>
              <a:t>Increases the cost of living – inflation.</a:t>
            </a:r>
          </a:p>
          <a:p>
            <a:pPr lvl="2"/>
            <a:r>
              <a:rPr lang="en-US" dirty="0"/>
              <a:t>Producers may raise prices to offset the increase in labor costs.</a:t>
            </a:r>
          </a:p>
          <a:p>
            <a:pPr lvl="1"/>
            <a:r>
              <a:rPr lang="en-US" dirty="0"/>
              <a:t>May change the nature of the workplace environment.</a:t>
            </a:r>
          </a:p>
        </p:txBody>
      </p:sp>
      <p:sp>
        <p:nvSpPr>
          <p:cNvPr id="4" name="Slide Number Placeholder 3">
            <a:extLst>
              <a:ext uri="{FF2B5EF4-FFF2-40B4-BE49-F238E27FC236}">
                <a16:creationId xmlns:a16="http://schemas.microsoft.com/office/drawing/2014/main" id="{80A4CA75-1EDB-9747-87FD-542698D0DF2C}"/>
              </a:ext>
            </a:extLst>
          </p:cNvPr>
          <p:cNvSpPr>
            <a:spLocks noGrp="1"/>
          </p:cNvSpPr>
          <p:nvPr>
            <p:ph type="sldNum" sz="quarter" idx="12"/>
          </p:nvPr>
        </p:nvSpPr>
        <p:spPr/>
        <p:txBody>
          <a:bodyPr/>
          <a:lstStyle/>
          <a:p>
            <a:fld id="{D9F085D5-EC86-4F6A-B501-C1359CB39116}" type="slidenum">
              <a:rPr lang="en-GB" smtClean="0"/>
              <a:t>43</a:t>
            </a:fld>
            <a:endParaRPr lang="en-GB"/>
          </a:p>
        </p:txBody>
      </p:sp>
      <p:sp>
        <p:nvSpPr>
          <p:cNvPr id="5" name="TextBox 4">
            <a:extLst>
              <a:ext uri="{FF2B5EF4-FFF2-40B4-BE49-F238E27FC236}">
                <a16:creationId xmlns:a16="http://schemas.microsoft.com/office/drawing/2014/main" id="{42E46FC4-E15E-7040-A13B-3439AE0B507B}"/>
              </a:ext>
            </a:extLst>
          </p:cNvPr>
          <p:cNvSpPr txBox="1"/>
          <p:nvPr/>
        </p:nvSpPr>
        <p:spPr>
          <a:xfrm>
            <a:off x="3530600" y="6456851"/>
            <a:ext cx="8136971" cy="276999"/>
          </a:xfrm>
          <a:prstGeom prst="rect">
            <a:avLst/>
          </a:prstGeom>
          <a:noFill/>
        </p:spPr>
        <p:txBody>
          <a:bodyPr wrap="none" rtlCol="0">
            <a:spAutoFit/>
          </a:bodyPr>
          <a:lstStyle/>
          <a:p>
            <a:r>
              <a:rPr lang="en-US" sz="1200" dirty="0"/>
              <a:t>Source: https://</a:t>
            </a:r>
            <a:r>
              <a:rPr lang="en-US" sz="1200" dirty="0" err="1"/>
              <a:t>www.investopedia.com</a:t>
            </a:r>
            <a:r>
              <a:rPr lang="en-US" sz="1200" dirty="0"/>
              <a:t>/articles/markets-economy/090516/what-are-pros-and-cons-raising-minimum-</a:t>
            </a:r>
            <a:r>
              <a:rPr lang="en-US" sz="1200" dirty="0" err="1"/>
              <a:t>wage.asp</a:t>
            </a:r>
            <a:endParaRPr lang="en-US" sz="1200" dirty="0"/>
          </a:p>
        </p:txBody>
      </p:sp>
    </p:spTree>
    <p:extLst>
      <p:ext uri="{BB962C8B-B14F-4D97-AF65-F5344CB8AC3E}">
        <p14:creationId xmlns:p14="http://schemas.microsoft.com/office/powerpoint/2010/main" val="12456618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407F1-B75A-1C4B-B71B-414197374153}"/>
              </a:ext>
            </a:extLst>
          </p:cNvPr>
          <p:cNvSpPr>
            <a:spLocks noGrp="1"/>
          </p:cNvSpPr>
          <p:nvPr>
            <p:ph type="title"/>
          </p:nvPr>
        </p:nvSpPr>
        <p:spPr>
          <a:xfrm>
            <a:off x="812800" y="0"/>
            <a:ext cx="10515600" cy="1325563"/>
          </a:xfrm>
        </p:spPr>
        <p:txBody>
          <a:bodyPr/>
          <a:lstStyle/>
          <a:p>
            <a:r>
              <a:rPr lang="en-US" dirty="0">
                <a:solidFill>
                  <a:schemeClr val="bg1"/>
                </a:solidFill>
              </a:rPr>
              <a:t>Wh</a:t>
            </a:r>
            <a:r>
              <a:rPr lang="en-US" dirty="0"/>
              <a:t>o Wins? No Clear Answer</a:t>
            </a:r>
          </a:p>
        </p:txBody>
      </p:sp>
      <p:sp>
        <p:nvSpPr>
          <p:cNvPr id="3" name="Content Placeholder 2">
            <a:extLst>
              <a:ext uri="{FF2B5EF4-FFF2-40B4-BE49-F238E27FC236}">
                <a16:creationId xmlns:a16="http://schemas.microsoft.com/office/drawing/2014/main" id="{3AAF229E-14D3-0442-815A-75949CB03878}"/>
              </a:ext>
            </a:extLst>
          </p:cNvPr>
          <p:cNvSpPr>
            <a:spLocks noGrp="1"/>
          </p:cNvSpPr>
          <p:nvPr>
            <p:ph idx="1"/>
          </p:nvPr>
        </p:nvSpPr>
        <p:spPr/>
        <p:txBody>
          <a:bodyPr>
            <a:normAutofit fontScale="92500" lnSpcReduction="20000"/>
          </a:bodyPr>
          <a:lstStyle/>
          <a:p>
            <a:r>
              <a:rPr lang="en-US" dirty="0"/>
              <a:t>Minimum wage is more likely to be beneficial at lower wages and with smallish changes.</a:t>
            </a:r>
          </a:p>
          <a:p>
            <a:r>
              <a:rPr lang="en-US" dirty="0"/>
              <a:t>The spillover effects of an increase in the minimum wage are not well understood:</a:t>
            </a:r>
          </a:p>
          <a:p>
            <a:pPr lvl="1"/>
            <a:r>
              <a:rPr lang="en-US" dirty="0"/>
              <a:t>Increased effort and employee retention.</a:t>
            </a:r>
          </a:p>
          <a:p>
            <a:pPr lvl="1"/>
            <a:r>
              <a:rPr lang="en-US" dirty="0"/>
              <a:t>Increase in prices/inflation.</a:t>
            </a:r>
          </a:p>
          <a:p>
            <a:pPr lvl="1"/>
            <a:r>
              <a:rPr lang="en-US" dirty="0"/>
              <a:t>Reduction of nonmonetary compensation.</a:t>
            </a:r>
          </a:p>
          <a:p>
            <a:pPr lvl="1"/>
            <a:r>
              <a:rPr lang="en-US" dirty="0"/>
              <a:t>Less attractive work environment. </a:t>
            </a:r>
          </a:p>
          <a:p>
            <a:pPr lvl="2"/>
            <a:r>
              <a:rPr lang="en-US" dirty="0"/>
              <a:t>E.g., more variable work schedules, fewer safety measures.</a:t>
            </a:r>
          </a:p>
          <a:p>
            <a:r>
              <a:rPr lang="en-US" dirty="0"/>
              <a:t>“Conservative/Liberal” divide in the profession</a:t>
            </a:r>
          </a:p>
          <a:p>
            <a:pPr lvl="1"/>
            <a:r>
              <a:rPr lang="en-US" dirty="0"/>
              <a:t>Conservatives – emphasize job losses</a:t>
            </a:r>
          </a:p>
          <a:p>
            <a:pPr lvl="1"/>
            <a:r>
              <a:rPr lang="en-US" dirty="0"/>
              <a:t>Liberals – minimize job losses </a:t>
            </a:r>
          </a:p>
          <a:p>
            <a:pPr lvl="1"/>
            <a:r>
              <a:rPr lang="en-US" dirty="0"/>
              <a:t>Both are incomplete…..</a:t>
            </a:r>
          </a:p>
        </p:txBody>
      </p:sp>
      <p:sp>
        <p:nvSpPr>
          <p:cNvPr id="4" name="Slide Number Placeholder 3">
            <a:extLst>
              <a:ext uri="{FF2B5EF4-FFF2-40B4-BE49-F238E27FC236}">
                <a16:creationId xmlns:a16="http://schemas.microsoft.com/office/drawing/2014/main" id="{4B1C17D1-82F1-BB4D-B2FB-3CFF41A6C466}"/>
              </a:ext>
            </a:extLst>
          </p:cNvPr>
          <p:cNvSpPr>
            <a:spLocks noGrp="1"/>
          </p:cNvSpPr>
          <p:nvPr>
            <p:ph type="sldNum" sz="quarter" idx="12"/>
          </p:nvPr>
        </p:nvSpPr>
        <p:spPr/>
        <p:txBody>
          <a:bodyPr/>
          <a:lstStyle/>
          <a:p>
            <a:fld id="{D9F085D5-EC86-4F6A-B501-C1359CB39116}" type="slidenum">
              <a:rPr lang="en-GB" smtClean="0"/>
              <a:t>44</a:t>
            </a:fld>
            <a:endParaRPr lang="en-GB"/>
          </a:p>
        </p:txBody>
      </p:sp>
    </p:spTree>
    <p:extLst>
      <p:ext uri="{BB962C8B-B14F-4D97-AF65-F5344CB8AC3E}">
        <p14:creationId xmlns:p14="http://schemas.microsoft.com/office/powerpoint/2010/main" val="5575992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334A9-9058-E843-864A-49F131EC5728}"/>
              </a:ext>
            </a:extLst>
          </p:cNvPr>
          <p:cNvSpPr>
            <a:spLocks noGrp="1"/>
          </p:cNvSpPr>
          <p:nvPr>
            <p:ph type="title"/>
          </p:nvPr>
        </p:nvSpPr>
        <p:spPr>
          <a:xfrm>
            <a:off x="737719" y="0"/>
            <a:ext cx="10515600" cy="1325563"/>
          </a:xfrm>
        </p:spPr>
        <p:txBody>
          <a:bodyPr/>
          <a:lstStyle/>
          <a:p>
            <a:r>
              <a:rPr lang="en-US" dirty="0">
                <a:solidFill>
                  <a:schemeClr val="bg1"/>
                </a:solidFill>
              </a:rPr>
              <a:t>Con</a:t>
            </a:r>
            <a:r>
              <a:rPr lang="en-US" dirty="0"/>
              <a:t>sensus of Employment Effects?</a:t>
            </a:r>
          </a:p>
        </p:txBody>
      </p:sp>
      <p:sp>
        <p:nvSpPr>
          <p:cNvPr id="3" name="Content Placeholder 2">
            <a:extLst>
              <a:ext uri="{FF2B5EF4-FFF2-40B4-BE49-F238E27FC236}">
                <a16:creationId xmlns:a16="http://schemas.microsoft.com/office/drawing/2014/main" id="{753450B9-68A2-584D-8BDC-8A5B75C89575}"/>
              </a:ext>
            </a:extLst>
          </p:cNvPr>
          <p:cNvSpPr>
            <a:spLocks noGrp="1"/>
          </p:cNvSpPr>
          <p:nvPr>
            <p:ph idx="1"/>
          </p:nvPr>
        </p:nvSpPr>
        <p:spPr/>
        <p:txBody>
          <a:bodyPr/>
          <a:lstStyle/>
          <a:p>
            <a:r>
              <a:rPr lang="en-US" dirty="0"/>
              <a:t>Short answer: No!</a:t>
            </a:r>
          </a:p>
          <a:p>
            <a:pPr marL="0" indent="0">
              <a:buNone/>
            </a:pPr>
            <a:endParaRPr lang="en-US" dirty="0"/>
          </a:p>
          <a:p>
            <a:r>
              <a:rPr lang="en-US" dirty="0"/>
              <a:t>Longer answer:</a:t>
            </a:r>
          </a:p>
          <a:p>
            <a:pPr lvl="1"/>
            <a:r>
              <a:rPr lang="en-US" dirty="0"/>
              <a:t>Trend in the literature is toward finding progressively smaller NEGATIVE employment effects.</a:t>
            </a:r>
          </a:p>
          <a:p>
            <a:pPr lvl="1"/>
            <a:r>
              <a:rPr lang="en-US" dirty="0"/>
              <a:t>Most analyses indicate negative employment effects.</a:t>
            </a:r>
          </a:p>
          <a:p>
            <a:pPr lvl="1"/>
            <a:r>
              <a:rPr lang="en-US" dirty="0"/>
              <a:t>Some confirmation that the negative implications for employment, or hours, translates into negative implications for compensation.</a:t>
            </a:r>
          </a:p>
        </p:txBody>
      </p:sp>
      <p:sp>
        <p:nvSpPr>
          <p:cNvPr id="4" name="Slide Number Placeholder 3">
            <a:extLst>
              <a:ext uri="{FF2B5EF4-FFF2-40B4-BE49-F238E27FC236}">
                <a16:creationId xmlns:a16="http://schemas.microsoft.com/office/drawing/2014/main" id="{98AFD778-3BE0-9745-A9BD-713D204DC9E6}"/>
              </a:ext>
            </a:extLst>
          </p:cNvPr>
          <p:cNvSpPr>
            <a:spLocks noGrp="1"/>
          </p:cNvSpPr>
          <p:nvPr>
            <p:ph type="sldNum" sz="quarter" idx="12"/>
          </p:nvPr>
        </p:nvSpPr>
        <p:spPr/>
        <p:txBody>
          <a:bodyPr/>
          <a:lstStyle/>
          <a:p>
            <a:fld id="{D9F085D5-EC86-4F6A-B501-C1359CB39116}" type="slidenum">
              <a:rPr lang="en-GB" smtClean="0"/>
              <a:t>45</a:t>
            </a:fld>
            <a:endParaRPr lang="en-GB"/>
          </a:p>
        </p:txBody>
      </p:sp>
    </p:spTree>
    <p:extLst>
      <p:ext uri="{BB962C8B-B14F-4D97-AF65-F5344CB8AC3E}">
        <p14:creationId xmlns:p14="http://schemas.microsoft.com/office/powerpoint/2010/main" val="20832622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CD17B-9210-954A-AC4B-DA409B1A4902}"/>
              </a:ext>
            </a:extLst>
          </p:cNvPr>
          <p:cNvSpPr>
            <a:spLocks noGrp="1"/>
          </p:cNvSpPr>
          <p:nvPr>
            <p:ph type="title"/>
          </p:nvPr>
        </p:nvSpPr>
        <p:spPr/>
        <p:txBody>
          <a:bodyPr/>
          <a:lstStyle/>
          <a:p>
            <a:r>
              <a:rPr lang="en-US" dirty="0">
                <a:solidFill>
                  <a:schemeClr val="bg1"/>
                </a:solidFill>
              </a:rPr>
              <a:t>Rai</a:t>
            </a:r>
            <a:r>
              <a:rPr lang="en-US" dirty="0"/>
              <a:t>se the Wage Act 2021 (RWA)</a:t>
            </a:r>
          </a:p>
        </p:txBody>
      </p:sp>
      <p:sp>
        <p:nvSpPr>
          <p:cNvPr id="3" name="Content Placeholder 2">
            <a:extLst>
              <a:ext uri="{FF2B5EF4-FFF2-40B4-BE49-F238E27FC236}">
                <a16:creationId xmlns:a16="http://schemas.microsoft.com/office/drawing/2014/main" id="{EA42FE49-760B-414A-9F29-466D0BE06044}"/>
              </a:ext>
            </a:extLst>
          </p:cNvPr>
          <p:cNvSpPr>
            <a:spLocks noGrp="1"/>
          </p:cNvSpPr>
          <p:nvPr>
            <p:ph idx="1"/>
          </p:nvPr>
        </p:nvSpPr>
        <p:spPr>
          <a:xfrm>
            <a:off x="438150" y="1325563"/>
            <a:ext cx="11577801" cy="4477626"/>
          </a:xfrm>
        </p:spPr>
        <p:txBody>
          <a:bodyPr>
            <a:normAutofit/>
          </a:bodyPr>
          <a:lstStyle/>
          <a:p>
            <a:pPr>
              <a:spcAft>
                <a:spcPts val="2000"/>
              </a:spcAft>
            </a:pPr>
            <a:r>
              <a:rPr lang="en-US" dirty="0"/>
              <a:t>Raise the federal minimum wage from $7.25 to $15 by 2025; </a:t>
            </a:r>
          </a:p>
          <a:p>
            <a:pPr>
              <a:spcAft>
                <a:spcPts val="2000"/>
              </a:spcAft>
            </a:pPr>
            <a:r>
              <a:rPr lang="en-US" dirty="0"/>
              <a:t>Index the federal minimum wage to median wage growth; </a:t>
            </a:r>
          </a:p>
          <a:p>
            <a:pPr>
              <a:spcAft>
                <a:spcPts val="2000"/>
              </a:spcAft>
            </a:pPr>
            <a:r>
              <a:rPr lang="en-US" dirty="0"/>
              <a:t>Eliminate multiple minimum wages:</a:t>
            </a:r>
          </a:p>
          <a:p>
            <a:pPr lvl="1">
              <a:spcAft>
                <a:spcPts val="2000"/>
              </a:spcAft>
            </a:pPr>
            <a:r>
              <a:rPr lang="en-US" dirty="0"/>
              <a:t>End tipped workers lower minimum wage; </a:t>
            </a:r>
          </a:p>
          <a:p>
            <a:pPr lvl="1">
              <a:spcAft>
                <a:spcPts val="2000"/>
              </a:spcAft>
            </a:pPr>
            <a:r>
              <a:rPr lang="en-US" dirty="0"/>
              <a:t>End teen worker lower minimum wage;</a:t>
            </a:r>
          </a:p>
          <a:p>
            <a:pPr lvl="1"/>
            <a:r>
              <a:rPr lang="en-US" dirty="0"/>
              <a:t>End subminimum wage certificates for workers with disabilities. </a:t>
            </a:r>
          </a:p>
        </p:txBody>
      </p:sp>
      <p:sp>
        <p:nvSpPr>
          <p:cNvPr id="4" name="Slide Number Placeholder 3">
            <a:extLst>
              <a:ext uri="{FF2B5EF4-FFF2-40B4-BE49-F238E27FC236}">
                <a16:creationId xmlns:a16="http://schemas.microsoft.com/office/drawing/2014/main" id="{BEDCEBA1-5D9D-164A-BAFC-383FA0052867}"/>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20504386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1ED5D-5B25-1B42-A779-5CFC44011838}"/>
              </a:ext>
            </a:extLst>
          </p:cNvPr>
          <p:cNvSpPr>
            <a:spLocks noGrp="1"/>
          </p:cNvSpPr>
          <p:nvPr>
            <p:ph type="title"/>
          </p:nvPr>
        </p:nvSpPr>
        <p:spPr/>
        <p:txBody>
          <a:bodyPr/>
          <a:lstStyle/>
          <a:p>
            <a:r>
              <a:rPr lang="en-US" dirty="0">
                <a:solidFill>
                  <a:schemeClr val="bg1"/>
                </a:solidFill>
              </a:rPr>
              <a:t>Sch</a:t>
            </a:r>
            <a:r>
              <a:rPr lang="en-US" dirty="0"/>
              <a:t>eduled Min Wage Increases Under RWA</a:t>
            </a:r>
          </a:p>
        </p:txBody>
      </p:sp>
      <p:sp>
        <p:nvSpPr>
          <p:cNvPr id="4" name="Slide Number Placeholder 3">
            <a:extLst>
              <a:ext uri="{FF2B5EF4-FFF2-40B4-BE49-F238E27FC236}">
                <a16:creationId xmlns:a16="http://schemas.microsoft.com/office/drawing/2014/main" id="{F69784A5-9C22-8F41-9107-828EE92F55D4}"/>
              </a:ext>
            </a:extLst>
          </p:cNvPr>
          <p:cNvSpPr>
            <a:spLocks noGrp="1"/>
          </p:cNvSpPr>
          <p:nvPr>
            <p:ph type="sldNum" sz="quarter" idx="12"/>
          </p:nvPr>
        </p:nvSpPr>
        <p:spPr/>
        <p:txBody>
          <a:bodyPr/>
          <a:lstStyle/>
          <a:p>
            <a:fld id="{D9F085D5-EC86-4F6A-B501-C1359CB39116}" type="slidenum">
              <a:rPr lang="en-GB" smtClean="0"/>
              <a:t>47</a:t>
            </a:fld>
            <a:endParaRPr lang="en-GB"/>
          </a:p>
        </p:txBody>
      </p:sp>
      <p:pic>
        <p:nvPicPr>
          <p:cNvPr id="5" name="Picture 4">
            <a:extLst>
              <a:ext uri="{FF2B5EF4-FFF2-40B4-BE49-F238E27FC236}">
                <a16:creationId xmlns:a16="http://schemas.microsoft.com/office/drawing/2014/main" id="{FA00259E-7167-FC40-928E-B26A30B07FC0}"/>
              </a:ext>
            </a:extLst>
          </p:cNvPr>
          <p:cNvPicPr>
            <a:picLocks noChangeAspect="1"/>
          </p:cNvPicPr>
          <p:nvPr/>
        </p:nvPicPr>
        <p:blipFill>
          <a:blip r:embed="rId2"/>
          <a:stretch>
            <a:fillRect/>
          </a:stretch>
        </p:blipFill>
        <p:spPr>
          <a:xfrm>
            <a:off x="1333500" y="1040679"/>
            <a:ext cx="9525000" cy="5189547"/>
          </a:xfrm>
          <a:prstGeom prst="rect">
            <a:avLst/>
          </a:prstGeom>
        </p:spPr>
      </p:pic>
    </p:spTree>
    <p:extLst>
      <p:ext uri="{BB962C8B-B14F-4D97-AF65-F5344CB8AC3E}">
        <p14:creationId xmlns:p14="http://schemas.microsoft.com/office/powerpoint/2010/main" val="40618250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BC8ED-D193-AA48-B198-E0669548B2B2}"/>
              </a:ext>
            </a:extLst>
          </p:cNvPr>
          <p:cNvSpPr>
            <a:spLocks noGrp="1"/>
          </p:cNvSpPr>
          <p:nvPr>
            <p:ph type="title"/>
          </p:nvPr>
        </p:nvSpPr>
        <p:spPr/>
        <p:txBody>
          <a:bodyPr/>
          <a:lstStyle/>
          <a:p>
            <a:r>
              <a:rPr lang="en-US" dirty="0">
                <a:solidFill>
                  <a:schemeClr val="bg1"/>
                </a:solidFill>
              </a:rPr>
              <a:t>Eco</a:t>
            </a:r>
            <a:r>
              <a:rPr lang="en-US" dirty="0"/>
              <a:t>nomic Consensus on $15/hour?  NO</a:t>
            </a:r>
          </a:p>
        </p:txBody>
      </p:sp>
      <p:sp>
        <p:nvSpPr>
          <p:cNvPr id="3" name="Content Placeholder 2">
            <a:extLst>
              <a:ext uri="{FF2B5EF4-FFF2-40B4-BE49-F238E27FC236}">
                <a16:creationId xmlns:a16="http://schemas.microsoft.com/office/drawing/2014/main" id="{1B9AB782-049F-4445-8D40-523797176B10}"/>
              </a:ext>
            </a:extLst>
          </p:cNvPr>
          <p:cNvSpPr>
            <a:spLocks noGrp="1"/>
          </p:cNvSpPr>
          <p:nvPr>
            <p:ph idx="1"/>
          </p:nvPr>
        </p:nvSpPr>
        <p:spPr>
          <a:xfrm>
            <a:off x="838200" y="1047750"/>
            <a:ext cx="10515600" cy="5182476"/>
          </a:xfrm>
        </p:spPr>
        <p:txBody>
          <a:bodyPr>
            <a:normAutofit lnSpcReduction="10000"/>
          </a:bodyPr>
          <a:lstStyle/>
          <a:p>
            <a:r>
              <a:rPr lang="en-US" dirty="0"/>
              <a:t>Increases are well outside the range of previous experience.</a:t>
            </a:r>
          </a:p>
          <a:p>
            <a:endParaRPr lang="en-US" dirty="0"/>
          </a:p>
          <a:p>
            <a:r>
              <a:rPr lang="en-US" dirty="0"/>
              <a:t>Ambiguous impact on affected worker’s living standards:</a:t>
            </a:r>
          </a:p>
          <a:p>
            <a:pPr lvl="1"/>
            <a:r>
              <a:rPr lang="en-US" dirty="0"/>
              <a:t>Negative: unemployment, lower on the job amenities, inflation</a:t>
            </a:r>
          </a:p>
          <a:p>
            <a:pPr lvl="1"/>
            <a:r>
              <a:rPr lang="en-US" dirty="0"/>
              <a:t>Positive: higher wages</a:t>
            </a:r>
          </a:p>
          <a:p>
            <a:endParaRPr lang="en-US" dirty="0"/>
          </a:p>
          <a:p>
            <a:r>
              <a:rPr lang="en-US" dirty="0"/>
              <a:t>Likely NOT an improvement for business owners.</a:t>
            </a:r>
          </a:p>
          <a:p>
            <a:pPr lvl="1"/>
            <a:r>
              <a:rPr lang="en-US" dirty="0"/>
              <a:t>Unless it induces implausibly high levels of increased worker effort.</a:t>
            </a:r>
          </a:p>
          <a:p>
            <a:pPr marL="457200" lvl="1" indent="0">
              <a:buNone/>
            </a:pPr>
            <a:endParaRPr lang="en-US" dirty="0"/>
          </a:p>
          <a:p>
            <a:r>
              <a:rPr lang="en-US" dirty="0"/>
              <a:t>Implications for broader society are unclear.</a:t>
            </a:r>
          </a:p>
          <a:p>
            <a:pPr lvl="1"/>
            <a:r>
              <a:rPr lang="en-US" dirty="0"/>
              <a:t>But the minimum wage is implemented as an efficiency tradeoff for equity.</a:t>
            </a:r>
          </a:p>
          <a:p>
            <a:pPr lvl="1"/>
            <a:r>
              <a:rPr lang="en-US" dirty="0"/>
              <a:t>It is a policy that reflects society’s values regarding the welfare of workers.</a:t>
            </a:r>
          </a:p>
        </p:txBody>
      </p:sp>
      <p:sp>
        <p:nvSpPr>
          <p:cNvPr id="4" name="Slide Number Placeholder 3">
            <a:extLst>
              <a:ext uri="{FF2B5EF4-FFF2-40B4-BE49-F238E27FC236}">
                <a16:creationId xmlns:a16="http://schemas.microsoft.com/office/drawing/2014/main" id="{7B949FE3-C323-624B-B54D-7F1E6206F7FC}"/>
              </a:ext>
            </a:extLst>
          </p:cNvPr>
          <p:cNvSpPr>
            <a:spLocks noGrp="1"/>
          </p:cNvSpPr>
          <p:nvPr>
            <p:ph type="sldNum" sz="quarter" idx="12"/>
          </p:nvPr>
        </p:nvSpPr>
        <p:spPr/>
        <p:txBody>
          <a:bodyPr/>
          <a:lstStyle/>
          <a:p>
            <a:fld id="{D9F085D5-EC86-4F6A-B501-C1359CB39116}" type="slidenum">
              <a:rPr lang="en-GB" smtClean="0"/>
              <a:t>48</a:t>
            </a:fld>
            <a:endParaRPr lang="en-GB"/>
          </a:p>
        </p:txBody>
      </p:sp>
    </p:spTree>
    <p:extLst>
      <p:ext uri="{BB962C8B-B14F-4D97-AF65-F5344CB8AC3E}">
        <p14:creationId xmlns:p14="http://schemas.microsoft.com/office/powerpoint/2010/main" val="34224608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827C5-89AF-FA47-A3C7-EBD76F776371}"/>
              </a:ext>
            </a:extLst>
          </p:cNvPr>
          <p:cNvSpPr>
            <a:spLocks noGrp="1"/>
          </p:cNvSpPr>
          <p:nvPr>
            <p:ph type="title"/>
          </p:nvPr>
        </p:nvSpPr>
        <p:spPr>
          <a:xfrm>
            <a:off x="681035" y="0"/>
            <a:ext cx="10515600" cy="1325563"/>
          </a:xfrm>
        </p:spPr>
        <p:txBody>
          <a:bodyPr/>
          <a:lstStyle/>
          <a:p>
            <a:r>
              <a:rPr lang="en-US" dirty="0">
                <a:solidFill>
                  <a:schemeClr val="bg1"/>
                </a:solidFill>
              </a:rPr>
              <a:t>CBO</a:t>
            </a:r>
            <a:r>
              <a:rPr lang="en-US" dirty="0"/>
              <a:t> Analysis</a:t>
            </a:r>
          </a:p>
        </p:txBody>
      </p:sp>
      <p:sp>
        <p:nvSpPr>
          <p:cNvPr id="3" name="Content Placeholder 2">
            <a:extLst>
              <a:ext uri="{FF2B5EF4-FFF2-40B4-BE49-F238E27FC236}">
                <a16:creationId xmlns:a16="http://schemas.microsoft.com/office/drawing/2014/main" id="{43411E56-F7FF-8C4C-A0B3-1CDF7D08920F}"/>
              </a:ext>
            </a:extLst>
          </p:cNvPr>
          <p:cNvSpPr>
            <a:spLocks noGrp="1"/>
          </p:cNvSpPr>
          <p:nvPr>
            <p:ph idx="1"/>
          </p:nvPr>
        </p:nvSpPr>
        <p:spPr>
          <a:xfrm>
            <a:off x="2338390" y="854065"/>
            <a:ext cx="9172575" cy="5558723"/>
          </a:xfrm>
        </p:spPr>
        <p:txBody>
          <a:bodyPr>
            <a:normAutofit/>
          </a:bodyPr>
          <a:lstStyle/>
          <a:p>
            <a:r>
              <a:rPr lang="en-US" dirty="0"/>
              <a:t>Effects of increase to $15 – summary:</a:t>
            </a:r>
          </a:p>
          <a:p>
            <a:pPr lvl="1"/>
            <a:r>
              <a:rPr lang="en-US" b="1" dirty="0"/>
              <a:t>Increased wages </a:t>
            </a:r>
            <a:r>
              <a:rPr lang="en-US" dirty="0"/>
              <a:t>for 27 million people in 2025.</a:t>
            </a:r>
          </a:p>
          <a:p>
            <a:pPr lvl="2"/>
            <a:r>
              <a:rPr lang="en-US" dirty="0"/>
              <a:t>17 million who would be below $15/hour.</a:t>
            </a:r>
          </a:p>
          <a:p>
            <a:pPr lvl="2"/>
            <a:r>
              <a:rPr lang="en-US" dirty="0"/>
              <a:t>10 million who would have earned just above $15/hour.</a:t>
            </a:r>
          </a:p>
          <a:p>
            <a:pPr lvl="2"/>
            <a:r>
              <a:rPr lang="en-US" dirty="0"/>
              <a:t>Increased labor compensation of $333 billion between 2021 and 2031.</a:t>
            </a:r>
          </a:p>
          <a:p>
            <a:pPr lvl="3"/>
            <a:r>
              <a:rPr lang="en-US" dirty="0"/>
              <a:t>$509B in increased pay.</a:t>
            </a:r>
          </a:p>
          <a:p>
            <a:pPr lvl="3"/>
            <a:r>
              <a:rPr lang="en-US" dirty="0"/>
              <a:t>$175B less because of job losses.</a:t>
            </a:r>
          </a:p>
          <a:p>
            <a:pPr marL="457200" lvl="1" indent="0">
              <a:buNone/>
            </a:pPr>
            <a:endParaRPr lang="en-US" dirty="0"/>
          </a:p>
          <a:p>
            <a:pPr lvl="1"/>
            <a:r>
              <a:rPr lang="en-US" dirty="0"/>
              <a:t>Put 1.4 million </a:t>
            </a:r>
            <a:r>
              <a:rPr lang="en-US" b="1" dirty="0"/>
              <a:t>out of work </a:t>
            </a:r>
            <a:r>
              <a:rPr lang="en-US" dirty="0"/>
              <a:t>(0.9% of workers).</a:t>
            </a:r>
          </a:p>
          <a:p>
            <a:pPr lvl="2"/>
            <a:r>
              <a:rPr lang="en-US" dirty="0"/>
              <a:t>Primarily young, less educated workers.</a:t>
            </a:r>
          </a:p>
          <a:p>
            <a:pPr lvl="1"/>
            <a:endParaRPr lang="en-US" dirty="0"/>
          </a:p>
          <a:p>
            <a:pPr lvl="1"/>
            <a:r>
              <a:rPr lang="en-US" dirty="0"/>
              <a:t>Lift 900,000 out of </a:t>
            </a:r>
            <a:r>
              <a:rPr lang="en-US" b="1" dirty="0"/>
              <a:t>poverty</a:t>
            </a:r>
            <a:r>
              <a:rPr lang="en-US" dirty="0"/>
              <a:t>.</a:t>
            </a:r>
          </a:p>
          <a:p>
            <a:pPr lvl="2"/>
            <a:r>
              <a:rPr lang="en-US" dirty="0"/>
              <a:t>2019: 34 million people lived in poverty.</a:t>
            </a:r>
          </a:p>
        </p:txBody>
      </p:sp>
      <p:sp>
        <p:nvSpPr>
          <p:cNvPr id="4" name="Slide Number Placeholder 3">
            <a:extLst>
              <a:ext uri="{FF2B5EF4-FFF2-40B4-BE49-F238E27FC236}">
                <a16:creationId xmlns:a16="http://schemas.microsoft.com/office/drawing/2014/main" id="{5B1ED505-6508-4F41-9884-F18C99B18ACE}"/>
              </a:ext>
            </a:extLst>
          </p:cNvPr>
          <p:cNvSpPr>
            <a:spLocks noGrp="1"/>
          </p:cNvSpPr>
          <p:nvPr>
            <p:ph type="sldNum" sz="quarter" idx="12"/>
          </p:nvPr>
        </p:nvSpPr>
        <p:spPr/>
        <p:txBody>
          <a:bodyPr/>
          <a:lstStyle/>
          <a:p>
            <a:fld id="{D9F085D5-EC86-4F6A-B501-C1359CB39116}" type="slidenum">
              <a:rPr lang="en-GB" smtClean="0"/>
              <a:t>49</a:t>
            </a:fld>
            <a:endParaRPr lang="en-GB"/>
          </a:p>
        </p:txBody>
      </p:sp>
      <p:sp>
        <p:nvSpPr>
          <p:cNvPr id="5" name="TextBox 4">
            <a:extLst>
              <a:ext uri="{FF2B5EF4-FFF2-40B4-BE49-F238E27FC236}">
                <a16:creationId xmlns:a16="http://schemas.microsoft.com/office/drawing/2014/main" id="{1AB49FEE-E290-D841-93A3-54ED5E3D446B}"/>
              </a:ext>
            </a:extLst>
          </p:cNvPr>
          <p:cNvSpPr txBox="1"/>
          <p:nvPr/>
        </p:nvSpPr>
        <p:spPr>
          <a:xfrm>
            <a:off x="6861744" y="6456851"/>
            <a:ext cx="4649221" cy="276999"/>
          </a:xfrm>
          <a:prstGeom prst="rect">
            <a:avLst/>
          </a:prstGeom>
          <a:noFill/>
        </p:spPr>
        <p:txBody>
          <a:bodyPr wrap="none" rtlCol="0">
            <a:spAutoFit/>
          </a:bodyPr>
          <a:lstStyle/>
          <a:p>
            <a:r>
              <a:rPr lang="en-US" sz="1200" dirty="0"/>
              <a:t>https://</a:t>
            </a:r>
            <a:r>
              <a:rPr lang="en-US" sz="1200" dirty="0" err="1"/>
              <a:t>www.cbo.gov</a:t>
            </a:r>
            <a:r>
              <a:rPr lang="en-US" sz="1200" dirty="0"/>
              <a:t>/system/files/2021-02/56975-Minimum-Wage.pdf</a:t>
            </a:r>
          </a:p>
        </p:txBody>
      </p:sp>
    </p:spTree>
    <p:extLst>
      <p:ext uri="{BB962C8B-B14F-4D97-AF65-F5344CB8AC3E}">
        <p14:creationId xmlns:p14="http://schemas.microsoft.com/office/powerpoint/2010/main" val="3561692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b="1" dirty="0"/>
              <a:t>Minimum Wage</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5</a:t>
            </a:fld>
            <a:endParaRPr lang="en-US" dirty="0"/>
          </a:p>
        </p:txBody>
      </p:sp>
      <p:pic>
        <p:nvPicPr>
          <p:cNvPr id="2" name="Picture 1">
            <a:extLst>
              <a:ext uri="{FF2B5EF4-FFF2-40B4-BE49-F238E27FC236}">
                <a16:creationId xmlns:a16="http://schemas.microsoft.com/office/drawing/2014/main" id="{3F6C475A-3AA6-BF4A-9F3B-7A2733DC9647}"/>
              </a:ext>
            </a:extLst>
          </p:cNvPr>
          <p:cNvPicPr>
            <a:picLocks noChangeAspect="1"/>
          </p:cNvPicPr>
          <p:nvPr/>
        </p:nvPicPr>
        <p:blipFill>
          <a:blip r:embed="rId2"/>
          <a:stretch>
            <a:fillRect/>
          </a:stretch>
        </p:blipFill>
        <p:spPr>
          <a:xfrm>
            <a:off x="8405151" y="3686680"/>
            <a:ext cx="3098121" cy="2256910"/>
          </a:xfrm>
          <a:prstGeom prst="rect">
            <a:avLst/>
          </a:prstGeom>
        </p:spPr>
      </p:pic>
      <p:pic>
        <p:nvPicPr>
          <p:cNvPr id="4" name="Picture 3">
            <a:extLst>
              <a:ext uri="{FF2B5EF4-FFF2-40B4-BE49-F238E27FC236}">
                <a16:creationId xmlns:a16="http://schemas.microsoft.com/office/drawing/2014/main" id="{4A742E52-2C05-7C4E-8A11-DF635578845E}"/>
              </a:ext>
            </a:extLst>
          </p:cNvPr>
          <p:cNvPicPr>
            <a:picLocks noChangeAspect="1"/>
          </p:cNvPicPr>
          <p:nvPr/>
        </p:nvPicPr>
        <p:blipFill>
          <a:blip r:embed="rId3"/>
          <a:stretch>
            <a:fillRect/>
          </a:stretch>
        </p:blipFill>
        <p:spPr>
          <a:xfrm>
            <a:off x="203176" y="211338"/>
            <a:ext cx="4304876" cy="2815389"/>
          </a:xfrm>
          <a:prstGeom prst="rect">
            <a:avLst/>
          </a:prstGeom>
        </p:spPr>
      </p:pic>
    </p:spTree>
    <p:extLst>
      <p:ext uri="{BB962C8B-B14F-4D97-AF65-F5344CB8AC3E}">
        <p14:creationId xmlns:p14="http://schemas.microsoft.com/office/powerpoint/2010/main" val="28315103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866B7-F874-FD42-904C-FE43BD5C5672}"/>
              </a:ext>
            </a:extLst>
          </p:cNvPr>
          <p:cNvSpPr>
            <a:spLocks noGrp="1"/>
          </p:cNvSpPr>
          <p:nvPr>
            <p:ph type="title"/>
          </p:nvPr>
        </p:nvSpPr>
        <p:spPr>
          <a:xfrm>
            <a:off x="803694" y="0"/>
            <a:ext cx="10515600" cy="1325563"/>
          </a:xfrm>
        </p:spPr>
        <p:txBody>
          <a:bodyPr/>
          <a:lstStyle/>
          <a:p>
            <a:r>
              <a:rPr lang="en-US" dirty="0">
                <a:solidFill>
                  <a:schemeClr val="bg1"/>
                </a:solidFill>
              </a:rPr>
              <a:t>Wh</a:t>
            </a:r>
            <a:r>
              <a:rPr lang="en-US" dirty="0"/>
              <a:t>at to make of the CBO results?</a:t>
            </a:r>
          </a:p>
        </p:txBody>
      </p:sp>
      <p:sp>
        <p:nvSpPr>
          <p:cNvPr id="3" name="Content Placeholder 2">
            <a:extLst>
              <a:ext uri="{FF2B5EF4-FFF2-40B4-BE49-F238E27FC236}">
                <a16:creationId xmlns:a16="http://schemas.microsoft.com/office/drawing/2014/main" id="{E3676393-C385-C042-8F46-382A79EB2AC6}"/>
              </a:ext>
            </a:extLst>
          </p:cNvPr>
          <p:cNvSpPr>
            <a:spLocks noGrp="1"/>
          </p:cNvSpPr>
          <p:nvPr>
            <p:ph idx="1"/>
          </p:nvPr>
        </p:nvSpPr>
        <p:spPr>
          <a:xfrm>
            <a:off x="838200" y="1380227"/>
            <a:ext cx="10515600" cy="4882551"/>
          </a:xfrm>
        </p:spPr>
        <p:txBody>
          <a:bodyPr>
            <a:normAutofit lnSpcReduction="10000"/>
          </a:bodyPr>
          <a:lstStyle/>
          <a:p>
            <a:r>
              <a:rPr lang="en-US" dirty="0"/>
              <a:t>Primary Results</a:t>
            </a:r>
          </a:p>
          <a:p>
            <a:pPr lvl="1"/>
            <a:r>
              <a:rPr lang="en-US" dirty="0"/>
              <a:t>Increased wages for 27 million people.</a:t>
            </a:r>
          </a:p>
          <a:p>
            <a:pPr lvl="1"/>
            <a:r>
              <a:rPr lang="en-US" dirty="0"/>
              <a:t>1.4 million fewer low wage jobs.</a:t>
            </a:r>
          </a:p>
          <a:p>
            <a:pPr lvl="1"/>
            <a:r>
              <a:rPr lang="en-US" dirty="0"/>
              <a:t>900,000 lifted out of poverty.</a:t>
            </a:r>
          </a:p>
          <a:p>
            <a:r>
              <a:rPr lang="en-US" dirty="0"/>
              <a:t>Reasonable people can, and do, disagree about whether or not the tradeoff is worth it.</a:t>
            </a:r>
          </a:p>
          <a:p>
            <a:r>
              <a:rPr lang="en-US" dirty="0"/>
              <a:t>Important question: Is there a better policy instrument?</a:t>
            </a:r>
          </a:p>
          <a:p>
            <a:pPr lvl="1"/>
            <a:r>
              <a:rPr lang="en-US" dirty="0"/>
              <a:t>Up for consideration: expanding the Earned Income Tax Credit.</a:t>
            </a:r>
          </a:p>
          <a:p>
            <a:pPr lvl="2"/>
            <a:r>
              <a:rPr lang="en-US" dirty="0"/>
              <a:t>Also raises the incomes of low wage workers, but puts taxpayers on the hook instead of businesses.</a:t>
            </a:r>
          </a:p>
          <a:p>
            <a:pPr lvl="3"/>
            <a:r>
              <a:rPr lang="en-US" sz="2400" i="1" dirty="0"/>
              <a:t>Again, reasonable people can, and do disagree about whether this is better.</a:t>
            </a:r>
          </a:p>
          <a:p>
            <a:pPr lvl="1"/>
            <a:r>
              <a:rPr lang="en-US" dirty="0"/>
              <a:t>Up for consideration: Can trade unions do a better job in wage negotiation?</a:t>
            </a:r>
          </a:p>
        </p:txBody>
      </p:sp>
      <p:sp>
        <p:nvSpPr>
          <p:cNvPr id="4" name="Slide Number Placeholder 3">
            <a:extLst>
              <a:ext uri="{FF2B5EF4-FFF2-40B4-BE49-F238E27FC236}">
                <a16:creationId xmlns:a16="http://schemas.microsoft.com/office/drawing/2014/main" id="{6C0474C8-FD9F-C844-A4C5-D2C5F34C1CE0}"/>
              </a:ext>
            </a:extLst>
          </p:cNvPr>
          <p:cNvSpPr>
            <a:spLocks noGrp="1"/>
          </p:cNvSpPr>
          <p:nvPr>
            <p:ph type="sldNum" sz="quarter" idx="12"/>
          </p:nvPr>
        </p:nvSpPr>
        <p:spPr/>
        <p:txBody>
          <a:bodyPr/>
          <a:lstStyle/>
          <a:p>
            <a:fld id="{D9F085D5-EC86-4F6A-B501-C1359CB39116}" type="slidenum">
              <a:rPr lang="en-GB" smtClean="0"/>
              <a:t>50</a:t>
            </a:fld>
            <a:endParaRPr lang="en-GB"/>
          </a:p>
        </p:txBody>
      </p:sp>
    </p:spTree>
    <p:extLst>
      <p:ext uri="{BB962C8B-B14F-4D97-AF65-F5344CB8AC3E}">
        <p14:creationId xmlns:p14="http://schemas.microsoft.com/office/powerpoint/2010/main" val="22518298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B3772-6D16-493D-9214-E9AA2907826B}"/>
              </a:ext>
            </a:extLst>
          </p:cNvPr>
          <p:cNvSpPr>
            <a:spLocks noGrp="1"/>
          </p:cNvSpPr>
          <p:nvPr>
            <p:ph type="title"/>
          </p:nvPr>
        </p:nvSpPr>
        <p:spPr>
          <a:xfrm>
            <a:off x="767864" y="0"/>
            <a:ext cx="10515600" cy="1325563"/>
          </a:xfrm>
        </p:spPr>
        <p:txBody>
          <a:bodyPr/>
          <a:lstStyle/>
          <a:p>
            <a:r>
              <a:rPr lang="en-US" dirty="0">
                <a:solidFill>
                  <a:schemeClr val="bg1"/>
                </a:solidFill>
              </a:rPr>
              <a:t>The</a:t>
            </a:r>
            <a:r>
              <a:rPr lang="en-US" dirty="0"/>
              <a:t> Impact on Poverty and Wage Inequality</a:t>
            </a:r>
          </a:p>
        </p:txBody>
      </p:sp>
      <p:sp>
        <p:nvSpPr>
          <p:cNvPr id="3" name="Content Placeholder 2">
            <a:extLst>
              <a:ext uri="{FF2B5EF4-FFF2-40B4-BE49-F238E27FC236}">
                <a16:creationId xmlns:a16="http://schemas.microsoft.com/office/drawing/2014/main" id="{E4BB2EEF-53C1-4D4E-A7E8-32395C0B6F93}"/>
              </a:ext>
            </a:extLst>
          </p:cNvPr>
          <p:cNvSpPr>
            <a:spLocks noGrp="1"/>
          </p:cNvSpPr>
          <p:nvPr>
            <p:ph idx="1"/>
          </p:nvPr>
        </p:nvSpPr>
        <p:spPr/>
        <p:txBody>
          <a:bodyPr/>
          <a:lstStyle/>
          <a:p>
            <a:r>
              <a:rPr lang="en-US" dirty="0"/>
              <a:t>MW can help “working poor”.</a:t>
            </a:r>
          </a:p>
          <a:p>
            <a:r>
              <a:rPr lang="en-US" dirty="0"/>
              <a:t>MW is not great in decreasing poverty. A large number of individuals that are poor (i.e. children or disabled) do not work. In this way, no matter how high the minimum wage is, if you do not work, you do not get any benefits from it.</a:t>
            </a:r>
          </a:p>
          <a:p>
            <a:r>
              <a:rPr lang="en-US" dirty="0"/>
              <a:t>Many who earn MW also do not live in poor households (i.e. teenagers in wealthier households).</a:t>
            </a:r>
          </a:p>
          <a:p>
            <a:r>
              <a:rPr lang="en-US" dirty="0"/>
              <a:t>There is evidence that increase in MW can decrease wage inequality</a:t>
            </a:r>
          </a:p>
        </p:txBody>
      </p:sp>
      <p:sp>
        <p:nvSpPr>
          <p:cNvPr id="4" name="Slide Number Placeholder 3">
            <a:extLst>
              <a:ext uri="{FF2B5EF4-FFF2-40B4-BE49-F238E27FC236}">
                <a16:creationId xmlns:a16="http://schemas.microsoft.com/office/drawing/2014/main" id="{15D32913-CD68-499A-8D5C-3B3B2DF1B7A8}"/>
              </a:ext>
            </a:extLst>
          </p:cNvPr>
          <p:cNvSpPr>
            <a:spLocks noGrp="1"/>
          </p:cNvSpPr>
          <p:nvPr>
            <p:ph type="sldNum" sz="quarter" idx="12"/>
          </p:nvPr>
        </p:nvSpPr>
        <p:spPr/>
        <p:txBody>
          <a:bodyPr/>
          <a:lstStyle/>
          <a:p>
            <a:fld id="{D9F085D5-EC86-4F6A-B501-C1359CB39116}" type="slidenum">
              <a:rPr lang="en-GB" smtClean="0"/>
              <a:t>51</a:t>
            </a:fld>
            <a:endParaRPr lang="en-GB"/>
          </a:p>
        </p:txBody>
      </p:sp>
    </p:spTree>
    <p:extLst>
      <p:ext uri="{BB962C8B-B14F-4D97-AF65-F5344CB8AC3E}">
        <p14:creationId xmlns:p14="http://schemas.microsoft.com/office/powerpoint/2010/main" val="3577029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C5B79-AF37-4C78-853E-9BB95624CF90}"/>
              </a:ext>
            </a:extLst>
          </p:cNvPr>
          <p:cNvSpPr>
            <a:spLocks noGrp="1"/>
          </p:cNvSpPr>
          <p:nvPr>
            <p:ph type="title"/>
          </p:nvPr>
        </p:nvSpPr>
        <p:spPr/>
        <p:txBody>
          <a:bodyPr/>
          <a:lstStyle/>
          <a:p>
            <a:r>
              <a:rPr lang="en-US" dirty="0">
                <a:solidFill>
                  <a:schemeClr val="bg1"/>
                </a:solidFill>
              </a:rPr>
              <a:t>Oth</a:t>
            </a:r>
            <a:r>
              <a:rPr lang="en-US" dirty="0"/>
              <a:t>er Options?</a:t>
            </a:r>
          </a:p>
        </p:txBody>
      </p:sp>
      <p:sp>
        <p:nvSpPr>
          <p:cNvPr id="3" name="Content Placeholder 2">
            <a:extLst>
              <a:ext uri="{FF2B5EF4-FFF2-40B4-BE49-F238E27FC236}">
                <a16:creationId xmlns:a16="http://schemas.microsoft.com/office/drawing/2014/main" id="{D1A4A6E2-DE72-4469-B9A2-D9034EF28325}"/>
              </a:ext>
            </a:extLst>
          </p:cNvPr>
          <p:cNvSpPr>
            <a:spLocks noGrp="1"/>
          </p:cNvSpPr>
          <p:nvPr>
            <p:ph idx="1"/>
          </p:nvPr>
        </p:nvSpPr>
        <p:spPr/>
        <p:txBody>
          <a:bodyPr/>
          <a:lstStyle/>
          <a:p>
            <a:r>
              <a:rPr lang="en-US" dirty="0"/>
              <a:t>Why Federal MW and not simply State or Local?</a:t>
            </a:r>
          </a:p>
          <a:p>
            <a:r>
              <a:rPr lang="en-US" dirty="0"/>
              <a:t>Why not rely more on the use of collective bargaining agreements and unions</a:t>
            </a:r>
          </a:p>
          <a:p>
            <a:r>
              <a:rPr lang="en-US" dirty="0"/>
              <a:t>Earned Income Tax Credit (EITC): </a:t>
            </a:r>
            <a:r>
              <a:rPr lang="en-US" b="0" dirty="0"/>
              <a:t>provides an income subsidy (in the form of a tax credit) to low-income working families. The tax credit benefits are phased out slowly so that workers are not penalized as they earn more income.</a:t>
            </a:r>
            <a:endParaRPr lang="en-US" dirty="0"/>
          </a:p>
          <a:p>
            <a:endParaRPr lang="en-US" dirty="0"/>
          </a:p>
        </p:txBody>
      </p:sp>
      <p:sp>
        <p:nvSpPr>
          <p:cNvPr id="4" name="Slide Number Placeholder 3">
            <a:extLst>
              <a:ext uri="{FF2B5EF4-FFF2-40B4-BE49-F238E27FC236}">
                <a16:creationId xmlns:a16="http://schemas.microsoft.com/office/drawing/2014/main" id="{A6020CA5-FA70-4AFC-A748-BBC2ACD07CD5}"/>
              </a:ext>
            </a:extLst>
          </p:cNvPr>
          <p:cNvSpPr>
            <a:spLocks noGrp="1"/>
          </p:cNvSpPr>
          <p:nvPr>
            <p:ph type="sldNum" sz="quarter" idx="12"/>
          </p:nvPr>
        </p:nvSpPr>
        <p:spPr/>
        <p:txBody>
          <a:bodyPr/>
          <a:lstStyle/>
          <a:p>
            <a:fld id="{D9F085D5-EC86-4F6A-B501-C1359CB39116}" type="slidenum">
              <a:rPr lang="en-GB" smtClean="0"/>
              <a:t>52</a:t>
            </a:fld>
            <a:endParaRPr lang="en-GB"/>
          </a:p>
        </p:txBody>
      </p:sp>
    </p:spTree>
    <p:extLst>
      <p:ext uri="{BB962C8B-B14F-4D97-AF65-F5344CB8AC3E}">
        <p14:creationId xmlns:p14="http://schemas.microsoft.com/office/powerpoint/2010/main" val="42224447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a:defRPr/>
            </a:pPr>
            <a:r>
              <a:rPr lang="en-US" dirty="0">
                <a:solidFill>
                  <a:schemeClr val="bg1"/>
                </a:solidFill>
              </a:rPr>
              <a:t>EIT</a:t>
            </a:r>
            <a:r>
              <a:rPr lang="en-US" dirty="0"/>
              <a:t>C superior on many grounds</a:t>
            </a:r>
          </a:p>
        </p:txBody>
      </p:sp>
      <p:sp>
        <p:nvSpPr>
          <p:cNvPr id="97283" name="Rectangle 3"/>
          <p:cNvSpPr>
            <a:spLocks noGrp="1" noChangeArrowheads="1"/>
          </p:cNvSpPr>
          <p:nvPr>
            <p:ph type="body" idx="1"/>
          </p:nvPr>
        </p:nvSpPr>
        <p:spPr>
          <a:xfrm>
            <a:off x="1886857" y="1325563"/>
            <a:ext cx="8345714" cy="5242151"/>
          </a:xfrm>
        </p:spPr>
        <p:txBody>
          <a:bodyPr anchor="ctr" anchorCtr="0"/>
          <a:lstStyle/>
          <a:p>
            <a:pPr>
              <a:spcBef>
                <a:spcPts val="0"/>
              </a:spcBef>
              <a:spcAft>
                <a:spcPts val="571"/>
              </a:spcAft>
              <a:defRPr/>
            </a:pPr>
            <a:r>
              <a:rPr lang="en-US" dirty="0"/>
              <a:t>MW </a:t>
            </a:r>
          </a:p>
          <a:p>
            <a:pPr lvl="1">
              <a:spcBef>
                <a:spcPts val="0"/>
              </a:spcBef>
              <a:spcAft>
                <a:spcPts val="571"/>
              </a:spcAft>
              <a:defRPr/>
            </a:pPr>
            <a:r>
              <a:rPr lang="en-US" dirty="0"/>
              <a:t>May costs some jobs (or hours worked).</a:t>
            </a:r>
          </a:p>
          <a:p>
            <a:pPr lvl="1">
              <a:spcBef>
                <a:spcPts val="0"/>
              </a:spcBef>
              <a:spcAft>
                <a:spcPts val="571"/>
              </a:spcAft>
              <a:defRPr/>
            </a:pPr>
            <a:r>
              <a:rPr lang="en-US" dirty="0"/>
              <a:t>Does not target benefits on the poor.</a:t>
            </a:r>
          </a:p>
          <a:p>
            <a:pPr lvl="1">
              <a:spcBef>
                <a:spcPts val="0"/>
              </a:spcBef>
              <a:spcAft>
                <a:spcPts val="571"/>
              </a:spcAft>
              <a:defRPr/>
            </a:pPr>
            <a:r>
              <a:rPr lang="en-US" dirty="0"/>
              <a:t>Does not redistribute </a:t>
            </a:r>
            <a:r>
              <a:rPr lang="en-US" u="sng" dirty="0"/>
              <a:t>from</a:t>
            </a:r>
            <a:r>
              <a:rPr lang="en-US" dirty="0"/>
              <a:t> the richest. </a:t>
            </a:r>
          </a:p>
          <a:p>
            <a:pPr>
              <a:spcBef>
                <a:spcPts val="0"/>
              </a:spcBef>
              <a:spcAft>
                <a:spcPts val="571"/>
              </a:spcAft>
              <a:defRPr/>
            </a:pPr>
            <a:r>
              <a:rPr lang="en-US" dirty="0"/>
              <a:t>EITC </a:t>
            </a:r>
          </a:p>
          <a:p>
            <a:pPr lvl="1">
              <a:spcBef>
                <a:spcPts val="0"/>
              </a:spcBef>
              <a:spcAft>
                <a:spcPts val="571"/>
              </a:spcAft>
              <a:defRPr/>
            </a:pPr>
            <a:r>
              <a:rPr lang="en-US" dirty="0"/>
              <a:t>Targets the poor effectively.</a:t>
            </a:r>
          </a:p>
          <a:p>
            <a:pPr lvl="1">
              <a:spcBef>
                <a:spcPts val="0"/>
              </a:spcBef>
              <a:spcAft>
                <a:spcPts val="571"/>
              </a:spcAft>
              <a:defRPr/>
            </a:pPr>
            <a:r>
              <a:rPr lang="en-US" dirty="0"/>
              <a:t>Encourages work.</a:t>
            </a:r>
          </a:p>
          <a:p>
            <a:pPr lvl="2">
              <a:spcBef>
                <a:spcPts val="0"/>
              </a:spcBef>
              <a:spcAft>
                <a:spcPts val="571"/>
              </a:spcAft>
              <a:defRPr/>
            </a:pPr>
            <a:r>
              <a:rPr lang="en-US" dirty="0"/>
              <a:t>Better long-term effects.</a:t>
            </a:r>
          </a:p>
          <a:p>
            <a:pPr lvl="1">
              <a:spcBef>
                <a:spcPts val="0"/>
              </a:spcBef>
              <a:spcAft>
                <a:spcPts val="571"/>
              </a:spcAft>
              <a:defRPr/>
            </a:pPr>
            <a:r>
              <a:rPr lang="en-US" dirty="0"/>
              <a:t>Financed by taxes (hence can decrease inequality).</a:t>
            </a:r>
          </a:p>
          <a:p>
            <a:pPr lvl="1">
              <a:spcBef>
                <a:spcPts val="0"/>
              </a:spcBef>
              <a:spcAft>
                <a:spcPts val="571"/>
              </a:spcAft>
              <a:defRPr/>
            </a:pPr>
            <a:r>
              <a:rPr lang="en-US" dirty="0"/>
              <a:t>We can make it more generous.</a:t>
            </a:r>
          </a:p>
          <a:p>
            <a:pPr>
              <a:spcBef>
                <a:spcPts val="0"/>
              </a:spcBef>
              <a:spcAft>
                <a:spcPts val="571"/>
              </a:spcAft>
              <a:defRPr/>
            </a:pPr>
            <a:endParaRPr lang="en-US" sz="2286" dirty="0"/>
          </a:p>
        </p:txBody>
      </p:sp>
    </p:spTree>
    <p:extLst>
      <p:ext uri="{BB962C8B-B14F-4D97-AF65-F5344CB8AC3E}">
        <p14:creationId xmlns:p14="http://schemas.microsoft.com/office/powerpoint/2010/main" val="30846666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D614C-DC86-444B-8F4F-9EB355546FDB}"/>
              </a:ext>
            </a:extLst>
          </p:cNvPr>
          <p:cNvSpPr>
            <a:spLocks noGrp="1"/>
          </p:cNvSpPr>
          <p:nvPr>
            <p:ph type="title"/>
          </p:nvPr>
        </p:nvSpPr>
        <p:spPr>
          <a:xfrm>
            <a:off x="1003300" y="0"/>
            <a:ext cx="10515600" cy="1325563"/>
          </a:xfrm>
        </p:spPr>
        <p:txBody>
          <a:bodyPr/>
          <a:lstStyle/>
          <a:p>
            <a:r>
              <a:rPr lang="en-US" dirty="0">
                <a:solidFill>
                  <a:schemeClr val="bg1"/>
                </a:solidFill>
              </a:rPr>
              <a:t>Su</a:t>
            </a:r>
            <a:r>
              <a:rPr lang="en-US" dirty="0"/>
              <a:t>mmary</a:t>
            </a:r>
          </a:p>
        </p:txBody>
      </p:sp>
      <p:sp>
        <p:nvSpPr>
          <p:cNvPr id="3" name="Content Placeholder 2">
            <a:extLst>
              <a:ext uri="{FF2B5EF4-FFF2-40B4-BE49-F238E27FC236}">
                <a16:creationId xmlns:a16="http://schemas.microsoft.com/office/drawing/2014/main" id="{3BFDE79C-8AF5-264E-9BDC-75B8B2A5BB92}"/>
              </a:ext>
            </a:extLst>
          </p:cNvPr>
          <p:cNvSpPr>
            <a:spLocks noGrp="1"/>
          </p:cNvSpPr>
          <p:nvPr>
            <p:ph idx="1"/>
          </p:nvPr>
        </p:nvSpPr>
        <p:spPr>
          <a:xfrm>
            <a:off x="838200" y="1085850"/>
            <a:ext cx="10515600" cy="4836218"/>
          </a:xfrm>
        </p:spPr>
        <p:txBody>
          <a:bodyPr>
            <a:normAutofit fontScale="85000" lnSpcReduction="20000"/>
          </a:bodyPr>
          <a:lstStyle/>
          <a:p>
            <a:r>
              <a:rPr lang="en-US" dirty="0"/>
              <a:t>The minimum wage has been around since 1938.</a:t>
            </a:r>
          </a:p>
          <a:p>
            <a:pPr lvl="1"/>
            <a:r>
              <a:rPr lang="en-US" dirty="0"/>
              <a:t>The comprehensiveness of its coverage has steadily increased.</a:t>
            </a:r>
          </a:p>
          <a:p>
            <a:r>
              <a:rPr lang="en-US" dirty="0"/>
              <a:t>The Federal minimum wage is currently $7.25/hour.</a:t>
            </a:r>
          </a:p>
          <a:p>
            <a:pPr lvl="1"/>
            <a:r>
              <a:rPr lang="en-US" dirty="0"/>
              <a:t>It’s level has fluctuated, both up and down in inflation adjusted terms.</a:t>
            </a:r>
          </a:p>
          <a:p>
            <a:pPr lvl="2"/>
            <a:r>
              <a:rPr lang="en-US" dirty="0"/>
              <a:t>It is currently 41% below it’s peak in the 1960s.</a:t>
            </a:r>
          </a:p>
          <a:p>
            <a:r>
              <a:rPr lang="en-US" dirty="0"/>
              <a:t>There are perfectly valid arguments for and against it.</a:t>
            </a:r>
          </a:p>
          <a:p>
            <a:pPr lvl="1"/>
            <a:r>
              <a:rPr lang="en-US" dirty="0"/>
              <a:t>Economics is not currently able to provide a definitive answer.</a:t>
            </a:r>
          </a:p>
          <a:p>
            <a:pPr lvl="1"/>
            <a:r>
              <a:rPr lang="en-US"/>
              <a:t>Depends on the tradeoff between higher wages and employment.</a:t>
            </a:r>
          </a:p>
          <a:p>
            <a:r>
              <a:rPr lang="en-US"/>
              <a:t>The </a:t>
            </a:r>
            <a:r>
              <a:rPr lang="en-US" dirty="0"/>
              <a:t>textbook exposition (price up -&gt; quantity down) is a gross simplification.</a:t>
            </a:r>
          </a:p>
          <a:p>
            <a:pPr lvl="1"/>
            <a:r>
              <a:rPr lang="en-US" dirty="0"/>
              <a:t>The reality of its evaluation is much more complicated.</a:t>
            </a:r>
          </a:p>
          <a:p>
            <a:r>
              <a:rPr lang="en-US" dirty="0"/>
              <a:t>The FEDERAL minimum wage is waning in importance.</a:t>
            </a:r>
          </a:p>
          <a:p>
            <a:pPr lvl="1"/>
            <a:r>
              <a:rPr lang="en-US" dirty="0"/>
              <a:t>States take up the mantel.</a:t>
            </a:r>
          </a:p>
          <a:p>
            <a:r>
              <a:rPr lang="en-US" dirty="0"/>
              <a:t>Economists do not have a clear position or anything like consensus on the issue.</a:t>
            </a:r>
          </a:p>
          <a:p>
            <a:pPr lvl="1"/>
            <a:r>
              <a:rPr lang="en-US" dirty="0"/>
              <a:t>But the research is trending in the direction toward benefits (improved living standards) and away from direct costs (unemployment).</a:t>
            </a:r>
          </a:p>
        </p:txBody>
      </p:sp>
      <p:sp>
        <p:nvSpPr>
          <p:cNvPr id="4" name="Slide Number Placeholder 3">
            <a:extLst>
              <a:ext uri="{FF2B5EF4-FFF2-40B4-BE49-F238E27FC236}">
                <a16:creationId xmlns:a16="http://schemas.microsoft.com/office/drawing/2014/main" id="{628A592B-7B28-BC41-8BDE-C6AF3FFA728F}"/>
              </a:ext>
            </a:extLst>
          </p:cNvPr>
          <p:cNvSpPr>
            <a:spLocks noGrp="1"/>
          </p:cNvSpPr>
          <p:nvPr>
            <p:ph type="sldNum" sz="quarter" idx="12"/>
          </p:nvPr>
        </p:nvSpPr>
        <p:spPr/>
        <p:txBody>
          <a:bodyPr/>
          <a:lstStyle/>
          <a:p>
            <a:fld id="{D9F085D5-EC86-4F6A-B501-C1359CB39116}" type="slidenum">
              <a:rPr lang="en-GB" smtClean="0"/>
              <a:t>54</a:t>
            </a:fld>
            <a:endParaRPr lang="en-GB"/>
          </a:p>
        </p:txBody>
      </p:sp>
    </p:spTree>
    <p:extLst>
      <p:ext uri="{BB962C8B-B14F-4D97-AF65-F5344CB8AC3E}">
        <p14:creationId xmlns:p14="http://schemas.microsoft.com/office/powerpoint/2010/main" val="4258263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B9BFC-F933-F045-AB05-D3510993B91A}"/>
              </a:ext>
            </a:extLst>
          </p:cNvPr>
          <p:cNvSpPr>
            <a:spLocks noGrp="1"/>
          </p:cNvSpPr>
          <p:nvPr>
            <p:ph type="title"/>
          </p:nvPr>
        </p:nvSpPr>
        <p:spPr/>
        <p:txBody>
          <a:bodyPr/>
          <a:lstStyle/>
          <a:p>
            <a:r>
              <a:rPr lang="en-US" dirty="0">
                <a:solidFill>
                  <a:schemeClr val="bg1"/>
                </a:solidFill>
              </a:rPr>
              <a:t>Mo</a:t>
            </a:r>
            <a:r>
              <a:rPr lang="en-US" dirty="0"/>
              <a:t>st Important Point: It’s Complicated</a:t>
            </a:r>
          </a:p>
        </p:txBody>
      </p:sp>
      <p:sp>
        <p:nvSpPr>
          <p:cNvPr id="3" name="Content Placeholder 2">
            <a:extLst>
              <a:ext uri="{FF2B5EF4-FFF2-40B4-BE49-F238E27FC236}">
                <a16:creationId xmlns:a16="http://schemas.microsoft.com/office/drawing/2014/main" id="{B76D50FE-8988-D844-8036-24A2C088FF9E}"/>
              </a:ext>
            </a:extLst>
          </p:cNvPr>
          <p:cNvSpPr>
            <a:spLocks noGrp="1"/>
          </p:cNvSpPr>
          <p:nvPr>
            <p:ph idx="1"/>
          </p:nvPr>
        </p:nvSpPr>
        <p:spPr/>
        <p:txBody>
          <a:bodyPr/>
          <a:lstStyle/>
          <a:p>
            <a:pPr>
              <a:spcBef>
                <a:spcPts val="0"/>
              </a:spcBef>
              <a:spcAft>
                <a:spcPts val="1800"/>
              </a:spcAft>
              <a:defRPr/>
            </a:pPr>
            <a:r>
              <a:rPr lang="en-US" dirty="0"/>
              <a:t>Minimum wage helps some (many?) workers, but has negative consequences.</a:t>
            </a:r>
          </a:p>
          <a:p>
            <a:pPr>
              <a:spcBef>
                <a:spcPts val="0"/>
              </a:spcBef>
              <a:spcAft>
                <a:spcPts val="1800"/>
              </a:spcAft>
              <a:defRPr/>
            </a:pPr>
            <a:r>
              <a:rPr lang="en-US" dirty="0"/>
              <a:t>Little or no evidence of net benefits for low-income families.</a:t>
            </a:r>
          </a:p>
          <a:p>
            <a:pPr>
              <a:spcBef>
                <a:spcPts val="0"/>
              </a:spcBef>
              <a:spcAft>
                <a:spcPts val="1800"/>
              </a:spcAft>
            </a:pPr>
            <a:r>
              <a:rPr lang="en-US" dirty="0"/>
              <a:t>There are winners and losers from a higher minimum wage.</a:t>
            </a:r>
          </a:p>
          <a:p>
            <a:pPr>
              <a:spcBef>
                <a:spcPts val="0"/>
              </a:spcBef>
              <a:spcAft>
                <a:spcPts val="1800"/>
              </a:spcAft>
            </a:pPr>
            <a:r>
              <a:rPr lang="en-US" dirty="0"/>
              <a:t>Policymakers and the public then have to decide if enough of the gains are going to those they want to help, to offset the losses for others.</a:t>
            </a:r>
          </a:p>
          <a:p>
            <a:pPr>
              <a:spcBef>
                <a:spcPts val="0"/>
              </a:spcBef>
              <a:spcAft>
                <a:spcPts val="600"/>
              </a:spcAft>
            </a:pPr>
            <a:r>
              <a:rPr lang="en-US" dirty="0"/>
              <a:t>There are other policies that likely work better.</a:t>
            </a:r>
          </a:p>
        </p:txBody>
      </p:sp>
      <p:sp>
        <p:nvSpPr>
          <p:cNvPr id="4" name="Slide Number Placeholder 3">
            <a:extLst>
              <a:ext uri="{FF2B5EF4-FFF2-40B4-BE49-F238E27FC236}">
                <a16:creationId xmlns:a16="http://schemas.microsoft.com/office/drawing/2014/main" id="{6DB4EDEC-FD7A-F742-AED4-87FFC07551FF}"/>
              </a:ext>
            </a:extLst>
          </p:cNvPr>
          <p:cNvSpPr>
            <a:spLocks noGrp="1"/>
          </p:cNvSpPr>
          <p:nvPr>
            <p:ph type="sldNum" sz="quarter" idx="12"/>
          </p:nvPr>
        </p:nvSpPr>
        <p:spPr/>
        <p:txBody>
          <a:bodyPr/>
          <a:lstStyle/>
          <a:p>
            <a:fld id="{D9F085D5-EC86-4F6A-B501-C1359CB39116}" type="slidenum">
              <a:rPr lang="en-GB" smtClean="0"/>
              <a:t>55</a:t>
            </a:fld>
            <a:endParaRPr lang="en-GB"/>
          </a:p>
        </p:txBody>
      </p:sp>
    </p:spTree>
    <p:extLst>
      <p:ext uri="{BB962C8B-B14F-4D97-AF65-F5344CB8AC3E}">
        <p14:creationId xmlns:p14="http://schemas.microsoft.com/office/powerpoint/2010/main" val="23890042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880A3-73C3-C778-CF9C-32A2D4B8AFD3}"/>
              </a:ext>
            </a:extLst>
          </p:cNvPr>
          <p:cNvSpPr>
            <a:spLocks noGrp="1"/>
          </p:cNvSpPr>
          <p:nvPr>
            <p:ph type="title"/>
          </p:nvPr>
        </p:nvSpPr>
        <p:spPr>
          <a:xfrm>
            <a:off x="874056" y="0"/>
            <a:ext cx="10515600" cy="1325563"/>
          </a:xfrm>
        </p:spPr>
        <p:txBody>
          <a:bodyPr/>
          <a:lstStyle/>
          <a:p>
            <a:r>
              <a:rPr lang="en-US" dirty="0">
                <a:solidFill>
                  <a:schemeClr val="bg1"/>
                </a:solidFill>
              </a:rPr>
              <a:t>Nex</a:t>
            </a:r>
            <a:r>
              <a:rPr lang="en-US" dirty="0">
                <a:solidFill>
                  <a:schemeClr val="accent5">
                    <a:lumMod val="50000"/>
                  </a:schemeClr>
                </a:solidFill>
              </a:rPr>
              <a:t>t Week: Bit</a:t>
            </a:r>
            <a:r>
              <a:rPr lang="en-US" dirty="0"/>
              <a:t>coin mine</a:t>
            </a:r>
          </a:p>
        </p:txBody>
      </p:sp>
      <p:sp>
        <p:nvSpPr>
          <p:cNvPr id="4" name="Slide Number Placeholder 3">
            <a:extLst>
              <a:ext uri="{FF2B5EF4-FFF2-40B4-BE49-F238E27FC236}">
                <a16:creationId xmlns:a16="http://schemas.microsoft.com/office/drawing/2014/main" id="{687E6400-1C81-C6B0-FBFA-6BCB0A99BD17}"/>
              </a:ext>
            </a:extLst>
          </p:cNvPr>
          <p:cNvSpPr>
            <a:spLocks noGrp="1"/>
          </p:cNvSpPr>
          <p:nvPr>
            <p:ph type="sldNum" sz="quarter" idx="12"/>
          </p:nvPr>
        </p:nvSpPr>
        <p:spPr/>
        <p:txBody>
          <a:bodyPr/>
          <a:lstStyle/>
          <a:p>
            <a:fld id="{D9F085D5-EC86-4F6A-B501-C1359CB39116}" type="slidenum">
              <a:rPr lang="en-GB" smtClean="0"/>
              <a:t>56</a:t>
            </a:fld>
            <a:endParaRPr lang="en-GB"/>
          </a:p>
        </p:txBody>
      </p:sp>
      <p:pic>
        <p:nvPicPr>
          <p:cNvPr id="1026" name="Picture 2" descr="A greener approach to crypto mining | PaymentsSource | American Banker">
            <a:extLst>
              <a:ext uri="{FF2B5EF4-FFF2-40B4-BE49-F238E27FC236}">
                <a16:creationId xmlns:a16="http://schemas.microsoft.com/office/drawing/2014/main" id="{DF380E9E-9507-02F3-5FA9-EBECA6827DC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76882" y="1491894"/>
            <a:ext cx="8128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3761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p:txBody>
          <a:body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www.NEEDEcon.org</a:t>
            </a:r>
            <a:endParaRPr lang="en-US" dirty="0"/>
          </a:p>
          <a:p>
            <a:pPr marL="0" indent="0" algn="ctr">
              <a:buNone/>
            </a:pPr>
            <a:r>
              <a:rPr lang="en-US" dirty="0"/>
              <a:t>Veronika </a:t>
            </a:r>
            <a:r>
              <a:rPr lang="en-US" dirty="0" err="1"/>
              <a:t>Dolar</a:t>
            </a:r>
            <a:r>
              <a:rPr lang="en-US" dirty="0"/>
              <a:t>, Ph.D.</a:t>
            </a:r>
          </a:p>
          <a:p>
            <a:pPr marL="0" indent="0" algn="ctr">
              <a:buNone/>
            </a:pPr>
            <a:r>
              <a:rPr lang="en-US" dirty="0"/>
              <a:t>vdolar@pace.edu</a:t>
            </a:r>
          </a:p>
          <a:p>
            <a:pPr marL="0" indent="0" algn="ctr">
              <a:buNone/>
            </a:pPr>
            <a:endParaRPr lang="en-US" dirty="0"/>
          </a:p>
          <a:p>
            <a:pPr marL="0" indent="0" algn="ctr">
              <a:buNone/>
            </a:pPr>
            <a:r>
              <a:rPr lang="en-US" dirty="0"/>
              <a:t>Contact NEED: </a:t>
            </a:r>
            <a:r>
              <a:rPr lang="en-US" dirty="0">
                <a:hlinkClick r:id="rId3"/>
              </a:rPr>
              <a:t>info@NEEDEcon.org</a:t>
            </a:r>
            <a:endParaRPr lang="en-US" dirty="0"/>
          </a:p>
          <a:p>
            <a:pPr marL="0" indent="0" algn="ctr">
              <a:buNone/>
            </a:pPr>
            <a:endParaRPr lang="en-US" dirty="0"/>
          </a:p>
          <a:p>
            <a:pPr marL="0" indent="0" algn="ctr">
              <a:buNone/>
            </a:pPr>
            <a:r>
              <a:rPr lang="en-US" dirty="0"/>
              <a:t>Submit a testimonial:  </a:t>
            </a:r>
            <a:r>
              <a:rPr lang="en-US" dirty="0">
                <a:hlinkClick r:id="rId4"/>
              </a:rPr>
              <a:t>www.NEEDEcon.org/testimonials.php</a:t>
            </a:r>
            <a:endParaRPr lang="en-US" dirty="0"/>
          </a:p>
          <a:p>
            <a:pPr marL="0" indent="0" algn="ctr">
              <a:buNone/>
            </a:pPr>
            <a:endParaRPr lang="en-US" dirty="0"/>
          </a:p>
          <a:p>
            <a:pPr marL="0" indent="0" algn="ctr">
              <a:buNone/>
            </a:pPr>
            <a:r>
              <a:rPr lang="en-US" dirty="0"/>
              <a:t>Become a Friend of NEED:  </a:t>
            </a:r>
            <a:r>
              <a:rPr lang="en-US" dirty="0" err="1"/>
              <a:t>www.NEEDEcon.org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57</a:t>
            </a:fld>
            <a:endParaRPr lang="en-GB"/>
          </a:p>
        </p:txBody>
      </p:sp>
    </p:spTree>
    <p:extLst>
      <p:ext uri="{BB962C8B-B14F-4D97-AF65-F5344CB8AC3E}">
        <p14:creationId xmlns:p14="http://schemas.microsoft.com/office/powerpoint/2010/main" val="1889827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latin typeface="Calibri" panose="020F0502020204030204" pitchFamily="34" charset="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a:t>
            </a:r>
            <a:r>
              <a:rPr lang="en-US" b="1" dirty="0">
                <a:latin typeface="Calibri" panose="020F0502020204030204" pitchFamily="34" charset="0"/>
                <a:cs typeface="Calibri" panose="020F0502020204030204" pitchFamily="34" charset="0"/>
              </a:rPr>
              <a:t>nonpartisan</a:t>
            </a:r>
            <a:r>
              <a:rPr lang="en-US" dirty="0">
                <a:latin typeface="Calibri" panose="020F0502020204030204" pitchFamily="34" charset="0"/>
                <a:cs typeface="Calibri" panose="020F0502020204030204" pitchFamily="34" charset="0"/>
              </a:rPr>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2540678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a:t>
            </a:r>
            <a:r>
              <a:rPr lang="en-US"/>
              <a:t>: 600</a:t>
            </a:r>
            <a:r>
              <a:rPr lang="en-US" dirty="0"/>
              <a:t>+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44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1211708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8</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2687684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77956"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a:t>Healthcare Economics</a:t>
            </a:r>
            <a:endParaRPr lang="en-US" dirty="0"/>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165675531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7E25DF5E6FC3D48B41B97D368B79C67" ma:contentTypeVersion="12" ma:contentTypeDescription="Create a new document." ma:contentTypeScope="" ma:versionID="280bc76f8d702f06cfde0eba80256977">
  <xsd:schema xmlns:xsd="http://www.w3.org/2001/XMLSchema" xmlns:xs="http://www.w3.org/2001/XMLSchema" xmlns:p="http://schemas.microsoft.com/office/2006/metadata/properties" xmlns:ns3="61a660bb-b57a-4fbc-ba10-8471d70fe46f" xmlns:ns4="f1e60ea2-d1f2-40fb-ac47-3f06e0d3f2d6" targetNamespace="http://schemas.microsoft.com/office/2006/metadata/properties" ma:root="true" ma:fieldsID="1a1cd78d8d10667e6428eaca148264c8" ns3:_="" ns4:_="">
    <xsd:import namespace="61a660bb-b57a-4fbc-ba10-8471d70fe46f"/>
    <xsd:import namespace="f1e60ea2-d1f2-40fb-ac47-3f06e0d3f2d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a660bb-b57a-4fbc-ba10-8471d70fe4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e60ea2-d1f2-40fb-ac47-3f06e0d3f2d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487A10-257C-47B1-B61A-95C24DAC039D}">
  <ds:schemaRefs>
    <ds:schemaRef ds:uri="http://schemas.microsoft.com/office/2006/metadata/properties"/>
    <ds:schemaRef ds:uri="f1e60ea2-d1f2-40fb-ac47-3f06e0d3f2d6"/>
    <ds:schemaRef ds:uri="http://schemas.microsoft.com/office/2006/documentManagement/types"/>
    <ds:schemaRef ds:uri="http://schemas.microsoft.com/office/infopath/2007/PartnerControls"/>
    <ds:schemaRef ds:uri="http://purl.org/dc/terms/"/>
    <ds:schemaRef ds:uri="http://www.w3.org/XML/1998/namespace"/>
    <ds:schemaRef ds:uri="http://purl.org/dc/elements/1.1/"/>
    <ds:schemaRef ds:uri="http://schemas.openxmlformats.org/package/2006/metadata/core-properties"/>
    <ds:schemaRef ds:uri="61a660bb-b57a-4fbc-ba10-8471d70fe46f"/>
    <ds:schemaRef ds:uri="http://purl.org/dc/dcmitype/"/>
  </ds:schemaRefs>
</ds:datastoreItem>
</file>

<file path=customXml/itemProps2.xml><?xml version="1.0" encoding="utf-8"?>
<ds:datastoreItem xmlns:ds="http://schemas.openxmlformats.org/officeDocument/2006/customXml" ds:itemID="{01202F99-A8B2-4FC4-8EBA-CD5FB6863F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a660bb-b57a-4fbc-ba10-8471d70fe46f"/>
    <ds:schemaRef ds:uri="f1e60ea2-d1f2-40fb-ac47-3f06e0d3f2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7FA58BA-53B1-4EDB-88AB-A23F48927D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25562</TotalTime>
  <Words>4287</Words>
  <Application>Microsoft Office PowerPoint</Application>
  <PresentationFormat>Widescreen</PresentationFormat>
  <Paragraphs>487</Paragraphs>
  <Slides>57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Arial</vt:lpstr>
      <vt:lpstr>Calibri</vt:lpstr>
      <vt:lpstr>Courier New</vt:lpstr>
      <vt:lpstr>Proxima Nova</vt:lpstr>
      <vt:lpstr>proxima-nova</vt:lpstr>
      <vt:lpstr>Custom Design</vt:lpstr>
      <vt:lpstr>PowerPoint Presentation</vt:lpstr>
      <vt:lpstr> Available NEED Topics Include:</vt:lpstr>
      <vt:lpstr> Course Outline</vt:lpstr>
      <vt:lpstr>Submitting Questions</vt:lpstr>
      <vt:lpstr>PowerPoint Presentation</vt:lpstr>
      <vt:lpstr> National Economic Education Delegation</vt:lpstr>
      <vt:lpstr>Who Are We?</vt:lpstr>
      <vt:lpstr>Where Are We?</vt:lpstr>
      <vt:lpstr> Available NEED Topics Include:</vt:lpstr>
      <vt:lpstr>Credits and Disclaimer</vt:lpstr>
      <vt:lpstr>Outline</vt:lpstr>
      <vt:lpstr>What Is The Federal Minimum Wage?</vt:lpstr>
      <vt:lpstr>PowerPoint Presentation</vt:lpstr>
      <vt:lpstr>Correcting Variables for Inflation: Comparing Dollar Figures from Different Times</vt:lpstr>
      <vt:lpstr>Correcting Variables for Inflation: Comparing Dollar Figures from Different Times</vt:lpstr>
      <vt:lpstr>Correcting Variables for Inflation: Comparing Dollar Figures from Different Times</vt:lpstr>
      <vt:lpstr>PowerPoint Presentation</vt:lpstr>
      <vt:lpstr>From Hourly to Approx. Annual Minimum Wage</vt:lpstr>
      <vt:lpstr>How Many are Paid At or Below Min. Wage?</vt:lpstr>
      <vt:lpstr>PowerPoint Presentation</vt:lpstr>
      <vt:lpstr>PowerPoint Presentation</vt:lpstr>
      <vt:lpstr>There are 30 states and D.C. that have a minimum wage higher than the federal minimum wage.</vt:lpstr>
      <vt:lpstr>67 localities have adopted minimum wages above their state minimum wage</vt:lpstr>
      <vt:lpstr>The minimum wage is indexed for inflation in 19 states and D.C., meaning it is automatically adjusted each year for increases in prices</vt:lpstr>
      <vt:lpstr>There are 7 states that have no minimum-wage law or a minimum wage below the federal minimum wage. </vt:lpstr>
      <vt:lpstr>Illinois </vt:lpstr>
      <vt:lpstr>Important Questions:</vt:lpstr>
      <vt:lpstr>Minimum Wage: Purpose</vt:lpstr>
      <vt:lpstr>Origin Story: The New Deal</vt:lpstr>
      <vt:lpstr>Fair Labor Standards Act of 1938</vt:lpstr>
      <vt:lpstr>Minimum Wages</vt:lpstr>
      <vt:lpstr>Should There be A Federal Minimum Wage?</vt:lpstr>
      <vt:lpstr>States and Local Gov’ts are Raising Min Wages</vt:lpstr>
      <vt:lpstr>Common View of Minimum Wage</vt:lpstr>
      <vt:lpstr>How Much Job Loss Might Result?</vt:lpstr>
      <vt:lpstr>Empirical Evidence</vt:lpstr>
      <vt:lpstr>Market Structure</vt:lpstr>
      <vt:lpstr>Monopsony in the Labor Market and MW</vt:lpstr>
      <vt:lpstr>Simple Views are Incomplete</vt:lpstr>
      <vt:lpstr>Responses by Employer</vt:lpstr>
      <vt:lpstr>Responses by Employee</vt:lpstr>
      <vt:lpstr>Arguments FOR a Minimum Wage</vt:lpstr>
      <vt:lpstr>Arguments AGAINST a Minimum Wage Hike</vt:lpstr>
      <vt:lpstr>Who Wins? No Clear Answer</vt:lpstr>
      <vt:lpstr>Consensus of Employment Effects?</vt:lpstr>
      <vt:lpstr>Raise the Wage Act 2021 (RWA)</vt:lpstr>
      <vt:lpstr>Scheduled Min Wage Increases Under RWA</vt:lpstr>
      <vt:lpstr>Economic Consensus on $15/hour?  NO</vt:lpstr>
      <vt:lpstr>CBO Analysis</vt:lpstr>
      <vt:lpstr>What to make of the CBO results?</vt:lpstr>
      <vt:lpstr>The Impact on Poverty and Wage Inequality</vt:lpstr>
      <vt:lpstr>Other Options?</vt:lpstr>
      <vt:lpstr>EITC superior on many grounds</vt:lpstr>
      <vt:lpstr>Summary</vt:lpstr>
      <vt:lpstr>Most Important Point: It’s Complicated</vt:lpstr>
      <vt:lpstr>Next Week: Bitcoin mine</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Dolar, Veronika</cp:lastModifiedBy>
  <cp:revision>238</cp:revision>
  <cp:lastPrinted>2021-08-03T19:16:43Z</cp:lastPrinted>
  <dcterms:created xsi:type="dcterms:W3CDTF">2017-05-03T22:30:38Z</dcterms:created>
  <dcterms:modified xsi:type="dcterms:W3CDTF">2025-07-22T16:53:43Z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0x010100A7E25DF5E6FC3D48B41B97D368B79C67</vt:lpwstr>
  </property>
</Properties>
</file>