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8"/>
  </p:notesMasterIdLst>
  <p:sldIdLst>
    <p:sldId id="1026" r:id="rId2"/>
    <p:sldId id="3924" r:id="rId3"/>
    <p:sldId id="327" r:id="rId4"/>
    <p:sldId id="436" r:id="rId5"/>
    <p:sldId id="434" r:id="rId6"/>
    <p:sldId id="330" r:id="rId7"/>
    <p:sldId id="3923" r:id="rId8"/>
    <p:sldId id="3896" r:id="rId9"/>
    <p:sldId id="3900" r:id="rId10"/>
    <p:sldId id="3849" r:id="rId11"/>
    <p:sldId id="338" r:id="rId12"/>
    <p:sldId id="1114" r:id="rId13"/>
    <p:sldId id="3850" r:id="rId14"/>
    <p:sldId id="1283" r:id="rId15"/>
    <p:sldId id="3897" r:id="rId16"/>
    <p:sldId id="3905" r:id="rId17"/>
    <p:sldId id="1121" r:id="rId18"/>
    <p:sldId id="3901" r:id="rId19"/>
    <p:sldId id="3902" r:id="rId20"/>
    <p:sldId id="421" r:id="rId21"/>
    <p:sldId id="1147" r:id="rId22"/>
    <p:sldId id="1055" r:id="rId23"/>
    <p:sldId id="337" r:id="rId24"/>
    <p:sldId id="1071" r:id="rId25"/>
    <p:sldId id="1279" r:id="rId26"/>
    <p:sldId id="3903" r:id="rId27"/>
    <p:sldId id="3904" r:id="rId28"/>
    <p:sldId id="3906" r:id="rId29"/>
    <p:sldId id="3907" r:id="rId30"/>
    <p:sldId id="3908" r:id="rId31"/>
    <p:sldId id="1288" r:id="rId32"/>
    <p:sldId id="1289" r:id="rId33"/>
    <p:sldId id="3925" r:id="rId34"/>
    <p:sldId id="1061" r:id="rId35"/>
    <p:sldId id="1134" r:id="rId36"/>
    <p:sldId id="129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1F0049-F73A-774F-BC4E-C583156D74F5}">
          <p14:sldIdLst>
            <p14:sldId id="1026"/>
            <p14:sldId id="3924"/>
            <p14:sldId id="327"/>
            <p14:sldId id="436"/>
            <p14:sldId id="434"/>
            <p14:sldId id="330"/>
            <p14:sldId id="3923"/>
            <p14:sldId id="3896"/>
            <p14:sldId id="3900"/>
            <p14:sldId id="3849"/>
            <p14:sldId id="338"/>
            <p14:sldId id="1114"/>
            <p14:sldId id="3850"/>
            <p14:sldId id="1283"/>
            <p14:sldId id="3897"/>
            <p14:sldId id="3905"/>
            <p14:sldId id="1121"/>
            <p14:sldId id="3901"/>
            <p14:sldId id="3902"/>
            <p14:sldId id="421"/>
            <p14:sldId id="1147"/>
            <p14:sldId id="1055"/>
            <p14:sldId id="337"/>
            <p14:sldId id="1071"/>
            <p14:sldId id="1279"/>
            <p14:sldId id="3903"/>
            <p14:sldId id="3904"/>
            <p14:sldId id="3906"/>
            <p14:sldId id="3907"/>
            <p14:sldId id="3908"/>
            <p14:sldId id="1288"/>
            <p14:sldId id="1289"/>
            <p14:sldId id="3925"/>
            <p14:sldId id="1061"/>
            <p14:sldId id="1134"/>
            <p14:sldId id="1296"/>
          </p14:sldIdLst>
        </p14:section>
        <p14:section name="OLDER NOTES" id="{A535E23C-A618-BE4F-B843-AB83B346F76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debra soled" initials="ds" lastIdx="7" clrIdx="2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216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wog\Dropbox%20(Amherst%20College)\2021\NEEDTalks\Debt%20Breakdow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Publicly Held Debt, 9/30/, $22.3 tr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Sheet1!$A$4</c:f>
              <c:strCache>
                <c:ptCount val="1"/>
                <c:pt idx="0">
                  <c:v>Publicly Held Debt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427-4570-93EA-456669B7C4E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427-4570-93EA-456669B7C4E3}"/>
              </c:ext>
            </c:extLst>
          </c:dPt>
          <c:dPt>
            <c:idx val="2"/>
            <c:bubble3D val="0"/>
            <c:spPr>
              <a:solidFill>
                <a:srgbClr val="BD92DE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427-4570-93EA-456669B7C4E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27-4570-93EA-456669B7C4E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27-4570-93EA-456669B7C4E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5427-4570-93EA-456669B7C4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Sheet1!$B$3:$D$3</c:f>
              <c:strCache>
                <c:ptCount val="3"/>
                <c:pt idx="0">
                  <c:v>Domestically Held</c:v>
                </c:pt>
                <c:pt idx="1">
                  <c:v>Foreign</c:v>
                </c:pt>
                <c:pt idx="2">
                  <c:v>Federal Reserve 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9315</c:v>
                </c:pt>
                <c:pt idx="1">
                  <c:v>7549</c:v>
                </c:pt>
                <c:pt idx="2">
                  <c:v>5419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27-4570-93EA-456669B7C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Total Public Debt,  9/30,</a:t>
            </a:r>
            <a:r>
              <a:rPr lang="en-US" sz="2800" baseline="0" dirty="0"/>
              <a:t> $28.4 tr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2210666375036453"/>
          <c:w val="0.93888888888888888"/>
          <c:h val="0.5984711286089239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Total Public Debt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2D3-46D2-89D4-EE0BFB5FBD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2D3-46D2-89D4-EE0BFB5FBD5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2D3-46D2-89D4-EE0BFB5FBD5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2D3-46D2-89D4-EE0BFB5FBD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Publicly Held</c:v>
                </c:pt>
                <c:pt idx="1">
                  <c:v>Intra-gov't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22283</c:v>
                </c:pt>
                <c:pt idx="1">
                  <c:v>6146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D3-46D2-89D4-EE0BFB5FB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5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forown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7698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Southern Maine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Ryan Herzog,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Gonzaga University</a:t>
            </a:r>
          </a:p>
        </p:txBody>
      </p:sp>
    </p:spTree>
    <p:extLst>
      <p:ext uri="{BB962C8B-B14F-4D97-AF65-F5344CB8AC3E}">
        <p14:creationId xmlns:p14="http://schemas.microsoft.com/office/powerpoint/2010/main" val="168496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Pas</a:t>
            </a:r>
            <a:r>
              <a:rPr lang="en-US" dirty="0"/>
              <a:t>t and Future of Deficits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5195887" y="6407314"/>
            <a:ext cx="666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CBO, Updated Budget and Econo9mic Projections, 7/15/2021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5F0939-2C98-46B6-89A7-4A4102BC41C7}"/>
              </a:ext>
            </a:extLst>
          </p:cNvPr>
          <p:cNvSpPr txBox="1"/>
          <p:nvPr/>
        </p:nvSpPr>
        <p:spPr>
          <a:xfrm>
            <a:off x="7029450" y="1552188"/>
            <a:ext cx="51625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Useful Deficit Decompositions:</a:t>
            </a:r>
          </a:p>
          <a:p>
            <a:endParaRPr lang="en-US" sz="2800" dirty="0"/>
          </a:p>
          <a:p>
            <a:r>
              <a:rPr lang="en-US" sz="2400" i="1" dirty="0"/>
              <a:t>Total Deficit= (Spending on Programs +</a:t>
            </a:r>
            <a:br>
              <a:rPr lang="en-US" sz="2400" i="1" dirty="0"/>
            </a:br>
            <a:r>
              <a:rPr lang="en-US" sz="2400" i="1" dirty="0"/>
              <a:t>Interest Expense)-Revenue</a:t>
            </a:r>
          </a:p>
          <a:p>
            <a:endParaRPr lang="en-US" sz="2400" i="1" dirty="0"/>
          </a:p>
          <a:p>
            <a:r>
              <a:rPr lang="en-US" sz="2400" i="1" dirty="0"/>
              <a:t>=(Programmatic Outlays – Revenue)+Interest Expense</a:t>
            </a:r>
          </a:p>
          <a:p>
            <a:endParaRPr lang="en-US" sz="2800" i="1" dirty="0"/>
          </a:p>
          <a:p>
            <a:r>
              <a:rPr lang="en-US" sz="2800" i="1" dirty="0"/>
              <a:t>=</a:t>
            </a:r>
            <a:r>
              <a:rPr lang="en-US" sz="2800" b="1" i="1" dirty="0">
                <a:solidFill>
                  <a:srgbClr val="7E2987"/>
                </a:solidFill>
              </a:rPr>
              <a:t>Primary Deficit + </a:t>
            </a:r>
            <a:r>
              <a:rPr lang="en-US" sz="2800" b="1" i="1" dirty="0">
                <a:solidFill>
                  <a:srgbClr val="CD78D6"/>
                </a:solidFill>
              </a:rPr>
              <a:t>Net Interest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0578-FFE6-48B4-9301-3AEE17B36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3" y="1325563"/>
            <a:ext cx="6393116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1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Def</a:t>
            </a:r>
            <a:r>
              <a:rPr lang="en-US" dirty="0"/>
              <a:t>icits and Recessions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 descr="Chart, line chart, histogram&#10;&#10;Description automatically generated">
            <a:extLst>
              <a:ext uri="{FF2B5EF4-FFF2-40B4-BE49-F238E27FC236}">
                <a16:creationId xmlns:a16="http://schemas.microsoft.com/office/drawing/2014/main" id="{6C4FD185-70A0-A348-A89A-1711409FC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147" y="1054559"/>
            <a:ext cx="8319753" cy="566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14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Of</a:t>
            </a:r>
            <a:r>
              <a:rPr lang="en-US" dirty="0"/>
              <a:t> Debt, Deficits,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</a:t>
            </a:r>
          </a:p>
          <a:p>
            <a:pPr lvl="1"/>
            <a:r>
              <a:rPr lang="en-US" b="1" i="1" dirty="0"/>
              <a:t>Deficit</a:t>
            </a:r>
            <a:r>
              <a:rPr lang="en-US" dirty="0"/>
              <a:t>: The excess of outlays over revenues in a year.</a:t>
            </a:r>
          </a:p>
          <a:p>
            <a:pPr lvl="1"/>
            <a:r>
              <a:rPr lang="en-US" b="1" i="1" dirty="0"/>
              <a:t>Surplus</a:t>
            </a:r>
            <a:r>
              <a:rPr lang="en-US" dirty="0"/>
              <a:t>: The excess of revenues over outlays in a year.</a:t>
            </a:r>
          </a:p>
          <a:p>
            <a:endParaRPr lang="en-US" dirty="0"/>
          </a:p>
          <a:p>
            <a:r>
              <a:rPr lang="en-US" dirty="0"/>
              <a:t>STOCK</a:t>
            </a:r>
          </a:p>
          <a:p>
            <a:pPr lvl="1"/>
            <a:r>
              <a:rPr lang="en-US" b="1" i="1" dirty="0"/>
              <a:t>Debt</a:t>
            </a:r>
            <a:r>
              <a:rPr lang="en-US" dirty="0"/>
              <a:t>: The accumulation of debt over time.</a:t>
            </a:r>
          </a:p>
          <a:p>
            <a:pPr lvl="3"/>
            <a:r>
              <a:rPr lang="en-US" dirty="0"/>
              <a:t>The sum of all past deficits and surpluses.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79B2EBF-68D7-CF42-8AAB-FC4143E7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0" y="3746399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5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1CD6E112-FE64-4785-88DE-DC32B8429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94630"/>
            <a:ext cx="11125200" cy="4286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2B21C-E670-4EDA-AB15-4D6E49482267}"/>
              </a:ext>
            </a:extLst>
          </p:cNvPr>
          <p:cNvSpPr txBox="1"/>
          <p:nvPr/>
        </p:nvSpPr>
        <p:spPr>
          <a:xfrm>
            <a:off x="1349298" y="1325563"/>
            <a:ext cx="9222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Sum of All Past Deficits Less Surpluses Equals the Debt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E55126-D5C7-48BD-88D1-65C1E5A863BB}"/>
              </a:ext>
            </a:extLst>
          </p:cNvPr>
          <p:cNvSpPr txBox="1"/>
          <p:nvPr/>
        </p:nvSpPr>
        <p:spPr>
          <a:xfrm>
            <a:off x="4119073" y="3784457"/>
            <a:ext cx="224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Shaded areas are recessions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B9FEE-4DD6-47C4-8335-3C1B1B54CDFC}"/>
              </a:ext>
            </a:extLst>
          </p:cNvPr>
          <p:cNvSpPr txBox="1"/>
          <p:nvPr/>
        </p:nvSpPr>
        <p:spPr>
          <a:xfrm>
            <a:off x="1660849" y="1923610"/>
            <a:ext cx="33496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 Line Debt;  </a:t>
            </a:r>
            <a:r>
              <a:rPr lang="en-US" dirty="0">
                <a:solidFill>
                  <a:srgbClr val="C00000"/>
                </a:solidFill>
              </a:rPr>
              <a:t>Red Line Deficit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9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5510-6A70-4FA9-9963-9E522048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Post-WWII Fall in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FA406-B1D0-41B4-A81C-1F20EFEC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C0020-BF91-4CC4-AAD2-AD2947CD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78" y="1175220"/>
            <a:ext cx="8669263" cy="50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23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the U.S.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83592"/>
            <a:ext cx="10515600" cy="3379449"/>
          </a:xfrm>
        </p:spPr>
        <p:txBody>
          <a:bodyPr/>
          <a:lstStyle/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Relative debt peaked during WWII (106%) - followed by a steady decline until the 1980s.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Prior to 1983, relative debt rose purposefully (wars, recessions, public investment) and then fell.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What can we learn from the 46-74 period, where the relative debt fell continuously?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45CC3D-CF2C-4836-A788-C9298B7C7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66" y="989926"/>
            <a:ext cx="8270543" cy="23264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CDD0FB3-7D99-4C84-9724-12AD7AD4A49C}"/>
              </a:ext>
            </a:extLst>
          </p:cNvPr>
          <p:cNvGrpSpPr/>
          <p:nvPr/>
        </p:nvGrpSpPr>
        <p:grpSpPr>
          <a:xfrm>
            <a:off x="7946516" y="1183411"/>
            <a:ext cx="1852667" cy="1599062"/>
            <a:chOff x="5338785" y="3226704"/>
            <a:chExt cx="3705746" cy="217947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E12B9B-D847-4892-BE0F-B44FB5E5A9E6}"/>
                </a:ext>
              </a:extLst>
            </p:cNvPr>
            <p:cNvSpPr txBox="1"/>
            <p:nvPr/>
          </p:nvSpPr>
          <p:spPr>
            <a:xfrm>
              <a:off x="5338785" y="3419773"/>
              <a:ext cx="3705746" cy="713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1946-1974</a:t>
              </a:r>
            </a:p>
          </p:txBody>
        </p: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7330D26C-9EEF-4BEF-B861-6DA69A2E61C0}"/>
                </a:ext>
              </a:extLst>
            </p:cNvPr>
            <p:cNvSpPr/>
            <p:nvPr/>
          </p:nvSpPr>
          <p:spPr>
            <a:xfrm rot="8259928">
              <a:off x="5401853" y="3226704"/>
              <a:ext cx="891575" cy="217947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392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relative debt fell </a:t>
            </a:r>
            <a:r>
              <a:rPr lang="en-US" i="1" dirty="0"/>
              <a:t>in spite of</a:t>
            </a:r>
            <a:r>
              <a:rPr lang="en-US" dirty="0"/>
              <a:t> deficits in 21 of the 29 years, with the debt increasing by 42%.  How?</a:t>
            </a:r>
          </a:p>
          <a:p>
            <a:r>
              <a:rPr lang="en-US" dirty="0"/>
              <a:t>1946-1974, deficits caused the debt to grow, but not as fast as the economy was growing.</a:t>
            </a:r>
          </a:p>
          <a:p>
            <a:r>
              <a:rPr lang="en-US" b="1" dirty="0"/>
              <a:t>While the debt grew by 42%, GDP (nominal) grew by 550%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You don’t need a surplus to reduce the </a:t>
            </a:r>
            <a:r>
              <a:rPr lang="en-US" i="1" dirty="0"/>
              <a:t>relative</a:t>
            </a:r>
            <a:r>
              <a:rPr lang="en-US" dirty="0"/>
              <a:t> debt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59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1979, relative debt fell from 100% of GDP to 25% of GDP.</a:t>
            </a:r>
          </a:p>
          <a:p>
            <a:pPr lvl="1"/>
            <a:r>
              <a:rPr lang="en-US" dirty="0"/>
              <a:t>During this period, the federal budget was in surplus only once, in 1969.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94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281C197-EF78-4BA6-A77B-E0DBF09F2180}"/>
              </a:ext>
            </a:extLst>
          </p:cNvPr>
          <p:cNvGraphicFramePr>
            <a:graphicFrameLocks noGrp="1"/>
          </p:cNvGraphicFramePr>
          <p:nvPr/>
        </p:nvGraphicFramePr>
        <p:xfrm>
          <a:off x="5581402" y="885143"/>
          <a:ext cx="6709559" cy="5345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E137A4E-0005-4039-B5A4-498C48C5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82" y="125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A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reakdown of the Total Federal Debt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30F8-9291-44EB-9B9C-55AF5D80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3FE975-1ACD-49A7-A80A-D68A68D4B7B5}"/>
              </a:ext>
            </a:extLst>
          </p:cNvPr>
          <p:cNvSpPr txBox="1"/>
          <p:nvPr/>
        </p:nvSpPr>
        <p:spPr>
          <a:xfrm>
            <a:off x="6564927" y="6410685"/>
            <a:ext cx="522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Sources:  US Treasury, Federal Reserve Board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F8DAE5-541F-4627-95CE-EDD95448A89F}"/>
              </a:ext>
            </a:extLst>
          </p:cNvPr>
          <p:cNvCxnSpPr>
            <a:cxnSpLocks/>
          </p:cNvCxnSpPr>
          <p:nvPr/>
        </p:nvCxnSpPr>
        <p:spPr>
          <a:xfrm>
            <a:off x="4750130" y="3429000"/>
            <a:ext cx="1650669" cy="5938"/>
          </a:xfrm>
          <a:prstGeom prst="straightConnector1">
            <a:avLst/>
          </a:prstGeom>
          <a:ln w="66675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8DFC95A-1DA3-4741-B549-3D01F44475FB}"/>
              </a:ext>
            </a:extLst>
          </p:cNvPr>
          <p:cNvGraphicFramePr>
            <a:graphicFrameLocks noGrp="1"/>
          </p:cNvGraphicFramePr>
          <p:nvPr/>
        </p:nvGraphicFramePr>
        <p:xfrm>
          <a:off x="-642298" y="1036744"/>
          <a:ext cx="7207226" cy="5189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57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Intra-governmental debt is important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require funding on credit markets</a:t>
            </a:r>
          </a:p>
          <a:p>
            <a:pPr lvl="1"/>
            <a:endParaRPr lang="en-US" dirty="0"/>
          </a:p>
          <a:p>
            <a:r>
              <a:rPr lang="en-US" dirty="0"/>
              <a:t>Debt held by the public </a:t>
            </a:r>
            <a:endParaRPr lang="en-US" i="1" dirty="0"/>
          </a:p>
          <a:p>
            <a:pPr lvl="1"/>
            <a:r>
              <a:rPr lang="en-US" dirty="0"/>
              <a:t>This debt is funded by borrowing on credit markets and competes with private funding.</a:t>
            </a:r>
          </a:p>
          <a:p>
            <a:r>
              <a:rPr lang="en-US" dirty="0"/>
              <a:t>Most analyses focus on the publicly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51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 dirty="0"/>
              <a:t>Foreign government and individuals</a:t>
            </a:r>
          </a:p>
          <a:p>
            <a:pPr lvl="1"/>
            <a:r>
              <a:rPr lang="en-US" dirty="0"/>
              <a:t>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85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7A4E-0005-4039-B5A4-498C48C5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19" y="125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A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reakdown of Total Federal Debt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30F8-9291-44EB-9B9C-55AF5D80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1026" name="Picture 2" descr="Fiscal Year 2018 Debt Held by the Public and Intragovernmental Debt infographic">
            <a:extLst>
              <a:ext uri="{FF2B5EF4-FFF2-40B4-BE49-F238E27FC236}">
                <a16:creationId xmlns:a16="http://schemas.microsoft.com/office/drawing/2014/main" id="{2DB8EDB8-992F-45E7-BA12-2EAEB24438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81" y="1325563"/>
            <a:ext cx="5921259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D972FC-3275-483D-981E-FC648F06A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150" y="1374422"/>
            <a:ext cx="3981325" cy="3108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438F7-1536-42E4-9914-D0F22C507F4D}"/>
              </a:ext>
            </a:extLst>
          </p:cNvPr>
          <p:cNvSpPr txBox="1"/>
          <p:nvPr/>
        </p:nvSpPr>
        <p:spPr>
          <a:xfrm>
            <a:off x="7637471" y="6456851"/>
            <a:ext cx="396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www.gao.gov</a:t>
            </a:r>
            <a:r>
              <a:rPr lang="en-US" sz="1200" u="sng" dirty="0"/>
              <a:t>/</a:t>
            </a:r>
            <a:r>
              <a:rPr lang="en-US" sz="1200" u="sng" dirty="0" err="1"/>
              <a:t>americas_fiscal_future?t</a:t>
            </a:r>
            <a:r>
              <a:rPr lang="en-US" sz="1200" u="sng" dirty="0"/>
              <a:t>=</a:t>
            </a:r>
            <a:r>
              <a:rPr lang="en-US" sz="1200" u="sng" dirty="0" err="1"/>
              <a:t>federal_debt</a:t>
            </a:r>
            <a:endParaRPr lang="en-US" sz="12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A0BB4E-FF33-4C1E-9CFA-106DC35065C5}"/>
              </a:ext>
            </a:extLst>
          </p:cNvPr>
          <p:cNvSpPr txBox="1"/>
          <p:nvPr/>
        </p:nvSpPr>
        <p:spPr>
          <a:xfrm>
            <a:off x="5579296" y="5373750"/>
            <a:ext cx="5538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Foreign ownership is relatively recent – in 1990 foreign ownership was less than 20%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262C3-BEAA-6945-B00B-9D31937B91D3}"/>
              </a:ext>
            </a:extLst>
          </p:cNvPr>
          <p:cNvSpPr txBox="1"/>
          <p:nvPr/>
        </p:nvSpPr>
        <p:spPr>
          <a:xfrm>
            <a:off x="9103540" y="4519663"/>
            <a:ext cx="1715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Share of US Public Debt</a:t>
            </a:r>
          </a:p>
        </p:txBody>
      </p:sp>
    </p:spTree>
    <p:extLst>
      <p:ext uri="{BB962C8B-B14F-4D97-AF65-F5344CB8AC3E}">
        <p14:creationId xmlns:p14="http://schemas.microsoft.com/office/powerpoint/2010/main" val="29300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Debt to Foreigners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87BBF1-038D-2E45-8D88-4352D9E2F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46984" y="966157"/>
            <a:ext cx="7898032" cy="5264069"/>
          </a:xfrm>
        </p:spPr>
      </p:pic>
    </p:spTree>
    <p:extLst>
      <p:ext uri="{BB962C8B-B14F-4D97-AF65-F5344CB8AC3E}">
        <p14:creationId xmlns:p14="http://schemas.microsoft.com/office/powerpoint/2010/main" val="3473694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3" name="Picture 2" descr="Macintosh HD:private:var:folders:d4:2s2kmxpn3x5b1372wqq9s1wh0000gn:T:TemporaryItems:The-Federal-Reserve-owns-almost-one-third-of-domestically-held-deb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80" y="97734"/>
            <a:ext cx="8176365" cy="6132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948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Intragovernment</a:t>
            </a:r>
            <a:r>
              <a:rPr lang="en-US" dirty="0"/>
              <a:t>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 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52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A36D-2835-6B4F-82D6-D2CE3F31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jor Takeaways: Talking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9F2A-CDD6-7F4E-88C0-94D4617A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current trajectory of federal debt is unsustainable.</a:t>
            </a:r>
          </a:p>
          <a:p>
            <a:r>
              <a:rPr lang="en-US" dirty="0"/>
              <a:t>Given the historically low interest rates, we can afford to wait until after the crisis to act.</a:t>
            </a:r>
          </a:p>
          <a:p>
            <a:r>
              <a:rPr lang="en-US" dirty="0"/>
              <a:t>After the crisis, we must enact plans to reduce the future (primary) deficits.</a:t>
            </a:r>
          </a:p>
          <a:p>
            <a:pPr lvl="1"/>
            <a:r>
              <a:rPr lang="en-US" dirty="0"/>
              <a:t>These are driven by Medicare and Social Security spending.</a:t>
            </a:r>
          </a:p>
          <a:p>
            <a:r>
              <a:rPr lang="en-US" dirty="0"/>
              <a:t>The longer we postpone action, the greater the probability of a “fiscal crisis.”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DD4E3-2538-694F-AD23-B280C9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56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, histogram&#10;&#10;Description automatically generated">
            <a:extLst>
              <a:ext uri="{FF2B5EF4-FFF2-40B4-BE49-F238E27FC236}">
                <a16:creationId xmlns:a16="http://schemas.microsoft.com/office/drawing/2014/main" id="{8777D69A-2525-4777-81FA-976680550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96" y="1421040"/>
            <a:ext cx="11416004" cy="47137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C2237A-F528-4567-A72A-DFE2D6E74521}"/>
              </a:ext>
            </a:extLst>
          </p:cNvPr>
          <p:cNvGrpSpPr/>
          <p:nvPr/>
        </p:nvGrpSpPr>
        <p:grpSpPr>
          <a:xfrm>
            <a:off x="7928789" y="2512722"/>
            <a:ext cx="1902589" cy="1569660"/>
            <a:chOff x="7928789" y="2512722"/>
            <a:chExt cx="1902589" cy="156966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3524642-D040-4A36-B20F-14EDB2ACC1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31378" y="3088941"/>
              <a:ext cx="0" cy="894682"/>
            </a:xfrm>
            <a:prstGeom prst="straightConnector1">
              <a:avLst/>
            </a:prstGeom>
            <a:ln w="476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7DC8863-D3C4-4029-B5D7-804F7B3DA2B7}"/>
                </a:ext>
              </a:extLst>
            </p:cNvPr>
            <p:cNvGrpSpPr/>
            <p:nvPr/>
          </p:nvGrpSpPr>
          <p:grpSpPr>
            <a:xfrm>
              <a:off x="7928789" y="2512722"/>
              <a:ext cx="1902589" cy="1569660"/>
              <a:chOff x="7928789" y="2644170"/>
              <a:chExt cx="1902589" cy="1569660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EA1430AF-1ECF-4B35-8942-4A22DDB53F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20464" y="3289300"/>
                <a:ext cx="1110914" cy="1397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2051A5-8981-4610-9331-2E2D2021DC29}"/>
                  </a:ext>
                </a:extLst>
              </p:cNvPr>
              <p:cNvSpPr txBox="1"/>
              <p:nvPr/>
            </p:nvSpPr>
            <p:spPr>
              <a:xfrm>
                <a:off x="7928789" y="2644170"/>
                <a:ext cx="137159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SSN &amp; Medicare Trust Funds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954DADB-1F09-4BFF-B5DD-E02DED74B1E3}"/>
              </a:ext>
            </a:extLst>
          </p:cNvPr>
          <p:cNvSpPr txBox="1"/>
          <p:nvPr/>
        </p:nvSpPr>
        <p:spPr>
          <a:xfrm>
            <a:off x="1432249" y="1561220"/>
            <a:ext cx="33496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 Line Total Debt;  </a:t>
            </a:r>
            <a:r>
              <a:rPr lang="en-US" dirty="0">
                <a:solidFill>
                  <a:srgbClr val="C00000"/>
                </a:solidFill>
              </a:rPr>
              <a:t>Red Line Deficit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6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D464-0A60-42FA-B251-25FD2598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O:  Budget Analysts in Chief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B0187-2EFC-4F65-8DDF-C1DB47477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1570730"/>
            <a:ext cx="11187404" cy="4351338"/>
          </a:xfrm>
        </p:spPr>
        <p:txBody>
          <a:bodyPr/>
          <a:lstStyle/>
          <a:p>
            <a:r>
              <a:rPr lang="en-US" dirty="0"/>
              <a:t>The Congressional Budget Office was founded in 1974 to provide Congress with information about the budgetary implications of legislation.</a:t>
            </a:r>
          </a:p>
          <a:p>
            <a:r>
              <a:rPr lang="en-US" dirty="0"/>
              <a:t>Two kinds of Reports</a:t>
            </a:r>
          </a:p>
          <a:p>
            <a:pPr lvl="1"/>
            <a:r>
              <a:rPr lang="en-US" dirty="0"/>
              <a:t>Cost Estimates – H.R. 486  Ukraine Religious Freedom Support Act</a:t>
            </a:r>
          </a:p>
          <a:p>
            <a:pPr lvl="1"/>
            <a:r>
              <a:rPr lang="en-US" dirty="0"/>
              <a:t>Build Back Better Scoring this Friday!</a:t>
            </a:r>
          </a:p>
          <a:p>
            <a:pPr lvl="1"/>
            <a:r>
              <a:rPr lang="en-US" dirty="0"/>
              <a:t>Projections of Debt and Deficits – The Budget and Economic Outlook:  2020 to 2030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6F89A-90E6-4767-AC55-0A8BD604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58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D79E-C87F-474E-B3B6-CCC01406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Views of the Cost of 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DE65-6B7D-4BF5-B9C8-D42AC97B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95846" cy="435133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en-US" sz="3600" dirty="0"/>
              <a:t>First a non-issue:  There is no analogy between household and government debt.</a:t>
            </a:r>
          </a:p>
          <a:p>
            <a:pPr lvl="1">
              <a:spcAft>
                <a:spcPts val="1000"/>
              </a:spcAft>
            </a:pPr>
            <a:r>
              <a:rPr lang="en-US" sz="3200" dirty="0"/>
              <a:t>The government does not have to pay back the debt.</a:t>
            </a:r>
          </a:p>
          <a:p>
            <a:pPr lvl="1">
              <a:spcAft>
                <a:spcPts val="1000"/>
              </a:spcAft>
            </a:pPr>
            <a:r>
              <a:rPr lang="en-US" sz="3200" dirty="0"/>
              <a:t>Retirees cash in maturing bonds which are financed with new bond issues sold to younger people.</a:t>
            </a:r>
          </a:p>
          <a:p>
            <a:pPr lvl="1">
              <a:spcAft>
                <a:spcPts val="1000"/>
              </a:spcAft>
            </a:pPr>
            <a:r>
              <a:rPr lang="en-US" sz="3200" dirty="0"/>
              <a:t>Interest on the debt  is essentially paid by the young to their parents</a:t>
            </a:r>
          </a:p>
          <a:p>
            <a:pPr>
              <a:spcAft>
                <a:spcPts val="1000"/>
              </a:spcAft>
            </a:pPr>
            <a:r>
              <a:rPr lang="en-US" sz="3600" dirty="0"/>
              <a:t>Economist View of the Debt circa 1980, very little cost because relative debt was falling.  That changes in 1983.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F40C3-012D-4BED-B108-45793951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67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D79E-C87F-474E-B3B6-CCC01406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5" y="2416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Debt and Deficits Raise Interest Rates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DE65-6B7D-4BF5-B9C8-D42AC97B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077" y="1602225"/>
            <a:ext cx="10595846" cy="4351338"/>
          </a:xfrm>
        </p:spPr>
        <p:txBody>
          <a:bodyPr>
            <a:normAutofit/>
          </a:bodyPr>
          <a:lstStyle/>
          <a:p>
            <a:pPr marL="742950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600" dirty="0"/>
              <a:t>Crowding Out:  </a:t>
            </a:r>
            <a:r>
              <a:rPr lang="en-US" sz="3200" dirty="0"/>
              <a:t>Higher interest rates lead to less investment and over time to a smaller capital stock and reduced future output.</a:t>
            </a:r>
          </a:p>
          <a:p>
            <a:pPr marL="742950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600" dirty="0"/>
              <a:t>Foreign Borrowing:  Higher interest rates lead to foreign capital inflows or foreign borrowing.  With foreign borrowing, some of our GDP is paid to foreigners as interest.</a:t>
            </a:r>
          </a:p>
          <a:p>
            <a:pPr marL="0" indent="0">
              <a:spcAft>
                <a:spcPts val="10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F40C3-012D-4BED-B108-45793951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08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Geoffrey Woglom, Jon </a:t>
            </a:r>
            <a:r>
              <a:rPr lang="en-US" dirty="0" err="1"/>
              <a:t>Haveman</a:t>
            </a:r>
            <a:r>
              <a:rPr lang="en-US" dirty="0"/>
              <a:t>,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07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731B7-6D62-4D39-8367-A3E8F19D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Dog that Didn’t Bark; Rising Interest Rates?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C14BB-255A-4EE6-9D3C-E250EC10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EED04C-6934-5D4C-8159-047277B26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05" y="1738945"/>
            <a:ext cx="11022662" cy="39115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1812F3-FFB0-439F-BB01-95D5C3DA223C}"/>
              </a:ext>
            </a:extLst>
          </p:cNvPr>
          <p:cNvSpPr txBox="1"/>
          <p:nvPr/>
        </p:nvSpPr>
        <p:spPr>
          <a:xfrm>
            <a:off x="1556599" y="1891560"/>
            <a:ext cx="50407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 Line Debt;  </a:t>
            </a:r>
            <a:r>
              <a:rPr lang="en-US" dirty="0">
                <a:solidFill>
                  <a:srgbClr val="C00000"/>
                </a:solidFill>
              </a:rPr>
              <a:t>Red Line Rate on 10-Yr Treasury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25888E-3EC7-429E-9B31-1378BFD2BAF9}"/>
              </a:ext>
            </a:extLst>
          </p:cNvPr>
          <p:cNvSpPr txBox="1"/>
          <p:nvPr/>
        </p:nvSpPr>
        <p:spPr>
          <a:xfrm>
            <a:off x="9003673" y="5650518"/>
            <a:ext cx="186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10-yr: 1.30%</a:t>
            </a:r>
          </a:p>
        </p:txBody>
      </p:sp>
    </p:spTree>
    <p:extLst>
      <p:ext uri="{BB962C8B-B14F-4D97-AF65-F5344CB8AC3E}">
        <p14:creationId xmlns:p14="http://schemas.microsoft.com/office/powerpoint/2010/main" val="364744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AEAC-C6FF-0849-85FD-E3E5EFCA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ybe Debt Isn’t a Problem After All: MMT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5D01-6FD6-C240-BF1D-EB992D2E7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Stephanie Kelton provided a prominent and recent exposition of modern monetary theory in a </a:t>
            </a:r>
            <a:r>
              <a:rPr lang="en-US" i="1" dirty="0"/>
              <a:t>NY Times </a:t>
            </a:r>
            <a:r>
              <a:rPr lang="en-US" dirty="0"/>
              <a:t>op-ed on June 6, 2020:</a:t>
            </a:r>
          </a:p>
          <a:p>
            <a:pPr lvl="1"/>
            <a:r>
              <a:rPr lang="en-US" dirty="0"/>
              <a:t> “Learn to Love Trillion-Dollar Deficits.”</a:t>
            </a:r>
          </a:p>
          <a:p>
            <a:r>
              <a:rPr lang="en-US" dirty="0"/>
              <a:t>Modern monetary theory</a:t>
            </a:r>
          </a:p>
          <a:p>
            <a:pPr lvl="1"/>
            <a:r>
              <a:rPr lang="en-US" dirty="0"/>
              <a:t>US Treasury borrows in its own currency and therefore cannot default.</a:t>
            </a:r>
          </a:p>
          <a:p>
            <a:pPr lvl="2"/>
            <a:r>
              <a:rPr lang="en-US" dirty="0"/>
              <a:t>As opposed to countries, such as Greece, which borrow in euros.</a:t>
            </a:r>
          </a:p>
          <a:p>
            <a:pPr lvl="1"/>
            <a:r>
              <a:rPr lang="en-US" dirty="0"/>
              <a:t>Example: How did we ”find the money” for the recent increase in the deficit of about $1.9 trillion?</a:t>
            </a:r>
          </a:p>
          <a:p>
            <a:pPr lvl="2"/>
            <a:r>
              <a:rPr lang="en-US" dirty="0"/>
              <a:t>Answer: The Fed purchased $1.7 trillion = 89% of financing</a:t>
            </a:r>
          </a:p>
          <a:p>
            <a:pPr lvl="1"/>
            <a:r>
              <a:rPr lang="en-US" dirty="0"/>
              <a:t>More generally, MMT argues that we can always find the money to increase federal spending.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09CD6-3100-1945-9031-FF8C35A7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721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545B-C1E9-6043-A98E-CAFC8071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MM</a:t>
            </a:r>
            <a:r>
              <a:rPr lang="en-US" dirty="0"/>
              <a:t>T’s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44E7-9B1E-744A-A31E-C47DB088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only limit on deficit spending is when it leads to too much spending, thereby increasing current inflation.</a:t>
            </a:r>
          </a:p>
          <a:p>
            <a:r>
              <a:rPr lang="en-US" dirty="0"/>
              <a:t>Recognizing this fact, “could free policymakers not only to act boldly amid crises but also to invest boldly in times of more stability.”</a:t>
            </a:r>
          </a:p>
          <a:p>
            <a:pPr lvl="1"/>
            <a:r>
              <a:rPr lang="en-US" dirty="0"/>
              <a:t>First part, acting boldly, is important and likely true.</a:t>
            </a:r>
          </a:p>
          <a:p>
            <a:pPr lvl="1"/>
            <a:r>
              <a:rPr lang="en-US" dirty="0"/>
              <a:t>Second part, invest boldly, is suspect.</a:t>
            </a:r>
          </a:p>
          <a:p>
            <a:r>
              <a:rPr lang="en-US" dirty="0"/>
              <a:t>The Trump experiment… </a:t>
            </a:r>
          </a:p>
          <a:p>
            <a:pPr lvl="1"/>
            <a:r>
              <a:rPr lang="en-US" dirty="0"/>
              <a:t>From 2017q1 – 2019q4 (pre-Covid), public debt increased from $19.8t to $23.3t</a:t>
            </a:r>
          </a:p>
          <a:p>
            <a:pPr lvl="2"/>
            <a:r>
              <a:rPr lang="en-US" dirty="0"/>
              <a:t>An increase of $3.5t</a:t>
            </a:r>
          </a:p>
          <a:p>
            <a:pPr lvl="1"/>
            <a:r>
              <a:rPr lang="en-US" dirty="0"/>
              <a:t>Federal Reserve holdings remained steady at $2.8t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D43EB-D578-7E42-9373-F796DB61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714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2DD4B-A88F-D04A-87A4-3248D40A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</a:t>
            </a:r>
            <a:r>
              <a:rPr lang="en-US"/>
              <a:t>“Monetizing </a:t>
            </a:r>
            <a:r>
              <a:rPr lang="en-US" dirty="0"/>
              <a:t>the Debt”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E2B39-5784-DB46-818A-5BBB46449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10F70-4865-BB45-8174-7582E4CE9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46" y="1870829"/>
            <a:ext cx="10968507" cy="379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82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4D6DD-027C-574B-85DA-7EB2BBA0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</a:t>
            </a:r>
            <a:r>
              <a:rPr lang="en-US" dirty="0"/>
              <a:t>eral Sense on Modern Monetary Theory</a:t>
            </a:r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386ABDF-08D4-EB45-AAE1-99652C48A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597" y="965201"/>
            <a:ext cx="8058966" cy="52650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31826-4BB4-4A4B-9D01-08CCA6C7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205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3D8C-66EC-482E-A78F-A8903943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46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Oli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vier Blanchard’s Presidential Address to the AEA 1/2019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FA00C-34C6-41F2-BCA3-7BB20C0D9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60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“If the future is like the past [with low interest rates],…the issuance of debt without a later increase in taxes may well be feasible.  Put bluntly, public debt may have no fiscal cost.”</a:t>
            </a:r>
          </a:p>
          <a:p>
            <a:pPr marL="0" indent="0">
              <a:buNone/>
            </a:pPr>
            <a:r>
              <a:rPr lang="en-US" dirty="0"/>
              <a:t>But,</a:t>
            </a:r>
          </a:p>
          <a:p>
            <a:pPr marL="0" indent="0">
              <a:buNone/>
            </a:pPr>
            <a:r>
              <a:rPr lang="en-US" dirty="0"/>
              <a:t>“My purpose…is not to argue for more public debt, especially in the current political environment.  It is to have a richer discussion of the costs of debt…than is currently the case.”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0C66-4CFE-457F-A608-7A728A1D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89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176922"/>
            <a:ext cx="10515600" cy="16233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We Need to Worry about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Interest rates will not stay this low forever.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Stabilizing relative debt would substantially reduce the possibility of a crisis.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good news is we might be able to stabilize relative debt without a primary surplus.</a:t>
            </a:r>
          </a:p>
          <a:p>
            <a:pPr marL="0" indent="0">
              <a:buNone/>
            </a:pPr>
            <a:r>
              <a:rPr lang="en-US" dirty="0"/>
              <a:t>But (after the pandemic is over) we must substantially reduce primary deficits.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9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673080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(1/11): 	US Economy &amp; Coronavirus Economics</a:t>
            </a:r>
          </a:p>
          <a:p>
            <a:pPr lvl="1"/>
            <a:r>
              <a:rPr lang="en-US" b="1" dirty="0"/>
              <a:t>Week 2 (1/18): 	Federal Debt (Ryan Herzog, Gonzaga University)</a:t>
            </a:r>
          </a:p>
          <a:p>
            <a:pPr lvl="1"/>
            <a:r>
              <a:rPr lang="en-US" dirty="0"/>
              <a:t>Week 3 (1/25): 	Economics of Immigration (Jennifer Alix-Garcia, Oregon St.)</a:t>
            </a:r>
          </a:p>
          <a:p>
            <a:pPr lvl="1"/>
            <a:r>
              <a:rPr lang="en-US" dirty="0"/>
              <a:t>Week 4 (2/1): 	Health Economics (Me)</a:t>
            </a:r>
          </a:p>
          <a:p>
            <a:pPr lvl="1"/>
            <a:r>
              <a:rPr lang="en-US" dirty="0"/>
              <a:t>Week 5 (2/8):	Minimum Wage (Me)</a:t>
            </a:r>
          </a:p>
          <a:p>
            <a:pPr lvl="1"/>
            <a:r>
              <a:rPr lang="en-US" dirty="0"/>
              <a:t>Week 6 (2/15):	Cryptocurrencies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2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600+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Government Debt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41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9AFE8E-A88A-F043-BCB5-3D12DAE2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1"/>
            <a:ext cx="9696450" cy="1262572"/>
          </a:xfrm>
        </p:spPr>
        <p:txBody>
          <a:bodyPr/>
          <a:lstStyle/>
          <a:p>
            <a:r>
              <a:rPr lang="en-US" dirty="0"/>
              <a:t>A Fun Website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5F5C9C-C30B-2B4C-BEF9-756C87A1C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Brookings Institute </a:t>
            </a:r>
          </a:p>
          <a:p>
            <a:pPr lvl="1"/>
            <a:r>
              <a:rPr lang="en-US" dirty="0"/>
              <a:t>The Fiscal Ship - https://</a:t>
            </a:r>
            <a:r>
              <a:rPr lang="en-US" dirty="0" err="1"/>
              <a:t>fiscalship.org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E4D32-3195-6540-A64C-8DFE9486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930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384DC-9397-4980-9DFB-63C54CFE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Federal Budget in 2020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098754-311D-45D1-9C2A-C5DABE24A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98071"/>
            <a:ext cx="6962139" cy="43513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8BF74-3808-4C87-BDC5-092FC78D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ADC37B-2162-49B0-828C-06D9DAA7A243}"/>
              </a:ext>
            </a:extLst>
          </p:cNvPr>
          <p:cNvSpPr txBox="1"/>
          <p:nvPr/>
        </p:nvSpPr>
        <p:spPr>
          <a:xfrm>
            <a:off x="3620278" y="1598071"/>
            <a:ext cx="1775928" cy="734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5F5F92B-7FDA-4886-8304-6A2627AB8C1C}"/>
              </a:ext>
            </a:extLst>
          </p:cNvPr>
          <p:cNvGrpSpPr/>
          <p:nvPr/>
        </p:nvGrpSpPr>
        <p:grpSpPr>
          <a:xfrm>
            <a:off x="5396206" y="1598071"/>
            <a:ext cx="6619745" cy="4418503"/>
            <a:chOff x="5396206" y="1598071"/>
            <a:chExt cx="6619745" cy="44185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E34A73-5F60-4AFE-86ED-F6590E6F4275}"/>
                </a:ext>
              </a:extLst>
            </p:cNvPr>
            <p:cNvSpPr txBox="1"/>
            <p:nvPr/>
          </p:nvSpPr>
          <p:spPr>
            <a:xfrm>
              <a:off x="5396206" y="1598071"/>
              <a:ext cx="1492898" cy="22467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800" dirty="0"/>
            </a:p>
            <a:p>
              <a:endParaRPr lang="en-US" sz="2800" dirty="0"/>
            </a:p>
            <a:p>
              <a:endParaRPr lang="en-US" sz="2800" dirty="0"/>
            </a:p>
            <a:p>
              <a:endParaRPr lang="en-US" sz="2800" dirty="0"/>
            </a:p>
            <a:p>
              <a:pPr algn="ctr"/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less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BEF85F-A5AF-4CD3-9787-DEDF12537934}"/>
                </a:ext>
              </a:extLst>
            </p:cNvPr>
            <p:cNvSpPr txBox="1"/>
            <p:nvPr/>
          </p:nvSpPr>
          <p:spPr>
            <a:xfrm>
              <a:off x="10078597" y="1738480"/>
              <a:ext cx="1937354" cy="42780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800" dirty="0"/>
            </a:p>
            <a:p>
              <a:endParaRPr lang="en-US" sz="2800" dirty="0"/>
            </a:p>
            <a:p>
              <a:endParaRPr lang="en-US" sz="2800" dirty="0"/>
            </a:p>
            <a:p>
              <a:endParaRPr lang="en-US" sz="2800" dirty="0"/>
            </a:p>
            <a:p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Equals</a:t>
              </a:r>
            </a:p>
            <a:p>
              <a:pPr algn="ctr"/>
              <a:r>
                <a:rPr lang="en-US" sz="2800" dirty="0"/>
                <a:t>Deficit</a:t>
              </a:r>
            </a:p>
            <a:p>
              <a:pPr algn="ctr"/>
              <a:r>
                <a:rPr lang="en-US" sz="2800" dirty="0"/>
                <a:t>$3.2 </a:t>
              </a:r>
              <a:r>
                <a:rPr lang="en-US" sz="2400" dirty="0"/>
                <a:t>Trillion</a:t>
              </a:r>
            </a:p>
            <a:p>
              <a:pPr algn="ctr"/>
              <a:r>
                <a:rPr lang="en-US" sz="2400" dirty="0"/>
                <a:t>15% of GDP</a:t>
              </a:r>
            </a:p>
            <a:p>
              <a:endParaRPr lang="en-US" sz="2400" dirty="0"/>
            </a:p>
            <a:p>
              <a:pPr algn="ctr"/>
              <a:endParaRPr lang="en-US" sz="28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B720BD8-368B-4ADE-9AD9-3748C3F17EA1}"/>
              </a:ext>
            </a:extLst>
          </p:cNvPr>
          <p:cNvSpPr txBox="1"/>
          <p:nvPr/>
        </p:nvSpPr>
        <p:spPr>
          <a:xfrm>
            <a:off x="9064095" y="6476741"/>
            <a:ext cx="3966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CBO, 4/30/2021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758F32-81B3-42EF-89AB-B11B42248BC9}"/>
              </a:ext>
            </a:extLst>
          </p:cNvPr>
          <p:cNvSpPr txBox="1"/>
          <p:nvPr/>
        </p:nvSpPr>
        <p:spPr>
          <a:xfrm>
            <a:off x="4108861" y="4117348"/>
            <a:ext cx="2853277" cy="18992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4FEA37-5441-4D25-BEBD-F9B2978FEE3B}"/>
              </a:ext>
            </a:extLst>
          </p:cNvPr>
          <p:cNvSpPr txBox="1"/>
          <p:nvPr/>
        </p:nvSpPr>
        <p:spPr>
          <a:xfrm>
            <a:off x="0" y="3182587"/>
            <a:ext cx="1223158" cy="6622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804686-FD58-4680-A6BE-A33E415D4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402" y="2242904"/>
            <a:ext cx="3393195" cy="416988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1C64B0E-0FAD-49B8-9A5D-FD9D2D824F97}"/>
              </a:ext>
            </a:extLst>
          </p:cNvPr>
          <p:cNvSpPr txBox="1"/>
          <p:nvPr/>
        </p:nvSpPr>
        <p:spPr>
          <a:xfrm>
            <a:off x="4572000" y="1140031"/>
            <a:ext cx="2853277" cy="13696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8804081-69DD-4C57-A309-A7A5BAEA5B76}"/>
              </a:ext>
            </a:extLst>
          </p:cNvPr>
          <p:cNvGrpSpPr/>
          <p:nvPr/>
        </p:nvGrpSpPr>
        <p:grpSpPr>
          <a:xfrm>
            <a:off x="1496291" y="1140031"/>
            <a:ext cx="6962139" cy="1793174"/>
            <a:chOff x="1496291" y="1140031"/>
            <a:chExt cx="6962139" cy="1793174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BDD0B1C-7CA9-496B-8FB8-BA1AE61633C6}"/>
                </a:ext>
              </a:extLst>
            </p:cNvPr>
            <p:cNvCxnSpPr/>
            <p:nvPr/>
          </p:nvCxnSpPr>
          <p:spPr>
            <a:xfrm flipV="1">
              <a:off x="1496291" y="1325563"/>
              <a:ext cx="3811979" cy="52698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2C5B941-A1D9-4130-AACB-7AE2D2282D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6206" y="1576418"/>
              <a:ext cx="997527" cy="135678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6804B6-EE1E-4431-A3A9-15FF0D0A3FC7}"/>
                </a:ext>
              </a:extLst>
            </p:cNvPr>
            <p:cNvSpPr txBox="1"/>
            <p:nvPr/>
          </p:nvSpPr>
          <p:spPr>
            <a:xfrm>
              <a:off x="5308270" y="1140031"/>
              <a:ext cx="315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Programmatic Outlays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677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8409-B5BC-4C46-B3BC-8CC22862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 2021 (no fancy graphics yet)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3EA5B-55E4-4512-A935-43C9A655F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Deficit, 2.8t (12.4% of GDP) =Outlays, 6.8t – Receipts, 4.0t</a:t>
            </a:r>
          </a:p>
          <a:p>
            <a:r>
              <a:rPr lang="en-US" dirty="0"/>
              <a:t>$250b more outlays; $600b more in taxes.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E6CF8-8755-4011-BDF8-FF00D7DB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2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45005</TotalTime>
  <Words>1843</Words>
  <Application>Microsoft Macintosh PowerPoint</Application>
  <PresentationFormat>Widescreen</PresentationFormat>
  <Paragraphs>250</Paragraphs>
  <Slides>36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Credits and Disclaimer</vt:lpstr>
      <vt:lpstr> Course Outline</vt:lpstr>
      <vt:lpstr>Who Are We?</vt:lpstr>
      <vt:lpstr>US Government Debt</vt:lpstr>
      <vt:lpstr>A Fun Website</vt:lpstr>
      <vt:lpstr>The Federal Budget in 2020</vt:lpstr>
      <vt:lpstr>Fiscal 2021 (no fancy graphics yet)</vt:lpstr>
      <vt:lpstr>Past and Future of Deficits</vt:lpstr>
      <vt:lpstr> Deficits and Recessions</vt:lpstr>
      <vt:lpstr>Of Debt, Deficits, and Surpluses</vt:lpstr>
      <vt:lpstr>Debt vs. Deficit</vt:lpstr>
      <vt:lpstr>The Post-WWII Fall in Relative Debt</vt:lpstr>
      <vt:lpstr>Key Points About the U.S. Relative Debt</vt:lpstr>
      <vt:lpstr> Debt Dynamics</vt:lpstr>
      <vt:lpstr> Debt Dynamics</vt:lpstr>
      <vt:lpstr> A Breakdown of the Total Federal Debt</vt:lpstr>
      <vt:lpstr>Not All Debt Is Created Equal </vt:lpstr>
      <vt:lpstr> How Does the US Government Borrow?</vt:lpstr>
      <vt:lpstr> A Breakdown of Total Federal Debt</vt:lpstr>
      <vt:lpstr>Who Holds Debt to Foreigners</vt:lpstr>
      <vt:lpstr>PowerPoint Presentation</vt:lpstr>
      <vt:lpstr>Not All Debt Is Created Equal </vt:lpstr>
      <vt:lpstr>Major Takeaways: Talking Points</vt:lpstr>
      <vt:lpstr>Two Measures of the Relative Debt</vt:lpstr>
      <vt:lpstr> CBO:  Budget Analysts in Chief</vt:lpstr>
      <vt:lpstr> Traditional Views of the Cost of the Debt</vt:lpstr>
      <vt:lpstr> Traditional View: Debt and Deficits Raise Interest Rates</vt:lpstr>
      <vt:lpstr>The Dog that Didn’t Bark; Rising Interest Rates?</vt:lpstr>
      <vt:lpstr>Maybe Debt Isn’t a Problem After All: MMT</vt:lpstr>
      <vt:lpstr>MMT’s Free Lunch</vt:lpstr>
      <vt:lpstr>       “Monetizing the Debt”</vt:lpstr>
      <vt:lpstr>General Sense on Modern Monetary Theory</vt:lpstr>
      <vt:lpstr>Olivier Blanchard’s Presidential Address to the AEA 1/2019 </vt:lpstr>
      <vt:lpstr>Bottom Line:  We Need to Worry about  the Debt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290</cp:revision>
  <cp:lastPrinted>2022-01-19T18:23:41Z</cp:lastPrinted>
  <dcterms:created xsi:type="dcterms:W3CDTF">2017-05-03T22:30:38Z</dcterms:created>
  <dcterms:modified xsi:type="dcterms:W3CDTF">2022-01-19T18:24:08Z</dcterms:modified>
</cp:coreProperties>
</file>