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sldIdLst>
    <p:sldId id="1069" r:id="rId2"/>
    <p:sldId id="328" r:id="rId3"/>
    <p:sldId id="1098" r:id="rId4"/>
    <p:sldId id="1088" r:id="rId5"/>
    <p:sldId id="1152" r:id="rId6"/>
    <p:sldId id="3896" r:id="rId7"/>
    <p:sldId id="3849" r:id="rId8"/>
    <p:sldId id="3879" r:id="rId9"/>
    <p:sldId id="3850" r:id="rId10"/>
    <p:sldId id="1147" r:id="rId11"/>
    <p:sldId id="1071" r:id="rId12"/>
    <p:sldId id="334" r:id="rId13"/>
    <p:sldId id="1138" r:id="rId14"/>
    <p:sldId id="3897" r:id="rId15"/>
    <p:sldId id="1121" r:id="rId16"/>
    <p:sldId id="1124" r:id="rId17"/>
    <p:sldId id="1281" r:id="rId18"/>
    <p:sldId id="1127" r:id="rId19"/>
    <p:sldId id="1134" r:id="rId20"/>
    <p:sldId id="1289" r:id="rId21"/>
    <p:sldId id="1290" r:id="rId22"/>
    <p:sldId id="3894" r:id="rId23"/>
    <p:sldId id="1291" r:id="rId24"/>
    <p:sldId id="1292" r:id="rId25"/>
    <p:sldId id="1303" r:id="rId26"/>
    <p:sldId id="1294" r:id="rId27"/>
    <p:sldId id="3857" r:id="rId28"/>
    <p:sldId id="3858" r:id="rId29"/>
    <p:sldId id="3893" r:id="rId30"/>
    <p:sldId id="329" r:id="rId31"/>
    <p:sldId id="3895" r:id="rId32"/>
    <p:sldId id="3884"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549" autoAdjust="0"/>
    <p:restoredTop sz="94674"/>
  </p:normalViewPr>
  <p:slideViewPr>
    <p:cSldViewPr snapToGrid="0" snapToObjects="1">
      <p:cViewPr varScale="1">
        <p:scale>
          <a:sx n="77" d="100"/>
          <a:sy n="77" d="100"/>
        </p:scale>
        <p:origin x="200" y="792"/>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Publicly Held Debt, 4/1/2021, $22.0 tr.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187276425839309E-2"/>
          <c:y val="0.19282248581538297"/>
          <c:w val="0.82255412660391025"/>
          <c:h val="0.62136366113024399"/>
        </c:manualLayout>
      </c:layout>
      <c:pie3DChart>
        <c:varyColors val="1"/>
        <c:ser>
          <c:idx val="0"/>
          <c:order val="0"/>
          <c:tx>
            <c:strRef>
              <c:f>Sheet1!$A$4</c:f>
              <c:strCache>
                <c:ptCount val="1"/>
                <c:pt idx="0">
                  <c:v>Publicly Held Debt</c:v>
                </c:pt>
              </c:strCache>
            </c:strRef>
          </c:tx>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ACB0-4E05-8437-30717D5CE9D7}"/>
              </c:ext>
            </c:extLst>
          </c:dPt>
          <c:dPt>
            <c:idx val="1"/>
            <c:bubble3D val="0"/>
            <c:spPr>
              <a:solidFill>
                <a:srgbClr val="FF99CC"/>
              </a:solidFill>
              <a:ln w="25400">
                <a:solidFill>
                  <a:schemeClr val="lt1"/>
                </a:solidFill>
              </a:ln>
              <a:effectLst/>
              <a:sp3d contourW="25400">
                <a:contourClr>
                  <a:schemeClr val="lt1"/>
                </a:contourClr>
              </a:sp3d>
            </c:spPr>
            <c:extLst>
              <c:ext xmlns:c16="http://schemas.microsoft.com/office/drawing/2014/chart" uri="{C3380CC4-5D6E-409C-BE32-E72D297353CC}">
                <c16:uniqueId val="{00000003-ACB0-4E05-8437-30717D5CE9D7}"/>
              </c:ext>
            </c:extLst>
          </c:dPt>
          <c:dPt>
            <c:idx val="2"/>
            <c:bubble3D val="0"/>
            <c:spPr>
              <a:solidFill>
                <a:srgbClr val="BD92DE"/>
              </a:solidFill>
              <a:ln w="25400">
                <a:solidFill>
                  <a:schemeClr val="lt1"/>
                </a:solidFill>
              </a:ln>
              <a:effectLst/>
              <a:sp3d contourW="25400">
                <a:contourClr>
                  <a:schemeClr val="lt1"/>
                </a:contourClr>
              </a:sp3d>
            </c:spPr>
            <c:extLst>
              <c:ext xmlns:c16="http://schemas.microsoft.com/office/drawing/2014/chart" uri="{C3380CC4-5D6E-409C-BE32-E72D297353CC}">
                <c16:uniqueId val="{00000005-ACB0-4E05-8437-30717D5CE9D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B0-4E05-8437-30717D5CE9D7}"/>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B0-4E05-8437-30717D5CE9D7}"/>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ACB0-4E05-8437-30717D5CE9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10007.6</c:v>
                </c:pt>
                <c:pt idx="1">
                  <c:v>7028.4</c:v>
                </c:pt>
                <c:pt idx="2">
                  <c:v>4935</c:v>
                </c:pt>
              </c:numCache>
            </c:numRef>
          </c:val>
          <c:extLst>
            <c:ext xmlns:c16="http://schemas.microsoft.com/office/drawing/2014/chart" uri="{C3380CC4-5D6E-409C-BE32-E72D297353CC}">
              <c16:uniqueId val="{00000006-ACB0-4E05-8437-30717D5CE9D7}"/>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1800"/>
              <a:t>Total Public Debt,  4/1/2021,</a:t>
            </a:r>
            <a:r>
              <a:rPr lang="en-US" sz="1800" baseline="0"/>
              <a:t> $28.1 tr</a:t>
            </a:r>
            <a:endParaRPr lang="en-US" sz="18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210666375036453"/>
          <c:w val="0.93888888888888888"/>
          <c:h val="0.59847112860892393"/>
        </c:manualLayout>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013-420B-8EFF-45BD8EF69E4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13-420B-8EFF-45BD8EF69E4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Publicly Held</c:v>
                </c:pt>
                <c:pt idx="1">
                  <c:v>Intra-gov't</c:v>
                </c:pt>
              </c:strCache>
            </c:strRef>
          </c:cat>
          <c:val>
            <c:numRef>
              <c:f>Sheet1!$B$2:$C$2</c:f>
              <c:numCache>
                <c:formatCode>General</c:formatCode>
                <c:ptCount val="2"/>
                <c:pt idx="0">
                  <c:v>21971</c:v>
                </c:pt>
                <c:pt idx="1">
                  <c:v>6110</c:v>
                </c:pt>
              </c:numCache>
            </c:numRef>
          </c:val>
          <c:extLst>
            <c:ext xmlns:c16="http://schemas.microsoft.com/office/drawing/2014/chart" uri="{C3380CC4-5D6E-409C-BE32-E72D297353CC}">
              <c16:uniqueId val="{00000004-9013-420B-8EFF-45BD8EF69E4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5/18/21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31097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SIR Branch 125</a:t>
            </a:r>
          </a:p>
          <a:p>
            <a:pPr>
              <a:lnSpc>
                <a:spcPct val="100000"/>
              </a:lnSpc>
              <a:spcBef>
                <a:spcPts val="0"/>
              </a:spcBef>
            </a:pPr>
            <a:r>
              <a:rPr lang="en-US" sz="2600" dirty="0">
                <a:solidFill>
                  <a:schemeClr val="tx2"/>
                </a:solidFill>
              </a:rPr>
              <a:t>May 18,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Geoffrey Woglom</a:t>
            </a:r>
          </a:p>
          <a:p>
            <a:pPr>
              <a:lnSpc>
                <a:spcPct val="100000"/>
              </a:lnSpc>
              <a:spcBef>
                <a:spcPts val="0"/>
              </a:spcBef>
            </a:pPr>
            <a:r>
              <a:rPr lang="en-US" sz="3400" dirty="0">
                <a:solidFill>
                  <a:srgbClr val="7E2987"/>
                </a:solidFill>
              </a:rPr>
              <a:t>Amherst College </a:t>
            </a:r>
          </a:p>
          <a:p>
            <a:pPr>
              <a:lnSpc>
                <a:spcPct val="100000"/>
              </a:lnSpc>
              <a:spcBef>
                <a:spcPts val="0"/>
              </a:spcBef>
            </a:pPr>
            <a:r>
              <a:rPr lang="en-US" sz="3400" dirty="0">
                <a:solidFill>
                  <a:srgbClr val="7E2987"/>
                </a:solidFill>
              </a:rPr>
              <a:t>Professor of Economics (Emeritus)</a:t>
            </a: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2" name="TextBox 11">
            <a:extLst>
              <a:ext uri="{FF2B5EF4-FFF2-40B4-BE49-F238E27FC236}">
                <a16:creationId xmlns:a16="http://schemas.microsoft.com/office/drawing/2014/main" id="{18B7C3A2-DBD6-45EE-A480-6A62C4C28DE9}"/>
              </a:ext>
            </a:extLst>
          </p:cNvPr>
          <p:cNvSpPr txBox="1"/>
          <p:nvPr/>
        </p:nvSpPr>
        <p:spPr>
          <a:xfrm>
            <a:off x="6334298" y="4958544"/>
            <a:ext cx="5681653" cy="830997"/>
          </a:xfrm>
          <a:prstGeom prst="rect">
            <a:avLst/>
          </a:prstGeom>
          <a:noFill/>
        </p:spPr>
        <p:txBody>
          <a:bodyPr wrap="square" rtlCol="0">
            <a:spAutoFit/>
          </a:bodyPr>
          <a:lstStyle/>
          <a:p>
            <a:r>
              <a:rPr lang="en-US" sz="2400" dirty="0"/>
              <a:t>As of 4/1, Japan holds $1.24 tr</a:t>
            </a:r>
          </a:p>
          <a:p>
            <a:r>
              <a:rPr lang="en-US" sz="2400" dirty="0"/>
              <a:t>China holds $1.1 tr:</a:t>
            </a:r>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4486399" y="3167456"/>
            <a:ext cx="1609601"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A281C197-EF78-4BA6-A77B-E0DBF09F2180}"/>
              </a:ext>
            </a:extLst>
          </p:cNvPr>
          <p:cNvGraphicFramePr>
            <a:graphicFrameLocks noGrp="1"/>
          </p:cNvGraphicFramePr>
          <p:nvPr>
            <p:extLst>
              <p:ext uri="{D42A27DB-BD31-4B8C-83A1-F6EECF244321}">
                <p14:modId xmlns:p14="http://schemas.microsoft.com/office/powerpoint/2010/main" val="3874861672"/>
              </p:ext>
            </p:extLst>
          </p:nvPr>
        </p:nvGraphicFramePr>
        <p:xfrm>
          <a:off x="6457948" y="1338141"/>
          <a:ext cx="5327371" cy="3725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08DFC95A-1DA3-4741-B549-3D01F44475FB}"/>
              </a:ext>
            </a:extLst>
          </p:cNvPr>
          <p:cNvGraphicFramePr>
            <a:graphicFrameLocks noGrp="1"/>
          </p:cNvGraphicFramePr>
          <p:nvPr>
            <p:extLst>
              <p:ext uri="{D42A27DB-BD31-4B8C-83A1-F6EECF244321}">
                <p14:modId xmlns:p14="http://schemas.microsoft.com/office/powerpoint/2010/main" val="563772531"/>
              </p:ext>
            </p:extLst>
          </p:nvPr>
        </p:nvGraphicFramePr>
        <p:xfrm>
          <a:off x="387927" y="1232853"/>
          <a:ext cx="4558146" cy="4308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8" grpId="0">
        <p:bldAsOne/>
      </p:bldGraphic>
      <p:bldGraphic spid="2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12</a:t>
            </a:fld>
            <a:endParaRPr lang="en-GB"/>
          </a:p>
        </p:txBody>
      </p:sp>
      <p:pic>
        <p:nvPicPr>
          <p:cNvPr id="5" name="Picture 4" descr="Chart, line chart&#10;&#10;Description automatically generated">
            <a:extLst>
              <a:ext uri="{FF2B5EF4-FFF2-40B4-BE49-F238E27FC236}">
                <a16:creationId xmlns:a16="http://schemas.microsoft.com/office/drawing/2014/main" id="{4C2DF1D6-84EA-4D35-9C49-4F9D16BAE416}"/>
              </a:ext>
            </a:extLst>
          </p:cNvPr>
          <p:cNvPicPr>
            <a:picLocks noChangeAspect="1"/>
          </p:cNvPicPr>
          <p:nvPr/>
        </p:nvPicPr>
        <p:blipFill>
          <a:blip r:embed="rId2"/>
          <a:stretch>
            <a:fillRect/>
          </a:stretch>
        </p:blipFill>
        <p:spPr>
          <a:xfrm>
            <a:off x="440094" y="1418253"/>
            <a:ext cx="11125200" cy="4811973"/>
          </a:xfrm>
          <a:prstGeom prst="rect">
            <a:avLst/>
          </a:prstGeom>
        </p:spPr>
      </p:pic>
      <p:grpSp>
        <p:nvGrpSpPr>
          <p:cNvPr id="6" name="Group 5">
            <a:extLst>
              <a:ext uri="{FF2B5EF4-FFF2-40B4-BE49-F238E27FC236}">
                <a16:creationId xmlns:a16="http://schemas.microsoft.com/office/drawing/2014/main" id="{A6C2237A-F528-4567-A72A-DFE2D6E74521}"/>
              </a:ext>
            </a:extLst>
          </p:cNvPr>
          <p:cNvGrpSpPr/>
          <p:nvPr/>
        </p:nvGrpSpPr>
        <p:grpSpPr>
          <a:xfrm>
            <a:off x="7928789" y="2512722"/>
            <a:ext cx="1902589" cy="1569660"/>
            <a:chOff x="7928789" y="2512722"/>
            <a:chExt cx="1902589" cy="1569660"/>
          </a:xfrm>
        </p:grpSpPr>
        <p:cxnSp>
          <p:nvCxnSpPr>
            <p:cNvPr id="8" name="Straight Arrow Connector 7">
              <a:extLst>
                <a:ext uri="{FF2B5EF4-FFF2-40B4-BE49-F238E27FC236}">
                  <a16:creationId xmlns:a16="http://schemas.microsoft.com/office/drawing/2014/main" id="{63524642-D040-4A36-B20F-14EDB2ACC1E2}"/>
                </a:ext>
              </a:extLst>
            </p:cNvPr>
            <p:cNvCxnSpPr>
              <a:cxnSpLocks/>
            </p:cNvCxnSpPr>
            <p:nvPr/>
          </p:nvCxnSpPr>
          <p:spPr>
            <a:xfrm flipV="1">
              <a:off x="9831378" y="3088941"/>
              <a:ext cx="0" cy="89468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DC8863-D3C4-4029-B5D7-804F7B3DA2B7}"/>
                </a:ext>
              </a:extLst>
            </p:cNvPr>
            <p:cNvGrpSpPr/>
            <p:nvPr/>
          </p:nvGrpSpPr>
          <p:grpSpPr>
            <a:xfrm>
              <a:off x="7928789" y="2512722"/>
              <a:ext cx="1902589" cy="1569660"/>
              <a:chOff x="7928789" y="2644170"/>
              <a:chExt cx="1902589" cy="1569660"/>
            </a:xfrm>
          </p:grpSpPr>
          <p:cxnSp>
            <p:nvCxnSpPr>
              <p:cNvPr id="10" name="Straight Arrow Connector 9">
                <a:extLst>
                  <a:ext uri="{FF2B5EF4-FFF2-40B4-BE49-F238E27FC236}">
                    <a16:creationId xmlns:a16="http://schemas.microsoft.com/office/drawing/2014/main" id="{EA1430AF-1ECF-4B35-8942-4A22DDB53F86}"/>
                  </a:ext>
                </a:extLst>
              </p:cNvPr>
              <p:cNvCxnSpPr>
                <a:cxnSpLocks/>
              </p:cNvCxnSpPr>
              <p:nvPr/>
            </p:nvCxnSpPr>
            <p:spPr>
              <a:xfrm flipH="1">
                <a:off x="8720464" y="3289300"/>
                <a:ext cx="1110914" cy="13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2051A5-8981-4610-9331-2E2D2021DC29}"/>
                  </a:ext>
                </a:extLst>
              </p:cNvPr>
              <p:cNvSpPr txBox="1"/>
              <p:nvPr/>
            </p:nvSpPr>
            <p:spPr>
              <a:xfrm>
                <a:off x="7928789" y="2644170"/>
                <a:ext cx="1371596" cy="1569660"/>
              </a:xfrm>
              <a:prstGeom prst="rect">
                <a:avLst/>
              </a:prstGeom>
              <a:noFill/>
            </p:spPr>
            <p:txBody>
              <a:bodyPr wrap="square" rtlCol="0">
                <a:spAutoFit/>
              </a:bodyPr>
              <a:lstStyle/>
              <a:p>
                <a:r>
                  <a:rPr lang="en-US" sz="2400" dirty="0"/>
                  <a:t>SSN &amp; Medicare Trust Funds</a:t>
                </a:r>
              </a:p>
            </p:txBody>
          </p:sp>
        </p:grpSp>
      </p:grpSp>
    </p:spTree>
    <p:extLst>
      <p:ext uri="{BB962C8B-B14F-4D97-AF65-F5344CB8AC3E}">
        <p14:creationId xmlns:p14="http://schemas.microsoft.com/office/powerpoint/2010/main" val="381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 H.R. 486  Ukraine Religious Freedom Support Act</a:t>
            </a:r>
          </a:p>
          <a:p>
            <a:pPr lvl="1"/>
            <a:r>
              <a:rPr lang="en-US" dirty="0"/>
              <a:t>Projections of Debt and Deficits – The Budget and Economic Outlook:  2020 to 2030</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Between 1946-1974, relative debt fell continuously in spite of deficits in 21 of the 29 years, with the debt increasing by 42%.  How?</a:t>
            </a:r>
          </a:p>
          <a:p>
            <a:r>
              <a:rPr lang="en-US" dirty="0"/>
              <a:t>1946-1974, deficits caused the debt to grow, but not as fast as GDP.</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a:t>
            </a:r>
            <a:endParaRPr lang="en-US" b="1" dirty="0"/>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fontScale="92500" lnSpcReduction="2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Retirees cash in maturing bonds which are financed with new bond issues sold to younger people.</a:t>
            </a:r>
          </a:p>
          <a:p>
            <a:pPr lvl="1">
              <a:spcAft>
                <a:spcPts val="1000"/>
              </a:spcAft>
            </a:pPr>
            <a:r>
              <a:rPr lang="en-US" sz="3200" dirty="0"/>
              <a:t>Interest on the debt  is essentially paid by the young to their parents</a:t>
            </a:r>
          </a:p>
          <a:p>
            <a:pPr>
              <a:spcAft>
                <a:spcPts val="1000"/>
              </a:spcAft>
            </a:pPr>
            <a:r>
              <a:rPr lang="en-US" sz="3600" dirty="0"/>
              <a:t>Economist View of the Debt circa 1980, very little cost because relative debt is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9" name="Content Placeholder 8" descr="Chart, line chart&#10;&#10;Description automatically generated">
            <a:extLst>
              <a:ext uri="{FF2B5EF4-FFF2-40B4-BE49-F238E27FC236}">
                <a16:creationId xmlns:a16="http://schemas.microsoft.com/office/drawing/2014/main" id="{B7C12658-C237-4D69-BCB7-91A6E0578558}"/>
              </a:ext>
            </a:extLst>
          </p:cNvPr>
          <p:cNvPicPr>
            <a:picLocks noGrp="1" noChangeAspect="1"/>
          </p:cNvPicPr>
          <p:nvPr>
            <p:ph idx="1"/>
          </p:nvPr>
        </p:nvPicPr>
        <p:blipFill>
          <a:blip r:embed="rId2"/>
          <a:stretch>
            <a:fillRect/>
          </a:stretch>
        </p:blipFill>
        <p:spPr>
          <a:xfrm>
            <a:off x="623742" y="1583334"/>
            <a:ext cx="11392209" cy="4389120"/>
          </a:xfrm>
        </p:spPr>
      </p:pic>
    </p:spTree>
    <p:extLst>
      <p:ext uri="{BB962C8B-B14F-4D97-AF65-F5344CB8AC3E}">
        <p14:creationId xmlns:p14="http://schemas.microsoft.com/office/powerpoint/2010/main" val="364744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The growth rate in debt :</a:t>
            </a:r>
            <a:endParaRPr lang="en-US" dirty="0">
              <a:solidFill>
                <a:schemeClr val="accent5">
                  <a:lumMod val="50000"/>
                </a:schemeClr>
              </a:solidFill>
            </a:endParaRPr>
          </a:p>
          <a:p>
            <a:pPr lvl="1"/>
            <a:r>
              <a:rPr lang="en-US" dirty="0">
                <a:solidFill>
                  <a:schemeClr val="accent5">
                    <a:lumMod val="50000"/>
                  </a:schemeClr>
                </a:solidFill>
              </a:rPr>
              <a:t>One part of the debt grows at the interest rate.</a:t>
            </a:r>
          </a:p>
          <a:p>
            <a:pPr lvl="1"/>
            <a:r>
              <a:rPr lang="en-US" dirty="0">
                <a:solidFill>
                  <a:schemeClr val="accent5">
                    <a:lumMod val="50000"/>
                  </a:schemeClr>
                </a:solidFill>
              </a:rPr>
              <a:t>Total debt grows </a:t>
            </a:r>
            <a:r>
              <a:rPr lang="en-US" b="1" i="1" dirty="0">
                <a:solidFill>
                  <a:schemeClr val="accent5">
                    <a:lumMod val="50000"/>
                  </a:schemeClr>
                </a:solidFill>
              </a:rPr>
              <a:t>by more </a:t>
            </a:r>
            <a:r>
              <a:rPr lang="en-US" dirty="0">
                <a:solidFill>
                  <a:schemeClr val="accent5">
                    <a:lumMod val="50000"/>
                  </a:schemeClr>
                </a:solidFill>
              </a:rPr>
              <a:t>than the interest rate when there is a primary deficit.</a:t>
            </a:r>
          </a:p>
          <a:p>
            <a:r>
              <a:rPr lang="en-US" dirty="0">
                <a:solidFill>
                  <a:schemeClr val="accent5">
                    <a:lumMod val="50000"/>
                  </a:schemeClr>
                </a:solidFill>
              </a:rPr>
              <a:t>The traditional view assumes that the interest rate on debt is greater than the growth rate of GDP</a:t>
            </a:r>
          </a:p>
          <a:p>
            <a:pPr lvl="1"/>
            <a:r>
              <a:rPr lang="en-US" dirty="0">
                <a:solidFill>
                  <a:schemeClr val="accent5">
                    <a:lumMod val="50000"/>
                  </a:schemeClr>
                </a:solidFill>
              </a:rPr>
              <a:t>So,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pPr lvl="1"/>
            <a:r>
              <a:rPr lang="en-US" dirty="0">
                <a:solidFill>
                  <a:schemeClr val="accent5">
                    <a:lumMod val="50000"/>
                  </a:schemeClr>
                </a:solidFill>
              </a:rPr>
              <a:t>i.e., programmatic outlays must be less than revenues to stabilize the debt. </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An </a:t>
            </a:r>
            <a:r>
              <a:rPr lang="en-US" dirty="0">
                <a:solidFill>
                  <a:schemeClr val="accent5">
                    <a:lumMod val="50000"/>
                  </a:schemeClr>
                </a:solidFill>
              </a:rPr>
              <a:t>Almost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endParaRPr lang="en-US" b="0" dirty="0"/>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8-757D-4301-A4D6-63C15B3E2298}"/>
              </a:ext>
            </a:extLst>
          </p:cNvPr>
          <p:cNvSpPr>
            <a:spLocks noGrp="1"/>
          </p:cNvSpPr>
          <p:nvPr>
            <p:ph type="title"/>
          </p:nvPr>
        </p:nvSpPr>
        <p:spPr/>
        <p:txBody>
          <a:bodyPr/>
          <a:lstStyle/>
          <a:p>
            <a:r>
              <a:rPr lang="en-US" dirty="0">
                <a:solidFill>
                  <a:schemeClr val="bg1"/>
                </a:solidFill>
              </a:rPr>
              <a:t>Bla</a:t>
            </a:r>
            <a:r>
              <a:rPr lang="en-US" dirty="0">
                <a:solidFill>
                  <a:schemeClr val="accent5">
                    <a:lumMod val="50000"/>
                  </a:schemeClr>
                </a:solidFill>
              </a:rPr>
              <a:t>nchard’s Evidence</a:t>
            </a:r>
            <a:endParaRPr lang="en-US" dirty="0">
              <a:solidFill>
                <a:schemeClr val="bg1"/>
              </a:solidFill>
            </a:endParaRPr>
          </a:p>
        </p:txBody>
      </p:sp>
      <p:sp>
        <p:nvSpPr>
          <p:cNvPr id="4" name="Slide Number Placeholder 3">
            <a:extLst>
              <a:ext uri="{FF2B5EF4-FFF2-40B4-BE49-F238E27FC236}">
                <a16:creationId xmlns:a16="http://schemas.microsoft.com/office/drawing/2014/main" id="{BB37BD15-A9F0-4A89-90DF-A1FB667DAD45}"/>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3" name="TextBox 2">
            <a:extLst>
              <a:ext uri="{FF2B5EF4-FFF2-40B4-BE49-F238E27FC236}">
                <a16:creationId xmlns:a16="http://schemas.microsoft.com/office/drawing/2014/main" id="{AC8F21C8-5BD1-4ACC-8D7B-F0655036EE40}"/>
              </a:ext>
            </a:extLst>
          </p:cNvPr>
          <p:cNvSpPr txBox="1"/>
          <p:nvPr/>
        </p:nvSpPr>
        <p:spPr>
          <a:xfrm>
            <a:off x="496461" y="3150740"/>
            <a:ext cx="3769568" cy="1200329"/>
          </a:xfrm>
          <a:prstGeom prst="rect">
            <a:avLst/>
          </a:prstGeom>
          <a:noFill/>
        </p:spPr>
        <p:txBody>
          <a:bodyPr wrap="square" rtlCol="0">
            <a:spAutoFit/>
          </a:bodyPr>
          <a:lstStyle/>
          <a:p>
            <a:r>
              <a:rPr lang="en-US" sz="2400" dirty="0"/>
              <a:t>But, why have interest rates fallen and how long will low rates continue?</a:t>
            </a:r>
          </a:p>
        </p:txBody>
      </p:sp>
      <p:sp>
        <p:nvSpPr>
          <p:cNvPr id="11" name="TextBox 10">
            <a:extLst>
              <a:ext uri="{FF2B5EF4-FFF2-40B4-BE49-F238E27FC236}">
                <a16:creationId xmlns:a16="http://schemas.microsoft.com/office/drawing/2014/main" id="{23740508-136B-4DFF-84D2-4B6FA892DB31}"/>
              </a:ext>
            </a:extLst>
          </p:cNvPr>
          <p:cNvSpPr txBox="1"/>
          <p:nvPr/>
        </p:nvSpPr>
        <p:spPr>
          <a:xfrm>
            <a:off x="615820" y="4351070"/>
            <a:ext cx="3769568" cy="830997"/>
          </a:xfrm>
          <a:prstGeom prst="rect">
            <a:avLst/>
          </a:prstGeom>
          <a:noFill/>
        </p:spPr>
        <p:txBody>
          <a:bodyPr wrap="square" rtlCol="0">
            <a:spAutoFit/>
          </a:bodyPr>
          <a:lstStyle/>
          <a:p>
            <a:r>
              <a:rPr lang="en-US" sz="2400" dirty="0"/>
              <a:t>Sadly, we don’t know the answer to either question</a:t>
            </a:r>
          </a:p>
        </p:txBody>
      </p:sp>
      <p:pic>
        <p:nvPicPr>
          <p:cNvPr id="13" name="Content Placeholder 12" descr="Chart, line chart&#10;&#10;Description automatically generated">
            <a:extLst>
              <a:ext uri="{FF2B5EF4-FFF2-40B4-BE49-F238E27FC236}">
                <a16:creationId xmlns:a16="http://schemas.microsoft.com/office/drawing/2014/main" id="{7DF1971B-9825-4412-9B86-F9CD0156CCD1}"/>
              </a:ext>
            </a:extLst>
          </p:cNvPr>
          <p:cNvPicPr>
            <a:picLocks noGrp="1" noChangeAspect="1"/>
          </p:cNvPicPr>
          <p:nvPr>
            <p:ph idx="1"/>
          </p:nvPr>
        </p:nvPicPr>
        <p:blipFill>
          <a:blip r:embed="rId2"/>
          <a:stretch>
            <a:fillRect/>
          </a:stretch>
        </p:blipFill>
        <p:spPr>
          <a:xfrm>
            <a:off x="4140200" y="1130300"/>
            <a:ext cx="7213600" cy="5099925"/>
          </a:xfrm>
        </p:spPr>
      </p:pic>
      <p:sp>
        <p:nvSpPr>
          <p:cNvPr id="14" name="TextBox 13">
            <a:extLst>
              <a:ext uri="{FF2B5EF4-FFF2-40B4-BE49-F238E27FC236}">
                <a16:creationId xmlns:a16="http://schemas.microsoft.com/office/drawing/2014/main" id="{46261302-B13B-41BC-9A8F-D1ED3D06CFB5}"/>
              </a:ext>
            </a:extLst>
          </p:cNvPr>
          <p:cNvSpPr txBox="1"/>
          <p:nvPr/>
        </p:nvSpPr>
        <p:spPr>
          <a:xfrm>
            <a:off x="493226" y="1888250"/>
            <a:ext cx="3769568" cy="1200329"/>
          </a:xfrm>
          <a:prstGeom prst="rect">
            <a:avLst/>
          </a:prstGeom>
          <a:noFill/>
        </p:spPr>
        <p:txBody>
          <a:bodyPr wrap="square" rtlCol="0">
            <a:spAutoFit/>
          </a:bodyPr>
          <a:lstStyle/>
          <a:p>
            <a:r>
              <a:rPr lang="en-US" sz="2400" dirty="0"/>
              <a:t>Except for recessions, interest rates have been </a:t>
            </a:r>
            <a:r>
              <a:rPr lang="en-US" sz="2400" b="1" i="1" dirty="0"/>
              <a:t>less</a:t>
            </a:r>
            <a:r>
              <a:rPr lang="en-US" sz="2400" dirty="0"/>
              <a:t>  than GDP growth</a:t>
            </a:r>
          </a:p>
        </p:txBody>
      </p:sp>
    </p:spTree>
    <p:extLst>
      <p:ext uri="{BB962C8B-B14F-4D97-AF65-F5344CB8AC3E}">
        <p14:creationId xmlns:p14="http://schemas.microsoft.com/office/powerpoint/2010/main" val="7434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lstStyle/>
          <a:p>
            <a:r>
              <a:rPr lang="en-US" dirty="0"/>
              <a:t>For practical purposes, the US cannot default on its debt, but…</a:t>
            </a:r>
          </a:p>
          <a:p>
            <a:r>
              <a:rPr lang="en-US" dirty="0"/>
              <a:t>International investors, however, can still lose if the exchange value of the dollar falls. </a:t>
            </a:r>
          </a:p>
          <a:p>
            <a:r>
              <a:rPr lang="en-US" dirty="0"/>
              <a:t>Remember, foreign holdings of the public debt amount to 40 percent of the total</a:t>
            </a:r>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normAutofit/>
          </a:bodyPr>
          <a:lstStyle/>
          <a:p>
            <a:r>
              <a:rPr lang="en-US" dirty="0"/>
              <a:t>Market for Treasuries is the deepest, the most liquid and safest capital market in the world.</a:t>
            </a:r>
          </a:p>
          <a:p>
            <a:r>
              <a:rPr lang="en-US" dirty="0"/>
              <a:t>What would happen if foreigners lost confidence in the stability of the dollar?</a:t>
            </a:r>
          </a:p>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4365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dirty="0"/>
              <a:t>Interest rates may not stay this low forever.</a:t>
            </a:r>
          </a:p>
          <a:p>
            <a:pPr marL="514350" indent="-514350">
              <a:buFont typeface="+mj-lt"/>
              <a:buAutoNum type="arabicPeriod"/>
            </a:pPr>
            <a:r>
              <a:rPr lang="en-US" dirty="0"/>
              <a:t>A fiscal crisis should be avoided at all costs.</a:t>
            </a:r>
          </a:p>
          <a:p>
            <a:pPr marL="514350" indent="-514350">
              <a:buFont typeface="+mj-lt"/>
              <a:buAutoNum type="arabicPeriod"/>
            </a:pPr>
            <a:r>
              <a:rPr lang="en-US"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2.5 percent of GDP, but it won’t be  easy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Some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2"/>
          <a:stretch>
            <a:fillRect/>
          </a:stretch>
        </p:blipFill>
        <p:spPr>
          <a:xfrm>
            <a:off x="726233" y="1677432"/>
            <a:ext cx="7426094" cy="4480560"/>
          </a:xfrm>
          <a:prstGeom prst="rect">
            <a:avLst/>
          </a:prstGeom>
        </p:spPr>
      </p:pic>
      <p:grpSp>
        <p:nvGrpSpPr>
          <p:cNvPr id="5" name="Group 4">
            <a:extLst>
              <a:ext uri="{FF2B5EF4-FFF2-40B4-BE49-F238E27FC236}">
                <a16:creationId xmlns:a16="http://schemas.microsoft.com/office/drawing/2014/main" id="{FE6512CD-65B3-4ACF-BF8D-20102A6ACA69}"/>
              </a:ext>
            </a:extLst>
          </p:cNvPr>
          <p:cNvGrpSpPr/>
          <p:nvPr/>
        </p:nvGrpSpPr>
        <p:grpSpPr>
          <a:xfrm>
            <a:off x="8853055" y="1453545"/>
            <a:ext cx="2923540" cy="4338687"/>
            <a:chOff x="8853055" y="1453545"/>
            <a:chExt cx="2923540" cy="4338687"/>
          </a:xfrm>
        </p:grpSpPr>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3"/>
            <a:stretch>
              <a:fillRect/>
            </a:stretch>
          </p:blipFill>
          <p:spPr>
            <a:xfrm>
              <a:off x="9120325" y="2043192"/>
              <a:ext cx="2656270" cy="3749040"/>
            </a:xfrm>
            <a:prstGeom prst="rect">
              <a:avLst/>
            </a:prstGeom>
          </p:spPr>
        </p:pic>
        <p:sp>
          <p:nvSpPr>
            <p:cNvPr id="3" name="TextBox 2">
              <a:extLst>
                <a:ext uri="{FF2B5EF4-FFF2-40B4-BE49-F238E27FC236}">
                  <a16:creationId xmlns:a16="http://schemas.microsoft.com/office/drawing/2014/main" id="{540796E5-72A8-45A2-BF08-80950575B568}"/>
                </a:ext>
              </a:extLst>
            </p:cNvPr>
            <p:cNvSpPr txBox="1"/>
            <p:nvPr/>
          </p:nvSpPr>
          <p:spPr>
            <a:xfrm>
              <a:off x="8853055" y="1453545"/>
              <a:ext cx="2830022" cy="461665"/>
            </a:xfrm>
            <a:prstGeom prst="rect">
              <a:avLst/>
            </a:prstGeom>
            <a:noFill/>
          </p:spPr>
          <p:txBody>
            <a:bodyPr wrap="square" rtlCol="0">
              <a:spAutoFit/>
            </a:bodyPr>
            <a:lstStyle/>
            <a:p>
              <a:r>
                <a:rPr lang="en-US" sz="2400" dirty="0"/>
                <a:t>But, it won’t be easy</a:t>
              </a:r>
            </a:p>
          </p:txBody>
        </p:sp>
      </p:grpSp>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03566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A8AC3-410B-4950-9917-F6EEAB40E294}"/>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6" name="Content Placeholder 5">
            <a:extLst>
              <a:ext uri="{FF2B5EF4-FFF2-40B4-BE49-F238E27FC236}">
                <a16:creationId xmlns:a16="http://schemas.microsoft.com/office/drawing/2014/main" id="{7AC379AD-FE44-48F1-B45F-9918FEA77E24}"/>
              </a:ext>
            </a:extLst>
          </p:cNvPr>
          <p:cNvPicPr>
            <a:picLocks noGrp="1" noChangeAspect="1"/>
          </p:cNvPicPr>
          <p:nvPr>
            <p:ph idx="1"/>
          </p:nvPr>
        </p:nvPicPr>
        <p:blipFill>
          <a:blip r:embed="rId2"/>
          <a:stretch>
            <a:fillRect/>
          </a:stretch>
        </p:blipFill>
        <p:spPr>
          <a:xfrm>
            <a:off x="3519315" y="162341"/>
            <a:ext cx="5568075" cy="5120640"/>
          </a:xfrm>
          <a:prstGeom prst="rect">
            <a:avLst/>
          </a:prstGeom>
        </p:spPr>
      </p:pic>
      <p:pic>
        <p:nvPicPr>
          <p:cNvPr id="7" name="Picture 6">
            <a:extLst>
              <a:ext uri="{FF2B5EF4-FFF2-40B4-BE49-F238E27FC236}">
                <a16:creationId xmlns:a16="http://schemas.microsoft.com/office/drawing/2014/main" id="{F1A9D04B-3538-409C-94D1-DB3FECBBC7AA}"/>
              </a:ext>
            </a:extLst>
          </p:cNvPr>
          <p:cNvPicPr>
            <a:picLocks noChangeAspect="1"/>
          </p:cNvPicPr>
          <p:nvPr/>
        </p:nvPicPr>
        <p:blipFill>
          <a:blip r:embed="rId3"/>
          <a:stretch>
            <a:fillRect/>
          </a:stretch>
        </p:blipFill>
        <p:spPr>
          <a:xfrm>
            <a:off x="4715381" y="5270949"/>
            <a:ext cx="3576593" cy="576072"/>
          </a:xfrm>
          <a:prstGeom prst="rect">
            <a:avLst/>
          </a:prstGeom>
        </p:spPr>
      </p:pic>
    </p:spTree>
    <p:extLst>
      <p:ext uri="{BB962C8B-B14F-4D97-AF65-F5344CB8AC3E}">
        <p14:creationId xmlns:p14="http://schemas.microsoft.com/office/powerpoint/2010/main" val="141792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5E3-15F5-4BD4-8CA3-AFD553390DC6}"/>
              </a:ext>
            </a:extLst>
          </p:cNvPr>
          <p:cNvSpPr>
            <a:spLocks noGrp="1"/>
          </p:cNvSpPr>
          <p:nvPr>
            <p:ph type="title"/>
          </p:nvPr>
        </p:nvSpPr>
        <p:spPr/>
        <p:txBody>
          <a:bodyPr/>
          <a:lstStyle/>
          <a:p>
            <a:r>
              <a:rPr lang="en-US" dirty="0">
                <a:solidFill>
                  <a:schemeClr val="bg1"/>
                </a:solidFill>
              </a:rPr>
              <a:t>Wh</a:t>
            </a:r>
            <a:r>
              <a:rPr lang="en-US" dirty="0"/>
              <a:t>at Is Infrastructure?</a:t>
            </a:r>
          </a:p>
        </p:txBody>
      </p:sp>
      <p:pic>
        <p:nvPicPr>
          <p:cNvPr id="5" name="Content Placeholder 4">
            <a:extLst>
              <a:ext uri="{FF2B5EF4-FFF2-40B4-BE49-F238E27FC236}">
                <a16:creationId xmlns:a16="http://schemas.microsoft.com/office/drawing/2014/main" id="{49B844FA-FEBD-4586-9CA6-2943185DEED7}"/>
              </a:ext>
            </a:extLst>
          </p:cNvPr>
          <p:cNvPicPr>
            <a:picLocks noGrp="1" noChangeAspect="1"/>
          </p:cNvPicPr>
          <p:nvPr>
            <p:ph idx="1"/>
          </p:nvPr>
        </p:nvPicPr>
        <p:blipFill>
          <a:blip r:embed="rId2"/>
          <a:stretch>
            <a:fillRect/>
          </a:stretch>
        </p:blipFill>
        <p:spPr>
          <a:xfrm>
            <a:off x="868351" y="1082842"/>
            <a:ext cx="11147600" cy="5775158"/>
          </a:xfrm>
          <a:prstGeom prst="rect">
            <a:avLst/>
          </a:prstGeom>
        </p:spPr>
      </p:pic>
      <p:sp>
        <p:nvSpPr>
          <p:cNvPr id="4" name="Slide Number Placeholder 3">
            <a:extLst>
              <a:ext uri="{FF2B5EF4-FFF2-40B4-BE49-F238E27FC236}">
                <a16:creationId xmlns:a16="http://schemas.microsoft.com/office/drawing/2014/main" id="{4F62203B-FAFC-4E3D-92B3-BD4203AD845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79208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84DC-9397-4980-9DFB-63C54CFE12C6}"/>
              </a:ext>
            </a:extLst>
          </p:cNvPr>
          <p:cNvSpPr>
            <a:spLocks noGrp="1"/>
          </p:cNvSpPr>
          <p:nvPr>
            <p:ph type="title"/>
          </p:nvPr>
        </p:nvSpPr>
        <p:spPr/>
        <p:txBody>
          <a:bodyPr/>
          <a:lstStyle/>
          <a:p>
            <a:r>
              <a:rPr lang="en-US" dirty="0">
                <a:solidFill>
                  <a:schemeClr val="bg1"/>
                </a:solidFill>
              </a:rPr>
              <a:t>The</a:t>
            </a:r>
            <a:r>
              <a:rPr lang="en-US" dirty="0"/>
              <a:t> Federal Budget in 2020</a:t>
            </a:r>
          </a:p>
        </p:txBody>
      </p:sp>
      <p:pic>
        <p:nvPicPr>
          <p:cNvPr id="5" name="Content Placeholder 4">
            <a:extLst>
              <a:ext uri="{FF2B5EF4-FFF2-40B4-BE49-F238E27FC236}">
                <a16:creationId xmlns:a16="http://schemas.microsoft.com/office/drawing/2014/main" id="{B8098754-311D-45D1-9C2A-C5DABE24AEB0}"/>
              </a:ext>
            </a:extLst>
          </p:cNvPr>
          <p:cNvPicPr>
            <a:picLocks noGrp="1" noChangeAspect="1"/>
          </p:cNvPicPr>
          <p:nvPr>
            <p:ph idx="1"/>
          </p:nvPr>
        </p:nvPicPr>
        <p:blipFill>
          <a:blip r:embed="rId2"/>
          <a:stretch>
            <a:fillRect/>
          </a:stretch>
        </p:blipFill>
        <p:spPr>
          <a:xfrm>
            <a:off x="0" y="1598071"/>
            <a:ext cx="6962139" cy="4351337"/>
          </a:xfrm>
          <a:prstGeom prst="rect">
            <a:avLst/>
          </a:prstGeom>
        </p:spPr>
      </p:pic>
      <p:sp>
        <p:nvSpPr>
          <p:cNvPr id="4" name="Slide Number Placeholder 3">
            <a:extLst>
              <a:ext uri="{FF2B5EF4-FFF2-40B4-BE49-F238E27FC236}">
                <a16:creationId xmlns:a16="http://schemas.microsoft.com/office/drawing/2014/main" id="{9198BF74-3808-4C87-BDC5-092FC78D8460}"/>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9" name="TextBox 8">
            <a:extLst>
              <a:ext uri="{FF2B5EF4-FFF2-40B4-BE49-F238E27FC236}">
                <a16:creationId xmlns:a16="http://schemas.microsoft.com/office/drawing/2014/main" id="{11ADC37B-2162-49B0-828C-06D9DAA7A243}"/>
              </a:ext>
            </a:extLst>
          </p:cNvPr>
          <p:cNvSpPr txBox="1"/>
          <p:nvPr/>
        </p:nvSpPr>
        <p:spPr>
          <a:xfrm>
            <a:off x="3620278" y="1598071"/>
            <a:ext cx="1775928" cy="734582"/>
          </a:xfrm>
          <a:prstGeom prst="rect">
            <a:avLst/>
          </a:prstGeom>
          <a:solidFill>
            <a:schemeClr val="bg1"/>
          </a:solidFill>
        </p:spPr>
        <p:txBody>
          <a:bodyPr wrap="square" rtlCol="0">
            <a:spAutoFit/>
          </a:bodyPr>
          <a:lstStyle/>
          <a:p>
            <a:endParaRPr lang="en-US" dirty="0"/>
          </a:p>
        </p:txBody>
      </p:sp>
      <p:grpSp>
        <p:nvGrpSpPr>
          <p:cNvPr id="24" name="Group 23">
            <a:extLst>
              <a:ext uri="{FF2B5EF4-FFF2-40B4-BE49-F238E27FC236}">
                <a16:creationId xmlns:a16="http://schemas.microsoft.com/office/drawing/2014/main" id="{C5F5F92B-7FDA-4886-8304-6A2627AB8C1C}"/>
              </a:ext>
            </a:extLst>
          </p:cNvPr>
          <p:cNvGrpSpPr/>
          <p:nvPr/>
        </p:nvGrpSpPr>
        <p:grpSpPr>
          <a:xfrm>
            <a:off x="5396206" y="1598071"/>
            <a:ext cx="6619745" cy="4418503"/>
            <a:chOff x="5396206" y="1598071"/>
            <a:chExt cx="6619745" cy="4418503"/>
          </a:xfrm>
        </p:grpSpPr>
        <p:sp>
          <p:nvSpPr>
            <p:cNvPr id="8" name="TextBox 7">
              <a:extLst>
                <a:ext uri="{FF2B5EF4-FFF2-40B4-BE49-F238E27FC236}">
                  <a16:creationId xmlns:a16="http://schemas.microsoft.com/office/drawing/2014/main" id="{15E34A73-5F60-4AFE-86ED-F6590E6F4275}"/>
                </a:ext>
              </a:extLst>
            </p:cNvPr>
            <p:cNvSpPr txBox="1"/>
            <p:nvPr/>
          </p:nvSpPr>
          <p:spPr>
            <a:xfrm>
              <a:off x="5396206" y="1598071"/>
              <a:ext cx="1492898" cy="2246769"/>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pPr algn="ctr"/>
              <a:r>
                <a:rPr lang="en-US" sz="2800" dirty="0">
                  <a:ln>
                    <a:solidFill>
                      <a:schemeClr val="tx1"/>
                    </a:solidFill>
                  </a:ln>
                  <a:solidFill>
                    <a:srgbClr val="FF0000"/>
                  </a:solidFill>
                  <a:effectLst>
                    <a:outerShdw blurRad="50800" dist="38100" algn="l" rotWithShape="0">
                      <a:prstClr val="black">
                        <a:alpha val="40000"/>
                      </a:prstClr>
                    </a:outerShdw>
                  </a:effectLst>
                </a:rPr>
                <a:t>less</a:t>
              </a:r>
            </a:p>
          </p:txBody>
        </p:sp>
        <p:sp>
          <p:nvSpPr>
            <p:cNvPr id="10" name="TextBox 9">
              <a:extLst>
                <a:ext uri="{FF2B5EF4-FFF2-40B4-BE49-F238E27FC236}">
                  <a16:creationId xmlns:a16="http://schemas.microsoft.com/office/drawing/2014/main" id="{30BEF85F-A5AF-4CD3-9787-DEDF12537934}"/>
                </a:ext>
              </a:extLst>
            </p:cNvPr>
            <p:cNvSpPr txBox="1"/>
            <p:nvPr/>
          </p:nvSpPr>
          <p:spPr>
            <a:xfrm>
              <a:off x="10078597" y="1738480"/>
              <a:ext cx="1937354" cy="4278094"/>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r>
                <a:rPr lang="en-US" sz="2800" dirty="0">
                  <a:ln>
                    <a:solidFill>
                      <a:schemeClr val="tx1"/>
                    </a:solidFill>
                  </a:ln>
                  <a:solidFill>
                    <a:srgbClr val="FF0000"/>
                  </a:solidFill>
                  <a:effectLst>
                    <a:outerShdw blurRad="50800" dist="38100" dir="18900000" algn="bl" rotWithShape="0">
                      <a:prstClr val="black">
                        <a:alpha val="40000"/>
                      </a:prstClr>
                    </a:outerShdw>
                  </a:effectLst>
                </a:rPr>
                <a:t>Equals</a:t>
              </a:r>
            </a:p>
            <a:p>
              <a:pPr algn="ctr"/>
              <a:r>
                <a:rPr lang="en-US" sz="2800" dirty="0"/>
                <a:t>Deficit</a:t>
              </a:r>
            </a:p>
            <a:p>
              <a:pPr algn="ctr"/>
              <a:r>
                <a:rPr lang="en-US" sz="2800" dirty="0"/>
                <a:t>$2.2 </a:t>
              </a:r>
              <a:r>
                <a:rPr lang="en-US" sz="2400" dirty="0"/>
                <a:t>Trillion</a:t>
              </a:r>
            </a:p>
            <a:p>
              <a:pPr algn="ctr"/>
              <a:r>
                <a:rPr lang="en-US" sz="2400" dirty="0"/>
                <a:t>14.9% of GDP</a:t>
              </a:r>
            </a:p>
            <a:p>
              <a:endParaRPr lang="en-US" sz="2400" dirty="0"/>
            </a:p>
            <a:p>
              <a:pPr algn="ctr"/>
              <a:endParaRPr lang="en-US" sz="2800" dirty="0"/>
            </a:p>
          </p:txBody>
        </p:sp>
      </p:grpSp>
      <p:sp>
        <p:nvSpPr>
          <p:cNvPr id="12" name="TextBox 11">
            <a:extLst>
              <a:ext uri="{FF2B5EF4-FFF2-40B4-BE49-F238E27FC236}">
                <a16:creationId xmlns:a16="http://schemas.microsoft.com/office/drawing/2014/main" id="{1B720BD8-368B-4ADE-9AD9-3748C3F17EA1}"/>
              </a:ext>
            </a:extLst>
          </p:cNvPr>
          <p:cNvSpPr txBox="1"/>
          <p:nvPr/>
        </p:nvSpPr>
        <p:spPr>
          <a:xfrm>
            <a:off x="9064095" y="6476741"/>
            <a:ext cx="3966358" cy="369332"/>
          </a:xfrm>
          <a:prstGeom prst="rect">
            <a:avLst/>
          </a:prstGeom>
          <a:noFill/>
        </p:spPr>
        <p:txBody>
          <a:bodyPr wrap="square" rtlCol="0">
            <a:spAutoFit/>
          </a:bodyPr>
          <a:lstStyle/>
          <a:p>
            <a:r>
              <a:rPr lang="en-US" dirty="0"/>
              <a:t>Source:  CBO, 4/30/2021</a:t>
            </a:r>
          </a:p>
        </p:txBody>
      </p:sp>
      <p:sp>
        <p:nvSpPr>
          <p:cNvPr id="21" name="TextBox 20">
            <a:extLst>
              <a:ext uri="{FF2B5EF4-FFF2-40B4-BE49-F238E27FC236}">
                <a16:creationId xmlns:a16="http://schemas.microsoft.com/office/drawing/2014/main" id="{05758F32-81B3-42EF-89AB-B11B42248BC9}"/>
              </a:ext>
            </a:extLst>
          </p:cNvPr>
          <p:cNvSpPr txBox="1"/>
          <p:nvPr/>
        </p:nvSpPr>
        <p:spPr>
          <a:xfrm>
            <a:off x="4108861" y="4117348"/>
            <a:ext cx="2853277" cy="1899226"/>
          </a:xfrm>
          <a:prstGeom prst="rect">
            <a:avLst/>
          </a:prstGeom>
          <a:solidFill>
            <a:schemeClr val="bg1"/>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4F4FEA37-5441-4D25-BEBD-F9B2978FEE3B}"/>
              </a:ext>
            </a:extLst>
          </p:cNvPr>
          <p:cNvSpPr txBox="1"/>
          <p:nvPr/>
        </p:nvSpPr>
        <p:spPr>
          <a:xfrm>
            <a:off x="0" y="3182587"/>
            <a:ext cx="1223158" cy="662253"/>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1804686-FD58-4680-A6BE-A33E415D4CA5}"/>
              </a:ext>
            </a:extLst>
          </p:cNvPr>
          <p:cNvPicPr>
            <a:picLocks noChangeAspect="1"/>
          </p:cNvPicPr>
          <p:nvPr/>
        </p:nvPicPr>
        <p:blipFill>
          <a:blip r:embed="rId3"/>
          <a:stretch>
            <a:fillRect/>
          </a:stretch>
        </p:blipFill>
        <p:spPr>
          <a:xfrm>
            <a:off x="6685402" y="2242904"/>
            <a:ext cx="3393195" cy="4169884"/>
          </a:xfrm>
          <a:prstGeom prst="rect">
            <a:avLst/>
          </a:prstGeom>
        </p:spPr>
      </p:pic>
      <p:sp>
        <p:nvSpPr>
          <p:cNvPr id="25" name="TextBox 24">
            <a:extLst>
              <a:ext uri="{FF2B5EF4-FFF2-40B4-BE49-F238E27FC236}">
                <a16:creationId xmlns:a16="http://schemas.microsoft.com/office/drawing/2014/main" id="{61C64B0E-0FAD-49B8-9A5D-FD9D2D824F97}"/>
              </a:ext>
            </a:extLst>
          </p:cNvPr>
          <p:cNvSpPr txBox="1"/>
          <p:nvPr/>
        </p:nvSpPr>
        <p:spPr>
          <a:xfrm>
            <a:off x="4572000" y="1140031"/>
            <a:ext cx="2853277" cy="1369675"/>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88804081-69DD-4C57-A309-A7A5BAEA5B76}"/>
              </a:ext>
            </a:extLst>
          </p:cNvPr>
          <p:cNvGrpSpPr/>
          <p:nvPr/>
        </p:nvGrpSpPr>
        <p:grpSpPr>
          <a:xfrm>
            <a:off x="1496291" y="1140031"/>
            <a:ext cx="6962139" cy="1793174"/>
            <a:chOff x="1496291" y="1140031"/>
            <a:chExt cx="6962139" cy="1793174"/>
          </a:xfrm>
        </p:grpSpPr>
        <p:cxnSp>
          <p:nvCxnSpPr>
            <p:cNvPr id="14" name="Straight Arrow Connector 13">
              <a:extLst>
                <a:ext uri="{FF2B5EF4-FFF2-40B4-BE49-F238E27FC236}">
                  <a16:creationId xmlns:a16="http://schemas.microsoft.com/office/drawing/2014/main" id="{BBDD0B1C-7CA9-496B-8FB8-BA1AE61633C6}"/>
                </a:ext>
              </a:extLst>
            </p:cNvPr>
            <p:cNvCxnSpPr/>
            <p:nvPr/>
          </p:nvCxnSpPr>
          <p:spPr>
            <a:xfrm flipV="1">
              <a:off x="1496291" y="1325563"/>
              <a:ext cx="3811979" cy="5269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C5B941-A1D9-4130-AACB-7AE2D2282D23}"/>
                </a:ext>
              </a:extLst>
            </p:cNvPr>
            <p:cNvCxnSpPr>
              <a:cxnSpLocks/>
            </p:cNvCxnSpPr>
            <p:nvPr/>
          </p:nvCxnSpPr>
          <p:spPr>
            <a:xfrm flipV="1">
              <a:off x="5396206" y="1576418"/>
              <a:ext cx="997527" cy="1356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6804B6-EE1E-4431-A3A9-15FF0D0A3FC7}"/>
                </a:ext>
              </a:extLst>
            </p:cNvPr>
            <p:cNvSpPr txBox="1"/>
            <p:nvPr/>
          </p:nvSpPr>
          <p:spPr>
            <a:xfrm>
              <a:off x="5308270" y="1140031"/>
              <a:ext cx="3150160" cy="461665"/>
            </a:xfrm>
            <a:prstGeom prst="rect">
              <a:avLst/>
            </a:prstGeom>
            <a:noFill/>
          </p:spPr>
          <p:txBody>
            <a:bodyPr wrap="square" rtlCol="0">
              <a:spAutoFit/>
            </a:bodyPr>
            <a:lstStyle/>
            <a:p>
              <a:r>
                <a:rPr lang="en-US" sz="2400" dirty="0">
                  <a:solidFill>
                    <a:srgbClr val="FF0000"/>
                  </a:solidFill>
                </a:rPr>
                <a:t>Programmatic Outlays</a:t>
              </a:r>
            </a:p>
          </p:txBody>
        </p:sp>
      </p:grpSp>
    </p:spTree>
    <p:extLst>
      <p:ext uri="{BB962C8B-B14F-4D97-AF65-F5344CB8AC3E}">
        <p14:creationId xmlns:p14="http://schemas.microsoft.com/office/powerpoint/2010/main" val="30367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951822" cy="276999"/>
          </a:xfrm>
          <a:prstGeom prst="rect">
            <a:avLst/>
          </a:prstGeom>
          <a:noFill/>
        </p:spPr>
        <p:txBody>
          <a:bodyPr wrap="none" rtlCol="0">
            <a:spAutoFit/>
          </a:bodyPr>
          <a:lstStyle/>
          <a:p>
            <a:r>
              <a:rPr lang="en-US" sz="1200" dirty="0"/>
              <a:t>Source: Congressional Budget Office, The Budget and Economic Outlook: 2020 to 2030, 9/20</a:t>
            </a:r>
          </a:p>
        </p:txBody>
      </p:sp>
      <p:pic>
        <p:nvPicPr>
          <p:cNvPr id="3" name="Picture 2">
            <a:extLst>
              <a:ext uri="{FF2B5EF4-FFF2-40B4-BE49-F238E27FC236}">
                <a16:creationId xmlns:a16="http://schemas.microsoft.com/office/drawing/2014/main" id="{E2093709-3FD5-48CF-B5B1-75D13F2FA379}"/>
              </a:ext>
            </a:extLst>
          </p:cNvPr>
          <p:cNvPicPr>
            <a:picLocks noChangeAspect="1"/>
          </p:cNvPicPr>
          <p:nvPr/>
        </p:nvPicPr>
        <p:blipFill>
          <a:blip r:embed="rId2"/>
          <a:stretch>
            <a:fillRect/>
          </a:stretch>
        </p:blipFill>
        <p:spPr>
          <a:xfrm>
            <a:off x="191170" y="1062424"/>
            <a:ext cx="7353050" cy="4846320"/>
          </a:xfrm>
          <a:prstGeom prst="rect">
            <a:avLst/>
          </a:prstGeom>
        </p:spPr>
      </p:pic>
      <p:sp>
        <p:nvSpPr>
          <p:cNvPr id="5" name="TextBox 4">
            <a:extLst>
              <a:ext uri="{FF2B5EF4-FFF2-40B4-BE49-F238E27FC236}">
                <a16:creationId xmlns:a16="http://schemas.microsoft.com/office/drawing/2014/main" id="{12BE5911-0819-447D-93E0-0BA4CD3E7F33}"/>
              </a:ext>
            </a:extLst>
          </p:cNvPr>
          <p:cNvSpPr txBox="1"/>
          <p:nvPr/>
        </p:nvSpPr>
        <p:spPr>
          <a:xfrm>
            <a:off x="978231" y="4348260"/>
            <a:ext cx="3649054" cy="830997"/>
          </a:xfrm>
          <a:prstGeom prst="rect">
            <a:avLst/>
          </a:prstGeom>
          <a:noFill/>
        </p:spPr>
        <p:txBody>
          <a:bodyPr wrap="square" rtlCol="0">
            <a:spAutoFit/>
          </a:bodyPr>
          <a:lstStyle/>
          <a:p>
            <a:r>
              <a:rPr lang="en-US" sz="2400" dirty="0"/>
              <a:t>N.B.  Does not include American Rescue Plan.</a:t>
            </a:r>
          </a:p>
        </p:txBody>
      </p:sp>
      <p:sp>
        <p:nvSpPr>
          <p:cNvPr id="8" name="TextBox 7">
            <a:extLst>
              <a:ext uri="{FF2B5EF4-FFF2-40B4-BE49-F238E27FC236}">
                <a16:creationId xmlns:a16="http://schemas.microsoft.com/office/drawing/2014/main" id="{AA5F0939-2C98-46B6-89A7-4A4102BC41C7}"/>
              </a:ext>
            </a:extLst>
          </p:cNvPr>
          <p:cNvSpPr txBox="1"/>
          <p:nvPr/>
        </p:nvSpPr>
        <p:spPr>
          <a:xfrm>
            <a:off x="7368172" y="1552188"/>
            <a:ext cx="4823828"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(Programmatic Outlays +</a:t>
            </a:r>
            <a:br>
              <a:rPr lang="en-US" sz="2400" i="1" dirty="0"/>
            </a:br>
            <a:r>
              <a:rPr lang="en-US" sz="2400" i="1" dirty="0"/>
              <a:t>Interest Expense)-Revenue</a:t>
            </a:r>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E7A9-21F2-4FB9-900A-DCE94AAAC0C6}"/>
              </a:ext>
            </a:extLst>
          </p:cNvPr>
          <p:cNvSpPr>
            <a:spLocks noGrp="1"/>
          </p:cNvSpPr>
          <p:nvPr>
            <p:ph type="title"/>
          </p:nvPr>
        </p:nvSpPr>
        <p:spPr/>
        <p:txBody>
          <a:bodyPr/>
          <a:lstStyle/>
          <a:p>
            <a:r>
              <a:rPr lang="en-US" dirty="0">
                <a:solidFill>
                  <a:schemeClr val="bg1"/>
                </a:solidFill>
              </a:rPr>
              <a:t>The</a:t>
            </a:r>
            <a:r>
              <a:rPr lang="en-US" dirty="0"/>
              <a:t> Effect of the American Rescue Plan</a:t>
            </a:r>
          </a:p>
        </p:txBody>
      </p:sp>
      <p:sp>
        <p:nvSpPr>
          <p:cNvPr id="4" name="Slide Number Placeholder 3">
            <a:extLst>
              <a:ext uri="{FF2B5EF4-FFF2-40B4-BE49-F238E27FC236}">
                <a16:creationId xmlns:a16="http://schemas.microsoft.com/office/drawing/2014/main" id="{D4F80E87-168D-4150-BF6E-D7236236A273}"/>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26" name="Picture 2">
            <a:extLst>
              <a:ext uri="{FF2B5EF4-FFF2-40B4-BE49-F238E27FC236}">
                <a16:creationId xmlns:a16="http://schemas.microsoft.com/office/drawing/2014/main" id="{105F1153-C7EF-4312-87B1-717F620076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2018" y="1743807"/>
            <a:ext cx="5801782" cy="4351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3A38E0-6E01-4FDA-9D12-78BBAA26A0A9}"/>
              </a:ext>
            </a:extLst>
          </p:cNvPr>
          <p:cNvSpPr txBox="1"/>
          <p:nvPr/>
        </p:nvSpPr>
        <p:spPr>
          <a:xfrm>
            <a:off x="488373" y="2644170"/>
            <a:ext cx="4543137" cy="1569660"/>
          </a:xfrm>
          <a:prstGeom prst="rect">
            <a:avLst/>
          </a:prstGeom>
          <a:noFill/>
        </p:spPr>
        <p:txBody>
          <a:bodyPr wrap="square" rtlCol="0">
            <a:spAutoFit/>
          </a:bodyPr>
          <a:lstStyle/>
          <a:p>
            <a:r>
              <a:rPr lang="en-US" sz="2400" dirty="0"/>
              <a:t>The American Jobs Plan and American Family Plan could add $4 trillion over </a:t>
            </a:r>
            <a:r>
              <a:rPr lang="en-US" sz="2400" b="1" i="1" dirty="0"/>
              <a:t>8 </a:t>
            </a:r>
            <a:r>
              <a:rPr lang="en-US" sz="2400" dirty="0"/>
              <a:t>years, financed with tax increases spread over 15 years.</a:t>
            </a:r>
          </a:p>
        </p:txBody>
      </p:sp>
    </p:spTree>
    <p:extLst>
      <p:ext uri="{BB962C8B-B14F-4D97-AF65-F5344CB8AC3E}">
        <p14:creationId xmlns:p14="http://schemas.microsoft.com/office/powerpoint/2010/main" val="33158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2D368CBA-7197-47A3-87A3-AD6B4B0F952D}"/>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39151</TotalTime>
  <Words>1751</Words>
  <Application>Microsoft Macintosh PowerPoint</Application>
  <PresentationFormat>Widescreen</PresentationFormat>
  <Paragraphs>226</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Credits and Disclaimer</vt:lpstr>
      <vt:lpstr>The Federal Budget in 2020</vt:lpstr>
      <vt:lpstr>Past and Future of Deficits</vt:lpstr>
      <vt:lpstr>The Effect of the American Rescue Plan</vt:lpstr>
      <vt:lpstr>Debt vs. Deficit</vt:lpstr>
      <vt:lpstr> A Breakdown of the Total Federal Debt</vt:lpstr>
      <vt:lpstr>Not All Debt Is Created Equal </vt:lpstr>
      <vt:lpstr>Two Measures of the Debt</vt:lpstr>
      <vt:lpstr> CBO:  Budget Analysts in Chief</vt:lpstr>
      <vt:lpstr>Key Points About the U.S. Relative Debt</vt:lpstr>
      <vt:lpstr> Debt Dynamics</vt:lpstr>
      <vt:lpstr> Traditional Views of the Cost of the Debt</vt:lpstr>
      <vt:lpstr> Traditional View: Debt and Deficits Raise Interest Rates</vt:lpstr>
      <vt:lpstr>The Dog that Didn’t Bark; Rising Interest Rates?</vt:lpstr>
      <vt:lpstr>Olivier Blanchard’s Presidential Address to the AEA 1/2019 </vt:lpstr>
      <vt:lpstr>What the Traditional View Got Wrong</vt:lpstr>
      <vt:lpstr>An Almost Free Lunch</vt:lpstr>
      <vt:lpstr>Blanchard’s Evidence</vt:lpstr>
      <vt:lpstr>But why must the relative debt be stabilized</vt:lpstr>
      <vt:lpstr>Why do Foreigners Buy US Treasuries?</vt:lpstr>
      <vt:lpstr>What would a Fiscal Crisis Look Like?</vt:lpstr>
      <vt:lpstr>Bottom Line:  We Need to Worry about the Debt</vt:lpstr>
      <vt:lpstr>But is this Problem Impossible?</vt:lpstr>
      <vt:lpstr>CBO to the Rescue (The 2020 Long-Term Budget Outlook, 9/2020):</vt:lpstr>
      <vt:lpstr>We Have Some Time: CBO’s Crystal Ball</vt:lpstr>
      <vt:lpstr> Thank you!</vt:lpstr>
      <vt:lpstr>PowerPoint Presentation</vt:lpstr>
      <vt:lpstr>What Is Infrastructure?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485</cp:revision>
  <cp:lastPrinted>2021-04-06T18:03:23Z</cp:lastPrinted>
  <dcterms:created xsi:type="dcterms:W3CDTF">2017-05-03T22:30:38Z</dcterms:created>
  <dcterms:modified xsi:type="dcterms:W3CDTF">2021-05-19T01:31:48Z</dcterms:modified>
</cp:coreProperties>
</file>