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1"/>
  </p:sldMasterIdLst>
  <p:notesMasterIdLst>
    <p:notesMasterId r:id="rId51"/>
  </p:notesMasterIdLst>
  <p:sldIdLst>
    <p:sldId id="1069" r:id="rId2"/>
    <p:sldId id="1152" r:id="rId3"/>
    <p:sldId id="1279" r:id="rId4"/>
    <p:sldId id="3874" r:id="rId5"/>
    <p:sldId id="3875" r:id="rId6"/>
    <p:sldId id="3879" r:id="rId7"/>
    <p:sldId id="3850" r:id="rId8"/>
    <p:sldId id="3880" r:id="rId9"/>
    <p:sldId id="3881" r:id="rId10"/>
    <p:sldId id="334" r:id="rId11"/>
    <p:sldId id="1138" r:id="rId12"/>
    <p:sldId id="1118" r:id="rId13"/>
    <p:sldId id="338" r:id="rId14"/>
    <p:sldId id="3848" r:id="rId15"/>
    <p:sldId id="1302" r:id="rId16"/>
    <p:sldId id="3883" r:id="rId17"/>
    <p:sldId id="3884" r:id="rId18"/>
    <p:sldId id="3885" r:id="rId19"/>
    <p:sldId id="1124" r:id="rId20"/>
    <p:sldId id="1281" r:id="rId21"/>
    <p:sldId id="3851" r:id="rId22"/>
    <p:sldId id="3853" r:id="rId23"/>
    <p:sldId id="3849" r:id="rId24"/>
    <p:sldId id="3886" r:id="rId25"/>
    <p:sldId id="1286" r:id="rId26"/>
    <p:sldId id="3854" r:id="rId27"/>
    <p:sldId id="1287" r:id="rId28"/>
    <p:sldId id="1288" r:id="rId29"/>
    <p:sldId id="3889" r:id="rId30"/>
    <p:sldId id="1133" r:id="rId31"/>
    <p:sldId id="1134" r:id="rId32"/>
    <p:sldId id="1289" r:id="rId33"/>
    <p:sldId id="3865" r:id="rId34"/>
    <p:sldId id="1290" r:id="rId35"/>
    <p:sldId id="3847" r:id="rId36"/>
    <p:sldId id="3855" r:id="rId37"/>
    <p:sldId id="1291" r:id="rId38"/>
    <p:sldId id="1292" r:id="rId39"/>
    <p:sldId id="3888" r:id="rId40"/>
    <p:sldId id="3887" r:id="rId41"/>
    <p:sldId id="1294" r:id="rId42"/>
    <p:sldId id="3857" r:id="rId43"/>
    <p:sldId id="3890" r:id="rId44"/>
    <p:sldId id="3858" r:id="rId45"/>
    <p:sldId id="1272" r:id="rId46"/>
    <p:sldId id="3893" r:id="rId47"/>
    <p:sldId id="3882" r:id="rId48"/>
    <p:sldId id="3895" r:id="rId49"/>
    <p:sldId id="329"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7" initials="W" lastIdx="3" clrIdx="0"/>
  <p:cmAuthor id="2" name="haveman" initials="jdh" lastIdx="1" clrIdx="1">
    <p:extLst>
      <p:ext uri="{19B8F6BF-5375-455C-9EA6-DF929625EA0E}">
        <p15:presenceInfo xmlns:p15="http://schemas.microsoft.com/office/powerpoint/2012/main" userId="havema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4C88"/>
    <a:srgbClr val="2B414D"/>
    <a:srgbClr val="FAF7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508" autoAdjust="0"/>
    <p:restoredTop sz="94674"/>
  </p:normalViewPr>
  <p:slideViewPr>
    <p:cSldViewPr snapToGrid="0" snapToObjects="1">
      <p:cViewPr varScale="1">
        <p:scale>
          <a:sx n="124" d="100"/>
          <a:sy n="124" d="100"/>
        </p:scale>
        <p:origin x="200" y="264"/>
      </p:cViewPr>
      <p:guideLst>
        <p:guide orient="horz" pos="2160"/>
        <p:guide pos="3840"/>
      </p:guideLst>
    </p:cSldViewPr>
  </p:slideViewPr>
  <p:notesTextViewPr>
    <p:cViewPr>
      <p:scale>
        <a:sx n="1" d="1"/>
        <a:sy n="1" d="1"/>
      </p:scale>
      <p:origin x="0" y="0"/>
    </p:cViewPr>
  </p:notesTextViewPr>
  <p:sorterViewPr>
    <p:cViewPr varScale="1">
      <p:scale>
        <a:sx n="1" d="1"/>
        <a:sy n="1" d="1"/>
      </p:scale>
      <p:origin x="0" y="-8388"/>
    </p:cViewPr>
  </p:sorterViewPr>
  <p:notesViewPr>
    <p:cSldViewPr snapToGrid="0" snapToObjects="1">
      <p:cViewPr varScale="1">
        <p:scale>
          <a:sx n="63" d="100"/>
          <a:sy n="63" d="100"/>
        </p:scale>
        <p:origin x="1488"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EC6A77-897B-A94D-8179-085D1B4EE98D}" type="datetimeFigureOut">
              <a:rPr lang="en-US" smtClean="0"/>
              <a:t>4/20/21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F294D8-753E-E842-8CF8-893A8D4FD7E5}" type="slidenum">
              <a:rPr lang="en-US" smtClean="0"/>
              <a:t>‹#›</a:t>
            </a:fld>
            <a:endParaRPr lang="en-US"/>
          </a:p>
        </p:txBody>
      </p:sp>
    </p:spTree>
    <p:extLst>
      <p:ext uri="{BB962C8B-B14F-4D97-AF65-F5344CB8AC3E}">
        <p14:creationId xmlns:p14="http://schemas.microsoft.com/office/powerpoint/2010/main" val="1620784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www.cbo.gov</a:t>
            </a:r>
            <a:r>
              <a:rPr lang="en-US" dirty="0"/>
              <a:t>/publication/53627</a:t>
            </a:r>
          </a:p>
          <a:p>
            <a:r>
              <a:rPr lang="en-US" dirty="0"/>
              <a:t>https://</a:t>
            </a:r>
            <a:r>
              <a:rPr lang="en-US" dirty="0" err="1"/>
              <a:t>www.cbo.gov</a:t>
            </a:r>
            <a:r>
              <a:rPr lang="en-US" dirty="0"/>
              <a:t>/publication/53624</a:t>
            </a:r>
          </a:p>
        </p:txBody>
      </p:sp>
      <p:sp>
        <p:nvSpPr>
          <p:cNvPr id="4" name="Slide Number Placeholder 3"/>
          <p:cNvSpPr>
            <a:spLocks noGrp="1"/>
          </p:cNvSpPr>
          <p:nvPr>
            <p:ph type="sldNum" sz="quarter" idx="10"/>
          </p:nvPr>
        </p:nvSpPr>
        <p:spPr/>
        <p:txBody>
          <a:bodyPr/>
          <a:lstStyle/>
          <a:p>
            <a:fld id="{39F294D8-753E-E842-8CF8-893A8D4FD7E5}" type="slidenum">
              <a:rPr lang="en-US" smtClean="0"/>
              <a:t>4</a:t>
            </a:fld>
            <a:endParaRPr lang="en-US"/>
          </a:p>
        </p:txBody>
      </p:sp>
    </p:spTree>
    <p:extLst>
      <p:ext uri="{BB962C8B-B14F-4D97-AF65-F5344CB8AC3E}">
        <p14:creationId xmlns:p14="http://schemas.microsoft.com/office/powerpoint/2010/main" val="31024711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Debt2deficit.png</a:t>
            </a:r>
          </a:p>
        </p:txBody>
      </p:sp>
      <p:sp>
        <p:nvSpPr>
          <p:cNvPr id="4" name="Slide Number Placeholder 3"/>
          <p:cNvSpPr>
            <a:spLocks noGrp="1"/>
          </p:cNvSpPr>
          <p:nvPr>
            <p:ph type="sldNum" sz="quarter" idx="5"/>
          </p:nvPr>
        </p:nvSpPr>
        <p:spPr/>
        <p:txBody>
          <a:bodyPr/>
          <a:lstStyle/>
          <a:p>
            <a:fld id="{39F294D8-753E-E842-8CF8-893A8D4FD7E5}" type="slidenum">
              <a:rPr lang="en-US" smtClean="0"/>
              <a:t>7</a:t>
            </a:fld>
            <a:endParaRPr lang="en-US"/>
          </a:p>
        </p:txBody>
      </p:sp>
    </p:spTree>
    <p:extLst>
      <p:ext uri="{BB962C8B-B14F-4D97-AF65-F5344CB8AC3E}">
        <p14:creationId xmlns:p14="http://schemas.microsoft.com/office/powerpoint/2010/main" val="23109772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Debt2deficit.png</a:t>
            </a:r>
          </a:p>
        </p:txBody>
      </p:sp>
      <p:sp>
        <p:nvSpPr>
          <p:cNvPr id="4" name="Slide Number Placeholder 3"/>
          <p:cNvSpPr>
            <a:spLocks noGrp="1"/>
          </p:cNvSpPr>
          <p:nvPr>
            <p:ph type="sldNum" sz="quarter" idx="5"/>
          </p:nvPr>
        </p:nvSpPr>
        <p:spPr/>
        <p:txBody>
          <a:bodyPr/>
          <a:lstStyle/>
          <a:p>
            <a:fld id="{39F294D8-753E-E842-8CF8-893A8D4FD7E5}" type="slidenum">
              <a:rPr lang="en-US" smtClean="0"/>
              <a:t>13</a:t>
            </a:fld>
            <a:endParaRPr lang="en-US"/>
          </a:p>
        </p:txBody>
      </p:sp>
    </p:spTree>
    <p:extLst>
      <p:ext uri="{BB962C8B-B14F-4D97-AF65-F5344CB8AC3E}">
        <p14:creationId xmlns:p14="http://schemas.microsoft.com/office/powerpoint/2010/main" val="29016997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21A4D-4FAD-45A6-A3C5-59711005E04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06B803A-233C-48A3-A920-5820C83A0E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6" name="Slide Number Placeholder 5">
            <a:extLst>
              <a:ext uri="{FF2B5EF4-FFF2-40B4-BE49-F238E27FC236}">
                <a16:creationId xmlns:a16="http://schemas.microsoft.com/office/drawing/2014/main" id="{DC2737BC-96A1-42A3-AD8D-9E8CD7FB7C9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470958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ully 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3" name="Rectangle 2">
            <a:extLst>
              <a:ext uri="{FF2B5EF4-FFF2-40B4-BE49-F238E27FC236}">
                <a16:creationId xmlns:a16="http://schemas.microsoft.com/office/drawing/2014/main" id="{AAA7E2CB-D8A4-4CA5-AD0E-4339221B42DB}"/>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77097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848032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_Title 2 lines">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hasCustomPrompt="1"/>
          </p:nvPr>
        </p:nvSpPr>
        <p:spPr>
          <a:xfrm>
            <a:off x="838200" y="216007"/>
            <a:ext cx="10515600" cy="1325563"/>
          </a:xfrm>
        </p:spPr>
        <p:txBody>
          <a:bodyPr anchor="t" anchorCtr="0">
            <a:normAutofit/>
          </a:bodyPr>
          <a:lstStyle>
            <a:lvl1pPr>
              <a:lnSpc>
                <a:spcPct val="100000"/>
              </a:lnSpc>
              <a:defRPr sz="4000">
                <a:solidFill>
                  <a:srgbClr val="0C4C88"/>
                </a:solidFill>
              </a:defRPr>
            </a:lvl1pPr>
          </a:lstStyle>
          <a:p>
            <a:r>
              <a:rPr lang="en-US" dirty="0"/>
              <a:t>Click to edit Master title style</a:t>
            </a:r>
            <a:br>
              <a:rPr lang="en-US" dirty="0"/>
            </a:b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lvl3pPr>
              <a:defRPr sz="24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6141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67E71-46AC-4513-9A95-F26DF30D7956}"/>
              </a:ext>
            </a:extLst>
          </p:cNvPr>
          <p:cNvSpPr>
            <a:spLocks noGrp="1"/>
          </p:cNvSpPr>
          <p:nvPr>
            <p:ph type="title"/>
          </p:nvPr>
        </p:nvSpPr>
        <p:spPr/>
        <p:txBody>
          <a:bodyPr/>
          <a:lstStyle>
            <a:lvl1pPr>
              <a:defRPr>
                <a:solidFill>
                  <a:srgbClr val="0C4C88"/>
                </a:solidFill>
              </a:defRPr>
            </a:lvl1pPr>
          </a:lstStyle>
          <a:p>
            <a:r>
              <a:rPr lang="en-US" dirty="0"/>
              <a:t>Click to edit Master title style</a:t>
            </a:r>
            <a:endParaRPr lang="en-GB" dirty="0"/>
          </a:p>
        </p:txBody>
      </p:sp>
      <p:sp>
        <p:nvSpPr>
          <p:cNvPr id="8" name="Oval 7">
            <a:extLst>
              <a:ext uri="{FF2B5EF4-FFF2-40B4-BE49-F238E27FC236}">
                <a16:creationId xmlns:a16="http://schemas.microsoft.com/office/drawing/2014/main" id="{6C1AA319-333D-412C-9DD7-9A6C0D760DBE}"/>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715790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_Title 2 line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9" name="Oval 8">
            <a:extLst>
              <a:ext uri="{FF2B5EF4-FFF2-40B4-BE49-F238E27FC236}">
                <a16:creationId xmlns:a16="http://schemas.microsoft.com/office/drawing/2014/main" id="{EEAB0322-A9EB-43EB-8A82-07D57F72DE4A}"/>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8E67E71-46AC-4513-9A95-F26DF30D7956}"/>
              </a:ext>
            </a:extLst>
          </p:cNvPr>
          <p:cNvSpPr>
            <a:spLocks noGrp="1"/>
          </p:cNvSpPr>
          <p:nvPr>
            <p:ph type="title" hasCustomPrompt="1"/>
          </p:nvPr>
        </p:nvSpPr>
        <p:spPr>
          <a:xfrm>
            <a:off x="838200" y="216007"/>
            <a:ext cx="10515600" cy="1325563"/>
          </a:xfrm>
        </p:spPr>
        <p:txBody>
          <a:bodyPr anchor="t" anchorCtr="0"/>
          <a:lstStyle>
            <a:lvl1pPr>
              <a:lnSpc>
                <a:spcPct val="100000"/>
              </a:lnSpc>
              <a:defRPr>
                <a:solidFill>
                  <a:srgbClr val="0C4C88"/>
                </a:solidFill>
              </a:defRPr>
            </a:lvl1pPr>
          </a:lstStyle>
          <a:p>
            <a:r>
              <a:rPr lang="en-US" dirty="0"/>
              <a:t>Click to edit Master title style</a:t>
            </a:r>
            <a:br>
              <a:rPr lang="en-US" dirty="0"/>
            </a:br>
            <a:endParaRPr lang="en-GB" dirty="0"/>
          </a:p>
        </p:txBody>
      </p:sp>
    </p:spTree>
    <p:extLst>
      <p:ext uri="{BB962C8B-B14F-4D97-AF65-F5344CB8AC3E}">
        <p14:creationId xmlns:p14="http://schemas.microsoft.com/office/powerpoint/2010/main" val="2678156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1A90B-032D-47E4-AA87-462359C7B84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8E3E4E5-6537-4C35-A50E-A91EDDFC53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Slide Number Placeholder 6">
            <a:extLst>
              <a:ext uri="{FF2B5EF4-FFF2-40B4-BE49-F238E27FC236}">
                <a16:creationId xmlns:a16="http://schemas.microsoft.com/office/drawing/2014/main" id="{DD0AEE99-5F0F-4100-9685-AAB2EBB6DFF0}"/>
              </a:ext>
            </a:extLst>
          </p:cNvPr>
          <p:cNvSpPr>
            <a:spLocks noGrp="1"/>
          </p:cNvSpPr>
          <p:nvPr>
            <p:ph type="sldNum" sz="quarter" idx="12"/>
          </p:nvPr>
        </p:nvSpPr>
        <p:spPr>
          <a:xfrm>
            <a:off x="9272751" y="6230226"/>
            <a:ext cx="2743200" cy="365125"/>
          </a:xfrm>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44336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72545-EFE2-4330-B6AE-68DD7018D3F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6965C42-8E4E-4995-8882-EDA6243577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C0386CD-7692-45A5-96E1-56EF3B35FB7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E968283-0879-4456-B3EF-65A7B363EF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AD478B5-F754-4D16-A4E6-C28D49165B4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a:extLst>
              <a:ext uri="{FF2B5EF4-FFF2-40B4-BE49-F238E27FC236}">
                <a16:creationId xmlns:a16="http://schemas.microsoft.com/office/drawing/2014/main" id="{C9312041-9D94-4A1D-B742-6CF6728A9A5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160454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2E3BC-6A56-4810-AE88-730E1D2608C9}"/>
              </a:ext>
            </a:extLst>
          </p:cNvPr>
          <p:cNvSpPr>
            <a:spLocks noGrp="1"/>
          </p:cNvSpPr>
          <p:nvPr>
            <p:ph type="title"/>
          </p:nvPr>
        </p:nvSpPr>
        <p:spPr/>
        <p:txBody>
          <a:bodyPr/>
          <a:lstStyle/>
          <a:p>
            <a:r>
              <a:rPr lang="en-US"/>
              <a:t>Click to edit Master title style</a:t>
            </a:r>
            <a:endParaRPr lang="en-GB"/>
          </a:p>
        </p:txBody>
      </p:sp>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677062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10C0B4B-CECB-4D80-B0B3-10BA52D49BD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603757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F9E97E-8590-4661-B926-74D82175F17E}"/>
              </a:ext>
            </a:extLst>
          </p:cNvPr>
          <p:cNvSpPr>
            <a:spLocks noGrp="1"/>
          </p:cNvSpPr>
          <p:nvPr>
            <p:ph type="title"/>
          </p:nvPr>
        </p:nvSpPr>
        <p:spPr>
          <a:xfrm>
            <a:off x="838200" y="0"/>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EB2EFE9F-E4C2-4E94-B15C-7561DD632706}"/>
              </a:ext>
            </a:extLst>
          </p:cNvPr>
          <p:cNvSpPr>
            <a:spLocks noGrp="1"/>
          </p:cNvSpPr>
          <p:nvPr>
            <p:ph type="body" idx="1"/>
          </p:nvPr>
        </p:nvSpPr>
        <p:spPr>
          <a:xfrm>
            <a:off x="838200" y="173037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36C72820-9D3E-44DA-B4D3-E0A65C8E5BDA}"/>
              </a:ext>
            </a:extLst>
          </p:cNvPr>
          <p:cNvSpPr>
            <a:spLocks noGrp="1"/>
          </p:cNvSpPr>
          <p:nvPr>
            <p:ph type="sldNum" sz="quarter" idx="4"/>
          </p:nvPr>
        </p:nvSpPr>
        <p:spPr>
          <a:xfrm>
            <a:off x="9272751" y="6230226"/>
            <a:ext cx="2743200" cy="365125"/>
          </a:xfrm>
          <a:prstGeom prst="rect">
            <a:avLst/>
          </a:prstGeom>
        </p:spPr>
        <p:txBody>
          <a:bodyPr vert="horz" lIns="91440" tIns="45720" rIns="91440" bIns="45720" rtlCol="0" anchor="ctr"/>
          <a:lstStyle>
            <a:lvl1pPr algn="r">
              <a:defRPr sz="1100">
                <a:solidFill>
                  <a:srgbClr val="0C4C88"/>
                </a:solidFill>
              </a:defRPr>
            </a:lvl1pPr>
          </a:lstStyle>
          <a:p>
            <a:fld id="{D9F085D5-EC86-4F6A-B501-C1359CB39116}" type="slidenum">
              <a:rPr lang="en-GB" smtClean="0"/>
              <a:pPr/>
              <a:t>‹#›</a:t>
            </a:fld>
            <a:endParaRPr lang="en-GB"/>
          </a:p>
        </p:txBody>
      </p:sp>
      <p:sp>
        <p:nvSpPr>
          <p:cNvPr id="7" name="Workspace [Presentation]" hidden="1">
            <a:extLst>
              <a:ext uri="{FF2B5EF4-FFF2-40B4-BE49-F238E27FC236}">
                <a16:creationId xmlns:a16="http://schemas.microsoft.com/office/drawing/2014/main" id="{07CF207E-F6E3-4338-83CD-7F26AF8EFD5E}"/>
              </a:ext>
            </a:extLst>
          </p:cNvPr>
          <p:cNvSpPr/>
          <p:nvPr userDrawn="1"/>
        </p:nvSpPr>
        <p:spPr>
          <a:xfrm>
            <a:off x="838200" y="1825625"/>
            <a:ext cx="5181600" cy="4351338"/>
          </a:xfrm>
          <a:prstGeom prst="rect">
            <a:avLst/>
          </a:prstGeom>
          <a:noFill/>
          <a:ln w="12700" cap="flat" cmpd="sng" algn="ctr">
            <a:solidFill>
              <a:srgbClr val="D24726"/>
            </a:solidFill>
            <a:prstDash val="lgDash"/>
            <a:miter lim="800000"/>
          </a:ln>
          <a:effectLst/>
          <a:extLst>
            <a:ext uri="{909E8E84-426E-40dd-AFC4-6F175D3DCCD1}">
              <a14:hiddenFill xmlns=""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Connector 14">
            <a:extLst>
              <a:ext uri="{FF2B5EF4-FFF2-40B4-BE49-F238E27FC236}">
                <a16:creationId xmlns:a16="http://schemas.microsoft.com/office/drawing/2014/main" id="{2FCAFF6B-AEE7-4DF3-9AA6-FC371F384119}"/>
              </a:ext>
            </a:extLst>
          </p:cNvPr>
          <p:cNvCxnSpPr>
            <a:cxnSpLocks/>
          </p:cNvCxnSpPr>
          <p:nvPr userDrawn="1"/>
        </p:nvCxnSpPr>
        <p:spPr>
          <a:xfrm>
            <a:off x="3310764" y="6412788"/>
            <a:ext cx="8153398" cy="0"/>
          </a:xfrm>
          <a:prstGeom prst="line">
            <a:avLst/>
          </a:prstGeom>
          <a:ln>
            <a:solidFill>
              <a:srgbClr val="0C4C88"/>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45C10A0A-8A4B-47E1-9F98-875C5F817B91}"/>
              </a:ext>
            </a:extLst>
          </p:cNvPr>
          <p:cNvPicPr>
            <a:picLocks noChangeAspect="1"/>
          </p:cNvPicPr>
          <p:nvPr userDrawn="1"/>
        </p:nvPicPr>
        <p:blipFill>
          <a:blip r:embed="rId12"/>
          <a:stretch>
            <a:fillRect/>
          </a:stretch>
        </p:blipFill>
        <p:spPr>
          <a:xfrm>
            <a:off x="10174279" y="0"/>
            <a:ext cx="2017721" cy="1898705"/>
          </a:xfrm>
          <a:prstGeom prst="rect">
            <a:avLst/>
          </a:prstGeom>
        </p:spPr>
      </p:pic>
      <p:pic>
        <p:nvPicPr>
          <p:cNvPr id="17" name="Picture 16">
            <a:extLst>
              <a:ext uri="{FF2B5EF4-FFF2-40B4-BE49-F238E27FC236}">
                <a16:creationId xmlns:a16="http://schemas.microsoft.com/office/drawing/2014/main" id="{57F4E8CB-31CF-4E8D-A3AC-73D8C76CAD0B}"/>
              </a:ext>
            </a:extLst>
          </p:cNvPr>
          <p:cNvPicPr>
            <a:picLocks noChangeAspect="1"/>
          </p:cNvPicPr>
          <p:nvPr userDrawn="1"/>
        </p:nvPicPr>
        <p:blipFill>
          <a:blip r:embed="rId13"/>
          <a:stretch>
            <a:fillRect/>
          </a:stretch>
        </p:blipFill>
        <p:spPr>
          <a:xfrm>
            <a:off x="335378" y="6176568"/>
            <a:ext cx="2834640" cy="472441"/>
          </a:xfrm>
          <a:prstGeom prst="rect">
            <a:avLst/>
          </a:prstGeom>
        </p:spPr>
      </p:pic>
    </p:spTree>
    <p:extLst>
      <p:ext uri="{BB962C8B-B14F-4D97-AF65-F5344CB8AC3E}">
        <p14:creationId xmlns:p14="http://schemas.microsoft.com/office/powerpoint/2010/main" val="95669258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34" r:id="rId3"/>
    <p:sldLayoutId id="2147483724" r:id="rId4"/>
    <p:sldLayoutId id="2147483733" r:id="rId5"/>
    <p:sldLayoutId id="2147483723" r:id="rId6"/>
    <p:sldLayoutId id="2147483725" r:id="rId7"/>
    <p:sldLayoutId id="2147483726" r:id="rId8"/>
    <p:sldLayoutId id="2147483727" r:id="rId9"/>
    <p:sldLayoutId id="2147483732" r:id="rId10"/>
  </p:sldLayoutIdLst>
  <p:hf hdr="0" ftr="0" dt="0"/>
  <p:txStyles>
    <p:titleStyle>
      <a:lvl1pPr algn="l" defTabSz="914400" rtl="0" eaLnBrk="1" latinLnBrk="0" hangingPunct="1">
        <a:lnSpc>
          <a:spcPct val="90000"/>
        </a:lnSpc>
        <a:spcBef>
          <a:spcPct val="0"/>
        </a:spcBef>
        <a:buNone/>
        <a:defRPr sz="4000" b="1" kern="1200">
          <a:solidFill>
            <a:srgbClr val="0C4C88"/>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file:////Volumes/Promise%20Pegasus/FileShare/Presentations/Base_New/Charts/deficit_gdpshare.png"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mailto:nfo@NEEDelegation.org" TargetMode="External"/><Relationship Id="rId2" Type="http://schemas.openxmlformats.org/officeDocument/2006/relationships/hyperlink" Target="http://www.needelegation.org/" TargetMode="External"/><Relationship Id="rId1" Type="http://schemas.openxmlformats.org/officeDocument/2006/relationships/slideLayout" Target="../slideLayouts/slideLayout2.xml"/><Relationship Id="rId4" Type="http://schemas.openxmlformats.org/officeDocument/2006/relationships/hyperlink" Target="http://www.needelegation.org/testimonials.php"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86246" y="2811709"/>
            <a:ext cx="10219508" cy="874970"/>
          </a:xfrm>
        </p:spPr>
        <p:txBody>
          <a:bodyPr anchor="ctr" anchorCtr="0">
            <a:noAutofit/>
          </a:bodyPr>
          <a:lstStyle/>
          <a:p>
            <a:pPr>
              <a:lnSpc>
                <a:spcPct val="100000"/>
              </a:lnSpc>
              <a:spcBef>
                <a:spcPts val="0"/>
              </a:spcBef>
            </a:pPr>
            <a:r>
              <a:rPr lang="en-US" sz="4800" b="1" dirty="0"/>
              <a:t>The US Federal Debt</a:t>
            </a:r>
          </a:p>
        </p:txBody>
      </p:sp>
      <p:sp>
        <p:nvSpPr>
          <p:cNvPr id="8" name="Slide Number Placeholder 7">
            <a:extLst>
              <a:ext uri="{FF2B5EF4-FFF2-40B4-BE49-F238E27FC236}">
                <a16:creationId xmlns:a16="http://schemas.microsoft.com/office/drawing/2014/main" id="{1253CAC7-36DF-4A5D-BA87-83822B44EBAC}"/>
              </a:ext>
            </a:extLst>
          </p:cNvPr>
          <p:cNvSpPr>
            <a:spLocks noGrp="1"/>
          </p:cNvSpPr>
          <p:nvPr>
            <p:ph type="sldNum" sz="quarter" idx="12"/>
          </p:nvPr>
        </p:nvSpPr>
        <p:spPr>
          <a:xfrm>
            <a:off x="7621751" y="6302703"/>
            <a:ext cx="2743200" cy="365125"/>
          </a:xfrm>
        </p:spPr>
        <p:txBody>
          <a:bodyPr/>
          <a:lstStyle/>
          <a:p>
            <a:fld id="{D9F085D5-EC86-4F6A-B501-C1359CB39116}" type="slidenum">
              <a:rPr lang="en-US" smtClean="0"/>
              <a:t>1</a:t>
            </a:fld>
            <a:endParaRPr lang="en-US" dirty="0"/>
          </a:p>
        </p:txBody>
      </p:sp>
      <p:pic>
        <p:nvPicPr>
          <p:cNvPr id="4" name="Picture 3" descr="A screenshot of a cell phone&#10;&#10;Description automatically generated">
            <a:extLst>
              <a:ext uri="{FF2B5EF4-FFF2-40B4-BE49-F238E27FC236}">
                <a16:creationId xmlns:a16="http://schemas.microsoft.com/office/drawing/2014/main" id="{3CFC1856-8C08-C940-AA35-DC1F9BA80DDF}"/>
              </a:ext>
            </a:extLst>
          </p:cNvPr>
          <p:cNvPicPr>
            <a:picLocks noChangeAspect="1"/>
          </p:cNvPicPr>
          <p:nvPr/>
        </p:nvPicPr>
        <p:blipFill>
          <a:blip r:embed="rId2"/>
          <a:stretch>
            <a:fillRect/>
          </a:stretch>
        </p:blipFill>
        <p:spPr>
          <a:xfrm>
            <a:off x="443034" y="268162"/>
            <a:ext cx="3568700" cy="2273300"/>
          </a:xfrm>
          <a:prstGeom prst="rect">
            <a:avLst/>
          </a:prstGeom>
        </p:spPr>
      </p:pic>
      <p:pic>
        <p:nvPicPr>
          <p:cNvPr id="7" name="Picture 6" descr="A close up of a sign&#10;&#10;Description automatically generated">
            <a:extLst>
              <a:ext uri="{FF2B5EF4-FFF2-40B4-BE49-F238E27FC236}">
                <a16:creationId xmlns:a16="http://schemas.microsoft.com/office/drawing/2014/main" id="{98257F07-367A-E243-9A44-8EE1A2014666}"/>
              </a:ext>
            </a:extLst>
          </p:cNvPr>
          <p:cNvPicPr>
            <a:picLocks noChangeAspect="1"/>
          </p:cNvPicPr>
          <p:nvPr/>
        </p:nvPicPr>
        <p:blipFill>
          <a:blip r:embed="rId3"/>
          <a:stretch>
            <a:fillRect/>
          </a:stretch>
        </p:blipFill>
        <p:spPr>
          <a:xfrm>
            <a:off x="8661400" y="3686679"/>
            <a:ext cx="3530600" cy="2298700"/>
          </a:xfrm>
          <a:prstGeom prst="rect">
            <a:avLst/>
          </a:prstGeom>
        </p:spPr>
      </p:pic>
      <p:sp>
        <p:nvSpPr>
          <p:cNvPr id="9" name="Subtitle 2">
            <a:extLst>
              <a:ext uri="{FF2B5EF4-FFF2-40B4-BE49-F238E27FC236}">
                <a16:creationId xmlns:a16="http://schemas.microsoft.com/office/drawing/2014/main" id="{B89FE850-57BA-7948-8921-CBD1884B46E6}"/>
              </a:ext>
            </a:extLst>
          </p:cNvPr>
          <p:cNvSpPr txBox="1">
            <a:spLocks/>
          </p:cNvSpPr>
          <p:nvPr/>
        </p:nvSpPr>
        <p:spPr>
          <a:xfrm>
            <a:off x="1500351" y="4004003"/>
            <a:ext cx="9144000" cy="1482178"/>
          </a:xfrm>
          <a:prstGeom prst="rect">
            <a:avLst/>
          </a:prstGeom>
        </p:spPr>
        <p:txBody>
          <a:bodyPr vert="horz" lIns="91440" tIns="45720" rIns="91440" bIns="45720" rtlCol="0">
            <a:normAutofit fontScale="6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rgbClr val="0C4C88"/>
                </a:solidFill>
                <a:latin typeface="+mn-lt"/>
                <a:ea typeface="+mn-ea"/>
                <a:cs typeface="+mn-cs"/>
              </a:defRPr>
            </a:lvl1pPr>
            <a:lvl2pPr marL="457200" indent="0" algn="ctr" defTabSz="914400" rtl="0" eaLnBrk="1" latinLnBrk="0" hangingPunct="1">
              <a:lnSpc>
                <a:spcPct val="90000"/>
              </a:lnSpc>
              <a:spcBef>
                <a:spcPts val="500"/>
              </a:spcBef>
              <a:buFont typeface="Calibri" panose="020F0502020204030204" pitchFamily="34" charset="0"/>
              <a:buNone/>
              <a:defRPr sz="2000" kern="1200">
                <a:solidFill>
                  <a:srgbClr val="2B414D"/>
                </a:solidFill>
                <a:latin typeface="+mn-lt"/>
                <a:ea typeface="+mn-ea"/>
                <a:cs typeface="+mn-cs"/>
              </a:defRPr>
            </a:lvl2pPr>
            <a:lvl3pPr marL="914400" indent="0" algn="ctr" defTabSz="914400" rtl="0" eaLnBrk="1" latinLnBrk="0" hangingPunct="1">
              <a:lnSpc>
                <a:spcPct val="90000"/>
              </a:lnSpc>
              <a:spcBef>
                <a:spcPts val="500"/>
              </a:spcBef>
              <a:buSzPct val="80000"/>
              <a:buFont typeface="Courier New" panose="02070309020205020404" pitchFamily="49" charset="0"/>
              <a:buNone/>
              <a:defRPr sz="1800" kern="1200">
                <a:solidFill>
                  <a:srgbClr val="2B414D"/>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r>
              <a:rPr lang="en-US" sz="3200" dirty="0">
                <a:solidFill>
                  <a:schemeClr val="tx2"/>
                </a:solidFill>
              </a:rPr>
              <a:t>OLLI</a:t>
            </a:r>
          </a:p>
          <a:p>
            <a:pPr>
              <a:lnSpc>
                <a:spcPct val="100000"/>
              </a:lnSpc>
              <a:spcBef>
                <a:spcPts val="0"/>
              </a:spcBef>
            </a:pPr>
            <a:r>
              <a:rPr lang="en-US" sz="2600" dirty="0">
                <a:solidFill>
                  <a:schemeClr val="tx2"/>
                </a:solidFill>
              </a:rPr>
              <a:t>April 20, 2021</a:t>
            </a:r>
          </a:p>
          <a:p>
            <a:pPr>
              <a:lnSpc>
                <a:spcPct val="100000"/>
              </a:lnSpc>
              <a:spcBef>
                <a:spcPts val="0"/>
              </a:spcBef>
            </a:pPr>
            <a:endParaRPr lang="en-US" sz="1800" dirty="0">
              <a:solidFill>
                <a:schemeClr val="tx2"/>
              </a:solidFill>
            </a:endParaRPr>
          </a:p>
          <a:p>
            <a:pPr>
              <a:lnSpc>
                <a:spcPct val="100000"/>
              </a:lnSpc>
              <a:spcBef>
                <a:spcPts val="0"/>
              </a:spcBef>
            </a:pPr>
            <a:r>
              <a:rPr lang="en-US" sz="3400" dirty="0">
                <a:solidFill>
                  <a:schemeClr val="tx2"/>
                </a:solidFill>
              </a:rPr>
              <a:t>Geoffrey Woglom</a:t>
            </a:r>
          </a:p>
          <a:p>
            <a:pPr>
              <a:lnSpc>
                <a:spcPct val="100000"/>
              </a:lnSpc>
              <a:spcBef>
                <a:spcPts val="0"/>
              </a:spcBef>
            </a:pPr>
            <a:r>
              <a:rPr lang="en-US" sz="3400" dirty="0">
                <a:solidFill>
                  <a:schemeClr val="tx2"/>
                </a:solidFill>
              </a:rPr>
              <a:t>Amherst College </a:t>
            </a:r>
          </a:p>
          <a:p>
            <a:pPr>
              <a:lnSpc>
                <a:spcPct val="100000"/>
              </a:lnSpc>
              <a:spcBef>
                <a:spcPts val="0"/>
              </a:spcBef>
            </a:pPr>
            <a:r>
              <a:rPr lang="en-US" sz="3400" dirty="0">
                <a:solidFill>
                  <a:schemeClr val="tx2"/>
                </a:solidFill>
              </a:rPr>
              <a:t>Professor of Economics (Emeritus)</a:t>
            </a:r>
          </a:p>
        </p:txBody>
      </p:sp>
    </p:spTree>
    <p:extLst>
      <p:ext uri="{BB962C8B-B14F-4D97-AF65-F5344CB8AC3E}">
        <p14:creationId xmlns:p14="http://schemas.microsoft.com/office/powerpoint/2010/main" val="40477594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610769-77CE-6944-9124-EAB6FAAFE07C}"/>
              </a:ext>
            </a:extLst>
          </p:cNvPr>
          <p:cNvSpPr>
            <a:spLocks noGrp="1"/>
          </p:cNvSpPr>
          <p:nvPr>
            <p:ph type="title"/>
          </p:nvPr>
        </p:nvSpPr>
        <p:spPr>
          <a:xfrm>
            <a:off x="927100" y="0"/>
            <a:ext cx="10515600" cy="1325563"/>
          </a:xfrm>
        </p:spPr>
        <p:txBody>
          <a:bodyPr/>
          <a:lstStyle/>
          <a:p>
            <a:r>
              <a:rPr lang="en-US" dirty="0">
                <a:solidFill>
                  <a:schemeClr val="bg1"/>
                </a:solidFill>
              </a:rPr>
              <a:t>Tw</a:t>
            </a:r>
            <a:r>
              <a:rPr lang="en-US" dirty="0"/>
              <a:t>o Measures of the Debt</a:t>
            </a:r>
          </a:p>
        </p:txBody>
      </p:sp>
      <p:sp>
        <p:nvSpPr>
          <p:cNvPr id="4" name="Slide Number Placeholder 3">
            <a:extLst>
              <a:ext uri="{FF2B5EF4-FFF2-40B4-BE49-F238E27FC236}">
                <a16:creationId xmlns:a16="http://schemas.microsoft.com/office/drawing/2014/main" id="{863C2D38-C813-AF43-8848-E0AC1B8D1732}"/>
              </a:ext>
            </a:extLst>
          </p:cNvPr>
          <p:cNvSpPr>
            <a:spLocks noGrp="1"/>
          </p:cNvSpPr>
          <p:nvPr>
            <p:ph type="sldNum" sz="quarter" idx="12"/>
          </p:nvPr>
        </p:nvSpPr>
        <p:spPr>
          <a:xfrm>
            <a:off x="9272751" y="6230226"/>
            <a:ext cx="2743200" cy="365125"/>
          </a:xfrm>
        </p:spPr>
        <p:txBody>
          <a:bodyPr/>
          <a:lstStyle/>
          <a:p>
            <a:fld id="{D9F085D5-EC86-4F6A-B501-C1359CB39116}" type="slidenum">
              <a:rPr lang="en-GB" smtClean="0"/>
              <a:t>10</a:t>
            </a:fld>
            <a:endParaRPr lang="en-GB"/>
          </a:p>
        </p:txBody>
      </p:sp>
      <p:pic>
        <p:nvPicPr>
          <p:cNvPr id="11" name="Picture 10" descr="Chart, line chart&#10;&#10;Description automatically generated">
            <a:extLst>
              <a:ext uri="{FF2B5EF4-FFF2-40B4-BE49-F238E27FC236}">
                <a16:creationId xmlns:a16="http://schemas.microsoft.com/office/drawing/2014/main" id="{2A51B2D2-BC32-4CFF-8338-23E8DD61DFEB}"/>
              </a:ext>
            </a:extLst>
          </p:cNvPr>
          <p:cNvPicPr>
            <a:picLocks noChangeAspect="1"/>
          </p:cNvPicPr>
          <p:nvPr/>
        </p:nvPicPr>
        <p:blipFill>
          <a:blip r:embed="rId2"/>
          <a:stretch>
            <a:fillRect/>
          </a:stretch>
        </p:blipFill>
        <p:spPr>
          <a:xfrm>
            <a:off x="658026" y="1309647"/>
            <a:ext cx="11357925" cy="5029200"/>
          </a:xfrm>
          <a:prstGeom prst="rect">
            <a:avLst/>
          </a:prstGeom>
        </p:spPr>
      </p:pic>
      <p:sp>
        <p:nvSpPr>
          <p:cNvPr id="5" name="TextBox 1">
            <a:extLst>
              <a:ext uri="{FF2B5EF4-FFF2-40B4-BE49-F238E27FC236}">
                <a16:creationId xmlns:a16="http://schemas.microsoft.com/office/drawing/2014/main" id="{4E730519-4E9D-4DD3-A111-4329A0C4D574}"/>
              </a:ext>
            </a:extLst>
          </p:cNvPr>
          <p:cNvSpPr txBox="1"/>
          <p:nvPr/>
        </p:nvSpPr>
        <p:spPr>
          <a:xfrm>
            <a:off x="3786207" y="1882615"/>
            <a:ext cx="3436905" cy="111408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400" dirty="0"/>
              <a:t>Presently, debt held by the public is slightly more than GDP</a:t>
            </a:r>
          </a:p>
        </p:txBody>
      </p:sp>
      <p:cxnSp>
        <p:nvCxnSpPr>
          <p:cNvPr id="8" name="Straight Arrow Connector 7">
            <a:extLst>
              <a:ext uri="{FF2B5EF4-FFF2-40B4-BE49-F238E27FC236}">
                <a16:creationId xmlns:a16="http://schemas.microsoft.com/office/drawing/2014/main" id="{63524642-D040-4A36-B20F-14EDB2ACC1E2}"/>
              </a:ext>
            </a:extLst>
          </p:cNvPr>
          <p:cNvCxnSpPr>
            <a:cxnSpLocks/>
          </p:cNvCxnSpPr>
          <p:nvPr/>
        </p:nvCxnSpPr>
        <p:spPr>
          <a:xfrm flipV="1">
            <a:off x="10022960" y="3224489"/>
            <a:ext cx="0" cy="846837"/>
          </a:xfrm>
          <a:prstGeom prst="straightConnector1">
            <a:avLst/>
          </a:prstGeom>
          <a:ln w="4762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EA1430AF-1ECF-4B35-8942-4A22DDB53F86}"/>
              </a:ext>
            </a:extLst>
          </p:cNvPr>
          <p:cNvCxnSpPr>
            <a:cxnSpLocks/>
          </p:cNvCxnSpPr>
          <p:nvPr/>
        </p:nvCxnSpPr>
        <p:spPr>
          <a:xfrm flipH="1" flipV="1">
            <a:off x="9272751" y="3224489"/>
            <a:ext cx="775532" cy="6533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EB2051A5-8981-4610-9331-2E2D2021DC29}"/>
              </a:ext>
            </a:extLst>
          </p:cNvPr>
          <p:cNvSpPr txBox="1"/>
          <p:nvPr/>
        </p:nvSpPr>
        <p:spPr>
          <a:xfrm>
            <a:off x="8247935" y="1850380"/>
            <a:ext cx="1371596" cy="1569660"/>
          </a:xfrm>
          <a:prstGeom prst="rect">
            <a:avLst/>
          </a:prstGeom>
          <a:noFill/>
        </p:spPr>
        <p:txBody>
          <a:bodyPr wrap="square" rtlCol="0">
            <a:spAutoFit/>
          </a:bodyPr>
          <a:lstStyle/>
          <a:p>
            <a:r>
              <a:rPr lang="en-US" sz="2400" dirty="0"/>
              <a:t>SSN &amp; Medicare Trust Funds</a:t>
            </a:r>
          </a:p>
        </p:txBody>
      </p:sp>
      <p:sp>
        <p:nvSpPr>
          <p:cNvPr id="3" name="TextBox 2">
            <a:extLst>
              <a:ext uri="{FF2B5EF4-FFF2-40B4-BE49-F238E27FC236}">
                <a16:creationId xmlns:a16="http://schemas.microsoft.com/office/drawing/2014/main" id="{E888A5BF-284D-45DC-B8F1-8E061F626CEA}"/>
              </a:ext>
            </a:extLst>
          </p:cNvPr>
          <p:cNvSpPr txBox="1"/>
          <p:nvPr/>
        </p:nvSpPr>
        <p:spPr>
          <a:xfrm>
            <a:off x="658026" y="5597495"/>
            <a:ext cx="922946" cy="369332"/>
          </a:xfrm>
          <a:prstGeom prst="rect">
            <a:avLst/>
          </a:prstGeom>
          <a:noFill/>
        </p:spPr>
        <p:txBody>
          <a:bodyPr wrap="square" rtlCol="0">
            <a:spAutoFit/>
          </a:bodyPr>
          <a:lstStyle/>
          <a:p>
            <a:r>
              <a:rPr lang="en-US" dirty="0">
                <a:solidFill>
                  <a:srgbClr val="FF0000"/>
                </a:solidFill>
              </a:rPr>
              <a:t>Poll 2</a:t>
            </a:r>
          </a:p>
        </p:txBody>
      </p:sp>
    </p:spTree>
    <p:extLst>
      <p:ext uri="{BB962C8B-B14F-4D97-AF65-F5344CB8AC3E}">
        <p14:creationId xmlns:p14="http://schemas.microsoft.com/office/powerpoint/2010/main" val="381728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FD464-0A60-42FA-B251-25FD2598C758}"/>
              </a:ext>
            </a:extLst>
          </p:cNvPr>
          <p:cNvSpPr>
            <a:spLocks noGrp="1"/>
          </p:cNvSpPr>
          <p:nvPr>
            <p:ph type="title"/>
          </p:nvPr>
        </p:nvSpPr>
        <p:spPr>
          <a:xfrm>
            <a:off x="863600" y="0"/>
            <a:ext cx="10515600" cy="1325563"/>
          </a:xfrm>
        </p:spPr>
        <p:txBody>
          <a:bodyPr/>
          <a:lstStyle/>
          <a:p>
            <a:r>
              <a:rPr lang="en-US" dirty="0">
                <a:solidFill>
                  <a:schemeClr val="bg1"/>
                </a:solidFill>
              </a:rPr>
              <a:t> CB</a:t>
            </a:r>
            <a:r>
              <a:rPr lang="en-US" dirty="0">
                <a:solidFill>
                  <a:schemeClr val="accent5">
                    <a:lumMod val="50000"/>
                  </a:schemeClr>
                </a:solidFill>
              </a:rPr>
              <a:t>O:  Budget Analysts in Chief</a:t>
            </a:r>
            <a:endParaRPr lang="en-US" dirty="0">
              <a:solidFill>
                <a:schemeClr val="bg1"/>
              </a:solidFill>
            </a:endParaRPr>
          </a:p>
        </p:txBody>
      </p:sp>
      <p:sp>
        <p:nvSpPr>
          <p:cNvPr id="3" name="Content Placeholder 2">
            <a:extLst>
              <a:ext uri="{FF2B5EF4-FFF2-40B4-BE49-F238E27FC236}">
                <a16:creationId xmlns:a16="http://schemas.microsoft.com/office/drawing/2014/main" id="{91DB0187-2EFC-4F65-8DDF-C1DB47477485}"/>
              </a:ext>
            </a:extLst>
          </p:cNvPr>
          <p:cNvSpPr>
            <a:spLocks noGrp="1"/>
          </p:cNvSpPr>
          <p:nvPr>
            <p:ph idx="1"/>
          </p:nvPr>
        </p:nvSpPr>
        <p:spPr/>
        <p:txBody>
          <a:bodyPr/>
          <a:lstStyle/>
          <a:p>
            <a:r>
              <a:rPr lang="en-US" dirty="0"/>
              <a:t>The Congressional Budget Office was founded in 1974 to provide Congress with information about the budgetary implications of legislation.</a:t>
            </a:r>
          </a:p>
          <a:p>
            <a:r>
              <a:rPr lang="en-US" dirty="0"/>
              <a:t>Two kinds of Reports</a:t>
            </a:r>
          </a:p>
          <a:p>
            <a:pPr lvl="1"/>
            <a:r>
              <a:rPr lang="en-US" dirty="0"/>
              <a:t>Cost Estimates – HR 6036 VA Family Leave Act of 2020</a:t>
            </a:r>
          </a:p>
          <a:p>
            <a:pPr lvl="1"/>
            <a:r>
              <a:rPr lang="en-US" dirty="0"/>
              <a:t>Projections of Debt and Deficits – The Budget and Economic Outlook:  2020 to 2030</a:t>
            </a:r>
          </a:p>
          <a:p>
            <a:pPr lvl="1"/>
            <a:endParaRPr lang="en-US" dirty="0"/>
          </a:p>
        </p:txBody>
      </p:sp>
      <p:sp>
        <p:nvSpPr>
          <p:cNvPr id="4" name="Slide Number Placeholder 3">
            <a:extLst>
              <a:ext uri="{FF2B5EF4-FFF2-40B4-BE49-F238E27FC236}">
                <a16:creationId xmlns:a16="http://schemas.microsoft.com/office/drawing/2014/main" id="{B1A6F89A-90E6-4767-AC55-0A8BD6048596}"/>
              </a:ext>
            </a:extLst>
          </p:cNvPr>
          <p:cNvSpPr>
            <a:spLocks noGrp="1"/>
          </p:cNvSpPr>
          <p:nvPr>
            <p:ph type="sldNum" sz="quarter" idx="12"/>
          </p:nvPr>
        </p:nvSpPr>
        <p:spPr/>
        <p:txBody>
          <a:bodyPr/>
          <a:lstStyle/>
          <a:p>
            <a:fld id="{D9F085D5-EC86-4F6A-B501-C1359CB39116}" type="slidenum">
              <a:rPr lang="en-GB" smtClean="0"/>
              <a:t>11</a:t>
            </a:fld>
            <a:endParaRPr lang="en-GB"/>
          </a:p>
        </p:txBody>
      </p:sp>
    </p:spTree>
    <p:extLst>
      <p:ext uri="{BB962C8B-B14F-4D97-AF65-F5344CB8AC3E}">
        <p14:creationId xmlns:p14="http://schemas.microsoft.com/office/powerpoint/2010/main" val="683794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B4AF3-02D7-44AF-BD5B-CCFF9C8630B7}"/>
              </a:ext>
            </a:extLst>
          </p:cNvPr>
          <p:cNvSpPr>
            <a:spLocks noGrp="1"/>
          </p:cNvSpPr>
          <p:nvPr>
            <p:ph type="title"/>
          </p:nvPr>
        </p:nvSpPr>
        <p:spPr>
          <a:xfrm>
            <a:off x="758688" y="0"/>
            <a:ext cx="10515600" cy="1325563"/>
          </a:xfrm>
        </p:spPr>
        <p:txBody>
          <a:bodyPr/>
          <a:lstStyle/>
          <a:p>
            <a:r>
              <a:rPr lang="en-US" dirty="0">
                <a:solidFill>
                  <a:schemeClr val="bg1"/>
                </a:solidFill>
              </a:rPr>
              <a:t>Key</a:t>
            </a:r>
            <a:r>
              <a:rPr lang="en-US" dirty="0">
                <a:solidFill>
                  <a:schemeClr val="accent5">
                    <a:lumMod val="50000"/>
                  </a:schemeClr>
                </a:solidFill>
              </a:rPr>
              <a:t> Points About the U.S. Relative Debt</a:t>
            </a:r>
            <a:endParaRPr lang="en-US" dirty="0">
              <a:solidFill>
                <a:schemeClr val="bg1"/>
              </a:solidFill>
            </a:endParaRPr>
          </a:p>
        </p:txBody>
      </p:sp>
      <p:sp>
        <p:nvSpPr>
          <p:cNvPr id="3" name="Content Placeholder 2">
            <a:extLst>
              <a:ext uri="{FF2B5EF4-FFF2-40B4-BE49-F238E27FC236}">
                <a16:creationId xmlns:a16="http://schemas.microsoft.com/office/drawing/2014/main" id="{12B5D338-4951-4E9C-8DCB-E574517C7005}"/>
              </a:ext>
            </a:extLst>
          </p:cNvPr>
          <p:cNvSpPr>
            <a:spLocks noGrp="1"/>
          </p:cNvSpPr>
          <p:nvPr>
            <p:ph idx="1"/>
          </p:nvPr>
        </p:nvSpPr>
        <p:spPr>
          <a:xfrm>
            <a:off x="838200" y="2850777"/>
            <a:ext cx="10515600" cy="3379449"/>
          </a:xfrm>
        </p:spPr>
        <p:txBody>
          <a:bodyPr/>
          <a:lstStyle/>
          <a:p>
            <a:pPr marL="514350" indent="-514350">
              <a:spcBef>
                <a:spcPts val="2000"/>
              </a:spcBef>
              <a:buFont typeface="+mj-lt"/>
              <a:buAutoNum type="arabicPeriod"/>
            </a:pPr>
            <a:r>
              <a:rPr lang="en-US" dirty="0"/>
              <a:t>Relative debt peaked during WWII (106%) - followed by a steady decline until the 1980s.</a:t>
            </a:r>
          </a:p>
          <a:p>
            <a:pPr marL="514350" indent="-514350">
              <a:spcBef>
                <a:spcPts val="2000"/>
              </a:spcBef>
              <a:buFont typeface="+mj-lt"/>
              <a:buAutoNum type="arabicPeriod"/>
            </a:pPr>
            <a:r>
              <a:rPr lang="en-US" dirty="0"/>
              <a:t>Prior to 1983, relative debt rose purposefully (wars, recessions, public investment) and then fell.</a:t>
            </a:r>
          </a:p>
        </p:txBody>
      </p:sp>
      <p:sp>
        <p:nvSpPr>
          <p:cNvPr id="4" name="Slide Number Placeholder 3">
            <a:extLst>
              <a:ext uri="{FF2B5EF4-FFF2-40B4-BE49-F238E27FC236}">
                <a16:creationId xmlns:a16="http://schemas.microsoft.com/office/drawing/2014/main" id="{6CE4062A-750A-43C1-8130-8E0EF714CC4F}"/>
              </a:ext>
            </a:extLst>
          </p:cNvPr>
          <p:cNvSpPr>
            <a:spLocks noGrp="1"/>
          </p:cNvSpPr>
          <p:nvPr>
            <p:ph type="sldNum" sz="quarter" idx="12"/>
          </p:nvPr>
        </p:nvSpPr>
        <p:spPr/>
        <p:txBody>
          <a:bodyPr/>
          <a:lstStyle/>
          <a:p>
            <a:fld id="{D9F085D5-EC86-4F6A-B501-C1359CB39116}" type="slidenum">
              <a:rPr lang="en-GB" smtClean="0"/>
              <a:t>12</a:t>
            </a:fld>
            <a:endParaRPr lang="en-GB"/>
          </a:p>
        </p:txBody>
      </p:sp>
      <p:pic>
        <p:nvPicPr>
          <p:cNvPr id="8" name="Picture 7">
            <a:extLst>
              <a:ext uri="{FF2B5EF4-FFF2-40B4-BE49-F238E27FC236}">
                <a16:creationId xmlns:a16="http://schemas.microsoft.com/office/drawing/2014/main" id="{2245CC3D-CF2C-4836-A788-C9298B7C7695}"/>
              </a:ext>
            </a:extLst>
          </p:cNvPr>
          <p:cNvPicPr>
            <a:picLocks noChangeAspect="1"/>
          </p:cNvPicPr>
          <p:nvPr/>
        </p:nvPicPr>
        <p:blipFill>
          <a:blip r:embed="rId2"/>
          <a:stretch>
            <a:fillRect/>
          </a:stretch>
        </p:blipFill>
        <p:spPr>
          <a:xfrm>
            <a:off x="1733266" y="989926"/>
            <a:ext cx="8270543" cy="2326480"/>
          </a:xfrm>
          <a:prstGeom prst="rect">
            <a:avLst/>
          </a:prstGeom>
        </p:spPr>
      </p:pic>
    </p:spTree>
    <p:extLst>
      <p:ext uri="{BB962C8B-B14F-4D97-AF65-F5344CB8AC3E}">
        <p14:creationId xmlns:p14="http://schemas.microsoft.com/office/powerpoint/2010/main" val="1798936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34E15-10B2-5748-8722-FB2B426711C8}"/>
              </a:ext>
            </a:extLst>
          </p:cNvPr>
          <p:cNvSpPr>
            <a:spLocks noGrp="1"/>
          </p:cNvSpPr>
          <p:nvPr>
            <p:ph type="title"/>
          </p:nvPr>
        </p:nvSpPr>
        <p:spPr>
          <a:xfrm>
            <a:off x="673100" y="0"/>
            <a:ext cx="10515600" cy="1325563"/>
          </a:xfrm>
        </p:spPr>
        <p:txBody>
          <a:bodyPr/>
          <a:lstStyle/>
          <a:p>
            <a:r>
              <a:rPr lang="en-US" dirty="0">
                <a:solidFill>
                  <a:schemeClr val="bg1"/>
                </a:solidFill>
              </a:rPr>
              <a:t> Pur</a:t>
            </a:r>
            <a:r>
              <a:rPr lang="en-US" dirty="0">
                <a:solidFill>
                  <a:schemeClr val="accent5">
                    <a:lumMod val="50000"/>
                  </a:schemeClr>
                </a:solidFill>
              </a:rPr>
              <a:t>poseful Deficits #1:  </a:t>
            </a:r>
            <a:r>
              <a:rPr lang="en-US" dirty="0"/>
              <a:t>Recessions</a:t>
            </a:r>
          </a:p>
        </p:txBody>
      </p:sp>
      <p:sp>
        <p:nvSpPr>
          <p:cNvPr id="4" name="Slide Number Placeholder 3">
            <a:extLst>
              <a:ext uri="{FF2B5EF4-FFF2-40B4-BE49-F238E27FC236}">
                <a16:creationId xmlns:a16="http://schemas.microsoft.com/office/drawing/2014/main" id="{C0CA32E9-3E02-D24B-8F2C-2C1A55E700BD}"/>
              </a:ext>
            </a:extLst>
          </p:cNvPr>
          <p:cNvSpPr>
            <a:spLocks noGrp="1"/>
          </p:cNvSpPr>
          <p:nvPr>
            <p:ph type="sldNum" sz="quarter" idx="12"/>
          </p:nvPr>
        </p:nvSpPr>
        <p:spPr/>
        <p:txBody>
          <a:bodyPr/>
          <a:lstStyle/>
          <a:p>
            <a:fld id="{D9F085D5-EC86-4F6A-B501-C1359CB39116}" type="slidenum">
              <a:rPr lang="en-GB" smtClean="0"/>
              <a:t>13</a:t>
            </a:fld>
            <a:endParaRPr lang="en-GB"/>
          </a:p>
        </p:txBody>
      </p:sp>
      <p:pic>
        <p:nvPicPr>
          <p:cNvPr id="5" name="Picture 4" descr="A close up of a piece of paper&#10;&#10;Description automatically generated">
            <a:extLst>
              <a:ext uri="{FF2B5EF4-FFF2-40B4-BE49-F238E27FC236}">
                <a16:creationId xmlns:a16="http://schemas.microsoft.com/office/drawing/2014/main" id="{17F9DD1B-783A-B345-A4EA-1A1C12B79585}"/>
              </a:ext>
            </a:extLst>
          </p:cNvPr>
          <p:cNvPicPr>
            <a:picLocks noChangeAspect="1"/>
          </p:cNvPicPr>
          <p:nvPr/>
        </p:nvPicPr>
        <p:blipFill>
          <a:blip r:embed="rId3" r:link="rId4"/>
          <a:stretch>
            <a:fillRect/>
          </a:stretch>
        </p:blipFill>
        <p:spPr>
          <a:xfrm>
            <a:off x="1066800" y="1201026"/>
            <a:ext cx="10058400" cy="5029200"/>
          </a:xfrm>
          <a:prstGeom prst="rect">
            <a:avLst/>
          </a:prstGeom>
        </p:spPr>
      </p:pic>
    </p:spTree>
    <p:extLst>
      <p:ext uri="{BB962C8B-B14F-4D97-AF65-F5344CB8AC3E}">
        <p14:creationId xmlns:p14="http://schemas.microsoft.com/office/powerpoint/2010/main" val="3868701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644636-41D3-4FA0-9A69-D4F9658C1B00}"/>
              </a:ext>
            </a:extLst>
          </p:cNvPr>
          <p:cNvSpPr>
            <a:spLocks noGrp="1"/>
          </p:cNvSpPr>
          <p:nvPr>
            <p:ph type="title"/>
          </p:nvPr>
        </p:nvSpPr>
        <p:spPr/>
        <p:txBody>
          <a:bodyPr/>
          <a:lstStyle/>
          <a:p>
            <a:r>
              <a:rPr lang="en-US" dirty="0">
                <a:solidFill>
                  <a:schemeClr val="bg1"/>
                </a:solidFill>
              </a:rPr>
              <a:t>Pur</a:t>
            </a:r>
            <a:r>
              <a:rPr lang="en-US" dirty="0">
                <a:solidFill>
                  <a:schemeClr val="accent5">
                    <a:lumMod val="50000"/>
                  </a:schemeClr>
                </a:solidFill>
              </a:rPr>
              <a:t>poseful Deficits #2:  Good Reasons to Borrow</a:t>
            </a:r>
            <a:endParaRPr lang="en-US" dirty="0">
              <a:solidFill>
                <a:schemeClr val="bg1"/>
              </a:solidFill>
            </a:endParaRPr>
          </a:p>
        </p:txBody>
      </p:sp>
      <p:sp>
        <p:nvSpPr>
          <p:cNvPr id="3" name="Content Placeholder 2">
            <a:extLst>
              <a:ext uri="{FF2B5EF4-FFF2-40B4-BE49-F238E27FC236}">
                <a16:creationId xmlns:a16="http://schemas.microsoft.com/office/drawing/2014/main" id="{8D884FDA-1E1A-41AB-8EDA-8845345A18FF}"/>
              </a:ext>
            </a:extLst>
          </p:cNvPr>
          <p:cNvSpPr>
            <a:spLocks noGrp="1"/>
          </p:cNvSpPr>
          <p:nvPr>
            <p:ph idx="1"/>
          </p:nvPr>
        </p:nvSpPr>
        <p:spPr/>
        <p:txBody>
          <a:bodyPr/>
          <a:lstStyle/>
          <a:p>
            <a:pPr marL="514350" indent="-514350">
              <a:buFont typeface="+mj-lt"/>
              <a:buAutoNum type="arabicPeriod"/>
            </a:pPr>
            <a:r>
              <a:rPr lang="en-US" dirty="0"/>
              <a:t>To Meet a Temporary need:  e.g. WWII.  Spread the costs over a number of years.</a:t>
            </a:r>
          </a:p>
          <a:p>
            <a:pPr marL="514350" indent="-514350">
              <a:buFont typeface="+mj-lt"/>
              <a:buAutoNum type="arabicPeriod"/>
            </a:pPr>
            <a:r>
              <a:rPr lang="en-US" dirty="0"/>
              <a:t>To Finance Profitable Investment Projects:</a:t>
            </a:r>
          </a:p>
          <a:p>
            <a:pPr lvl="1"/>
            <a:r>
              <a:rPr lang="en-US" dirty="0"/>
              <a:t>In the late 1970s, improvements to water systems mandated by the Clean Water Act; </a:t>
            </a:r>
          </a:p>
          <a:p>
            <a:pPr lvl="1"/>
            <a:r>
              <a:rPr lang="en-US" dirty="0"/>
              <a:t>In the late 1990s and early 2000s, research and development for health-related programs; and </a:t>
            </a:r>
          </a:p>
          <a:p>
            <a:pPr lvl="1"/>
            <a:r>
              <a:rPr lang="en-US" dirty="0"/>
              <a:t>In the late 2000s and early 2010s, Obama stimulus fostered the development of infrastructure for transportation and boosted spending for education at all levels.</a:t>
            </a:r>
          </a:p>
          <a:p>
            <a:pPr lvl="1"/>
            <a:r>
              <a:rPr lang="en-US" dirty="0"/>
              <a:t>Biden’s American Jobs Plan?</a:t>
            </a:r>
          </a:p>
          <a:p>
            <a:pPr marL="0" indent="0">
              <a:buNone/>
            </a:pPr>
            <a:endParaRPr lang="en-US" dirty="0"/>
          </a:p>
          <a:p>
            <a:endParaRPr lang="en-US" dirty="0"/>
          </a:p>
        </p:txBody>
      </p:sp>
      <p:sp>
        <p:nvSpPr>
          <p:cNvPr id="4" name="Slide Number Placeholder 3">
            <a:extLst>
              <a:ext uri="{FF2B5EF4-FFF2-40B4-BE49-F238E27FC236}">
                <a16:creationId xmlns:a16="http://schemas.microsoft.com/office/drawing/2014/main" id="{5330F3C3-1E2F-43A1-9A7A-B80397D487D6}"/>
              </a:ext>
            </a:extLst>
          </p:cNvPr>
          <p:cNvSpPr>
            <a:spLocks noGrp="1"/>
          </p:cNvSpPr>
          <p:nvPr>
            <p:ph type="sldNum" sz="quarter" idx="12"/>
          </p:nvPr>
        </p:nvSpPr>
        <p:spPr/>
        <p:txBody>
          <a:bodyPr/>
          <a:lstStyle/>
          <a:p>
            <a:fld id="{D9F085D5-EC86-4F6A-B501-C1359CB39116}" type="slidenum">
              <a:rPr lang="en-GB" smtClean="0"/>
              <a:t>14</a:t>
            </a:fld>
            <a:endParaRPr lang="en-GB"/>
          </a:p>
        </p:txBody>
      </p:sp>
    </p:spTree>
    <p:extLst>
      <p:ext uri="{BB962C8B-B14F-4D97-AF65-F5344CB8AC3E}">
        <p14:creationId xmlns:p14="http://schemas.microsoft.com/office/powerpoint/2010/main" val="994389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83B528-AD26-427F-B1F7-7CEC8070C2D7}"/>
              </a:ext>
            </a:extLst>
          </p:cNvPr>
          <p:cNvSpPr>
            <a:spLocks noGrp="1"/>
          </p:cNvSpPr>
          <p:nvPr>
            <p:ph type="title"/>
          </p:nvPr>
        </p:nvSpPr>
        <p:spPr/>
        <p:txBody>
          <a:bodyPr/>
          <a:lstStyle/>
          <a:p>
            <a:r>
              <a:rPr lang="en-US" dirty="0">
                <a:solidFill>
                  <a:schemeClr val="bg1"/>
                </a:solidFill>
              </a:rPr>
              <a:t>Rel</a:t>
            </a:r>
            <a:r>
              <a:rPr lang="en-US" dirty="0"/>
              <a:t>ative Debt since 1940 to 2020</a:t>
            </a:r>
          </a:p>
        </p:txBody>
      </p:sp>
      <p:sp>
        <p:nvSpPr>
          <p:cNvPr id="4" name="Slide Number Placeholder 3">
            <a:extLst>
              <a:ext uri="{FF2B5EF4-FFF2-40B4-BE49-F238E27FC236}">
                <a16:creationId xmlns:a16="http://schemas.microsoft.com/office/drawing/2014/main" id="{4A731BF8-C974-42B3-9A24-D557DF355C1B}"/>
              </a:ext>
            </a:extLst>
          </p:cNvPr>
          <p:cNvSpPr>
            <a:spLocks noGrp="1"/>
          </p:cNvSpPr>
          <p:nvPr>
            <p:ph type="sldNum" sz="quarter" idx="12"/>
          </p:nvPr>
        </p:nvSpPr>
        <p:spPr/>
        <p:txBody>
          <a:bodyPr/>
          <a:lstStyle/>
          <a:p>
            <a:fld id="{D9F085D5-EC86-4F6A-B501-C1359CB39116}" type="slidenum">
              <a:rPr lang="en-GB" smtClean="0"/>
              <a:t>15</a:t>
            </a:fld>
            <a:endParaRPr lang="en-GB"/>
          </a:p>
        </p:txBody>
      </p:sp>
      <p:sp>
        <p:nvSpPr>
          <p:cNvPr id="6" name="TextBox 5">
            <a:extLst>
              <a:ext uri="{FF2B5EF4-FFF2-40B4-BE49-F238E27FC236}">
                <a16:creationId xmlns:a16="http://schemas.microsoft.com/office/drawing/2014/main" id="{57732E2A-5109-4337-8F45-17AEF94B239D}"/>
              </a:ext>
            </a:extLst>
          </p:cNvPr>
          <p:cNvSpPr txBox="1"/>
          <p:nvPr/>
        </p:nvSpPr>
        <p:spPr>
          <a:xfrm>
            <a:off x="8153400" y="6430780"/>
            <a:ext cx="3369733" cy="369332"/>
          </a:xfrm>
          <a:prstGeom prst="rect">
            <a:avLst/>
          </a:prstGeom>
          <a:noFill/>
        </p:spPr>
        <p:txBody>
          <a:bodyPr wrap="square" rtlCol="0">
            <a:spAutoFit/>
          </a:bodyPr>
          <a:lstStyle/>
          <a:p>
            <a:r>
              <a:rPr lang="en-US" dirty="0"/>
              <a:t>Source:  CBO, 9/2020</a:t>
            </a:r>
          </a:p>
        </p:txBody>
      </p:sp>
      <p:pic>
        <p:nvPicPr>
          <p:cNvPr id="13" name="Content Placeholder 12">
            <a:extLst>
              <a:ext uri="{FF2B5EF4-FFF2-40B4-BE49-F238E27FC236}">
                <a16:creationId xmlns:a16="http://schemas.microsoft.com/office/drawing/2014/main" id="{5164C2BA-0DD3-4CDC-91B9-9CAAD94A579B}"/>
              </a:ext>
            </a:extLst>
          </p:cNvPr>
          <p:cNvPicPr>
            <a:picLocks noGrp="1" noChangeAspect="1"/>
          </p:cNvPicPr>
          <p:nvPr>
            <p:ph idx="1"/>
          </p:nvPr>
        </p:nvPicPr>
        <p:blipFill>
          <a:blip r:embed="rId2"/>
          <a:stretch>
            <a:fillRect/>
          </a:stretch>
        </p:blipFill>
        <p:spPr>
          <a:xfrm>
            <a:off x="1360653" y="1109586"/>
            <a:ext cx="9711571" cy="5120640"/>
          </a:xfrm>
          <a:prstGeom prst="rect">
            <a:avLst/>
          </a:prstGeom>
        </p:spPr>
      </p:pic>
      <p:grpSp>
        <p:nvGrpSpPr>
          <p:cNvPr id="18" name="Group 17">
            <a:extLst>
              <a:ext uri="{FF2B5EF4-FFF2-40B4-BE49-F238E27FC236}">
                <a16:creationId xmlns:a16="http://schemas.microsoft.com/office/drawing/2014/main" id="{B3739B03-7AB2-4D8F-B8F4-886949EF1F2C}"/>
              </a:ext>
            </a:extLst>
          </p:cNvPr>
          <p:cNvGrpSpPr/>
          <p:nvPr/>
        </p:nvGrpSpPr>
        <p:grpSpPr>
          <a:xfrm>
            <a:off x="2484619" y="1895806"/>
            <a:ext cx="4595589" cy="1683508"/>
            <a:chOff x="2399161" y="1749666"/>
            <a:chExt cx="4595589" cy="1683508"/>
          </a:xfrm>
        </p:grpSpPr>
        <p:sp>
          <p:nvSpPr>
            <p:cNvPr id="9" name="TextBox 8">
              <a:extLst>
                <a:ext uri="{FF2B5EF4-FFF2-40B4-BE49-F238E27FC236}">
                  <a16:creationId xmlns:a16="http://schemas.microsoft.com/office/drawing/2014/main" id="{83A4AA91-5A4B-4860-A564-9B91769DBBCA}"/>
                </a:ext>
              </a:extLst>
            </p:cNvPr>
            <p:cNvSpPr txBox="1"/>
            <p:nvPr/>
          </p:nvSpPr>
          <p:spPr>
            <a:xfrm>
              <a:off x="4341985" y="1749666"/>
              <a:ext cx="2652765" cy="1015663"/>
            </a:xfrm>
            <a:prstGeom prst="rect">
              <a:avLst/>
            </a:prstGeom>
            <a:noFill/>
          </p:spPr>
          <p:txBody>
            <a:bodyPr wrap="square" rtlCol="0">
              <a:spAutoFit/>
            </a:bodyPr>
            <a:lstStyle/>
            <a:p>
              <a:r>
                <a:rPr lang="en-US" sz="2000" dirty="0"/>
                <a:t>What can we learn from the long period of falling relative debt?</a:t>
              </a:r>
            </a:p>
          </p:txBody>
        </p:sp>
        <p:sp>
          <p:nvSpPr>
            <p:cNvPr id="10" name="Left Brace 9">
              <a:extLst>
                <a:ext uri="{FF2B5EF4-FFF2-40B4-BE49-F238E27FC236}">
                  <a16:creationId xmlns:a16="http://schemas.microsoft.com/office/drawing/2014/main" id="{9D7AB921-3033-4555-A52D-380451766E4A}"/>
                </a:ext>
              </a:extLst>
            </p:cNvPr>
            <p:cNvSpPr/>
            <p:nvPr/>
          </p:nvSpPr>
          <p:spPr>
            <a:xfrm rot="7835697">
              <a:off x="4082006" y="953813"/>
              <a:ext cx="796516" cy="4162205"/>
            </a:xfrm>
            <a:prstGeom prst="leftBrace">
              <a:avLst>
                <a:gd name="adj1" fmla="val 8333"/>
                <a:gd name="adj2" fmla="val 50002"/>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83100E57-44AB-4CF6-B502-9EF9613DB746}"/>
              </a:ext>
            </a:extLst>
          </p:cNvPr>
          <p:cNvGrpSpPr/>
          <p:nvPr/>
        </p:nvGrpSpPr>
        <p:grpSpPr>
          <a:xfrm>
            <a:off x="6994750" y="1657978"/>
            <a:ext cx="3836597" cy="2662813"/>
            <a:chOff x="6994750" y="1657978"/>
            <a:chExt cx="3836597" cy="2662813"/>
          </a:xfrm>
        </p:grpSpPr>
        <p:cxnSp>
          <p:nvCxnSpPr>
            <p:cNvPr id="15" name="Straight Arrow Connector 14">
              <a:extLst>
                <a:ext uri="{FF2B5EF4-FFF2-40B4-BE49-F238E27FC236}">
                  <a16:creationId xmlns:a16="http://schemas.microsoft.com/office/drawing/2014/main" id="{0792C35B-1011-4F63-8EC7-D7CB45036765}"/>
                </a:ext>
              </a:extLst>
            </p:cNvPr>
            <p:cNvCxnSpPr>
              <a:cxnSpLocks/>
            </p:cNvCxnSpPr>
            <p:nvPr/>
          </p:nvCxnSpPr>
          <p:spPr>
            <a:xfrm flipH="1">
              <a:off x="6994750" y="2365864"/>
              <a:ext cx="1391167" cy="19549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E8614468-2852-40C0-988F-C4A5C238E71A}"/>
                </a:ext>
              </a:extLst>
            </p:cNvPr>
            <p:cNvSpPr txBox="1"/>
            <p:nvPr/>
          </p:nvSpPr>
          <p:spPr>
            <a:xfrm>
              <a:off x="7817618" y="1657978"/>
              <a:ext cx="3013729" cy="707886"/>
            </a:xfrm>
            <a:prstGeom prst="rect">
              <a:avLst/>
            </a:prstGeom>
            <a:noFill/>
          </p:spPr>
          <p:txBody>
            <a:bodyPr wrap="square" rtlCol="0">
              <a:spAutoFit/>
            </a:bodyPr>
            <a:lstStyle/>
            <a:p>
              <a:r>
                <a:rPr lang="en-US" sz="2000" dirty="0"/>
                <a:t>Relative Debt Rises without strategic purpose.</a:t>
              </a:r>
            </a:p>
          </p:txBody>
        </p:sp>
      </p:grpSp>
    </p:spTree>
    <p:extLst>
      <p:ext uri="{BB962C8B-B14F-4D97-AF65-F5344CB8AC3E}">
        <p14:creationId xmlns:p14="http://schemas.microsoft.com/office/powerpoint/2010/main" val="1257513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0"/>
                                        </p:tgtEl>
                                      </p:cBhvr>
                                    </p:animEffect>
                                    <p:set>
                                      <p:cBhvr>
                                        <p:cTn id="7" dur="1" fill="hold">
                                          <p:stCondLst>
                                            <p:cond delay="499"/>
                                          </p:stCondLst>
                                        </p:cTn>
                                        <p:tgtEl>
                                          <p:spTgt spid="20"/>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7A458-B927-4F90-8B95-53DFA63405D8}"/>
              </a:ext>
            </a:extLst>
          </p:cNvPr>
          <p:cNvSpPr>
            <a:spLocks noGrp="1"/>
          </p:cNvSpPr>
          <p:nvPr>
            <p:ph type="title"/>
          </p:nvPr>
        </p:nvSpPr>
        <p:spPr>
          <a:xfrm>
            <a:off x="627185" y="0"/>
            <a:ext cx="10515600" cy="1325563"/>
          </a:xfrm>
        </p:spPr>
        <p:txBody>
          <a:bodyPr/>
          <a:lstStyle/>
          <a:p>
            <a:r>
              <a:rPr lang="en-US" dirty="0">
                <a:solidFill>
                  <a:schemeClr val="bg1"/>
                </a:solidFill>
              </a:rPr>
              <a:t> Deb</a:t>
            </a:r>
            <a:r>
              <a:rPr lang="en-US" dirty="0">
                <a:solidFill>
                  <a:schemeClr val="accent5">
                    <a:lumMod val="50000"/>
                  </a:schemeClr>
                </a:solidFill>
              </a:rPr>
              <a:t>t Dynamics</a:t>
            </a:r>
          </a:p>
        </p:txBody>
      </p:sp>
      <p:sp>
        <p:nvSpPr>
          <p:cNvPr id="3" name="Content Placeholder 2">
            <a:extLst>
              <a:ext uri="{FF2B5EF4-FFF2-40B4-BE49-F238E27FC236}">
                <a16:creationId xmlns:a16="http://schemas.microsoft.com/office/drawing/2014/main" id="{2A515E2A-7B60-4A81-BE7B-FFBA7CC1E1A6}"/>
              </a:ext>
            </a:extLst>
          </p:cNvPr>
          <p:cNvSpPr>
            <a:spLocks noGrp="1"/>
          </p:cNvSpPr>
          <p:nvPr>
            <p:ph idx="1"/>
          </p:nvPr>
        </p:nvSpPr>
        <p:spPr/>
        <p:txBody>
          <a:bodyPr>
            <a:normAutofit/>
          </a:bodyPr>
          <a:lstStyle/>
          <a:p>
            <a:pPr marL="457200" lvl="1" indent="0">
              <a:buNone/>
            </a:pPr>
            <a:endParaRPr lang="en-US" dirty="0"/>
          </a:p>
          <a:p>
            <a:r>
              <a:rPr lang="en-US" dirty="0"/>
              <a:t>Between 1946-1974, relative debt fell continuously in spite of deficits in 21 of the 29 years, with the debt increasing by 42%.  How?</a:t>
            </a:r>
          </a:p>
          <a:p>
            <a:r>
              <a:rPr lang="en-US" dirty="0"/>
              <a:t>1946-1974, deficits caused the debt to grow, but not as fast as GDP.</a:t>
            </a:r>
          </a:p>
          <a:p>
            <a:r>
              <a:rPr lang="en-US" b="1" dirty="0"/>
              <a:t>While the debt grew by 42%, GDP (nominal) grew by 550%</a:t>
            </a:r>
          </a:p>
          <a:p>
            <a:pPr marL="0" indent="0">
              <a:buNone/>
            </a:pPr>
            <a:br>
              <a:rPr lang="en-US" dirty="0"/>
            </a:br>
            <a:r>
              <a:rPr lang="en-US" dirty="0"/>
              <a:t>You don’t need a surplus to reduce the </a:t>
            </a:r>
            <a:r>
              <a:rPr lang="en-US" i="1" dirty="0"/>
              <a:t>relative</a:t>
            </a:r>
            <a:r>
              <a:rPr lang="en-US" dirty="0"/>
              <a:t> debt</a:t>
            </a:r>
            <a:endParaRPr lang="en-US" b="1" dirty="0"/>
          </a:p>
          <a:p>
            <a:pPr lvl="1"/>
            <a:endParaRPr lang="en-US" dirty="0"/>
          </a:p>
        </p:txBody>
      </p:sp>
      <p:sp>
        <p:nvSpPr>
          <p:cNvPr id="4" name="Slide Number Placeholder 3">
            <a:extLst>
              <a:ext uri="{FF2B5EF4-FFF2-40B4-BE49-F238E27FC236}">
                <a16:creationId xmlns:a16="http://schemas.microsoft.com/office/drawing/2014/main" id="{BD54DEE9-3723-4EE1-85AF-2185FE779066}"/>
              </a:ext>
            </a:extLst>
          </p:cNvPr>
          <p:cNvSpPr>
            <a:spLocks noGrp="1"/>
          </p:cNvSpPr>
          <p:nvPr>
            <p:ph type="sldNum" sz="quarter" idx="12"/>
          </p:nvPr>
        </p:nvSpPr>
        <p:spPr/>
        <p:txBody>
          <a:bodyPr/>
          <a:lstStyle/>
          <a:p>
            <a:fld id="{D9F085D5-EC86-4F6A-B501-C1359CB39116}" type="slidenum">
              <a:rPr lang="en-GB" smtClean="0"/>
              <a:t>16</a:t>
            </a:fld>
            <a:endParaRPr lang="en-GB"/>
          </a:p>
        </p:txBody>
      </p:sp>
    </p:spTree>
    <p:extLst>
      <p:ext uri="{BB962C8B-B14F-4D97-AF65-F5344CB8AC3E}">
        <p14:creationId xmlns:p14="http://schemas.microsoft.com/office/powerpoint/2010/main" val="3024205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830B0-DF7C-4818-8204-C89440F1CCAF}"/>
              </a:ext>
            </a:extLst>
          </p:cNvPr>
          <p:cNvSpPr>
            <a:spLocks noGrp="1"/>
          </p:cNvSpPr>
          <p:nvPr>
            <p:ph type="title"/>
          </p:nvPr>
        </p:nvSpPr>
        <p:spPr/>
        <p:txBody>
          <a:bodyPr/>
          <a:lstStyle/>
          <a:p>
            <a:r>
              <a:rPr lang="en-US" dirty="0">
                <a:solidFill>
                  <a:schemeClr val="bg1"/>
                </a:solidFill>
              </a:rPr>
              <a:t>Mo</a:t>
            </a:r>
            <a:r>
              <a:rPr lang="en-US" dirty="0"/>
              <a:t>re Generally:</a:t>
            </a:r>
          </a:p>
        </p:txBody>
      </p:sp>
      <p:sp>
        <p:nvSpPr>
          <p:cNvPr id="3" name="Content Placeholder 2">
            <a:extLst>
              <a:ext uri="{FF2B5EF4-FFF2-40B4-BE49-F238E27FC236}">
                <a16:creationId xmlns:a16="http://schemas.microsoft.com/office/drawing/2014/main" id="{C005B1C0-06B1-475C-AC0E-AE785ADDA95E}"/>
              </a:ext>
            </a:extLst>
          </p:cNvPr>
          <p:cNvSpPr>
            <a:spLocks noGrp="1"/>
          </p:cNvSpPr>
          <p:nvPr>
            <p:ph idx="1"/>
          </p:nvPr>
        </p:nvSpPr>
        <p:spPr/>
        <p:txBody>
          <a:bodyPr/>
          <a:lstStyle/>
          <a:p>
            <a:pPr marL="514350" indent="-514350">
              <a:buFont typeface="+mj-lt"/>
              <a:buAutoNum type="arabicPeriod"/>
            </a:pPr>
            <a:r>
              <a:rPr lang="en-US" dirty="0"/>
              <a:t>Relative Debt falls when the debt is growing more slowly than the economy (Growth in GDP).</a:t>
            </a:r>
          </a:p>
          <a:p>
            <a:pPr marL="514350" indent="-514350">
              <a:buFont typeface="+mj-lt"/>
              <a:buAutoNum type="arabicPeriod"/>
            </a:pPr>
            <a:r>
              <a:rPr lang="en-US" dirty="0"/>
              <a:t>Relative Debt rises when the debt grows faster than GDP.</a:t>
            </a:r>
          </a:p>
          <a:p>
            <a:pPr marL="514350" indent="-514350">
              <a:buFont typeface="+mj-lt"/>
              <a:buAutoNum type="arabicPeriod"/>
            </a:pPr>
            <a:r>
              <a:rPr lang="en-US" dirty="0"/>
              <a:t>Stabilizing the Relative Debt requires deficits that cause the debt to grow at the same rate as GDP</a:t>
            </a:r>
          </a:p>
        </p:txBody>
      </p:sp>
      <p:sp>
        <p:nvSpPr>
          <p:cNvPr id="4" name="Slide Number Placeholder 3">
            <a:extLst>
              <a:ext uri="{FF2B5EF4-FFF2-40B4-BE49-F238E27FC236}">
                <a16:creationId xmlns:a16="http://schemas.microsoft.com/office/drawing/2014/main" id="{E10FBE79-6650-4B61-84D7-AD3366FB5B34}"/>
              </a:ext>
            </a:extLst>
          </p:cNvPr>
          <p:cNvSpPr>
            <a:spLocks noGrp="1"/>
          </p:cNvSpPr>
          <p:nvPr>
            <p:ph type="sldNum" sz="quarter" idx="12"/>
          </p:nvPr>
        </p:nvSpPr>
        <p:spPr/>
        <p:txBody>
          <a:bodyPr/>
          <a:lstStyle/>
          <a:p>
            <a:fld id="{D9F085D5-EC86-4F6A-B501-C1359CB39116}" type="slidenum">
              <a:rPr lang="en-GB" smtClean="0"/>
              <a:t>17</a:t>
            </a:fld>
            <a:endParaRPr lang="en-GB"/>
          </a:p>
        </p:txBody>
      </p:sp>
      <p:sp>
        <p:nvSpPr>
          <p:cNvPr id="5" name="TextBox 4">
            <a:extLst>
              <a:ext uri="{FF2B5EF4-FFF2-40B4-BE49-F238E27FC236}">
                <a16:creationId xmlns:a16="http://schemas.microsoft.com/office/drawing/2014/main" id="{D7604DA2-11E5-4898-BFA2-A97E4594E7CA}"/>
              </a:ext>
            </a:extLst>
          </p:cNvPr>
          <p:cNvSpPr txBox="1"/>
          <p:nvPr/>
        </p:nvSpPr>
        <p:spPr>
          <a:xfrm>
            <a:off x="658026" y="5597495"/>
            <a:ext cx="922946" cy="369332"/>
          </a:xfrm>
          <a:prstGeom prst="rect">
            <a:avLst/>
          </a:prstGeom>
          <a:noFill/>
        </p:spPr>
        <p:txBody>
          <a:bodyPr wrap="square" rtlCol="0">
            <a:spAutoFit/>
          </a:bodyPr>
          <a:lstStyle/>
          <a:p>
            <a:r>
              <a:rPr lang="en-US" dirty="0">
                <a:solidFill>
                  <a:srgbClr val="FF0000"/>
                </a:solidFill>
              </a:rPr>
              <a:t>Poll 4</a:t>
            </a:r>
          </a:p>
        </p:txBody>
      </p:sp>
    </p:spTree>
    <p:extLst>
      <p:ext uri="{BB962C8B-B14F-4D97-AF65-F5344CB8AC3E}">
        <p14:creationId xmlns:p14="http://schemas.microsoft.com/office/powerpoint/2010/main" val="231732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ppt_x"/>
                                          </p:val>
                                        </p:tav>
                                        <p:tav tm="100000">
                                          <p:val>
                                            <p:strVal val="#ppt_x"/>
                                          </p:val>
                                        </p:tav>
                                      </p:tavLst>
                                    </p:anim>
                                    <p:anim calcmode="lin" valueType="num">
                                      <p:cBhvr additive="base">
                                        <p:cTn id="2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C9BBD4-AA7A-4B71-AAF9-321B6E56CE8A}"/>
              </a:ext>
            </a:extLst>
          </p:cNvPr>
          <p:cNvSpPr>
            <a:spLocks noGrp="1"/>
          </p:cNvSpPr>
          <p:nvPr>
            <p:ph type="title"/>
          </p:nvPr>
        </p:nvSpPr>
        <p:spPr/>
        <p:txBody>
          <a:bodyPr/>
          <a:lstStyle/>
          <a:p>
            <a:r>
              <a:rPr lang="en-US" dirty="0">
                <a:solidFill>
                  <a:schemeClr val="bg1"/>
                </a:solidFill>
              </a:rPr>
              <a:t>A li</a:t>
            </a:r>
            <a:r>
              <a:rPr lang="en-US" dirty="0">
                <a:solidFill>
                  <a:schemeClr val="accent5">
                    <a:lumMod val="50000"/>
                  </a:schemeClr>
                </a:solidFill>
              </a:rPr>
              <a:t>ttle bit more on Debt Dynamics</a:t>
            </a:r>
            <a:endParaRPr lang="en-US" dirty="0">
              <a:solidFill>
                <a:schemeClr val="bg1"/>
              </a:solidFill>
            </a:endParaRPr>
          </a:p>
        </p:txBody>
      </p:sp>
      <p:sp>
        <p:nvSpPr>
          <p:cNvPr id="3" name="Content Placeholder 2">
            <a:extLst>
              <a:ext uri="{FF2B5EF4-FFF2-40B4-BE49-F238E27FC236}">
                <a16:creationId xmlns:a16="http://schemas.microsoft.com/office/drawing/2014/main" id="{32AA7C1B-D7E2-4517-87ED-ABA8F53B0EFC}"/>
              </a:ext>
            </a:extLst>
          </p:cNvPr>
          <p:cNvSpPr>
            <a:spLocks noGrp="1"/>
          </p:cNvSpPr>
          <p:nvPr>
            <p:ph idx="1"/>
          </p:nvPr>
        </p:nvSpPr>
        <p:spPr/>
        <p:txBody>
          <a:bodyPr/>
          <a:lstStyle/>
          <a:p>
            <a:r>
              <a:rPr lang="en-US" dirty="0"/>
              <a:t>How fast does the debt grow?</a:t>
            </a:r>
          </a:p>
          <a:p>
            <a:pPr lvl="1"/>
            <a:r>
              <a:rPr lang="en-US" dirty="0"/>
              <a:t>Suppose that programmatic outlays were just equal to total revenue (i.e. the primary deficit is zero), then the deficit would be the interest expense, and the growth rate in the would be in the interest rate.</a:t>
            </a:r>
          </a:p>
          <a:p>
            <a:pPr lvl="1"/>
            <a:r>
              <a:rPr lang="en-US" dirty="0" err="1"/>
              <a:t>E.g</a:t>
            </a:r>
            <a:r>
              <a:rPr lang="en-US" dirty="0"/>
              <a:t>, debt equals 200, interest rate equals 5% and the primary deficit is zero.  The deficit is 10 (.05X200) and the debt grows by 10, which is 5% of 200.</a:t>
            </a:r>
          </a:p>
          <a:p>
            <a:pPr lvl="1"/>
            <a:r>
              <a:rPr lang="en-US" dirty="0"/>
              <a:t>If the primary deficit is greater than zero, then we know that the grow rate in the debt is greater than the interest rate.</a:t>
            </a:r>
          </a:p>
          <a:p>
            <a:pPr lvl="1"/>
            <a:r>
              <a:rPr lang="en-US" dirty="0"/>
              <a:t>If the primary deficit is less than zero (primary surplus) then the debt grows at a rate less than the rate of interest. </a:t>
            </a:r>
          </a:p>
        </p:txBody>
      </p:sp>
      <p:sp>
        <p:nvSpPr>
          <p:cNvPr id="4" name="Slide Number Placeholder 3">
            <a:extLst>
              <a:ext uri="{FF2B5EF4-FFF2-40B4-BE49-F238E27FC236}">
                <a16:creationId xmlns:a16="http://schemas.microsoft.com/office/drawing/2014/main" id="{F62A8C5D-B0C3-45B5-B900-1193E134F086}"/>
              </a:ext>
            </a:extLst>
          </p:cNvPr>
          <p:cNvSpPr>
            <a:spLocks noGrp="1"/>
          </p:cNvSpPr>
          <p:nvPr>
            <p:ph type="sldNum" sz="quarter" idx="12"/>
          </p:nvPr>
        </p:nvSpPr>
        <p:spPr/>
        <p:txBody>
          <a:bodyPr/>
          <a:lstStyle/>
          <a:p>
            <a:fld id="{D9F085D5-EC86-4F6A-B501-C1359CB39116}" type="slidenum">
              <a:rPr lang="en-GB" smtClean="0"/>
              <a:t>18</a:t>
            </a:fld>
            <a:endParaRPr lang="en-GB"/>
          </a:p>
        </p:txBody>
      </p:sp>
    </p:spTree>
    <p:extLst>
      <p:ext uri="{BB962C8B-B14F-4D97-AF65-F5344CB8AC3E}">
        <p14:creationId xmlns:p14="http://schemas.microsoft.com/office/powerpoint/2010/main" val="3698511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9ED79E-C87F-474E-B3B6-CCC014061DED}"/>
              </a:ext>
            </a:extLst>
          </p:cNvPr>
          <p:cNvSpPr>
            <a:spLocks noGrp="1"/>
          </p:cNvSpPr>
          <p:nvPr>
            <p:ph type="title"/>
          </p:nvPr>
        </p:nvSpPr>
        <p:spPr>
          <a:xfrm>
            <a:off x="757175" y="0"/>
            <a:ext cx="10515600" cy="1325563"/>
          </a:xfrm>
        </p:spPr>
        <p:txBody>
          <a:bodyPr/>
          <a:lstStyle/>
          <a:p>
            <a:r>
              <a:rPr lang="en-US" dirty="0">
                <a:solidFill>
                  <a:schemeClr val="bg1"/>
                </a:solidFill>
              </a:rPr>
              <a:t> Tra</a:t>
            </a:r>
            <a:r>
              <a:rPr lang="en-US" dirty="0">
                <a:solidFill>
                  <a:schemeClr val="accent5">
                    <a:lumMod val="50000"/>
                  </a:schemeClr>
                </a:solidFill>
              </a:rPr>
              <a:t>ditional Views of the Cost of the Debt</a:t>
            </a:r>
            <a:endParaRPr lang="en-US" dirty="0">
              <a:solidFill>
                <a:schemeClr val="bg1"/>
              </a:solidFill>
            </a:endParaRPr>
          </a:p>
        </p:txBody>
      </p:sp>
      <p:sp>
        <p:nvSpPr>
          <p:cNvPr id="3" name="Content Placeholder 2">
            <a:extLst>
              <a:ext uri="{FF2B5EF4-FFF2-40B4-BE49-F238E27FC236}">
                <a16:creationId xmlns:a16="http://schemas.microsoft.com/office/drawing/2014/main" id="{4473DE65-6B7D-4BF5-B9C8-D42AC97B5094}"/>
              </a:ext>
            </a:extLst>
          </p:cNvPr>
          <p:cNvSpPr>
            <a:spLocks noGrp="1"/>
          </p:cNvSpPr>
          <p:nvPr>
            <p:ph idx="1"/>
          </p:nvPr>
        </p:nvSpPr>
        <p:spPr>
          <a:xfrm>
            <a:off x="838200" y="1570730"/>
            <a:ext cx="10595846" cy="4351338"/>
          </a:xfrm>
        </p:spPr>
        <p:txBody>
          <a:bodyPr>
            <a:normAutofit fontScale="92500" lnSpcReduction="20000"/>
          </a:bodyPr>
          <a:lstStyle/>
          <a:p>
            <a:pPr>
              <a:spcAft>
                <a:spcPts val="1000"/>
              </a:spcAft>
            </a:pPr>
            <a:r>
              <a:rPr lang="en-US" sz="3600" dirty="0"/>
              <a:t>First a non-issue:  The analogy between household and government debt is inaccurate.</a:t>
            </a:r>
          </a:p>
          <a:p>
            <a:pPr lvl="1">
              <a:spcAft>
                <a:spcPts val="1000"/>
              </a:spcAft>
            </a:pPr>
            <a:r>
              <a:rPr lang="en-US" sz="3200" dirty="0"/>
              <a:t>The government does not have to pay back the debt.</a:t>
            </a:r>
          </a:p>
          <a:p>
            <a:pPr lvl="1">
              <a:spcAft>
                <a:spcPts val="1000"/>
              </a:spcAft>
            </a:pPr>
            <a:r>
              <a:rPr lang="en-US" sz="3200" dirty="0"/>
              <a:t>Retirees cash in maturing bonds which are financed with new bond issues sold to younger people.</a:t>
            </a:r>
          </a:p>
          <a:p>
            <a:pPr lvl="1">
              <a:spcAft>
                <a:spcPts val="1000"/>
              </a:spcAft>
            </a:pPr>
            <a:r>
              <a:rPr lang="en-US" sz="3200" dirty="0"/>
              <a:t>Interest on the debt  is essentially paid by the young to their parents</a:t>
            </a:r>
          </a:p>
          <a:p>
            <a:pPr>
              <a:spcAft>
                <a:spcPts val="1000"/>
              </a:spcAft>
            </a:pPr>
            <a:r>
              <a:rPr lang="en-US" sz="3600" dirty="0"/>
              <a:t>Economist View of the Debt circa 1980, very little cost because relative debt was falling and rising debt served a purpose. But that changed in 1983</a:t>
            </a:r>
          </a:p>
        </p:txBody>
      </p:sp>
      <p:sp>
        <p:nvSpPr>
          <p:cNvPr id="4" name="Slide Number Placeholder 3">
            <a:extLst>
              <a:ext uri="{FF2B5EF4-FFF2-40B4-BE49-F238E27FC236}">
                <a16:creationId xmlns:a16="http://schemas.microsoft.com/office/drawing/2014/main" id="{A5AF40C3-012D-4BED-B108-457939515B5E}"/>
              </a:ext>
            </a:extLst>
          </p:cNvPr>
          <p:cNvSpPr>
            <a:spLocks noGrp="1"/>
          </p:cNvSpPr>
          <p:nvPr>
            <p:ph type="sldNum" sz="quarter" idx="12"/>
          </p:nvPr>
        </p:nvSpPr>
        <p:spPr/>
        <p:txBody>
          <a:bodyPr/>
          <a:lstStyle/>
          <a:p>
            <a:fld id="{D9F085D5-EC86-4F6A-B501-C1359CB39116}" type="slidenum">
              <a:rPr lang="en-GB" smtClean="0"/>
              <a:t>19</a:t>
            </a:fld>
            <a:endParaRPr lang="en-GB"/>
          </a:p>
        </p:txBody>
      </p:sp>
    </p:spTree>
    <p:extLst>
      <p:ext uri="{BB962C8B-B14F-4D97-AF65-F5344CB8AC3E}">
        <p14:creationId xmlns:p14="http://schemas.microsoft.com/office/powerpoint/2010/main" val="1633672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29EAE-338F-5D4A-8C40-7C3D0FD4A353}"/>
              </a:ext>
            </a:extLst>
          </p:cNvPr>
          <p:cNvSpPr>
            <a:spLocks noGrp="1"/>
          </p:cNvSpPr>
          <p:nvPr>
            <p:ph type="title"/>
          </p:nvPr>
        </p:nvSpPr>
        <p:spPr/>
        <p:txBody>
          <a:bodyPr/>
          <a:lstStyle/>
          <a:p>
            <a:r>
              <a:rPr lang="en-US" dirty="0">
                <a:solidFill>
                  <a:schemeClr val="bg1"/>
                </a:solidFill>
              </a:rPr>
              <a:t>Cre</a:t>
            </a:r>
            <a:r>
              <a:rPr lang="en-US" dirty="0"/>
              <a:t>dits and Disclaimer</a:t>
            </a:r>
          </a:p>
        </p:txBody>
      </p:sp>
      <p:sp>
        <p:nvSpPr>
          <p:cNvPr id="3" name="Content Placeholder 2">
            <a:extLst>
              <a:ext uri="{FF2B5EF4-FFF2-40B4-BE49-F238E27FC236}">
                <a16:creationId xmlns:a16="http://schemas.microsoft.com/office/drawing/2014/main" id="{A4BC8CE3-22BA-E94A-B6AC-D7971382055A}"/>
              </a:ext>
            </a:extLst>
          </p:cNvPr>
          <p:cNvSpPr>
            <a:spLocks noGrp="1"/>
          </p:cNvSpPr>
          <p:nvPr>
            <p:ph idx="1"/>
          </p:nvPr>
        </p:nvSpPr>
        <p:spPr/>
        <p:txBody>
          <a:bodyPr>
            <a:normAutofit/>
          </a:bodyPr>
          <a:lstStyle/>
          <a:p>
            <a:r>
              <a:rPr lang="en-US" dirty="0"/>
              <a:t>This slide deck was authored by:</a:t>
            </a:r>
          </a:p>
          <a:p>
            <a:pPr lvl="1"/>
            <a:r>
              <a:rPr lang="en-US" dirty="0"/>
              <a:t>Jon </a:t>
            </a:r>
            <a:r>
              <a:rPr lang="en-US" dirty="0" err="1"/>
              <a:t>Haveman</a:t>
            </a:r>
            <a:r>
              <a:rPr lang="en-US" dirty="0"/>
              <a:t>, Executive Director, NEED</a:t>
            </a:r>
          </a:p>
          <a:p>
            <a:pPr lvl="1"/>
            <a:r>
              <a:rPr lang="en-US" dirty="0"/>
              <a:t>Geoffrey Woglom, Amherst College, Emeritus</a:t>
            </a:r>
          </a:p>
          <a:p>
            <a:r>
              <a:rPr lang="en-US" dirty="0"/>
              <a:t>Disclaimer</a:t>
            </a:r>
          </a:p>
          <a:p>
            <a:pPr lvl="1"/>
            <a:r>
              <a:rPr lang="en-US" dirty="0"/>
              <a:t>NEED presentations are designed to be nonpartisan.</a:t>
            </a:r>
          </a:p>
          <a:p>
            <a:pPr lvl="1"/>
            <a:r>
              <a:rPr lang="en-US" dirty="0"/>
              <a:t>It is, however, inevitable that the presenter will be asked for and will provide their own views.</a:t>
            </a:r>
          </a:p>
          <a:p>
            <a:pPr lvl="1"/>
            <a:r>
              <a:rPr lang="en-US" dirty="0"/>
              <a:t>Such views are those of the presenter and not necessarily those of the National Economic Education Delegation (NEED).</a:t>
            </a:r>
          </a:p>
        </p:txBody>
      </p:sp>
      <p:sp>
        <p:nvSpPr>
          <p:cNvPr id="4" name="Slide Number Placeholder 3">
            <a:extLst>
              <a:ext uri="{FF2B5EF4-FFF2-40B4-BE49-F238E27FC236}">
                <a16:creationId xmlns:a16="http://schemas.microsoft.com/office/drawing/2014/main" id="{2965FD2B-E0DC-B44E-B85B-3363DE712D2A}"/>
              </a:ext>
            </a:extLst>
          </p:cNvPr>
          <p:cNvSpPr>
            <a:spLocks noGrp="1"/>
          </p:cNvSpPr>
          <p:nvPr>
            <p:ph type="sldNum" sz="quarter" idx="12"/>
          </p:nvPr>
        </p:nvSpPr>
        <p:spPr/>
        <p:txBody>
          <a:bodyPr/>
          <a:lstStyle/>
          <a:p>
            <a:fld id="{D9F085D5-EC86-4F6A-B501-C1359CB39116}" type="slidenum">
              <a:rPr lang="en-GB" smtClean="0"/>
              <a:t>2</a:t>
            </a:fld>
            <a:endParaRPr lang="en-GB"/>
          </a:p>
        </p:txBody>
      </p:sp>
    </p:spTree>
    <p:extLst>
      <p:ext uri="{BB962C8B-B14F-4D97-AF65-F5344CB8AC3E}">
        <p14:creationId xmlns:p14="http://schemas.microsoft.com/office/powerpoint/2010/main" val="22681225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9ED79E-C87F-474E-B3B6-CCC014061DED}"/>
              </a:ext>
            </a:extLst>
          </p:cNvPr>
          <p:cNvSpPr>
            <a:spLocks noGrp="1"/>
          </p:cNvSpPr>
          <p:nvPr>
            <p:ph type="title"/>
          </p:nvPr>
        </p:nvSpPr>
        <p:spPr>
          <a:xfrm>
            <a:off x="757175" y="241655"/>
            <a:ext cx="10515600" cy="1325563"/>
          </a:xfrm>
        </p:spPr>
        <p:txBody>
          <a:bodyPr/>
          <a:lstStyle/>
          <a:p>
            <a:r>
              <a:rPr lang="en-US" dirty="0">
                <a:solidFill>
                  <a:schemeClr val="bg1"/>
                </a:solidFill>
              </a:rPr>
              <a:t> Tra</a:t>
            </a:r>
            <a:r>
              <a:rPr lang="en-US" dirty="0">
                <a:solidFill>
                  <a:schemeClr val="accent5">
                    <a:lumMod val="50000"/>
                  </a:schemeClr>
                </a:solidFill>
              </a:rPr>
              <a:t>ditional View: Debt and Deficits Raise Interest Rates</a:t>
            </a:r>
            <a:endParaRPr lang="en-US" dirty="0">
              <a:solidFill>
                <a:schemeClr val="bg1"/>
              </a:solidFill>
            </a:endParaRPr>
          </a:p>
        </p:txBody>
      </p:sp>
      <p:sp>
        <p:nvSpPr>
          <p:cNvPr id="3" name="Content Placeholder 2">
            <a:extLst>
              <a:ext uri="{FF2B5EF4-FFF2-40B4-BE49-F238E27FC236}">
                <a16:creationId xmlns:a16="http://schemas.microsoft.com/office/drawing/2014/main" id="{4473DE65-6B7D-4BF5-B9C8-D42AC97B5094}"/>
              </a:ext>
            </a:extLst>
          </p:cNvPr>
          <p:cNvSpPr>
            <a:spLocks noGrp="1"/>
          </p:cNvSpPr>
          <p:nvPr>
            <p:ph idx="1"/>
          </p:nvPr>
        </p:nvSpPr>
        <p:spPr>
          <a:xfrm>
            <a:off x="798077" y="1602225"/>
            <a:ext cx="10595846" cy="4351338"/>
          </a:xfrm>
        </p:spPr>
        <p:txBody>
          <a:bodyPr>
            <a:normAutofit/>
          </a:bodyPr>
          <a:lstStyle/>
          <a:p>
            <a:pPr marL="742950" indent="-742950">
              <a:spcAft>
                <a:spcPts val="1000"/>
              </a:spcAft>
              <a:buFont typeface="+mj-lt"/>
              <a:buAutoNum type="arabicPeriod"/>
            </a:pPr>
            <a:r>
              <a:rPr lang="en-US" sz="3600" dirty="0"/>
              <a:t>Investment Crowding Out:  </a:t>
            </a:r>
            <a:r>
              <a:rPr lang="en-US" sz="3200" dirty="0"/>
              <a:t>Higher interest rates lead to less investment and over time to a smaller capital stock and reduced future output.</a:t>
            </a:r>
          </a:p>
          <a:p>
            <a:pPr marL="742950" indent="-742950">
              <a:spcAft>
                <a:spcPts val="1000"/>
              </a:spcAft>
              <a:buFont typeface="+mj-lt"/>
              <a:buAutoNum type="arabicPeriod"/>
            </a:pPr>
            <a:r>
              <a:rPr lang="en-US" sz="3600" dirty="0"/>
              <a:t>Foreign Borrowing:  Higher interest rates lead to foreign capital inflows or foreign borrowing.  With foreign borrowing, some of our GDP is paid to foreigners as interest.</a:t>
            </a:r>
          </a:p>
          <a:p>
            <a:pPr marL="0" indent="0">
              <a:spcAft>
                <a:spcPts val="1000"/>
              </a:spcAft>
              <a:buNone/>
            </a:pPr>
            <a:endParaRPr lang="en-US" dirty="0"/>
          </a:p>
        </p:txBody>
      </p:sp>
      <p:sp>
        <p:nvSpPr>
          <p:cNvPr id="4" name="Slide Number Placeholder 3">
            <a:extLst>
              <a:ext uri="{FF2B5EF4-FFF2-40B4-BE49-F238E27FC236}">
                <a16:creationId xmlns:a16="http://schemas.microsoft.com/office/drawing/2014/main" id="{A5AF40C3-012D-4BED-B108-457939515B5E}"/>
              </a:ext>
            </a:extLst>
          </p:cNvPr>
          <p:cNvSpPr>
            <a:spLocks noGrp="1"/>
          </p:cNvSpPr>
          <p:nvPr>
            <p:ph type="sldNum" sz="quarter" idx="12"/>
          </p:nvPr>
        </p:nvSpPr>
        <p:spPr/>
        <p:txBody>
          <a:bodyPr/>
          <a:lstStyle/>
          <a:p>
            <a:fld id="{D9F085D5-EC86-4F6A-B501-C1359CB39116}" type="slidenum">
              <a:rPr lang="en-GB" smtClean="0"/>
              <a:t>20</a:t>
            </a:fld>
            <a:endParaRPr lang="en-GB"/>
          </a:p>
        </p:txBody>
      </p:sp>
    </p:spTree>
    <p:extLst>
      <p:ext uri="{BB962C8B-B14F-4D97-AF65-F5344CB8AC3E}">
        <p14:creationId xmlns:p14="http://schemas.microsoft.com/office/powerpoint/2010/main" val="2443087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9ED79E-C87F-474E-B3B6-CCC014061DED}"/>
              </a:ext>
            </a:extLst>
          </p:cNvPr>
          <p:cNvSpPr>
            <a:spLocks noGrp="1"/>
          </p:cNvSpPr>
          <p:nvPr>
            <p:ph type="title"/>
          </p:nvPr>
        </p:nvSpPr>
        <p:spPr>
          <a:xfrm>
            <a:off x="757175" y="241655"/>
            <a:ext cx="10515600" cy="1325563"/>
          </a:xfrm>
        </p:spPr>
        <p:txBody>
          <a:bodyPr/>
          <a:lstStyle/>
          <a:p>
            <a:r>
              <a:rPr lang="en-US" dirty="0">
                <a:solidFill>
                  <a:schemeClr val="bg1"/>
                </a:solidFill>
              </a:rPr>
              <a:t> Tra</a:t>
            </a:r>
            <a:r>
              <a:rPr lang="en-US" dirty="0">
                <a:solidFill>
                  <a:schemeClr val="accent5">
                    <a:lumMod val="50000"/>
                  </a:schemeClr>
                </a:solidFill>
              </a:rPr>
              <a:t>ditional View: Debt and Deficits Raise Interest Rates (Cont.)</a:t>
            </a:r>
            <a:endParaRPr lang="en-US" dirty="0">
              <a:solidFill>
                <a:schemeClr val="bg1"/>
              </a:solidFill>
            </a:endParaRPr>
          </a:p>
        </p:txBody>
      </p:sp>
      <p:sp>
        <p:nvSpPr>
          <p:cNvPr id="3" name="Content Placeholder 2">
            <a:extLst>
              <a:ext uri="{FF2B5EF4-FFF2-40B4-BE49-F238E27FC236}">
                <a16:creationId xmlns:a16="http://schemas.microsoft.com/office/drawing/2014/main" id="{4473DE65-6B7D-4BF5-B9C8-D42AC97B5094}"/>
              </a:ext>
            </a:extLst>
          </p:cNvPr>
          <p:cNvSpPr>
            <a:spLocks noGrp="1"/>
          </p:cNvSpPr>
          <p:nvPr>
            <p:ph idx="1"/>
          </p:nvPr>
        </p:nvSpPr>
        <p:spPr>
          <a:xfrm>
            <a:off x="798077" y="1723053"/>
            <a:ext cx="10595846" cy="4351338"/>
          </a:xfrm>
        </p:spPr>
        <p:txBody>
          <a:bodyPr>
            <a:normAutofit/>
          </a:bodyPr>
          <a:lstStyle/>
          <a:p>
            <a:pPr marL="742950" indent="-742950">
              <a:spcAft>
                <a:spcPts val="1000"/>
              </a:spcAft>
              <a:buFont typeface="+mj-lt"/>
              <a:buAutoNum type="arabicPeriod" startAt="3"/>
            </a:pPr>
            <a:r>
              <a:rPr lang="en-US" sz="3200" dirty="0"/>
              <a:t>Government Crowding Out:  For any overall deficit, the higher the interest expense the less government spending or the higher taxes.</a:t>
            </a:r>
          </a:p>
          <a:p>
            <a:pPr lvl="1">
              <a:spcAft>
                <a:spcPts val="1000"/>
              </a:spcAft>
            </a:pPr>
            <a:r>
              <a:rPr lang="en-US" sz="2800" dirty="0"/>
              <a:t>The deficit was 2.8% of GDP in 1994 and 2014.</a:t>
            </a:r>
          </a:p>
          <a:p>
            <a:pPr lvl="1">
              <a:spcAft>
                <a:spcPts val="1000"/>
              </a:spcAft>
            </a:pPr>
            <a:r>
              <a:rPr lang="en-US" sz="2800" dirty="0"/>
              <a:t>1994: interest expense was 2.8% and PD =0;</a:t>
            </a:r>
          </a:p>
          <a:p>
            <a:pPr lvl="1">
              <a:spcAft>
                <a:spcPts val="1000"/>
              </a:spcAft>
            </a:pPr>
            <a:r>
              <a:rPr lang="en-US" sz="2800" dirty="0"/>
              <a:t>2014 interest expense was 1.3% and PD = 1.5% (lower interest rates).</a:t>
            </a:r>
          </a:p>
          <a:p>
            <a:pPr marL="0" indent="0">
              <a:spcAft>
                <a:spcPts val="1000"/>
              </a:spcAft>
              <a:buNone/>
            </a:pPr>
            <a:endParaRPr lang="en-US" dirty="0"/>
          </a:p>
        </p:txBody>
      </p:sp>
      <p:sp>
        <p:nvSpPr>
          <p:cNvPr id="4" name="Slide Number Placeholder 3">
            <a:extLst>
              <a:ext uri="{FF2B5EF4-FFF2-40B4-BE49-F238E27FC236}">
                <a16:creationId xmlns:a16="http://schemas.microsoft.com/office/drawing/2014/main" id="{A5AF40C3-012D-4BED-B108-457939515B5E}"/>
              </a:ext>
            </a:extLst>
          </p:cNvPr>
          <p:cNvSpPr>
            <a:spLocks noGrp="1"/>
          </p:cNvSpPr>
          <p:nvPr>
            <p:ph type="sldNum" sz="quarter" idx="12"/>
          </p:nvPr>
        </p:nvSpPr>
        <p:spPr/>
        <p:txBody>
          <a:bodyPr/>
          <a:lstStyle/>
          <a:p>
            <a:fld id="{D9F085D5-EC86-4F6A-B501-C1359CB39116}" type="slidenum">
              <a:rPr lang="en-GB" smtClean="0"/>
              <a:t>21</a:t>
            </a:fld>
            <a:endParaRPr lang="en-GB"/>
          </a:p>
        </p:txBody>
      </p:sp>
    </p:spTree>
    <p:extLst>
      <p:ext uri="{BB962C8B-B14F-4D97-AF65-F5344CB8AC3E}">
        <p14:creationId xmlns:p14="http://schemas.microsoft.com/office/powerpoint/2010/main" val="427565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78656F-8F61-4B5C-AEF0-FDCBA436A1DD}"/>
              </a:ext>
            </a:extLst>
          </p:cNvPr>
          <p:cNvSpPr>
            <a:spLocks noGrp="1"/>
          </p:cNvSpPr>
          <p:nvPr>
            <p:ph type="title"/>
          </p:nvPr>
        </p:nvSpPr>
        <p:spPr/>
        <p:txBody>
          <a:bodyPr/>
          <a:lstStyle/>
          <a:p>
            <a:r>
              <a:rPr lang="en-US" dirty="0">
                <a:solidFill>
                  <a:schemeClr val="bg1"/>
                </a:solidFill>
              </a:rPr>
              <a:t>Do</a:t>
            </a:r>
            <a:r>
              <a:rPr lang="en-US" dirty="0">
                <a:solidFill>
                  <a:schemeClr val="accent5">
                    <a:lumMod val="50000"/>
                  </a:schemeClr>
                </a:solidFill>
              </a:rPr>
              <a:t>n’t Deficits Cause Inflation?</a:t>
            </a:r>
            <a:endParaRPr lang="en-US" dirty="0">
              <a:solidFill>
                <a:schemeClr val="bg1"/>
              </a:solidFill>
            </a:endParaRPr>
          </a:p>
        </p:txBody>
      </p:sp>
      <p:sp>
        <p:nvSpPr>
          <p:cNvPr id="3" name="Content Placeholder 2">
            <a:extLst>
              <a:ext uri="{FF2B5EF4-FFF2-40B4-BE49-F238E27FC236}">
                <a16:creationId xmlns:a16="http://schemas.microsoft.com/office/drawing/2014/main" id="{F39B1E6A-BA62-48D5-BF84-3C04C2765979}"/>
              </a:ext>
            </a:extLst>
          </p:cNvPr>
          <p:cNvSpPr>
            <a:spLocks noGrp="1"/>
          </p:cNvSpPr>
          <p:nvPr>
            <p:ph idx="1"/>
          </p:nvPr>
        </p:nvSpPr>
        <p:spPr/>
        <p:txBody>
          <a:bodyPr/>
          <a:lstStyle/>
          <a:p>
            <a:r>
              <a:rPr lang="en-US" dirty="0"/>
              <a:t>No, inflation is caused by excessive aggregate (total) demand.</a:t>
            </a:r>
          </a:p>
          <a:p>
            <a:r>
              <a:rPr lang="en-US" i="1" dirty="0"/>
              <a:t>Competent </a:t>
            </a:r>
            <a:r>
              <a:rPr lang="en-US" dirty="0"/>
              <a:t>central banks will offset too much aggregate demand by raising interest rates.</a:t>
            </a:r>
          </a:p>
          <a:p>
            <a:r>
              <a:rPr lang="en-US" dirty="0"/>
              <a:t>But incompetent central banks may be tempted (or forced) to cause inflation to help the Treasury by generating inflation</a:t>
            </a:r>
          </a:p>
          <a:p>
            <a:pPr lvl="1"/>
            <a:r>
              <a:rPr lang="en-US" dirty="0"/>
              <a:t>Hyperinflation, Weimar Germany; Zimbabwe in the 2000s.</a:t>
            </a:r>
          </a:p>
          <a:p>
            <a:pPr lvl="1"/>
            <a:r>
              <a:rPr lang="en-US" dirty="0"/>
              <a:t>Government may be tempted to “inflate away” high debt levels.  Raise the rate of growth of the denominator with inflation</a:t>
            </a:r>
          </a:p>
          <a:p>
            <a:pPr lvl="1"/>
            <a:endParaRPr lang="en-US" dirty="0"/>
          </a:p>
        </p:txBody>
      </p:sp>
      <p:sp>
        <p:nvSpPr>
          <p:cNvPr id="4" name="Slide Number Placeholder 3">
            <a:extLst>
              <a:ext uri="{FF2B5EF4-FFF2-40B4-BE49-F238E27FC236}">
                <a16:creationId xmlns:a16="http://schemas.microsoft.com/office/drawing/2014/main" id="{A7B3244C-77A1-496D-8503-2201A71FAD96}"/>
              </a:ext>
            </a:extLst>
          </p:cNvPr>
          <p:cNvSpPr>
            <a:spLocks noGrp="1"/>
          </p:cNvSpPr>
          <p:nvPr>
            <p:ph type="sldNum" sz="quarter" idx="12"/>
          </p:nvPr>
        </p:nvSpPr>
        <p:spPr/>
        <p:txBody>
          <a:bodyPr/>
          <a:lstStyle/>
          <a:p>
            <a:fld id="{D9F085D5-EC86-4F6A-B501-C1359CB39116}" type="slidenum">
              <a:rPr lang="en-GB" smtClean="0"/>
              <a:t>22</a:t>
            </a:fld>
            <a:endParaRPr lang="en-GB"/>
          </a:p>
        </p:txBody>
      </p:sp>
    </p:spTree>
    <p:extLst>
      <p:ext uri="{BB962C8B-B14F-4D97-AF65-F5344CB8AC3E}">
        <p14:creationId xmlns:p14="http://schemas.microsoft.com/office/powerpoint/2010/main" val="1528531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6699A3-0E6B-4701-9F12-284F23CC2838}"/>
              </a:ext>
            </a:extLst>
          </p:cNvPr>
          <p:cNvSpPr>
            <a:spLocks noGrp="1"/>
          </p:cNvSpPr>
          <p:nvPr>
            <p:ph type="title"/>
          </p:nvPr>
        </p:nvSpPr>
        <p:spPr/>
        <p:txBody>
          <a:bodyPr/>
          <a:lstStyle/>
          <a:p>
            <a:r>
              <a:rPr lang="en-US" dirty="0">
                <a:solidFill>
                  <a:schemeClr val="bg1"/>
                </a:solidFill>
              </a:rPr>
              <a:t>Sum</a:t>
            </a:r>
            <a:r>
              <a:rPr lang="en-US" dirty="0">
                <a:solidFill>
                  <a:schemeClr val="accent5">
                    <a:lumMod val="50000"/>
                  </a:schemeClr>
                </a:solidFill>
              </a:rPr>
              <a:t>mary Part I.</a:t>
            </a:r>
            <a:endParaRPr lang="en-US" dirty="0">
              <a:solidFill>
                <a:schemeClr val="bg1"/>
              </a:solidFill>
            </a:endParaRPr>
          </a:p>
        </p:txBody>
      </p:sp>
      <p:sp>
        <p:nvSpPr>
          <p:cNvPr id="3" name="Content Placeholder 2">
            <a:extLst>
              <a:ext uri="{FF2B5EF4-FFF2-40B4-BE49-F238E27FC236}">
                <a16:creationId xmlns:a16="http://schemas.microsoft.com/office/drawing/2014/main" id="{AECDF62D-2AF1-4EEB-A293-75B0C45DE7A6}"/>
              </a:ext>
            </a:extLst>
          </p:cNvPr>
          <p:cNvSpPr>
            <a:spLocks noGrp="1"/>
          </p:cNvSpPr>
          <p:nvPr>
            <p:ph idx="1"/>
          </p:nvPr>
        </p:nvSpPr>
        <p:spPr/>
        <p:txBody>
          <a:bodyPr>
            <a:normAutofit lnSpcReduction="10000"/>
          </a:bodyPr>
          <a:lstStyle/>
          <a:p>
            <a:pPr marL="514350" indent="-514350">
              <a:buFont typeface="+mj-lt"/>
              <a:buAutoNum type="arabicParenR"/>
            </a:pPr>
            <a:r>
              <a:rPr lang="en-US" dirty="0"/>
              <a:t>Debt is the accumulation of past deficits.</a:t>
            </a:r>
          </a:p>
          <a:p>
            <a:pPr marL="514350" indent="-514350">
              <a:buFont typeface="+mj-lt"/>
              <a:buAutoNum type="arabicParenR"/>
            </a:pPr>
            <a:r>
              <a:rPr lang="en-US" dirty="0"/>
              <a:t>The costs of the debt are proportional to the size of the economy; i.e. to the relative debt.</a:t>
            </a:r>
          </a:p>
          <a:p>
            <a:pPr marL="514350" indent="-514350">
              <a:buFont typeface="+mj-lt"/>
              <a:buAutoNum type="arabicParenR"/>
            </a:pPr>
            <a:r>
              <a:rPr lang="en-US" dirty="0"/>
              <a:t>The debt that matters is the publicly held debt, 40 percent of which is owned by foreigners.</a:t>
            </a:r>
          </a:p>
          <a:p>
            <a:pPr marL="514350" indent="-514350">
              <a:buFont typeface="+mj-lt"/>
              <a:buAutoNum type="arabicParenR"/>
            </a:pPr>
            <a:r>
              <a:rPr lang="en-US" dirty="0"/>
              <a:t>Prior to 1980 relative debt fell except during wars and recessions.</a:t>
            </a:r>
          </a:p>
          <a:p>
            <a:pPr marL="514350" indent="-514350">
              <a:buFont typeface="+mj-lt"/>
              <a:buAutoNum type="arabicParenR"/>
            </a:pPr>
            <a:r>
              <a:rPr lang="en-US" dirty="0"/>
              <a:t>The relative debt falls when the economy (GDP) grows faster than the debt.</a:t>
            </a:r>
          </a:p>
          <a:p>
            <a:pPr marL="514350" indent="-514350">
              <a:buFont typeface="+mj-lt"/>
              <a:buAutoNum type="arabicParenR"/>
            </a:pPr>
            <a:r>
              <a:rPr lang="en-US" dirty="0"/>
              <a:t>Costs of the debt are primarily due to rising interest rates.</a:t>
            </a:r>
          </a:p>
          <a:p>
            <a:pPr marL="0" indent="0">
              <a:buNone/>
            </a:pPr>
            <a:r>
              <a:rPr lang="en-US" dirty="0"/>
              <a:t>Questions?</a:t>
            </a:r>
          </a:p>
        </p:txBody>
      </p:sp>
      <p:sp>
        <p:nvSpPr>
          <p:cNvPr id="4" name="Slide Number Placeholder 3">
            <a:extLst>
              <a:ext uri="{FF2B5EF4-FFF2-40B4-BE49-F238E27FC236}">
                <a16:creationId xmlns:a16="http://schemas.microsoft.com/office/drawing/2014/main" id="{30392723-56B2-4830-A408-13735D35E877}"/>
              </a:ext>
            </a:extLst>
          </p:cNvPr>
          <p:cNvSpPr>
            <a:spLocks noGrp="1"/>
          </p:cNvSpPr>
          <p:nvPr>
            <p:ph type="sldNum" sz="quarter" idx="12"/>
          </p:nvPr>
        </p:nvSpPr>
        <p:spPr/>
        <p:txBody>
          <a:bodyPr/>
          <a:lstStyle/>
          <a:p>
            <a:fld id="{D9F085D5-EC86-4F6A-B501-C1359CB39116}" type="slidenum">
              <a:rPr lang="en-GB" smtClean="0"/>
              <a:t>23</a:t>
            </a:fld>
            <a:endParaRPr lang="en-GB"/>
          </a:p>
        </p:txBody>
      </p:sp>
    </p:spTree>
    <p:extLst>
      <p:ext uri="{BB962C8B-B14F-4D97-AF65-F5344CB8AC3E}">
        <p14:creationId xmlns:p14="http://schemas.microsoft.com/office/powerpoint/2010/main" val="64528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E731B7-6D62-4D39-8367-A3E8F19D518E}"/>
              </a:ext>
            </a:extLst>
          </p:cNvPr>
          <p:cNvSpPr>
            <a:spLocks noGrp="1"/>
          </p:cNvSpPr>
          <p:nvPr>
            <p:ph type="title"/>
          </p:nvPr>
        </p:nvSpPr>
        <p:spPr>
          <a:xfrm>
            <a:off x="677336" y="0"/>
            <a:ext cx="10515600" cy="1325563"/>
          </a:xfrm>
        </p:spPr>
        <p:txBody>
          <a:bodyPr/>
          <a:lstStyle/>
          <a:p>
            <a:r>
              <a:rPr lang="en-US" dirty="0">
                <a:solidFill>
                  <a:schemeClr val="bg1"/>
                </a:solidFill>
              </a:rPr>
              <a:t>The</a:t>
            </a:r>
            <a:r>
              <a:rPr lang="en-US" dirty="0">
                <a:solidFill>
                  <a:schemeClr val="accent5">
                    <a:lumMod val="50000"/>
                  </a:schemeClr>
                </a:solidFill>
              </a:rPr>
              <a:t> Dog that Didn’t Bark; Rising Interest Rates?</a:t>
            </a:r>
            <a:endParaRPr lang="en-US" dirty="0">
              <a:solidFill>
                <a:schemeClr val="bg1"/>
              </a:solidFill>
            </a:endParaRPr>
          </a:p>
        </p:txBody>
      </p:sp>
      <p:sp>
        <p:nvSpPr>
          <p:cNvPr id="4" name="Slide Number Placeholder 3">
            <a:extLst>
              <a:ext uri="{FF2B5EF4-FFF2-40B4-BE49-F238E27FC236}">
                <a16:creationId xmlns:a16="http://schemas.microsoft.com/office/drawing/2014/main" id="{B8FC14BB-255A-4EE6-9D3C-E250EC1062AF}"/>
              </a:ext>
            </a:extLst>
          </p:cNvPr>
          <p:cNvSpPr>
            <a:spLocks noGrp="1"/>
          </p:cNvSpPr>
          <p:nvPr>
            <p:ph type="sldNum" sz="quarter" idx="12"/>
          </p:nvPr>
        </p:nvSpPr>
        <p:spPr/>
        <p:txBody>
          <a:bodyPr/>
          <a:lstStyle/>
          <a:p>
            <a:fld id="{D9F085D5-EC86-4F6A-B501-C1359CB39116}" type="slidenum">
              <a:rPr lang="en-GB" smtClean="0"/>
              <a:t>24</a:t>
            </a:fld>
            <a:endParaRPr lang="en-GB"/>
          </a:p>
        </p:txBody>
      </p:sp>
      <p:pic>
        <p:nvPicPr>
          <p:cNvPr id="8" name="FRED Graph Chart" descr="FRED Graph">
            <a:extLst>
              <a:ext uri="{FF2B5EF4-FFF2-40B4-BE49-F238E27FC236}">
                <a16:creationId xmlns:a16="http://schemas.microsoft.com/office/drawing/2014/main" id="{53149A9A-02C0-4634-B635-F90C7D60A6E3}"/>
              </a:ext>
            </a:extLst>
          </p:cNvPr>
          <p:cNvPicPr>
            <a:picLocks noGrp="1" noChangeAspect="1"/>
          </p:cNvPicPr>
          <p:nvPr>
            <p:ph idx="1"/>
          </p:nvPr>
        </p:nvPicPr>
        <p:blipFill>
          <a:blip r:embed="rId2"/>
          <a:stretch>
            <a:fillRect/>
          </a:stretch>
        </p:blipFill>
        <p:spPr>
          <a:xfrm>
            <a:off x="813917" y="1570037"/>
            <a:ext cx="10812026" cy="4572000"/>
          </a:xfrm>
          <a:prstGeom prst="rect">
            <a:avLst/>
          </a:prstGeom>
        </p:spPr>
      </p:pic>
      <p:sp>
        <p:nvSpPr>
          <p:cNvPr id="3" name="TextBox 2">
            <a:extLst>
              <a:ext uri="{FF2B5EF4-FFF2-40B4-BE49-F238E27FC236}">
                <a16:creationId xmlns:a16="http://schemas.microsoft.com/office/drawing/2014/main" id="{229F2954-8496-4569-AA06-FA586DFA64D6}"/>
              </a:ext>
            </a:extLst>
          </p:cNvPr>
          <p:cNvSpPr txBox="1"/>
          <p:nvPr/>
        </p:nvSpPr>
        <p:spPr>
          <a:xfrm>
            <a:off x="4215740" y="2398816"/>
            <a:ext cx="3823855" cy="1569660"/>
          </a:xfrm>
          <a:prstGeom prst="rect">
            <a:avLst/>
          </a:prstGeom>
          <a:noFill/>
        </p:spPr>
        <p:txBody>
          <a:bodyPr wrap="square" rtlCol="0">
            <a:spAutoFit/>
          </a:bodyPr>
          <a:lstStyle/>
          <a:p>
            <a:r>
              <a:rPr lang="en-US" sz="2400" dirty="0"/>
              <a:t>N.B Since the beginning of 2021, this rate has risen by about 1 percentage point.</a:t>
            </a:r>
          </a:p>
          <a:p>
            <a:r>
              <a:rPr lang="en-US" sz="2400" dirty="0"/>
              <a:t>As of Monday, 1.61%</a:t>
            </a:r>
          </a:p>
        </p:txBody>
      </p:sp>
    </p:spTree>
    <p:extLst>
      <p:ext uri="{BB962C8B-B14F-4D97-AF65-F5344CB8AC3E}">
        <p14:creationId xmlns:p14="http://schemas.microsoft.com/office/powerpoint/2010/main" val="1733618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556401-0B50-4259-B9CB-B2B7AD7D55CA}"/>
              </a:ext>
            </a:extLst>
          </p:cNvPr>
          <p:cNvSpPr>
            <a:spLocks noGrp="1"/>
          </p:cNvSpPr>
          <p:nvPr>
            <p:ph type="title"/>
          </p:nvPr>
        </p:nvSpPr>
        <p:spPr/>
        <p:txBody>
          <a:bodyPr/>
          <a:lstStyle/>
          <a:p>
            <a:r>
              <a:rPr lang="en-US" dirty="0">
                <a:solidFill>
                  <a:schemeClr val="bg1"/>
                </a:solidFill>
              </a:rPr>
              <a:t>Ma</a:t>
            </a:r>
            <a:r>
              <a:rPr lang="en-US" dirty="0">
                <a:solidFill>
                  <a:schemeClr val="accent5">
                    <a:lumMod val="50000"/>
                  </a:schemeClr>
                </a:solidFill>
              </a:rPr>
              <a:t>ybe Debt Isn’t a Problem After All: MMT</a:t>
            </a:r>
            <a:endParaRPr lang="en-US" dirty="0">
              <a:solidFill>
                <a:schemeClr val="bg1"/>
              </a:solidFill>
            </a:endParaRPr>
          </a:p>
        </p:txBody>
      </p:sp>
      <p:sp>
        <p:nvSpPr>
          <p:cNvPr id="3" name="Content Placeholder 2">
            <a:extLst>
              <a:ext uri="{FF2B5EF4-FFF2-40B4-BE49-F238E27FC236}">
                <a16:creationId xmlns:a16="http://schemas.microsoft.com/office/drawing/2014/main" id="{D2A03F00-94FB-46FA-97E1-546A01CCB25A}"/>
              </a:ext>
            </a:extLst>
          </p:cNvPr>
          <p:cNvSpPr>
            <a:spLocks noGrp="1"/>
          </p:cNvSpPr>
          <p:nvPr>
            <p:ph idx="1"/>
          </p:nvPr>
        </p:nvSpPr>
        <p:spPr/>
        <p:txBody>
          <a:bodyPr/>
          <a:lstStyle/>
          <a:p>
            <a:r>
              <a:rPr lang="en-US" dirty="0"/>
              <a:t>Stephanie Kelton provided a prominent and recent exposition of Modern Monetary Theory in her June 6</a:t>
            </a:r>
            <a:r>
              <a:rPr lang="en-US" baseline="30000" dirty="0"/>
              <a:t>th</a:t>
            </a:r>
            <a:r>
              <a:rPr lang="en-US" dirty="0"/>
              <a:t> </a:t>
            </a:r>
            <a:r>
              <a:rPr lang="en-US" i="1" dirty="0"/>
              <a:t>NYTimes </a:t>
            </a:r>
            <a:r>
              <a:rPr lang="en-US" dirty="0"/>
              <a:t>op-ed, “Learn to Love Trillion-Dollar Deficits.”</a:t>
            </a:r>
          </a:p>
          <a:p>
            <a:pPr lvl="1"/>
            <a:r>
              <a:rPr lang="en-US" dirty="0"/>
              <a:t>US Treasury borrows in dollars and therefore cannot default (as opposed to Greece).</a:t>
            </a:r>
          </a:p>
          <a:p>
            <a:pPr lvl="1"/>
            <a:r>
              <a:rPr lang="en-US" dirty="0"/>
              <a:t>Example:  How did we “find the money” for the recent increase in the debt (about $4.2t)?</a:t>
            </a:r>
          </a:p>
          <a:p>
            <a:pPr lvl="1"/>
            <a:r>
              <a:rPr lang="en-US" dirty="0"/>
              <a:t>Answer:  Fed increased its holding of Treasuries by $3.3 t, providing 79% of the financing.</a:t>
            </a:r>
          </a:p>
          <a:p>
            <a:pPr lvl="1"/>
            <a:r>
              <a:rPr lang="en-US" dirty="0"/>
              <a:t>More generally, she argues that we can always find the money to increase federal spending, or turn to the Fed.</a:t>
            </a:r>
          </a:p>
          <a:p>
            <a:pPr marL="457200" lvl="1" indent="0">
              <a:buNone/>
            </a:pPr>
            <a:endParaRPr lang="en-US" dirty="0"/>
          </a:p>
        </p:txBody>
      </p:sp>
      <p:sp>
        <p:nvSpPr>
          <p:cNvPr id="4" name="Slide Number Placeholder 3">
            <a:extLst>
              <a:ext uri="{FF2B5EF4-FFF2-40B4-BE49-F238E27FC236}">
                <a16:creationId xmlns:a16="http://schemas.microsoft.com/office/drawing/2014/main" id="{DD6BE8EC-B994-42EC-8F36-EE8EC298C802}"/>
              </a:ext>
            </a:extLst>
          </p:cNvPr>
          <p:cNvSpPr>
            <a:spLocks noGrp="1"/>
          </p:cNvSpPr>
          <p:nvPr>
            <p:ph type="sldNum" sz="quarter" idx="12"/>
          </p:nvPr>
        </p:nvSpPr>
        <p:spPr/>
        <p:txBody>
          <a:bodyPr/>
          <a:lstStyle/>
          <a:p>
            <a:fld id="{D9F085D5-EC86-4F6A-B501-C1359CB39116}" type="slidenum">
              <a:rPr lang="en-GB" smtClean="0"/>
              <a:t>25</a:t>
            </a:fld>
            <a:endParaRPr lang="en-GB"/>
          </a:p>
        </p:txBody>
      </p:sp>
      <p:sp>
        <p:nvSpPr>
          <p:cNvPr id="5" name="TextBox 4">
            <a:extLst>
              <a:ext uri="{FF2B5EF4-FFF2-40B4-BE49-F238E27FC236}">
                <a16:creationId xmlns:a16="http://schemas.microsoft.com/office/drawing/2014/main" id="{45959D0D-6E34-4B8F-8C33-3831E07937A4}"/>
              </a:ext>
            </a:extLst>
          </p:cNvPr>
          <p:cNvSpPr txBox="1"/>
          <p:nvPr/>
        </p:nvSpPr>
        <p:spPr>
          <a:xfrm>
            <a:off x="4671646" y="5982569"/>
            <a:ext cx="6682154" cy="369332"/>
          </a:xfrm>
          <a:prstGeom prst="rect">
            <a:avLst/>
          </a:prstGeom>
          <a:noFill/>
        </p:spPr>
        <p:txBody>
          <a:bodyPr wrap="square" rtlCol="0">
            <a:spAutoFit/>
          </a:bodyPr>
          <a:lstStyle/>
          <a:p>
            <a:r>
              <a:rPr lang="en-US" dirty="0"/>
              <a:t>Sources, Daily Treasury Statements and Federal Reserve Board</a:t>
            </a:r>
          </a:p>
        </p:txBody>
      </p:sp>
    </p:spTree>
    <p:extLst>
      <p:ext uri="{BB962C8B-B14F-4D97-AF65-F5344CB8AC3E}">
        <p14:creationId xmlns:p14="http://schemas.microsoft.com/office/powerpoint/2010/main" val="843217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D59C5-D950-497C-93B2-3B4A10699DC5}"/>
              </a:ext>
            </a:extLst>
          </p:cNvPr>
          <p:cNvSpPr>
            <a:spLocks noGrp="1"/>
          </p:cNvSpPr>
          <p:nvPr>
            <p:ph type="title"/>
          </p:nvPr>
        </p:nvSpPr>
        <p:spPr/>
        <p:txBody>
          <a:bodyPr/>
          <a:lstStyle/>
          <a:p>
            <a:r>
              <a:rPr lang="en-US" dirty="0">
                <a:solidFill>
                  <a:schemeClr val="bg1"/>
                </a:solidFill>
              </a:rPr>
              <a:t>Isn’</a:t>
            </a:r>
            <a:r>
              <a:rPr lang="en-US" dirty="0">
                <a:solidFill>
                  <a:schemeClr val="accent5">
                    <a:lumMod val="50000"/>
                  </a:schemeClr>
                </a:solidFill>
              </a:rPr>
              <a:t>t the Fed creating Money? </a:t>
            </a:r>
          </a:p>
        </p:txBody>
      </p:sp>
      <p:sp>
        <p:nvSpPr>
          <p:cNvPr id="4" name="Slide Number Placeholder 3">
            <a:extLst>
              <a:ext uri="{FF2B5EF4-FFF2-40B4-BE49-F238E27FC236}">
                <a16:creationId xmlns:a16="http://schemas.microsoft.com/office/drawing/2014/main" id="{880C96F7-0012-42C3-BFBF-8690C97DAAF4}"/>
              </a:ext>
            </a:extLst>
          </p:cNvPr>
          <p:cNvSpPr>
            <a:spLocks noGrp="1"/>
          </p:cNvSpPr>
          <p:nvPr>
            <p:ph type="sldNum" sz="quarter" idx="12"/>
          </p:nvPr>
        </p:nvSpPr>
        <p:spPr/>
        <p:txBody>
          <a:bodyPr/>
          <a:lstStyle/>
          <a:p>
            <a:fld id="{D9F085D5-EC86-4F6A-B501-C1359CB39116}" type="slidenum">
              <a:rPr lang="en-GB" smtClean="0"/>
              <a:t>26</a:t>
            </a:fld>
            <a:endParaRPr lang="en-GB"/>
          </a:p>
        </p:txBody>
      </p:sp>
      <p:pic>
        <p:nvPicPr>
          <p:cNvPr id="5" name="FRED Graph Chart" descr="FRED Graph">
            <a:extLst>
              <a:ext uri="{FF2B5EF4-FFF2-40B4-BE49-F238E27FC236}">
                <a16:creationId xmlns:a16="http://schemas.microsoft.com/office/drawing/2014/main" id="{107F562C-9E29-4665-B68B-FBCBF71C35B3}"/>
              </a:ext>
            </a:extLst>
          </p:cNvPr>
          <p:cNvPicPr>
            <a:picLocks noGrp="1" noChangeAspect="1"/>
          </p:cNvPicPr>
          <p:nvPr>
            <p:ph idx="1"/>
          </p:nvPr>
        </p:nvPicPr>
        <p:blipFill>
          <a:blip r:embed="rId2"/>
          <a:stretch>
            <a:fillRect/>
          </a:stretch>
        </p:blipFill>
        <p:spPr>
          <a:xfrm>
            <a:off x="4666109" y="1602226"/>
            <a:ext cx="6236916" cy="4351337"/>
          </a:xfrm>
          <a:prstGeom prst="rect">
            <a:avLst/>
          </a:prstGeom>
        </p:spPr>
      </p:pic>
      <p:sp>
        <p:nvSpPr>
          <p:cNvPr id="6" name="TextBox 5">
            <a:extLst>
              <a:ext uri="{FF2B5EF4-FFF2-40B4-BE49-F238E27FC236}">
                <a16:creationId xmlns:a16="http://schemas.microsoft.com/office/drawing/2014/main" id="{421ABDBC-EE92-496F-98C1-3FA849983EE5}"/>
              </a:ext>
            </a:extLst>
          </p:cNvPr>
          <p:cNvSpPr txBox="1"/>
          <p:nvPr/>
        </p:nvSpPr>
        <p:spPr>
          <a:xfrm>
            <a:off x="746975" y="1698585"/>
            <a:ext cx="3660460" cy="4031873"/>
          </a:xfrm>
          <a:prstGeom prst="rect">
            <a:avLst/>
          </a:prstGeom>
          <a:noFill/>
        </p:spPr>
        <p:txBody>
          <a:bodyPr wrap="square" rtlCol="0">
            <a:spAutoFit/>
          </a:bodyPr>
          <a:lstStyle/>
          <a:p>
            <a:r>
              <a:rPr lang="en-US" sz="3200" dirty="0"/>
              <a:t>Yes, but there is no (at the moment) excess aggregate demand.  And, more generally the link between money growth and inflation is pretty weak.</a:t>
            </a:r>
          </a:p>
        </p:txBody>
      </p:sp>
    </p:spTree>
    <p:extLst>
      <p:ext uri="{BB962C8B-B14F-4D97-AF65-F5344CB8AC3E}">
        <p14:creationId xmlns:p14="http://schemas.microsoft.com/office/powerpoint/2010/main" val="2691639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D5359-5833-4454-A118-CD03CC6BA1BC}"/>
              </a:ext>
            </a:extLst>
          </p:cNvPr>
          <p:cNvSpPr>
            <a:spLocks noGrp="1"/>
          </p:cNvSpPr>
          <p:nvPr>
            <p:ph type="title"/>
          </p:nvPr>
        </p:nvSpPr>
        <p:spPr/>
        <p:txBody>
          <a:bodyPr/>
          <a:lstStyle/>
          <a:p>
            <a:r>
              <a:rPr lang="en-US" dirty="0">
                <a:solidFill>
                  <a:schemeClr val="bg1"/>
                </a:solidFill>
              </a:rPr>
              <a:t>MM</a:t>
            </a:r>
            <a:r>
              <a:rPr lang="en-US" dirty="0">
                <a:solidFill>
                  <a:schemeClr val="accent5">
                    <a:lumMod val="50000"/>
                  </a:schemeClr>
                </a:solidFill>
              </a:rPr>
              <a:t>T’s Free Lunch</a:t>
            </a:r>
            <a:endParaRPr lang="en-US" dirty="0">
              <a:solidFill>
                <a:schemeClr val="bg1"/>
              </a:solidFill>
            </a:endParaRPr>
          </a:p>
        </p:txBody>
      </p:sp>
      <p:sp>
        <p:nvSpPr>
          <p:cNvPr id="3" name="Content Placeholder 2">
            <a:extLst>
              <a:ext uri="{FF2B5EF4-FFF2-40B4-BE49-F238E27FC236}">
                <a16:creationId xmlns:a16="http://schemas.microsoft.com/office/drawing/2014/main" id="{4BEB683D-F905-4514-83B2-BA6BB3EEEB0C}"/>
              </a:ext>
            </a:extLst>
          </p:cNvPr>
          <p:cNvSpPr>
            <a:spLocks noGrp="1"/>
          </p:cNvSpPr>
          <p:nvPr>
            <p:ph idx="1"/>
          </p:nvPr>
        </p:nvSpPr>
        <p:spPr/>
        <p:txBody>
          <a:bodyPr/>
          <a:lstStyle/>
          <a:p>
            <a:r>
              <a:rPr lang="en-US" dirty="0"/>
              <a:t>The only limit on deficit spending is if it leads to too much spending thereby increases current inflation.</a:t>
            </a:r>
          </a:p>
          <a:p>
            <a:r>
              <a:rPr lang="en-US" dirty="0"/>
              <a:t>Recognizing this fact, “…could free policymakers not only to act boldly amid crises but also to invest boldly in times of more stability.”</a:t>
            </a:r>
          </a:p>
          <a:p>
            <a:r>
              <a:rPr lang="en-US" dirty="0"/>
              <a:t>Too bad the second part isn’t true</a:t>
            </a:r>
          </a:p>
        </p:txBody>
      </p:sp>
      <p:sp>
        <p:nvSpPr>
          <p:cNvPr id="4" name="Slide Number Placeholder 3">
            <a:extLst>
              <a:ext uri="{FF2B5EF4-FFF2-40B4-BE49-F238E27FC236}">
                <a16:creationId xmlns:a16="http://schemas.microsoft.com/office/drawing/2014/main" id="{C7E71FAE-EB39-4335-B612-6DE9A05F480F}"/>
              </a:ext>
            </a:extLst>
          </p:cNvPr>
          <p:cNvSpPr>
            <a:spLocks noGrp="1"/>
          </p:cNvSpPr>
          <p:nvPr>
            <p:ph type="sldNum" sz="quarter" idx="12"/>
          </p:nvPr>
        </p:nvSpPr>
        <p:spPr/>
        <p:txBody>
          <a:bodyPr/>
          <a:lstStyle/>
          <a:p>
            <a:fld id="{D9F085D5-EC86-4F6A-B501-C1359CB39116}" type="slidenum">
              <a:rPr lang="en-GB" smtClean="0"/>
              <a:t>27</a:t>
            </a:fld>
            <a:endParaRPr lang="en-GB"/>
          </a:p>
        </p:txBody>
      </p:sp>
    </p:spTree>
    <p:extLst>
      <p:ext uri="{BB962C8B-B14F-4D97-AF65-F5344CB8AC3E}">
        <p14:creationId xmlns:p14="http://schemas.microsoft.com/office/powerpoint/2010/main" val="118255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4D6DD-027C-574B-85DA-7EB2BBA0C605}"/>
              </a:ext>
            </a:extLst>
          </p:cNvPr>
          <p:cNvSpPr>
            <a:spLocks noGrp="1"/>
          </p:cNvSpPr>
          <p:nvPr>
            <p:ph type="title"/>
          </p:nvPr>
        </p:nvSpPr>
        <p:spPr>
          <a:xfrm>
            <a:off x="838200" y="0"/>
            <a:ext cx="10515600" cy="1325563"/>
          </a:xfrm>
        </p:spPr>
        <p:txBody>
          <a:bodyPr/>
          <a:lstStyle/>
          <a:p>
            <a:r>
              <a:rPr lang="en-US" dirty="0">
                <a:solidFill>
                  <a:schemeClr val="bg1"/>
                </a:solidFill>
              </a:rPr>
              <a:t>Do</a:t>
            </a:r>
            <a:r>
              <a:rPr lang="en-US" dirty="0"/>
              <a:t>n’t Just Take My Word for It</a:t>
            </a:r>
          </a:p>
        </p:txBody>
      </p:sp>
      <p:pic>
        <p:nvPicPr>
          <p:cNvPr id="6" name="Content Placeholder 5" descr="A picture containing screenshot&#10;&#10;Description automatically generated">
            <a:extLst>
              <a:ext uri="{FF2B5EF4-FFF2-40B4-BE49-F238E27FC236}">
                <a16:creationId xmlns:a16="http://schemas.microsoft.com/office/drawing/2014/main" id="{A386ABDF-08D4-EB45-AAE1-99652C48AC0A}"/>
              </a:ext>
            </a:extLst>
          </p:cNvPr>
          <p:cNvPicPr>
            <a:picLocks noGrp="1" noChangeAspect="1"/>
          </p:cNvPicPr>
          <p:nvPr>
            <p:ph idx="1"/>
          </p:nvPr>
        </p:nvPicPr>
        <p:blipFill>
          <a:blip r:embed="rId2"/>
          <a:stretch>
            <a:fillRect/>
          </a:stretch>
        </p:blipFill>
        <p:spPr>
          <a:xfrm>
            <a:off x="2143597" y="1065915"/>
            <a:ext cx="7904806" cy="5164311"/>
          </a:xfrm>
        </p:spPr>
      </p:pic>
      <p:sp>
        <p:nvSpPr>
          <p:cNvPr id="4" name="Slide Number Placeholder 3">
            <a:extLst>
              <a:ext uri="{FF2B5EF4-FFF2-40B4-BE49-F238E27FC236}">
                <a16:creationId xmlns:a16="http://schemas.microsoft.com/office/drawing/2014/main" id="{F5531826-4BB4-4A4B-9D01-08CCA6C7B134}"/>
              </a:ext>
            </a:extLst>
          </p:cNvPr>
          <p:cNvSpPr>
            <a:spLocks noGrp="1"/>
          </p:cNvSpPr>
          <p:nvPr>
            <p:ph type="sldNum" sz="quarter" idx="12"/>
          </p:nvPr>
        </p:nvSpPr>
        <p:spPr/>
        <p:txBody>
          <a:bodyPr/>
          <a:lstStyle/>
          <a:p>
            <a:fld id="{D9F085D5-EC86-4F6A-B501-C1359CB39116}" type="slidenum">
              <a:rPr lang="en-GB" smtClean="0"/>
              <a:t>28</a:t>
            </a:fld>
            <a:endParaRPr lang="en-GB"/>
          </a:p>
        </p:txBody>
      </p:sp>
      <p:sp>
        <p:nvSpPr>
          <p:cNvPr id="7" name="TextBox 6">
            <a:extLst>
              <a:ext uri="{FF2B5EF4-FFF2-40B4-BE49-F238E27FC236}">
                <a16:creationId xmlns:a16="http://schemas.microsoft.com/office/drawing/2014/main" id="{7A81D331-DB00-40F4-869A-445A58011740}"/>
              </a:ext>
            </a:extLst>
          </p:cNvPr>
          <p:cNvSpPr txBox="1"/>
          <p:nvPr/>
        </p:nvSpPr>
        <p:spPr>
          <a:xfrm>
            <a:off x="376727" y="2560005"/>
            <a:ext cx="922946" cy="369332"/>
          </a:xfrm>
          <a:prstGeom prst="rect">
            <a:avLst/>
          </a:prstGeom>
          <a:noFill/>
        </p:spPr>
        <p:txBody>
          <a:bodyPr wrap="square" rtlCol="0">
            <a:spAutoFit/>
          </a:bodyPr>
          <a:lstStyle/>
          <a:p>
            <a:r>
              <a:rPr lang="en-US" dirty="0">
                <a:solidFill>
                  <a:srgbClr val="FF0000"/>
                </a:solidFill>
              </a:rPr>
              <a:t>Poll 5</a:t>
            </a:r>
          </a:p>
        </p:txBody>
      </p:sp>
    </p:spTree>
    <p:extLst>
      <p:ext uri="{BB962C8B-B14F-4D97-AF65-F5344CB8AC3E}">
        <p14:creationId xmlns:p14="http://schemas.microsoft.com/office/powerpoint/2010/main" val="891193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523984-AE2D-49C1-BFDC-B3E3759F1C95}"/>
              </a:ext>
            </a:extLst>
          </p:cNvPr>
          <p:cNvSpPr>
            <a:spLocks noGrp="1"/>
          </p:cNvSpPr>
          <p:nvPr>
            <p:ph type="title"/>
          </p:nvPr>
        </p:nvSpPr>
        <p:spPr/>
        <p:txBody>
          <a:bodyPr/>
          <a:lstStyle/>
          <a:p>
            <a:r>
              <a:rPr lang="en-US" dirty="0">
                <a:solidFill>
                  <a:schemeClr val="bg1"/>
                </a:solidFill>
              </a:rPr>
              <a:t>Mo</a:t>
            </a:r>
            <a:r>
              <a:rPr lang="en-US" dirty="0">
                <a:solidFill>
                  <a:schemeClr val="accent5">
                    <a:lumMod val="50000"/>
                  </a:schemeClr>
                </a:solidFill>
              </a:rPr>
              <a:t>re on Consensus Criticism of MMT</a:t>
            </a:r>
            <a:endParaRPr lang="en-US" dirty="0">
              <a:solidFill>
                <a:schemeClr val="bg1"/>
              </a:solidFill>
            </a:endParaRPr>
          </a:p>
        </p:txBody>
      </p:sp>
      <p:sp>
        <p:nvSpPr>
          <p:cNvPr id="3" name="Content Placeholder 2">
            <a:extLst>
              <a:ext uri="{FF2B5EF4-FFF2-40B4-BE49-F238E27FC236}">
                <a16:creationId xmlns:a16="http://schemas.microsoft.com/office/drawing/2014/main" id="{3F78E2A6-4C70-4A14-9166-666E28BA448D}"/>
              </a:ext>
            </a:extLst>
          </p:cNvPr>
          <p:cNvSpPr>
            <a:spLocks noGrp="1"/>
          </p:cNvSpPr>
          <p:nvPr>
            <p:ph idx="1"/>
          </p:nvPr>
        </p:nvSpPr>
        <p:spPr/>
        <p:txBody>
          <a:bodyPr/>
          <a:lstStyle/>
          <a:p>
            <a:r>
              <a:rPr lang="en-US" dirty="0"/>
              <a:t>What happens when “not worrying about deficits”  leads to excess aggregate demand and inflation.</a:t>
            </a:r>
          </a:p>
          <a:p>
            <a:r>
              <a:rPr lang="en-US" dirty="0"/>
              <a:t>Dr. Kelton:  At that point, Fed stops buying bonds leading to a rise in interest rates;  if that is not sufficient the deficit should be reduced to cut aggregate demand.</a:t>
            </a:r>
          </a:p>
          <a:p>
            <a:r>
              <a:rPr lang="en-US" dirty="0"/>
              <a:t>Economic point:  The economy has a lot of momentum and stopping inflation takes time.</a:t>
            </a:r>
          </a:p>
          <a:p>
            <a:r>
              <a:rPr lang="en-US" dirty="0"/>
              <a:t>Political economic point:  Will there be the political will to raise interest rates and cut government spending and raise taxes in time?</a:t>
            </a:r>
          </a:p>
        </p:txBody>
      </p:sp>
      <p:sp>
        <p:nvSpPr>
          <p:cNvPr id="4" name="Slide Number Placeholder 3">
            <a:extLst>
              <a:ext uri="{FF2B5EF4-FFF2-40B4-BE49-F238E27FC236}">
                <a16:creationId xmlns:a16="http://schemas.microsoft.com/office/drawing/2014/main" id="{BD12A742-6CAA-47D7-B5F8-3C13E11A5B70}"/>
              </a:ext>
            </a:extLst>
          </p:cNvPr>
          <p:cNvSpPr>
            <a:spLocks noGrp="1"/>
          </p:cNvSpPr>
          <p:nvPr>
            <p:ph type="sldNum" sz="quarter" idx="12"/>
          </p:nvPr>
        </p:nvSpPr>
        <p:spPr/>
        <p:txBody>
          <a:bodyPr/>
          <a:lstStyle/>
          <a:p>
            <a:fld id="{D9F085D5-EC86-4F6A-B501-C1359CB39116}" type="slidenum">
              <a:rPr lang="en-GB" smtClean="0"/>
              <a:t>29</a:t>
            </a:fld>
            <a:endParaRPr lang="en-GB"/>
          </a:p>
        </p:txBody>
      </p:sp>
    </p:spTree>
    <p:extLst>
      <p:ext uri="{BB962C8B-B14F-4D97-AF65-F5344CB8AC3E}">
        <p14:creationId xmlns:p14="http://schemas.microsoft.com/office/powerpoint/2010/main" val="808853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2500" y="0"/>
            <a:ext cx="10515600" cy="1325563"/>
          </a:xfrm>
        </p:spPr>
        <p:txBody>
          <a:bodyPr/>
          <a:lstStyle/>
          <a:p>
            <a:r>
              <a:rPr lang="en-US" dirty="0">
                <a:solidFill>
                  <a:srgbClr val="FFFFFF"/>
                </a:solidFill>
              </a:rPr>
              <a:t>Ou</a:t>
            </a:r>
            <a:r>
              <a:rPr lang="en-US" dirty="0">
                <a:solidFill>
                  <a:schemeClr val="accent5">
                    <a:lumMod val="50000"/>
                  </a:schemeClr>
                </a:solidFill>
              </a:rPr>
              <a:t>tline</a:t>
            </a:r>
          </a:p>
        </p:txBody>
      </p:sp>
      <p:sp>
        <p:nvSpPr>
          <p:cNvPr id="3" name="Content Placeholder 2"/>
          <p:cNvSpPr>
            <a:spLocks noGrp="1"/>
          </p:cNvSpPr>
          <p:nvPr>
            <p:ph idx="1"/>
          </p:nvPr>
        </p:nvSpPr>
        <p:spPr>
          <a:xfrm>
            <a:off x="838200" y="1325563"/>
            <a:ext cx="10515600" cy="4596505"/>
          </a:xfrm>
        </p:spPr>
        <p:txBody>
          <a:bodyPr>
            <a:normAutofit fontScale="92500" lnSpcReduction="20000"/>
          </a:bodyPr>
          <a:lstStyle/>
          <a:p>
            <a:pPr marL="571500" indent="-571500">
              <a:buFont typeface="+mj-lt"/>
              <a:buAutoNum type="romanUcPeriod"/>
            </a:pPr>
            <a:r>
              <a:rPr lang="en-US" dirty="0"/>
              <a:t>Debt Basics</a:t>
            </a:r>
          </a:p>
          <a:p>
            <a:pPr marL="914400" lvl="1" indent="-457200">
              <a:buFont typeface="+mj-lt"/>
              <a:buAutoNum type="arabicPeriod"/>
            </a:pPr>
            <a:r>
              <a:rPr lang="en-US" b="1" i="1" dirty="0"/>
              <a:t>Definitions and Data.</a:t>
            </a:r>
          </a:p>
          <a:p>
            <a:pPr marL="914400" lvl="1" indent="-457200">
              <a:buFont typeface="+mj-lt"/>
              <a:buAutoNum type="arabicPeriod"/>
            </a:pPr>
            <a:r>
              <a:rPr lang="en-US" b="1" i="1" dirty="0"/>
              <a:t>Not all deficits are bad, but since 1982, deficits have not served economic purpose.</a:t>
            </a:r>
          </a:p>
          <a:p>
            <a:pPr marL="914400" lvl="1" indent="-457200">
              <a:buFont typeface="+mj-lt"/>
              <a:buAutoNum type="arabicPeriod"/>
            </a:pPr>
            <a:r>
              <a:rPr lang="en-US" b="1" i="1" dirty="0"/>
              <a:t>Debt Dynamics</a:t>
            </a:r>
          </a:p>
          <a:p>
            <a:pPr marL="914400" lvl="1" indent="-457200">
              <a:buFont typeface="+mj-lt"/>
              <a:buAutoNum type="arabicPeriod"/>
            </a:pPr>
            <a:r>
              <a:rPr lang="en-US" b="1" i="1" dirty="0"/>
              <a:t>Traditional View (1980) of the costs of the debt,  based on rising interest rates</a:t>
            </a:r>
          </a:p>
          <a:p>
            <a:pPr marL="457200" indent="-457200">
              <a:buFont typeface="+mj-lt"/>
              <a:buAutoNum type="romanUcPeriod"/>
            </a:pPr>
            <a:r>
              <a:rPr lang="en-US" dirty="0"/>
              <a:t>Break!!</a:t>
            </a:r>
          </a:p>
          <a:p>
            <a:pPr marL="457200" indent="-457200">
              <a:buFont typeface="+mj-lt"/>
              <a:buAutoNum type="romanUcPeriod"/>
            </a:pPr>
            <a:r>
              <a:rPr lang="en-US" dirty="0"/>
              <a:t>T</a:t>
            </a:r>
            <a:r>
              <a:rPr lang="en-US" b="1" i="1" dirty="0"/>
              <a:t>hree New Views on the Costs of Debt:</a:t>
            </a:r>
          </a:p>
          <a:p>
            <a:pPr marL="914400" lvl="1" indent="-457200">
              <a:buFont typeface="+mj-lt"/>
              <a:buAutoNum type="arabicPeriod"/>
            </a:pPr>
            <a:r>
              <a:rPr lang="en-US" b="1" i="1" dirty="0"/>
              <a:t>Modern Monetary Theory:  There are no costs.</a:t>
            </a:r>
          </a:p>
          <a:p>
            <a:pPr marL="914400" lvl="1" indent="-457200">
              <a:buFont typeface="+mj-lt"/>
              <a:buAutoNum type="arabicPeriod"/>
            </a:pPr>
            <a:r>
              <a:rPr lang="en-US" b="1" i="1" dirty="0"/>
              <a:t>Olivier Blanchard: Stable debt has little cost.</a:t>
            </a:r>
          </a:p>
          <a:p>
            <a:pPr marL="914400" lvl="1" indent="-457200">
              <a:buFont typeface="+mj-lt"/>
              <a:buAutoNum type="arabicPeriod"/>
            </a:pPr>
            <a:r>
              <a:rPr lang="en-US" b="1" i="1" dirty="0"/>
              <a:t>Furman and Summers:  Given Blanchard, lets increase the debt now! </a:t>
            </a:r>
          </a:p>
          <a:p>
            <a:pPr marL="914400" lvl="1" indent="-457200">
              <a:buFont typeface="+mj-lt"/>
              <a:buAutoNum type="arabicPeriod"/>
            </a:pPr>
            <a:r>
              <a:rPr lang="en-US" b="1" i="1" dirty="0"/>
              <a:t>But there still are still big risks.</a:t>
            </a:r>
          </a:p>
          <a:p>
            <a:pPr marL="457200" indent="-457200">
              <a:buFont typeface="+mj-lt"/>
              <a:buAutoNum type="romanUcPeriod"/>
            </a:pPr>
            <a:r>
              <a:rPr lang="en-US" dirty="0"/>
              <a:t>Your Questions (I hope)</a:t>
            </a:r>
          </a:p>
          <a:p>
            <a:pPr marL="1371600" lvl="3" indent="0">
              <a:buNone/>
            </a:pPr>
            <a:endParaRPr lang="en-US" dirty="0"/>
          </a:p>
        </p:txBody>
      </p:sp>
      <p:sp>
        <p:nvSpPr>
          <p:cNvPr id="4" name="Slide Number Placeholder 3"/>
          <p:cNvSpPr>
            <a:spLocks noGrp="1"/>
          </p:cNvSpPr>
          <p:nvPr>
            <p:ph type="sldNum" sz="quarter" idx="12"/>
          </p:nvPr>
        </p:nvSpPr>
        <p:spPr/>
        <p:txBody>
          <a:bodyPr/>
          <a:lstStyle/>
          <a:p>
            <a:fld id="{D9F085D5-EC86-4F6A-B501-C1359CB39116}" type="slidenum">
              <a:rPr lang="en-GB" smtClean="0"/>
              <a:t>3</a:t>
            </a:fld>
            <a:endParaRPr lang="en-GB"/>
          </a:p>
        </p:txBody>
      </p:sp>
    </p:spTree>
    <p:extLst>
      <p:ext uri="{BB962C8B-B14F-4D97-AF65-F5344CB8AC3E}">
        <p14:creationId xmlns:p14="http://schemas.microsoft.com/office/powerpoint/2010/main" val="2907103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20F64F-8BA6-4232-B1B3-BB4B28E6715D}"/>
              </a:ext>
            </a:extLst>
          </p:cNvPr>
          <p:cNvSpPr>
            <a:spLocks noGrp="1"/>
          </p:cNvSpPr>
          <p:nvPr>
            <p:ph type="title"/>
          </p:nvPr>
        </p:nvSpPr>
        <p:spPr>
          <a:xfrm>
            <a:off x="766233" y="0"/>
            <a:ext cx="10515600" cy="1325563"/>
          </a:xfrm>
        </p:spPr>
        <p:txBody>
          <a:bodyPr/>
          <a:lstStyle/>
          <a:p>
            <a:r>
              <a:rPr lang="en-US" dirty="0">
                <a:solidFill>
                  <a:schemeClr val="bg1"/>
                </a:solidFill>
              </a:rPr>
              <a:t>A M</a:t>
            </a:r>
            <a:r>
              <a:rPr lang="en-US" dirty="0">
                <a:solidFill>
                  <a:schemeClr val="accent5">
                    <a:lumMod val="50000"/>
                  </a:schemeClr>
                </a:solidFill>
              </a:rPr>
              <a:t>ore Reasonable, But Still Optimistic View</a:t>
            </a:r>
            <a:endParaRPr lang="en-US" dirty="0">
              <a:solidFill>
                <a:schemeClr val="bg1"/>
              </a:solidFill>
            </a:endParaRPr>
          </a:p>
        </p:txBody>
      </p:sp>
      <p:sp>
        <p:nvSpPr>
          <p:cNvPr id="3" name="Content Placeholder 2">
            <a:extLst>
              <a:ext uri="{FF2B5EF4-FFF2-40B4-BE49-F238E27FC236}">
                <a16:creationId xmlns:a16="http://schemas.microsoft.com/office/drawing/2014/main" id="{3489FCD2-FF15-49BD-8D1E-49F5D0F0CFF8}"/>
              </a:ext>
            </a:extLst>
          </p:cNvPr>
          <p:cNvSpPr>
            <a:spLocks noGrp="1"/>
          </p:cNvSpPr>
          <p:nvPr>
            <p:ph idx="1"/>
          </p:nvPr>
        </p:nvSpPr>
        <p:spPr/>
        <p:txBody>
          <a:bodyPr/>
          <a:lstStyle/>
          <a:p>
            <a:pPr marL="0" indent="0">
              <a:buNone/>
            </a:pPr>
            <a:r>
              <a:rPr lang="en-US" sz="3200" dirty="0"/>
              <a:t>Olivier Blanchard:</a:t>
            </a:r>
          </a:p>
          <a:p>
            <a:r>
              <a:rPr lang="en-US" dirty="0"/>
              <a:t>Emeritus Professor MIT</a:t>
            </a:r>
          </a:p>
          <a:p>
            <a:r>
              <a:rPr lang="en-US" dirty="0"/>
              <a:t>Chief Economist at the IMF, 2008-2015</a:t>
            </a:r>
          </a:p>
          <a:p>
            <a:r>
              <a:rPr lang="en-US" dirty="0"/>
              <a:t>President of the American Economic Association, 2018</a:t>
            </a:r>
          </a:p>
          <a:p>
            <a:pPr marL="0" indent="0">
              <a:buNone/>
            </a:pPr>
            <a:endParaRPr lang="en-US" dirty="0"/>
          </a:p>
          <a:p>
            <a:endParaRPr lang="en-US" dirty="0"/>
          </a:p>
        </p:txBody>
      </p:sp>
      <p:sp>
        <p:nvSpPr>
          <p:cNvPr id="4" name="Slide Number Placeholder 3">
            <a:extLst>
              <a:ext uri="{FF2B5EF4-FFF2-40B4-BE49-F238E27FC236}">
                <a16:creationId xmlns:a16="http://schemas.microsoft.com/office/drawing/2014/main" id="{6871C46B-73F2-48EE-88CC-E84A188DB712}"/>
              </a:ext>
            </a:extLst>
          </p:cNvPr>
          <p:cNvSpPr>
            <a:spLocks noGrp="1"/>
          </p:cNvSpPr>
          <p:nvPr>
            <p:ph type="sldNum" sz="quarter" idx="12"/>
          </p:nvPr>
        </p:nvSpPr>
        <p:spPr/>
        <p:txBody>
          <a:bodyPr/>
          <a:lstStyle/>
          <a:p>
            <a:fld id="{D9F085D5-EC86-4F6A-B501-C1359CB39116}" type="slidenum">
              <a:rPr lang="en-GB" smtClean="0"/>
              <a:t>30</a:t>
            </a:fld>
            <a:endParaRPr lang="en-GB"/>
          </a:p>
        </p:txBody>
      </p:sp>
    </p:spTree>
    <p:extLst>
      <p:ext uri="{BB962C8B-B14F-4D97-AF65-F5344CB8AC3E}">
        <p14:creationId xmlns:p14="http://schemas.microsoft.com/office/powerpoint/2010/main" val="1939469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FA3D8C-66EC-482E-A78F-A8903943E936}"/>
              </a:ext>
            </a:extLst>
          </p:cNvPr>
          <p:cNvSpPr>
            <a:spLocks noGrp="1"/>
          </p:cNvSpPr>
          <p:nvPr>
            <p:ph type="title"/>
          </p:nvPr>
        </p:nvSpPr>
        <p:spPr>
          <a:xfrm>
            <a:off x="838200" y="345461"/>
            <a:ext cx="10515600" cy="1325563"/>
          </a:xfrm>
        </p:spPr>
        <p:txBody>
          <a:bodyPr/>
          <a:lstStyle/>
          <a:p>
            <a:r>
              <a:rPr lang="en-US" dirty="0">
                <a:solidFill>
                  <a:schemeClr val="bg1"/>
                </a:solidFill>
              </a:rPr>
              <a:t>Oli</a:t>
            </a:r>
            <a:r>
              <a:rPr lang="en-US" dirty="0">
                <a:solidFill>
                  <a:schemeClr val="accent5">
                    <a:lumMod val="50000"/>
                  </a:schemeClr>
                </a:solidFill>
              </a:rPr>
              <a:t>vier Blanchard’s Presidential Address to the AEA 1/2019 </a:t>
            </a:r>
          </a:p>
        </p:txBody>
      </p:sp>
      <p:sp>
        <p:nvSpPr>
          <p:cNvPr id="3" name="Content Placeholder 2">
            <a:extLst>
              <a:ext uri="{FF2B5EF4-FFF2-40B4-BE49-F238E27FC236}">
                <a16:creationId xmlns:a16="http://schemas.microsoft.com/office/drawing/2014/main" id="{3CBFA00C-34C6-41F2-BCA3-7BB20C0D9DD5}"/>
              </a:ext>
            </a:extLst>
          </p:cNvPr>
          <p:cNvSpPr>
            <a:spLocks noGrp="1"/>
          </p:cNvSpPr>
          <p:nvPr>
            <p:ph idx="1"/>
          </p:nvPr>
        </p:nvSpPr>
        <p:spPr>
          <a:xfrm>
            <a:off x="838200" y="1775609"/>
            <a:ext cx="10515600" cy="4351338"/>
          </a:xfrm>
        </p:spPr>
        <p:txBody>
          <a:bodyPr/>
          <a:lstStyle/>
          <a:p>
            <a:pPr marL="0" indent="0">
              <a:buNone/>
            </a:pPr>
            <a:r>
              <a:rPr lang="en-US" dirty="0"/>
              <a:t>“If the future is like the past [with low interest rates],…the issuance of debt without a later increase in taxes may well be feasible.  Put bluntly, public debt may have no fiscal cost.”</a:t>
            </a:r>
          </a:p>
          <a:p>
            <a:pPr marL="0" indent="0">
              <a:buNone/>
            </a:pPr>
            <a:r>
              <a:rPr lang="en-US" dirty="0"/>
              <a:t>But,</a:t>
            </a:r>
          </a:p>
          <a:p>
            <a:pPr marL="0" indent="0">
              <a:buNone/>
            </a:pPr>
            <a:r>
              <a:rPr lang="en-US" dirty="0"/>
              <a:t>“My purpose…is not to argue for more public debt, especially in the current political environment.  It is to have a richer discussion of the costs of debt…than is currently the case.”</a:t>
            </a:r>
          </a:p>
          <a:p>
            <a:endParaRPr lang="en-US" dirty="0"/>
          </a:p>
        </p:txBody>
      </p:sp>
      <p:sp>
        <p:nvSpPr>
          <p:cNvPr id="4" name="Slide Number Placeholder 3">
            <a:extLst>
              <a:ext uri="{FF2B5EF4-FFF2-40B4-BE49-F238E27FC236}">
                <a16:creationId xmlns:a16="http://schemas.microsoft.com/office/drawing/2014/main" id="{97570C66-4CFE-457F-A608-7A728A1D375F}"/>
              </a:ext>
            </a:extLst>
          </p:cNvPr>
          <p:cNvSpPr>
            <a:spLocks noGrp="1"/>
          </p:cNvSpPr>
          <p:nvPr>
            <p:ph type="sldNum" sz="quarter" idx="12"/>
          </p:nvPr>
        </p:nvSpPr>
        <p:spPr/>
        <p:txBody>
          <a:bodyPr/>
          <a:lstStyle/>
          <a:p>
            <a:fld id="{D9F085D5-EC86-4F6A-B501-C1359CB39116}" type="slidenum">
              <a:rPr lang="en-GB" smtClean="0"/>
              <a:t>31</a:t>
            </a:fld>
            <a:endParaRPr lang="en-GB"/>
          </a:p>
        </p:txBody>
      </p:sp>
    </p:spTree>
    <p:extLst>
      <p:ext uri="{BB962C8B-B14F-4D97-AF65-F5344CB8AC3E}">
        <p14:creationId xmlns:p14="http://schemas.microsoft.com/office/powerpoint/2010/main" val="3481984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092124-C8A7-4D69-9AD3-79FCBFD7873A}"/>
              </a:ext>
            </a:extLst>
          </p:cNvPr>
          <p:cNvSpPr>
            <a:spLocks noGrp="1"/>
          </p:cNvSpPr>
          <p:nvPr>
            <p:ph type="title"/>
          </p:nvPr>
        </p:nvSpPr>
        <p:spPr/>
        <p:txBody>
          <a:bodyPr/>
          <a:lstStyle/>
          <a:p>
            <a:r>
              <a:rPr lang="en-US" dirty="0">
                <a:solidFill>
                  <a:schemeClr val="bg1"/>
                </a:solidFill>
              </a:rPr>
              <a:t>Wh</a:t>
            </a:r>
            <a:r>
              <a:rPr lang="en-US" dirty="0">
                <a:solidFill>
                  <a:schemeClr val="accent5">
                    <a:lumMod val="50000"/>
                  </a:schemeClr>
                </a:solidFill>
              </a:rPr>
              <a:t>at the Traditional View Got Wrong</a:t>
            </a:r>
          </a:p>
        </p:txBody>
      </p:sp>
      <p:sp>
        <p:nvSpPr>
          <p:cNvPr id="3" name="Content Placeholder 2">
            <a:extLst>
              <a:ext uri="{FF2B5EF4-FFF2-40B4-BE49-F238E27FC236}">
                <a16:creationId xmlns:a16="http://schemas.microsoft.com/office/drawing/2014/main" id="{6FEF8616-2C97-4BAF-BD10-8AEC19FC4FE3}"/>
              </a:ext>
            </a:extLst>
          </p:cNvPr>
          <p:cNvSpPr>
            <a:spLocks noGrp="1"/>
          </p:cNvSpPr>
          <p:nvPr>
            <p:ph idx="1"/>
          </p:nvPr>
        </p:nvSpPr>
        <p:spPr/>
        <p:txBody>
          <a:bodyPr/>
          <a:lstStyle/>
          <a:p>
            <a:r>
              <a:rPr lang="en-US" dirty="0"/>
              <a:t>Stabilizing the Relative Debt, Debt/GDP, requires that the growth rate in debt equals the growth rate of GDP.</a:t>
            </a:r>
          </a:p>
          <a:p>
            <a:r>
              <a:rPr lang="en-US" dirty="0">
                <a:solidFill>
                  <a:schemeClr val="accent5">
                    <a:lumMod val="50000"/>
                  </a:schemeClr>
                </a:solidFill>
              </a:rPr>
              <a:t>The traditional view assumes that the interest rate on debt is greater than the growth rate of GDP</a:t>
            </a:r>
          </a:p>
          <a:p>
            <a:pPr lvl="1"/>
            <a:r>
              <a:rPr lang="en-US" dirty="0">
                <a:solidFill>
                  <a:schemeClr val="accent5">
                    <a:lumMod val="50000"/>
                  </a:schemeClr>
                </a:solidFill>
              </a:rPr>
              <a:t>So the primary deficit must be </a:t>
            </a:r>
            <a:r>
              <a:rPr lang="en-US" b="1" i="1" dirty="0">
                <a:solidFill>
                  <a:schemeClr val="accent5">
                    <a:lumMod val="50000"/>
                  </a:schemeClr>
                </a:solidFill>
              </a:rPr>
              <a:t>negative </a:t>
            </a:r>
            <a:r>
              <a:rPr lang="en-US" dirty="0">
                <a:solidFill>
                  <a:schemeClr val="accent5">
                    <a:lumMod val="50000"/>
                  </a:schemeClr>
                </a:solidFill>
              </a:rPr>
              <a:t> (primary surplus) to lower the growth rate of the debt</a:t>
            </a:r>
          </a:p>
        </p:txBody>
      </p:sp>
      <p:sp>
        <p:nvSpPr>
          <p:cNvPr id="4" name="Slide Number Placeholder 3">
            <a:extLst>
              <a:ext uri="{FF2B5EF4-FFF2-40B4-BE49-F238E27FC236}">
                <a16:creationId xmlns:a16="http://schemas.microsoft.com/office/drawing/2014/main" id="{C8F875F9-B1F5-4AA7-98A5-BB53C2E38FE7}"/>
              </a:ext>
            </a:extLst>
          </p:cNvPr>
          <p:cNvSpPr>
            <a:spLocks noGrp="1"/>
          </p:cNvSpPr>
          <p:nvPr>
            <p:ph type="sldNum" sz="quarter" idx="12"/>
          </p:nvPr>
        </p:nvSpPr>
        <p:spPr/>
        <p:txBody>
          <a:bodyPr/>
          <a:lstStyle/>
          <a:p>
            <a:fld id="{D9F085D5-EC86-4F6A-B501-C1359CB39116}" type="slidenum">
              <a:rPr lang="en-GB" smtClean="0"/>
              <a:t>32</a:t>
            </a:fld>
            <a:endParaRPr lang="en-GB"/>
          </a:p>
        </p:txBody>
      </p:sp>
    </p:spTree>
    <p:extLst>
      <p:ext uri="{BB962C8B-B14F-4D97-AF65-F5344CB8AC3E}">
        <p14:creationId xmlns:p14="http://schemas.microsoft.com/office/powerpoint/2010/main" val="495141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BA998-757D-4301-A4D6-63C15B3E2298}"/>
              </a:ext>
            </a:extLst>
          </p:cNvPr>
          <p:cNvSpPr>
            <a:spLocks noGrp="1"/>
          </p:cNvSpPr>
          <p:nvPr>
            <p:ph type="title"/>
          </p:nvPr>
        </p:nvSpPr>
        <p:spPr/>
        <p:txBody>
          <a:bodyPr/>
          <a:lstStyle/>
          <a:p>
            <a:r>
              <a:rPr lang="en-US" dirty="0">
                <a:solidFill>
                  <a:schemeClr val="bg1"/>
                </a:solidFill>
              </a:rPr>
              <a:t>Bla</a:t>
            </a:r>
            <a:r>
              <a:rPr lang="en-US" dirty="0">
                <a:solidFill>
                  <a:schemeClr val="accent5">
                    <a:lumMod val="50000"/>
                  </a:schemeClr>
                </a:solidFill>
              </a:rPr>
              <a:t>nchard’s Evidence</a:t>
            </a:r>
            <a:endParaRPr lang="en-US" dirty="0">
              <a:solidFill>
                <a:schemeClr val="bg1"/>
              </a:solidFill>
            </a:endParaRPr>
          </a:p>
        </p:txBody>
      </p:sp>
      <p:sp>
        <p:nvSpPr>
          <p:cNvPr id="4" name="Slide Number Placeholder 3">
            <a:extLst>
              <a:ext uri="{FF2B5EF4-FFF2-40B4-BE49-F238E27FC236}">
                <a16:creationId xmlns:a16="http://schemas.microsoft.com/office/drawing/2014/main" id="{BB37BD15-A9F0-4A89-90DF-A1FB667DAD45}"/>
              </a:ext>
            </a:extLst>
          </p:cNvPr>
          <p:cNvSpPr>
            <a:spLocks noGrp="1"/>
          </p:cNvSpPr>
          <p:nvPr>
            <p:ph type="sldNum" sz="quarter" idx="12"/>
          </p:nvPr>
        </p:nvSpPr>
        <p:spPr/>
        <p:txBody>
          <a:bodyPr/>
          <a:lstStyle/>
          <a:p>
            <a:fld id="{D9F085D5-EC86-4F6A-B501-C1359CB39116}" type="slidenum">
              <a:rPr lang="en-GB" smtClean="0"/>
              <a:t>33</a:t>
            </a:fld>
            <a:endParaRPr lang="en-GB"/>
          </a:p>
        </p:txBody>
      </p:sp>
      <p:pic>
        <p:nvPicPr>
          <p:cNvPr id="8" name="Content Placeholder 7">
            <a:extLst>
              <a:ext uri="{FF2B5EF4-FFF2-40B4-BE49-F238E27FC236}">
                <a16:creationId xmlns:a16="http://schemas.microsoft.com/office/drawing/2014/main" id="{31BFBE69-65FF-4EE0-8DF0-6D85ED1EBFDF}"/>
              </a:ext>
            </a:extLst>
          </p:cNvPr>
          <p:cNvPicPr>
            <a:picLocks noGrp="1" noChangeAspect="1"/>
          </p:cNvPicPr>
          <p:nvPr>
            <p:ph idx="1"/>
          </p:nvPr>
        </p:nvPicPr>
        <p:blipFill>
          <a:blip r:embed="rId2"/>
          <a:stretch>
            <a:fillRect/>
          </a:stretch>
        </p:blipFill>
        <p:spPr>
          <a:xfrm>
            <a:off x="6186308" y="1201026"/>
            <a:ext cx="4964631" cy="5029200"/>
          </a:xfrm>
          <a:prstGeom prst="rect">
            <a:avLst/>
          </a:prstGeom>
        </p:spPr>
      </p:pic>
      <p:grpSp>
        <p:nvGrpSpPr>
          <p:cNvPr id="10" name="Group 9">
            <a:extLst>
              <a:ext uri="{FF2B5EF4-FFF2-40B4-BE49-F238E27FC236}">
                <a16:creationId xmlns:a16="http://schemas.microsoft.com/office/drawing/2014/main" id="{ACAC3E2A-93D6-431C-9390-8CC69E51F1DD}"/>
              </a:ext>
            </a:extLst>
          </p:cNvPr>
          <p:cNvGrpSpPr/>
          <p:nvPr/>
        </p:nvGrpSpPr>
        <p:grpSpPr>
          <a:xfrm>
            <a:off x="204711" y="1585662"/>
            <a:ext cx="5684704" cy="1538937"/>
            <a:chOff x="204711" y="1585662"/>
            <a:chExt cx="5684704" cy="1538937"/>
          </a:xfrm>
        </p:grpSpPr>
        <p:sp>
          <p:nvSpPr>
            <p:cNvPr id="6" name="TextBox 5">
              <a:extLst>
                <a:ext uri="{FF2B5EF4-FFF2-40B4-BE49-F238E27FC236}">
                  <a16:creationId xmlns:a16="http://schemas.microsoft.com/office/drawing/2014/main" id="{16427269-D022-4E0B-A968-06D6770E8098}"/>
                </a:ext>
              </a:extLst>
            </p:cNvPr>
            <p:cNvSpPr txBox="1"/>
            <p:nvPr/>
          </p:nvSpPr>
          <p:spPr>
            <a:xfrm>
              <a:off x="1041061" y="2539824"/>
              <a:ext cx="2963917" cy="584775"/>
            </a:xfrm>
            <a:prstGeom prst="rect">
              <a:avLst/>
            </a:prstGeom>
            <a:noFill/>
          </p:spPr>
          <p:txBody>
            <a:bodyPr wrap="square" rtlCol="0">
              <a:spAutoFit/>
            </a:bodyPr>
            <a:lstStyle/>
            <a:p>
              <a:r>
                <a:rPr lang="en-US" sz="3200" dirty="0"/>
                <a:t>CBO, 4/19/2021</a:t>
              </a:r>
            </a:p>
          </p:txBody>
        </p:sp>
        <p:pic>
          <p:nvPicPr>
            <p:cNvPr id="9" name="Picture 8">
              <a:extLst>
                <a:ext uri="{FF2B5EF4-FFF2-40B4-BE49-F238E27FC236}">
                  <a16:creationId xmlns:a16="http://schemas.microsoft.com/office/drawing/2014/main" id="{13126B22-8CB9-4D74-9316-47C078CF13C3}"/>
                </a:ext>
              </a:extLst>
            </p:cNvPr>
            <p:cNvPicPr>
              <a:picLocks noChangeAspect="1"/>
            </p:cNvPicPr>
            <p:nvPr/>
          </p:nvPicPr>
          <p:blipFill>
            <a:blip r:embed="rId3"/>
            <a:stretch>
              <a:fillRect/>
            </a:stretch>
          </p:blipFill>
          <p:spPr>
            <a:xfrm>
              <a:off x="204711" y="1585662"/>
              <a:ext cx="5684704" cy="694063"/>
            </a:xfrm>
            <a:prstGeom prst="rect">
              <a:avLst/>
            </a:prstGeom>
          </p:spPr>
        </p:pic>
      </p:grpSp>
    </p:spTree>
    <p:extLst>
      <p:ext uri="{BB962C8B-B14F-4D97-AF65-F5344CB8AC3E}">
        <p14:creationId xmlns:p14="http://schemas.microsoft.com/office/powerpoint/2010/main" val="2751565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092124-C8A7-4D69-9AD3-79FCBFD7873A}"/>
              </a:ext>
            </a:extLst>
          </p:cNvPr>
          <p:cNvSpPr>
            <a:spLocks noGrp="1"/>
          </p:cNvSpPr>
          <p:nvPr>
            <p:ph type="title"/>
          </p:nvPr>
        </p:nvSpPr>
        <p:spPr/>
        <p:txBody>
          <a:bodyPr/>
          <a:lstStyle/>
          <a:p>
            <a:r>
              <a:rPr lang="en-US" dirty="0">
                <a:solidFill>
                  <a:schemeClr val="bg1"/>
                </a:solidFill>
              </a:rPr>
              <a:t>An </a:t>
            </a:r>
            <a:r>
              <a:rPr lang="en-US" dirty="0">
                <a:solidFill>
                  <a:schemeClr val="accent5">
                    <a:lumMod val="50000"/>
                  </a:schemeClr>
                </a:solidFill>
              </a:rPr>
              <a:t>Almost Free Lunch</a:t>
            </a:r>
          </a:p>
        </p:txBody>
      </p:sp>
      <p:sp>
        <p:nvSpPr>
          <p:cNvPr id="3" name="Content Placeholder 2">
            <a:extLst>
              <a:ext uri="{FF2B5EF4-FFF2-40B4-BE49-F238E27FC236}">
                <a16:creationId xmlns:a16="http://schemas.microsoft.com/office/drawing/2014/main" id="{6FEF8616-2C97-4BAF-BD10-8AEC19FC4FE3}"/>
              </a:ext>
            </a:extLst>
          </p:cNvPr>
          <p:cNvSpPr>
            <a:spLocks noGrp="1"/>
          </p:cNvSpPr>
          <p:nvPr>
            <p:ph idx="1"/>
          </p:nvPr>
        </p:nvSpPr>
        <p:spPr>
          <a:xfrm>
            <a:off x="666572" y="1570730"/>
            <a:ext cx="10687228" cy="4351338"/>
          </a:xfrm>
        </p:spPr>
        <p:txBody>
          <a:bodyPr>
            <a:normAutofit/>
          </a:bodyPr>
          <a:lstStyle/>
          <a:p>
            <a:r>
              <a:rPr lang="en-US" dirty="0"/>
              <a:t>If the interest rate is </a:t>
            </a:r>
            <a:r>
              <a:rPr lang="en-US" i="1" dirty="0">
                <a:solidFill>
                  <a:srgbClr val="FF0000"/>
                </a:solidFill>
              </a:rPr>
              <a:t>less</a:t>
            </a:r>
            <a:r>
              <a:rPr lang="en-US" dirty="0"/>
              <a:t> than the growth rate of GDP, then Debt to GDP can be stabilized with a (small) </a:t>
            </a:r>
            <a:r>
              <a:rPr lang="en-US" i="1" dirty="0">
                <a:solidFill>
                  <a:srgbClr val="FF0000"/>
                </a:solidFill>
              </a:rPr>
              <a:t>deficit </a:t>
            </a:r>
            <a:r>
              <a:rPr lang="en-US" dirty="0">
                <a:solidFill>
                  <a:schemeClr val="accent5">
                    <a:lumMod val="50000"/>
                  </a:schemeClr>
                </a:solidFill>
              </a:rPr>
              <a:t>in programmatic outlays relative to revenues</a:t>
            </a:r>
            <a:r>
              <a:rPr lang="en-US" dirty="0"/>
              <a:t>.</a:t>
            </a:r>
          </a:p>
          <a:p>
            <a:r>
              <a:rPr lang="en-US" dirty="0"/>
              <a:t>E.g., Suppose that the growth of GDP is 4% and the interest on the debt is 3%.  If the primary deficit were zero, the relative debt would fall.</a:t>
            </a:r>
          </a:p>
          <a:p>
            <a:r>
              <a:rPr lang="en-US" dirty="0"/>
              <a:t>Blanchard does believe that the relative debt must be stabilized</a:t>
            </a:r>
          </a:p>
          <a:p>
            <a:pPr marL="914400" lvl="1" indent="-457200">
              <a:buFont typeface="+mj-lt"/>
              <a:buAutoNum type="arabicPeriod"/>
            </a:pPr>
            <a:r>
              <a:rPr lang="en-US" dirty="0"/>
              <a:t>At some point deficits must be reduced.</a:t>
            </a:r>
          </a:p>
          <a:p>
            <a:pPr marL="914400" lvl="1" indent="-457200">
              <a:buFont typeface="+mj-lt"/>
              <a:buAutoNum type="arabicPeriod"/>
            </a:pPr>
            <a:r>
              <a:rPr lang="en-US" dirty="0"/>
              <a:t>But it may not be crucial at what level the debt is stabilized.</a:t>
            </a:r>
          </a:p>
          <a:p>
            <a:pPr marL="0" indent="0">
              <a:buNone/>
            </a:pPr>
            <a:endParaRPr lang="en-US" dirty="0"/>
          </a:p>
        </p:txBody>
      </p:sp>
      <p:sp>
        <p:nvSpPr>
          <p:cNvPr id="4" name="Slide Number Placeholder 3">
            <a:extLst>
              <a:ext uri="{FF2B5EF4-FFF2-40B4-BE49-F238E27FC236}">
                <a16:creationId xmlns:a16="http://schemas.microsoft.com/office/drawing/2014/main" id="{C8F875F9-B1F5-4AA7-98A5-BB53C2E38FE7}"/>
              </a:ext>
            </a:extLst>
          </p:cNvPr>
          <p:cNvSpPr>
            <a:spLocks noGrp="1"/>
          </p:cNvSpPr>
          <p:nvPr>
            <p:ph type="sldNum" sz="quarter" idx="12"/>
          </p:nvPr>
        </p:nvSpPr>
        <p:spPr/>
        <p:txBody>
          <a:bodyPr/>
          <a:lstStyle/>
          <a:p>
            <a:fld id="{D9F085D5-EC86-4F6A-B501-C1359CB39116}" type="slidenum">
              <a:rPr lang="en-GB" smtClean="0"/>
              <a:t>34</a:t>
            </a:fld>
            <a:endParaRPr lang="en-GB"/>
          </a:p>
        </p:txBody>
      </p:sp>
    </p:spTree>
    <p:extLst>
      <p:ext uri="{BB962C8B-B14F-4D97-AF65-F5344CB8AC3E}">
        <p14:creationId xmlns:p14="http://schemas.microsoft.com/office/powerpoint/2010/main" val="4282189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FB753-565C-44B6-9683-15599E0698DB}"/>
              </a:ext>
            </a:extLst>
          </p:cNvPr>
          <p:cNvSpPr>
            <a:spLocks noGrp="1"/>
          </p:cNvSpPr>
          <p:nvPr>
            <p:ph type="title"/>
          </p:nvPr>
        </p:nvSpPr>
        <p:spPr/>
        <p:txBody>
          <a:bodyPr/>
          <a:lstStyle/>
          <a:p>
            <a:r>
              <a:rPr lang="en-US" dirty="0">
                <a:solidFill>
                  <a:schemeClr val="bg1"/>
                </a:solidFill>
              </a:rPr>
              <a:t>Tak</a:t>
            </a:r>
            <a:r>
              <a:rPr lang="en-US" dirty="0">
                <a:solidFill>
                  <a:schemeClr val="accent5">
                    <a:lumMod val="50000"/>
                  </a:schemeClr>
                </a:solidFill>
              </a:rPr>
              <a:t>ing It One Step Further: (St. Augustine)</a:t>
            </a:r>
            <a:endParaRPr lang="en-US" dirty="0">
              <a:solidFill>
                <a:schemeClr val="bg1"/>
              </a:solidFill>
            </a:endParaRPr>
          </a:p>
        </p:txBody>
      </p:sp>
      <p:sp>
        <p:nvSpPr>
          <p:cNvPr id="3" name="Content Placeholder 2">
            <a:extLst>
              <a:ext uri="{FF2B5EF4-FFF2-40B4-BE49-F238E27FC236}">
                <a16:creationId xmlns:a16="http://schemas.microsoft.com/office/drawing/2014/main" id="{459AA8A2-E7DD-4E0D-A725-F8D8DB4AD19D}"/>
              </a:ext>
            </a:extLst>
          </p:cNvPr>
          <p:cNvSpPr>
            <a:spLocks noGrp="1"/>
          </p:cNvSpPr>
          <p:nvPr>
            <p:ph idx="1"/>
          </p:nvPr>
        </p:nvSpPr>
        <p:spPr/>
        <p:txBody>
          <a:bodyPr>
            <a:normAutofit/>
          </a:bodyPr>
          <a:lstStyle/>
          <a:p>
            <a:pPr marL="0" indent="0">
              <a:buNone/>
            </a:pPr>
            <a:r>
              <a:rPr lang="en-US" dirty="0"/>
              <a:t>Jason Furman and Larry Summers, 12/1 presentation to Brookings</a:t>
            </a:r>
          </a:p>
          <a:p>
            <a:r>
              <a:rPr lang="en-US" dirty="0"/>
              <a:t> Low Interest Rates are Here to Stay, but not clear why.</a:t>
            </a:r>
          </a:p>
          <a:p>
            <a:pPr lvl="1"/>
            <a:r>
              <a:rPr lang="en-US" dirty="0"/>
              <a:t>private saving higher due to longer retirement periods, increased inequality, and rising uncertainty.</a:t>
            </a:r>
          </a:p>
          <a:p>
            <a:pPr lvl="1"/>
            <a:r>
              <a:rPr lang="en-US" dirty="0"/>
              <a:t>Bernanke’s “Savings Glut” from China and Japan</a:t>
            </a:r>
          </a:p>
          <a:p>
            <a:r>
              <a:rPr lang="en-US" dirty="0"/>
              <a:t> Low Interest Rates Are a Problem:</a:t>
            </a:r>
          </a:p>
          <a:p>
            <a:pPr lvl="1"/>
            <a:r>
              <a:rPr lang="en-US" dirty="0"/>
              <a:t>Fed fights recessions by lowering interest rates.  This time by 2.25 pct. pts, vs. 6.3 pct. pts on average in the past recessions.</a:t>
            </a:r>
          </a:p>
          <a:p>
            <a:pPr lvl="1"/>
            <a:r>
              <a:rPr lang="en-US" dirty="0"/>
              <a:t>Low interest rates lead to financial instability in “search for yield.”</a:t>
            </a:r>
          </a:p>
        </p:txBody>
      </p:sp>
      <p:sp>
        <p:nvSpPr>
          <p:cNvPr id="4" name="Slide Number Placeholder 3">
            <a:extLst>
              <a:ext uri="{FF2B5EF4-FFF2-40B4-BE49-F238E27FC236}">
                <a16:creationId xmlns:a16="http://schemas.microsoft.com/office/drawing/2014/main" id="{57AB06F7-9521-42EF-9E84-8D86EF49681E}"/>
              </a:ext>
            </a:extLst>
          </p:cNvPr>
          <p:cNvSpPr>
            <a:spLocks noGrp="1"/>
          </p:cNvSpPr>
          <p:nvPr>
            <p:ph type="sldNum" sz="quarter" idx="12"/>
          </p:nvPr>
        </p:nvSpPr>
        <p:spPr/>
        <p:txBody>
          <a:bodyPr/>
          <a:lstStyle/>
          <a:p>
            <a:fld id="{D9F085D5-EC86-4F6A-B501-C1359CB39116}" type="slidenum">
              <a:rPr lang="en-GB" smtClean="0"/>
              <a:t>35</a:t>
            </a:fld>
            <a:endParaRPr lang="en-GB"/>
          </a:p>
        </p:txBody>
      </p:sp>
      <p:sp>
        <p:nvSpPr>
          <p:cNvPr id="5" name="TextBox 4">
            <a:extLst>
              <a:ext uri="{FF2B5EF4-FFF2-40B4-BE49-F238E27FC236}">
                <a16:creationId xmlns:a16="http://schemas.microsoft.com/office/drawing/2014/main" id="{C923B2B1-8081-476B-87C4-1FB1BB15818D}"/>
              </a:ext>
            </a:extLst>
          </p:cNvPr>
          <p:cNvSpPr txBox="1"/>
          <p:nvPr/>
        </p:nvSpPr>
        <p:spPr>
          <a:xfrm>
            <a:off x="4700469" y="6089622"/>
            <a:ext cx="6605899" cy="646331"/>
          </a:xfrm>
          <a:prstGeom prst="rect">
            <a:avLst/>
          </a:prstGeom>
          <a:noFill/>
        </p:spPr>
        <p:txBody>
          <a:bodyPr wrap="square" rtlCol="0">
            <a:spAutoFit/>
          </a:bodyPr>
          <a:lstStyle/>
          <a:p>
            <a:r>
              <a:rPr lang="en-US"/>
              <a:t>https://www.brookings.edu/wp-content/uploads/2020/11/furman-summers-fiscal-reconsideration-discussion-draft.pdf</a:t>
            </a:r>
            <a:endParaRPr lang="en-US" dirty="0"/>
          </a:p>
        </p:txBody>
      </p:sp>
    </p:spTree>
    <p:extLst>
      <p:ext uri="{BB962C8B-B14F-4D97-AF65-F5344CB8AC3E}">
        <p14:creationId xmlns:p14="http://schemas.microsoft.com/office/powerpoint/2010/main" val="3642319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C5495-BDB6-4BCB-B969-9D99A12F1BF6}"/>
              </a:ext>
            </a:extLst>
          </p:cNvPr>
          <p:cNvSpPr>
            <a:spLocks noGrp="1"/>
          </p:cNvSpPr>
          <p:nvPr>
            <p:ph type="title"/>
          </p:nvPr>
        </p:nvSpPr>
        <p:spPr/>
        <p:txBody>
          <a:bodyPr/>
          <a:lstStyle/>
          <a:p>
            <a:r>
              <a:rPr lang="en-US" dirty="0">
                <a:solidFill>
                  <a:schemeClr val="bg1"/>
                </a:solidFill>
              </a:rPr>
              <a:t>Fur</a:t>
            </a:r>
            <a:r>
              <a:rPr lang="en-US" dirty="0">
                <a:solidFill>
                  <a:schemeClr val="accent5">
                    <a:lumMod val="50000"/>
                  </a:schemeClr>
                </a:solidFill>
              </a:rPr>
              <a:t>man &amp; Summers Conclude</a:t>
            </a:r>
            <a:endParaRPr lang="en-US" dirty="0">
              <a:solidFill>
                <a:schemeClr val="bg1"/>
              </a:solidFill>
            </a:endParaRPr>
          </a:p>
        </p:txBody>
      </p:sp>
      <p:sp>
        <p:nvSpPr>
          <p:cNvPr id="3" name="Content Placeholder 2">
            <a:extLst>
              <a:ext uri="{FF2B5EF4-FFF2-40B4-BE49-F238E27FC236}">
                <a16:creationId xmlns:a16="http://schemas.microsoft.com/office/drawing/2014/main" id="{18ED27A7-1B3F-4D7B-8C33-644FFE32A93C}"/>
              </a:ext>
            </a:extLst>
          </p:cNvPr>
          <p:cNvSpPr>
            <a:spLocks noGrp="1"/>
          </p:cNvSpPr>
          <p:nvPr>
            <p:ph idx="1"/>
          </p:nvPr>
        </p:nvSpPr>
        <p:spPr/>
        <p:txBody>
          <a:bodyPr/>
          <a:lstStyle/>
          <a:p>
            <a:pPr marL="514350" indent="-514350">
              <a:buFont typeface="+mj-lt"/>
              <a:buAutoNum type="arabicPeriod"/>
            </a:pPr>
            <a:r>
              <a:rPr lang="en-US" dirty="0"/>
              <a:t>Low Interest Rates Imply Public Investment may be quite profitable.</a:t>
            </a:r>
            <a:endParaRPr lang="en-US" dirty="0">
              <a:solidFill>
                <a:schemeClr val="accent5">
                  <a:lumMod val="50000"/>
                </a:schemeClr>
              </a:solidFill>
            </a:endParaRPr>
          </a:p>
          <a:p>
            <a:pPr marL="514350" indent="-514350">
              <a:buFont typeface="+mj-lt"/>
              <a:buAutoNum type="arabicPeriod"/>
            </a:pPr>
            <a:r>
              <a:rPr lang="en-US" dirty="0">
                <a:solidFill>
                  <a:schemeClr val="accent5">
                    <a:lumMod val="50000"/>
                  </a:schemeClr>
                </a:solidFill>
              </a:rPr>
              <a:t> Expand D</a:t>
            </a:r>
            <a:r>
              <a:rPr lang="en-US" dirty="0"/>
              <a:t>ebt-Financed Public Investment </a:t>
            </a:r>
            <a:r>
              <a:rPr lang="en-US" i="1" dirty="0">
                <a:solidFill>
                  <a:srgbClr val="FF0000"/>
                </a:solidFill>
              </a:rPr>
              <a:t>as long as </a:t>
            </a:r>
            <a:r>
              <a:rPr lang="en-US" dirty="0"/>
              <a:t>there are profitable investments and interest rates are at moderate levels (Good Reason to Borrow #2).</a:t>
            </a:r>
          </a:p>
          <a:p>
            <a:pPr marL="514350" indent="-514350">
              <a:buFont typeface="+mj-lt"/>
              <a:buAutoNum type="arabicPeriod"/>
            </a:pPr>
            <a:r>
              <a:rPr lang="en-US" dirty="0"/>
              <a:t>Kerfuffle over the American Rescue Plan</a:t>
            </a:r>
          </a:p>
          <a:p>
            <a:pPr marL="514350" indent="-514350">
              <a:buFont typeface="+mj-lt"/>
              <a:buAutoNum type="arabicPeriod"/>
            </a:pPr>
            <a:endParaRPr lang="en-US" dirty="0"/>
          </a:p>
          <a:p>
            <a:endParaRPr lang="en-US" dirty="0"/>
          </a:p>
        </p:txBody>
      </p:sp>
      <p:sp>
        <p:nvSpPr>
          <p:cNvPr id="4" name="Slide Number Placeholder 3">
            <a:extLst>
              <a:ext uri="{FF2B5EF4-FFF2-40B4-BE49-F238E27FC236}">
                <a16:creationId xmlns:a16="http://schemas.microsoft.com/office/drawing/2014/main" id="{EA39E8CB-B453-4A8B-9413-E3B6436D1548}"/>
              </a:ext>
            </a:extLst>
          </p:cNvPr>
          <p:cNvSpPr>
            <a:spLocks noGrp="1"/>
          </p:cNvSpPr>
          <p:nvPr>
            <p:ph type="sldNum" sz="quarter" idx="12"/>
          </p:nvPr>
        </p:nvSpPr>
        <p:spPr/>
        <p:txBody>
          <a:bodyPr/>
          <a:lstStyle/>
          <a:p>
            <a:fld id="{D9F085D5-EC86-4F6A-B501-C1359CB39116}" type="slidenum">
              <a:rPr lang="en-GB" smtClean="0"/>
              <a:t>36</a:t>
            </a:fld>
            <a:endParaRPr lang="en-GB"/>
          </a:p>
        </p:txBody>
      </p:sp>
    </p:spTree>
    <p:extLst>
      <p:ext uri="{BB962C8B-B14F-4D97-AF65-F5344CB8AC3E}">
        <p14:creationId xmlns:p14="http://schemas.microsoft.com/office/powerpoint/2010/main" val="3731353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68A22-92D6-4FCF-9B98-A03A7E4CCF9B}"/>
              </a:ext>
            </a:extLst>
          </p:cNvPr>
          <p:cNvSpPr>
            <a:spLocks noGrp="1"/>
          </p:cNvSpPr>
          <p:nvPr>
            <p:ph type="title"/>
          </p:nvPr>
        </p:nvSpPr>
        <p:spPr/>
        <p:txBody>
          <a:bodyPr/>
          <a:lstStyle/>
          <a:p>
            <a:r>
              <a:rPr lang="en-US" dirty="0">
                <a:solidFill>
                  <a:schemeClr val="bg1"/>
                </a:solidFill>
              </a:rPr>
              <a:t>But</a:t>
            </a:r>
            <a:r>
              <a:rPr lang="en-US" dirty="0">
                <a:solidFill>
                  <a:schemeClr val="accent5">
                    <a:lumMod val="50000"/>
                  </a:schemeClr>
                </a:solidFill>
              </a:rPr>
              <a:t> why must the relative debt be stabilized</a:t>
            </a:r>
            <a:endParaRPr lang="en-US" dirty="0">
              <a:solidFill>
                <a:schemeClr val="bg1"/>
              </a:solidFill>
            </a:endParaRPr>
          </a:p>
        </p:txBody>
      </p:sp>
      <p:sp>
        <p:nvSpPr>
          <p:cNvPr id="3" name="Content Placeholder 2">
            <a:extLst>
              <a:ext uri="{FF2B5EF4-FFF2-40B4-BE49-F238E27FC236}">
                <a16:creationId xmlns:a16="http://schemas.microsoft.com/office/drawing/2014/main" id="{5B57F28D-BEA6-45CA-90FB-9A72B1B0E10E}"/>
              </a:ext>
            </a:extLst>
          </p:cNvPr>
          <p:cNvSpPr>
            <a:spLocks noGrp="1"/>
          </p:cNvSpPr>
          <p:nvPr>
            <p:ph idx="1"/>
          </p:nvPr>
        </p:nvSpPr>
        <p:spPr/>
        <p:txBody>
          <a:bodyPr/>
          <a:lstStyle/>
          <a:p>
            <a:r>
              <a:rPr lang="en-US" dirty="0"/>
              <a:t>For practical purposes, the US cannot default on its debt, but…</a:t>
            </a:r>
          </a:p>
          <a:p>
            <a:r>
              <a:rPr lang="en-US" dirty="0"/>
              <a:t>International investors, however, can still lose if the exchange value of the dollar falls. </a:t>
            </a:r>
          </a:p>
          <a:p>
            <a:r>
              <a:rPr lang="en-US" dirty="0"/>
              <a:t>Remember, foreign holdings of the public debt amount to 40 percent of the total</a:t>
            </a:r>
          </a:p>
        </p:txBody>
      </p:sp>
      <p:sp>
        <p:nvSpPr>
          <p:cNvPr id="4" name="Slide Number Placeholder 3">
            <a:extLst>
              <a:ext uri="{FF2B5EF4-FFF2-40B4-BE49-F238E27FC236}">
                <a16:creationId xmlns:a16="http://schemas.microsoft.com/office/drawing/2014/main" id="{BC3E53CE-D569-4804-A8A2-70BFA4C92EA6}"/>
              </a:ext>
            </a:extLst>
          </p:cNvPr>
          <p:cNvSpPr>
            <a:spLocks noGrp="1"/>
          </p:cNvSpPr>
          <p:nvPr>
            <p:ph type="sldNum" sz="quarter" idx="12"/>
          </p:nvPr>
        </p:nvSpPr>
        <p:spPr/>
        <p:txBody>
          <a:bodyPr/>
          <a:lstStyle/>
          <a:p>
            <a:fld id="{D9F085D5-EC86-4F6A-B501-C1359CB39116}" type="slidenum">
              <a:rPr lang="en-GB" smtClean="0"/>
              <a:t>37</a:t>
            </a:fld>
            <a:endParaRPr lang="en-GB"/>
          </a:p>
        </p:txBody>
      </p:sp>
    </p:spTree>
    <p:extLst>
      <p:ext uri="{BB962C8B-B14F-4D97-AF65-F5344CB8AC3E}">
        <p14:creationId xmlns:p14="http://schemas.microsoft.com/office/powerpoint/2010/main" val="3974923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B5AF6-52E9-4A03-A70C-11C11371DE6D}"/>
              </a:ext>
            </a:extLst>
          </p:cNvPr>
          <p:cNvSpPr>
            <a:spLocks noGrp="1"/>
          </p:cNvSpPr>
          <p:nvPr>
            <p:ph type="title"/>
          </p:nvPr>
        </p:nvSpPr>
        <p:spPr/>
        <p:txBody>
          <a:bodyPr/>
          <a:lstStyle/>
          <a:p>
            <a:r>
              <a:rPr lang="en-US" dirty="0">
                <a:solidFill>
                  <a:schemeClr val="bg1"/>
                </a:solidFill>
              </a:rPr>
              <a:t>Wh</a:t>
            </a:r>
            <a:r>
              <a:rPr lang="en-US" dirty="0">
                <a:solidFill>
                  <a:schemeClr val="accent5">
                    <a:lumMod val="50000"/>
                  </a:schemeClr>
                </a:solidFill>
              </a:rPr>
              <a:t>y do Foreigners Buy US Treasuries?</a:t>
            </a:r>
            <a:endParaRPr lang="en-US" dirty="0">
              <a:solidFill>
                <a:schemeClr val="bg1"/>
              </a:solidFill>
            </a:endParaRPr>
          </a:p>
        </p:txBody>
      </p:sp>
      <p:sp>
        <p:nvSpPr>
          <p:cNvPr id="3" name="Content Placeholder 2">
            <a:extLst>
              <a:ext uri="{FF2B5EF4-FFF2-40B4-BE49-F238E27FC236}">
                <a16:creationId xmlns:a16="http://schemas.microsoft.com/office/drawing/2014/main" id="{FBA09AED-1629-4712-BA99-E990B5B22B11}"/>
              </a:ext>
            </a:extLst>
          </p:cNvPr>
          <p:cNvSpPr>
            <a:spLocks noGrp="1"/>
          </p:cNvSpPr>
          <p:nvPr>
            <p:ph idx="1"/>
          </p:nvPr>
        </p:nvSpPr>
        <p:spPr/>
        <p:txBody>
          <a:bodyPr/>
          <a:lstStyle/>
          <a:p>
            <a:r>
              <a:rPr lang="en-US" dirty="0"/>
              <a:t>Market for Treasuries is the deepest, (usually) the most liquid capital market in the world.</a:t>
            </a:r>
          </a:p>
          <a:p>
            <a:r>
              <a:rPr lang="en-US" dirty="0"/>
              <a:t>US economy has a history of political and economic stability.</a:t>
            </a:r>
          </a:p>
          <a:p>
            <a:r>
              <a:rPr lang="en-US" dirty="0"/>
              <a:t>The dollar is the largest international reserve currency.</a:t>
            </a:r>
          </a:p>
          <a:p>
            <a:pPr lvl="1"/>
            <a:r>
              <a:rPr lang="en-US" dirty="0"/>
              <a:t>Most international transactions are quoted in dollars, e.g., oil.</a:t>
            </a:r>
          </a:p>
          <a:p>
            <a:pPr lvl="1"/>
            <a:r>
              <a:rPr lang="en-US" dirty="0"/>
              <a:t>With some exceptions, foreigners borrow in dollars. E.g., Yankee bonds</a:t>
            </a:r>
          </a:p>
          <a:p>
            <a:pPr marL="0" indent="0">
              <a:buNone/>
            </a:pPr>
            <a:r>
              <a:rPr lang="en-US" dirty="0"/>
              <a:t>What would happen if foreigners lost confidence in the stability of the dollar?</a:t>
            </a:r>
          </a:p>
        </p:txBody>
      </p:sp>
      <p:sp>
        <p:nvSpPr>
          <p:cNvPr id="4" name="Slide Number Placeholder 3">
            <a:extLst>
              <a:ext uri="{FF2B5EF4-FFF2-40B4-BE49-F238E27FC236}">
                <a16:creationId xmlns:a16="http://schemas.microsoft.com/office/drawing/2014/main" id="{E00DAE5F-4177-4847-A763-056464C91970}"/>
              </a:ext>
            </a:extLst>
          </p:cNvPr>
          <p:cNvSpPr>
            <a:spLocks noGrp="1"/>
          </p:cNvSpPr>
          <p:nvPr>
            <p:ph type="sldNum" sz="quarter" idx="12"/>
          </p:nvPr>
        </p:nvSpPr>
        <p:spPr/>
        <p:txBody>
          <a:bodyPr/>
          <a:lstStyle/>
          <a:p>
            <a:fld id="{D9F085D5-EC86-4F6A-B501-C1359CB39116}" type="slidenum">
              <a:rPr lang="en-GB" smtClean="0"/>
              <a:t>38</a:t>
            </a:fld>
            <a:endParaRPr lang="en-GB"/>
          </a:p>
        </p:txBody>
      </p:sp>
    </p:spTree>
    <p:extLst>
      <p:ext uri="{BB962C8B-B14F-4D97-AF65-F5344CB8AC3E}">
        <p14:creationId xmlns:p14="http://schemas.microsoft.com/office/powerpoint/2010/main" val="2436547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700AE4-D1F1-435A-872C-0043D8EA67CB}"/>
              </a:ext>
            </a:extLst>
          </p:cNvPr>
          <p:cNvSpPr>
            <a:spLocks noGrp="1"/>
          </p:cNvSpPr>
          <p:nvPr>
            <p:ph type="title"/>
          </p:nvPr>
        </p:nvSpPr>
        <p:spPr/>
        <p:txBody>
          <a:bodyPr/>
          <a:lstStyle/>
          <a:p>
            <a:r>
              <a:rPr lang="en-US" dirty="0">
                <a:solidFill>
                  <a:schemeClr val="bg1"/>
                </a:solidFill>
              </a:rPr>
              <a:t>CBO</a:t>
            </a:r>
            <a:r>
              <a:rPr lang="en-US" dirty="0">
                <a:solidFill>
                  <a:schemeClr val="accent5">
                    <a:lumMod val="50000"/>
                  </a:schemeClr>
                </a:solidFill>
              </a:rPr>
              <a:t>: Debt and Fiscal Crisis</a:t>
            </a:r>
            <a:endParaRPr lang="en-US" dirty="0">
              <a:solidFill>
                <a:schemeClr val="bg1"/>
              </a:solidFill>
            </a:endParaRPr>
          </a:p>
        </p:txBody>
      </p:sp>
      <p:sp>
        <p:nvSpPr>
          <p:cNvPr id="3" name="Content Placeholder 2">
            <a:extLst>
              <a:ext uri="{FF2B5EF4-FFF2-40B4-BE49-F238E27FC236}">
                <a16:creationId xmlns:a16="http://schemas.microsoft.com/office/drawing/2014/main" id="{56A40B4C-779D-45C4-9E57-F4C7F3F1F4D5}"/>
              </a:ext>
            </a:extLst>
          </p:cNvPr>
          <p:cNvSpPr>
            <a:spLocks noGrp="1"/>
          </p:cNvSpPr>
          <p:nvPr>
            <p:ph idx="1"/>
          </p:nvPr>
        </p:nvSpPr>
        <p:spPr/>
        <p:txBody>
          <a:bodyPr/>
          <a:lstStyle/>
          <a:p>
            <a:pPr marL="0" indent="0">
              <a:buNone/>
            </a:pPr>
            <a:r>
              <a:rPr lang="en-US" b="0" dirty="0"/>
              <a:t>The risk of [such] a fiscal crisis appears to be low in the short run despite the higher deficits and debt stemming from the pandemic…. Nonetheless, the much higher debt over time would raise the risk of a fiscal crisis in the years ahead.</a:t>
            </a:r>
          </a:p>
          <a:p>
            <a:pPr marL="0" indent="0" algn="r">
              <a:buNone/>
            </a:pPr>
            <a:r>
              <a:rPr lang="en-US" dirty="0"/>
              <a:t>CBO, </a:t>
            </a:r>
            <a:r>
              <a:rPr lang="en-US" i="1" dirty="0"/>
              <a:t>The 2020 Long-Term Budget Outlook, </a:t>
            </a:r>
            <a:r>
              <a:rPr lang="en-US" dirty="0"/>
              <a:t>9/2020</a:t>
            </a:r>
          </a:p>
          <a:p>
            <a:endParaRPr lang="en-US" dirty="0"/>
          </a:p>
        </p:txBody>
      </p:sp>
      <p:sp>
        <p:nvSpPr>
          <p:cNvPr id="4" name="Slide Number Placeholder 3">
            <a:extLst>
              <a:ext uri="{FF2B5EF4-FFF2-40B4-BE49-F238E27FC236}">
                <a16:creationId xmlns:a16="http://schemas.microsoft.com/office/drawing/2014/main" id="{121BE5FA-42F5-41EC-9E4F-EAD2859C42D1}"/>
              </a:ext>
            </a:extLst>
          </p:cNvPr>
          <p:cNvSpPr>
            <a:spLocks noGrp="1"/>
          </p:cNvSpPr>
          <p:nvPr>
            <p:ph type="sldNum" sz="quarter" idx="12"/>
          </p:nvPr>
        </p:nvSpPr>
        <p:spPr/>
        <p:txBody>
          <a:bodyPr/>
          <a:lstStyle/>
          <a:p>
            <a:fld id="{D9F085D5-EC86-4F6A-B501-C1359CB39116}" type="slidenum">
              <a:rPr lang="en-GB" smtClean="0"/>
              <a:t>39</a:t>
            </a:fld>
            <a:endParaRPr lang="en-GB"/>
          </a:p>
        </p:txBody>
      </p:sp>
    </p:spTree>
    <p:extLst>
      <p:ext uri="{BB962C8B-B14F-4D97-AF65-F5344CB8AC3E}">
        <p14:creationId xmlns:p14="http://schemas.microsoft.com/office/powerpoint/2010/main" val="15430630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E2E22-A54C-8749-8B66-1F6A5D34BE59}"/>
              </a:ext>
            </a:extLst>
          </p:cNvPr>
          <p:cNvSpPr>
            <a:spLocks noGrp="1"/>
          </p:cNvSpPr>
          <p:nvPr>
            <p:ph type="title"/>
          </p:nvPr>
        </p:nvSpPr>
        <p:spPr>
          <a:xfrm>
            <a:off x="800100" y="0"/>
            <a:ext cx="10515600" cy="1325563"/>
          </a:xfrm>
        </p:spPr>
        <p:txBody>
          <a:bodyPr/>
          <a:lstStyle/>
          <a:p>
            <a:r>
              <a:rPr lang="en-US" dirty="0">
                <a:solidFill>
                  <a:schemeClr val="bg1"/>
                </a:solidFill>
              </a:rPr>
              <a:t>Wh</a:t>
            </a:r>
            <a:r>
              <a:rPr lang="en-US" dirty="0"/>
              <a:t>at Does the U.S. Gov’t Budget Look Like?</a:t>
            </a:r>
          </a:p>
        </p:txBody>
      </p:sp>
      <p:sp>
        <p:nvSpPr>
          <p:cNvPr id="4" name="Slide Number Placeholder 3">
            <a:extLst>
              <a:ext uri="{FF2B5EF4-FFF2-40B4-BE49-F238E27FC236}">
                <a16:creationId xmlns:a16="http://schemas.microsoft.com/office/drawing/2014/main" id="{839DB3FD-6BBC-D04C-8BBD-ECD9059FED54}"/>
              </a:ext>
            </a:extLst>
          </p:cNvPr>
          <p:cNvSpPr>
            <a:spLocks noGrp="1"/>
          </p:cNvSpPr>
          <p:nvPr>
            <p:ph type="sldNum" sz="quarter" idx="12"/>
          </p:nvPr>
        </p:nvSpPr>
        <p:spPr/>
        <p:txBody>
          <a:bodyPr/>
          <a:lstStyle/>
          <a:p>
            <a:fld id="{D9F085D5-EC86-4F6A-B501-C1359CB39116}" type="slidenum">
              <a:rPr lang="en-GB" smtClean="0"/>
              <a:t>4</a:t>
            </a:fld>
            <a:endParaRPr lang="en-GB"/>
          </a:p>
        </p:txBody>
      </p:sp>
      <p:graphicFrame>
        <p:nvGraphicFramePr>
          <p:cNvPr id="6" name="Table 5">
            <a:extLst>
              <a:ext uri="{FF2B5EF4-FFF2-40B4-BE49-F238E27FC236}">
                <a16:creationId xmlns:a16="http://schemas.microsoft.com/office/drawing/2014/main" id="{9A29FE31-6082-DD4E-988F-7C0A182A5C5B}"/>
              </a:ext>
            </a:extLst>
          </p:cNvPr>
          <p:cNvGraphicFramePr>
            <a:graphicFrameLocks noGrp="1"/>
          </p:cNvGraphicFramePr>
          <p:nvPr/>
        </p:nvGraphicFramePr>
        <p:xfrm>
          <a:off x="838200" y="1730375"/>
          <a:ext cx="10515600" cy="3627120"/>
        </p:xfrm>
        <a:graphic>
          <a:graphicData uri="http://schemas.openxmlformats.org/drawingml/2006/table">
            <a:tbl>
              <a:tblPr firstRow="1" bandRow="1">
                <a:tableStyleId>{5C22544A-7EE6-4342-B048-85BDC9FD1C3A}</a:tableStyleId>
              </a:tblPr>
              <a:tblGrid>
                <a:gridCol w="2601686">
                  <a:extLst>
                    <a:ext uri="{9D8B030D-6E8A-4147-A177-3AD203B41FA5}">
                      <a16:colId xmlns:a16="http://schemas.microsoft.com/office/drawing/2014/main" val="1340818955"/>
                    </a:ext>
                  </a:extLst>
                </a:gridCol>
                <a:gridCol w="2177143">
                  <a:extLst>
                    <a:ext uri="{9D8B030D-6E8A-4147-A177-3AD203B41FA5}">
                      <a16:colId xmlns:a16="http://schemas.microsoft.com/office/drawing/2014/main" val="1608040808"/>
                    </a:ext>
                  </a:extLst>
                </a:gridCol>
                <a:gridCol w="1707502">
                  <a:extLst>
                    <a:ext uri="{9D8B030D-6E8A-4147-A177-3AD203B41FA5}">
                      <a16:colId xmlns:a16="http://schemas.microsoft.com/office/drawing/2014/main" val="1525291220"/>
                    </a:ext>
                  </a:extLst>
                </a:gridCol>
                <a:gridCol w="2230016">
                  <a:extLst>
                    <a:ext uri="{9D8B030D-6E8A-4147-A177-3AD203B41FA5}">
                      <a16:colId xmlns:a16="http://schemas.microsoft.com/office/drawing/2014/main" val="594871950"/>
                    </a:ext>
                  </a:extLst>
                </a:gridCol>
                <a:gridCol w="1799253">
                  <a:extLst>
                    <a:ext uri="{9D8B030D-6E8A-4147-A177-3AD203B41FA5}">
                      <a16:colId xmlns:a16="http://schemas.microsoft.com/office/drawing/2014/main" val="4044408904"/>
                    </a:ext>
                  </a:extLst>
                </a:gridCol>
              </a:tblGrid>
              <a:tr h="370840">
                <a:tc>
                  <a:txBody>
                    <a:bodyPr/>
                    <a:lstStyle/>
                    <a:p>
                      <a:r>
                        <a:rPr lang="en-US" sz="2800" dirty="0"/>
                        <a:t>Revenue</a:t>
                      </a:r>
                    </a:p>
                  </a:txBody>
                  <a:tcPr/>
                </a:tc>
                <a:tc>
                  <a:txBody>
                    <a:bodyPr/>
                    <a:lstStyle/>
                    <a:p>
                      <a:pPr algn="r"/>
                      <a:r>
                        <a:rPr lang="en-US" sz="2800" dirty="0"/>
                        <a:t>Billions</a:t>
                      </a:r>
                    </a:p>
                  </a:txBody>
                  <a:tcPr/>
                </a:tc>
                <a:tc>
                  <a:txBody>
                    <a:bodyPr/>
                    <a:lstStyle/>
                    <a:p>
                      <a:endParaRPr lang="en-US" sz="2800"/>
                    </a:p>
                  </a:txBody>
                  <a:tcPr/>
                </a:tc>
                <a:tc>
                  <a:txBody>
                    <a:bodyPr/>
                    <a:lstStyle/>
                    <a:p>
                      <a:r>
                        <a:rPr lang="en-US" sz="2800" dirty="0"/>
                        <a:t>Outlays</a:t>
                      </a:r>
                    </a:p>
                  </a:txBody>
                  <a:tcPr/>
                </a:tc>
                <a:tc>
                  <a:txBody>
                    <a:bodyPr/>
                    <a:lstStyle/>
                    <a:p>
                      <a:pPr algn="r"/>
                      <a:r>
                        <a:rPr lang="en-US" sz="2800" dirty="0"/>
                        <a:t>Billions</a:t>
                      </a:r>
                    </a:p>
                  </a:txBody>
                  <a:tcPr/>
                </a:tc>
                <a:extLst>
                  <a:ext uri="{0D108BD9-81ED-4DB2-BD59-A6C34878D82A}">
                    <a16:rowId xmlns:a16="http://schemas.microsoft.com/office/drawing/2014/main" val="2633016298"/>
                  </a:ext>
                </a:extLst>
              </a:tr>
              <a:tr h="370840">
                <a:tc>
                  <a:txBody>
                    <a:bodyPr/>
                    <a:lstStyle/>
                    <a:p>
                      <a:r>
                        <a:rPr lang="en-US" sz="2800" dirty="0"/>
                        <a:t>Income Taxes</a:t>
                      </a:r>
                    </a:p>
                  </a:txBody>
                  <a:tcPr/>
                </a:tc>
                <a:tc>
                  <a:txBody>
                    <a:bodyPr/>
                    <a:lstStyle/>
                    <a:p>
                      <a:pPr algn="r"/>
                      <a:r>
                        <a:rPr lang="en-US" sz="2800" dirty="0"/>
                        <a:t>$1,609</a:t>
                      </a:r>
                    </a:p>
                  </a:txBody>
                  <a:tcPr/>
                </a:tc>
                <a:tc>
                  <a:txBody>
                    <a:bodyPr/>
                    <a:lstStyle/>
                    <a:p>
                      <a:endParaRPr lang="en-US" sz="2800" dirty="0"/>
                    </a:p>
                  </a:txBody>
                  <a:tcPr/>
                </a:tc>
                <a:tc>
                  <a:txBody>
                    <a:bodyPr/>
                    <a:lstStyle/>
                    <a:p>
                      <a:r>
                        <a:rPr lang="en-US" sz="2800" dirty="0"/>
                        <a:t>Mandatory</a:t>
                      </a:r>
                    </a:p>
                  </a:txBody>
                  <a:tcPr/>
                </a:tc>
                <a:tc>
                  <a:txBody>
                    <a:bodyPr/>
                    <a:lstStyle/>
                    <a:p>
                      <a:pPr algn="r"/>
                      <a:r>
                        <a:rPr lang="en-US" sz="2800" dirty="0"/>
                        <a:t>$2,315</a:t>
                      </a:r>
                    </a:p>
                  </a:txBody>
                  <a:tcPr/>
                </a:tc>
                <a:extLst>
                  <a:ext uri="{0D108BD9-81ED-4DB2-BD59-A6C34878D82A}">
                    <a16:rowId xmlns:a16="http://schemas.microsoft.com/office/drawing/2014/main" val="1631346331"/>
                  </a:ext>
                </a:extLst>
              </a:tr>
              <a:tr h="370840">
                <a:tc>
                  <a:txBody>
                    <a:bodyPr/>
                    <a:lstStyle/>
                    <a:p>
                      <a:r>
                        <a:rPr lang="en-US" sz="2800" dirty="0"/>
                        <a:t>Payroll Taxes</a:t>
                      </a:r>
                    </a:p>
                  </a:txBody>
                  <a:tcPr/>
                </a:tc>
                <a:tc>
                  <a:txBody>
                    <a:bodyPr/>
                    <a:lstStyle/>
                    <a:p>
                      <a:pPr algn="r"/>
                      <a:r>
                        <a:rPr lang="en-US" sz="2800" dirty="0"/>
                        <a:t>$1,310</a:t>
                      </a:r>
                    </a:p>
                  </a:txBody>
                  <a:tcPr/>
                </a:tc>
                <a:tc>
                  <a:txBody>
                    <a:bodyPr/>
                    <a:lstStyle/>
                    <a:p>
                      <a:endParaRPr lang="en-US" sz="2800" dirty="0"/>
                    </a:p>
                  </a:txBody>
                  <a:tcPr/>
                </a:tc>
                <a:tc>
                  <a:txBody>
                    <a:bodyPr/>
                    <a:lstStyle/>
                    <a:p>
                      <a:r>
                        <a:rPr lang="en-US" sz="2800" dirty="0"/>
                        <a:t>Discretionary</a:t>
                      </a:r>
                    </a:p>
                  </a:txBody>
                  <a:tcPr/>
                </a:tc>
                <a:tc>
                  <a:txBody>
                    <a:bodyPr/>
                    <a:lstStyle/>
                    <a:p>
                      <a:pPr algn="r"/>
                      <a:r>
                        <a:rPr lang="en-US" sz="2800" dirty="0"/>
                        <a:t>$3,850</a:t>
                      </a:r>
                    </a:p>
                  </a:txBody>
                  <a:tcPr/>
                </a:tc>
                <a:extLst>
                  <a:ext uri="{0D108BD9-81ED-4DB2-BD59-A6C34878D82A}">
                    <a16:rowId xmlns:a16="http://schemas.microsoft.com/office/drawing/2014/main" val="431293013"/>
                  </a:ext>
                </a:extLst>
              </a:tr>
              <a:tr h="370840">
                <a:tc>
                  <a:txBody>
                    <a:bodyPr/>
                    <a:lstStyle/>
                    <a:p>
                      <a:r>
                        <a:rPr lang="en-US" sz="2800" dirty="0"/>
                        <a:t>Corporate Taxes</a:t>
                      </a:r>
                    </a:p>
                  </a:txBody>
                  <a:tcPr/>
                </a:tc>
                <a:tc>
                  <a:txBody>
                    <a:bodyPr/>
                    <a:lstStyle/>
                    <a:p>
                      <a:pPr algn="r"/>
                      <a:r>
                        <a:rPr lang="en-US" sz="2800" dirty="0"/>
                        <a:t>$212</a:t>
                      </a:r>
                    </a:p>
                  </a:txBody>
                  <a:tcPr/>
                </a:tc>
                <a:tc>
                  <a:txBody>
                    <a:bodyPr/>
                    <a:lstStyle/>
                    <a:p>
                      <a:endParaRPr lang="en-US" sz="2800" dirty="0"/>
                    </a:p>
                  </a:txBody>
                  <a:tcPr/>
                </a:tc>
                <a:tc>
                  <a:txBody>
                    <a:bodyPr/>
                    <a:lstStyle/>
                    <a:p>
                      <a:r>
                        <a:rPr lang="en-US" sz="2800" dirty="0"/>
                        <a:t>Interest</a:t>
                      </a:r>
                    </a:p>
                  </a:txBody>
                  <a:tcPr/>
                </a:tc>
                <a:tc>
                  <a:txBody>
                    <a:bodyPr/>
                    <a:lstStyle/>
                    <a:p>
                      <a:pPr algn="r"/>
                      <a:r>
                        <a:rPr lang="en-US" sz="2800" dirty="0"/>
                        <a:t>$387</a:t>
                      </a:r>
                    </a:p>
                  </a:txBody>
                  <a:tcPr/>
                </a:tc>
                <a:extLst>
                  <a:ext uri="{0D108BD9-81ED-4DB2-BD59-A6C34878D82A}">
                    <a16:rowId xmlns:a16="http://schemas.microsoft.com/office/drawing/2014/main" val="2119688532"/>
                  </a:ext>
                </a:extLst>
              </a:tr>
              <a:tr h="370840">
                <a:tc>
                  <a:txBody>
                    <a:bodyPr/>
                    <a:lstStyle/>
                    <a:p>
                      <a:r>
                        <a:rPr lang="en-US" sz="2800" dirty="0"/>
                        <a:t>Other</a:t>
                      </a:r>
                    </a:p>
                  </a:txBody>
                  <a:tcPr/>
                </a:tc>
                <a:tc>
                  <a:txBody>
                    <a:bodyPr/>
                    <a:lstStyle/>
                    <a:p>
                      <a:pPr algn="r"/>
                      <a:r>
                        <a:rPr lang="en-US" sz="2800" dirty="0"/>
                        <a:t>$289</a:t>
                      </a:r>
                    </a:p>
                  </a:txBody>
                  <a:tcPr/>
                </a:tc>
                <a:tc>
                  <a:txBody>
                    <a:bodyPr/>
                    <a:lstStyle/>
                    <a:p>
                      <a:endParaRPr lang="en-US" sz="2800" dirty="0"/>
                    </a:p>
                  </a:txBody>
                  <a:tcPr/>
                </a:tc>
                <a:tc>
                  <a:txBody>
                    <a:bodyPr/>
                    <a:lstStyle/>
                    <a:p>
                      <a:endParaRPr lang="en-US" sz="2800" dirty="0"/>
                    </a:p>
                  </a:txBody>
                  <a:tcPr/>
                </a:tc>
                <a:tc>
                  <a:txBody>
                    <a:bodyPr/>
                    <a:lstStyle/>
                    <a:p>
                      <a:pPr algn="r"/>
                      <a:endParaRPr lang="en-US" sz="2800" dirty="0"/>
                    </a:p>
                  </a:txBody>
                  <a:tcPr/>
                </a:tc>
                <a:extLst>
                  <a:ext uri="{0D108BD9-81ED-4DB2-BD59-A6C34878D82A}">
                    <a16:rowId xmlns:a16="http://schemas.microsoft.com/office/drawing/2014/main" val="3925267515"/>
                  </a:ext>
                </a:extLst>
              </a:tr>
              <a:tr h="370840">
                <a:tc>
                  <a:txBody>
                    <a:bodyPr/>
                    <a:lstStyle/>
                    <a:p>
                      <a:endParaRPr lang="en-US" sz="2800" dirty="0"/>
                    </a:p>
                  </a:txBody>
                  <a:tcPr/>
                </a:tc>
                <a:tc>
                  <a:txBody>
                    <a:bodyPr/>
                    <a:lstStyle/>
                    <a:p>
                      <a:pPr algn="r"/>
                      <a:endParaRPr lang="en-US" sz="2800" dirty="0"/>
                    </a:p>
                  </a:txBody>
                  <a:tcPr/>
                </a:tc>
                <a:tc>
                  <a:txBody>
                    <a:bodyPr/>
                    <a:lstStyle/>
                    <a:p>
                      <a:endParaRPr lang="en-US" sz="2800" dirty="0"/>
                    </a:p>
                  </a:txBody>
                  <a:tcPr/>
                </a:tc>
                <a:tc>
                  <a:txBody>
                    <a:bodyPr/>
                    <a:lstStyle/>
                    <a:p>
                      <a:endParaRPr lang="en-US" sz="2800" dirty="0"/>
                    </a:p>
                  </a:txBody>
                  <a:tcPr/>
                </a:tc>
                <a:tc>
                  <a:txBody>
                    <a:bodyPr/>
                    <a:lstStyle/>
                    <a:p>
                      <a:pPr algn="r"/>
                      <a:endParaRPr lang="en-US" sz="2800" dirty="0"/>
                    </a:p>
                  </a:txBody>
                  <a:tcPr/>
                </a:tc>
                <a:extLst>
                  <a:ext uri="{0D108BD9-81ED-4DB2-BD59-A6C34878D82A}">
                    <a16:rowId xmlns:a16="http://schemas.microsoft.com/office/drawing/2014/main" val="347518079"/>
                  </a:ext>
                </a:extLst>
              </a:tr>
              <a:tr h="370840">
                <a:tc>
                  <a:txBody>
                    <a:bodyPr/>
                    <a:lstStyle/>
                    <a:p>
                      <a:r>
                        <a:rPr lang="en-US" sz="2800" dirty="0"/>
                        <a:t>Total</a:t>
                      </a:r>
                    </a:p>
                  </a:txBody>
                  <a:tcPr/>
                </a:tc>
                <a:tc>
                  <a:txBody>
                    <a:bodyPr/>
                    <a:lstStyle/>
                    <a:p>
                      <a:pPr algn="r"/>
                      <a:r>
                        <a:rPr lang="en-US" sz="2800" dirty="0"/>
                        <a:t>$3,420</a:t>
                      </a:r>
                    </a:p>
                  </a:txBody>
                  <a:tcPr/>
                </a:tc>
                <a:tc>
                  <a:txBody>
                    <a:bodyPr/>
                    <a:lstStyle/>
                    <a:p>
                      <a:endParaRPr lang="en-US" sz="2800" dirty="0"/>
                    </a:p>
                  </a:txBody>
                  <a:tcPr/>
                </a:tc>
                <a:tc>
                  <a:txBody>
                    <a:bodyPr/>
                    <a:lstStyle/>
                    <a:p>
                      <a:r>
                        <a:rPr lang="en-US" sz="2800" dirty="0"/>
                        <a:t>Total</a:t>
                      </a:r>
                    </a:p>
                  </a:txBody>
                  <a:tcPr/>
                </a:tc>
                <a:tc>
                  <a:txBody>
                    <a:bodyPr/>
                    <a:lstStyle/>
                    <a:p>
                      <a:pPr algn="r"/>
                      <a:r>
                        <a:rPr lang="en-US" sz="2800" dirty="0"/>
                        <a:t>$6,552</a:t>
                      </a:r>
                    </a:p>
                  </a:txBody>
                  <a:tcPr/>
                </a:tc>
                <a:extLst>
                  <a:ext uri="{0D108BD9-81ED-4DB2-BD59-A6C34878D82A}">
                    <a16:rowId xmlns:a16="http://schemas.microsoft.com/office/drawing/2014/main" val="1247307514"/>
                  </a:ext>
                </a:extLst>
              </a:tr>
            </a:tbl>
          </a:graphicData>
        </a:graphic>
      </p:graphicFrame>
      <p:sp>
        <p:nvSpPr>
          <p:cNvPr id="7" name="TextBox 6">
            <a:extLst>
              <a:ext uri="{FF2B5EF4-FFF2-40B4-BE49-F238E27FC236}">
                <a16:creationId xmlns:a16="http://schemas.microsoft.com/office/drawing/2014/main" id="{B731C253-BAC7-E34E-A86A-67088D2BE8C7}"/>
              </a:ext>
            </a:extLst>
          </p:cNvPr>
          <p:cNvSpPr txBox="1"/>
          <p:nvPr/>
        </p:nvSpPr>
        <p:spPr>
          <a:xfrm>
            <a:off x="3593678" y="971620"/>
            <a:ext cx="5053115" cy="584775"/>
          </a:xfrm>
          <a:prstGeom prst="rect">
            <a:avLst/>
          </a:prstGeom>
          <a:noFill/>
        </p:spPr>
        <p:txBody>
          <a:bodyPr wrap="none" rtlCol="0">
            <a:spAutoFit/>
          </a:bodyPr>
          <a:lstStyle/>
          <a:p>
            <a:r>
              <a:rPr lang="en-US" sz="3200" b="1" dirty="0"/>
              <a:t>Fiscal 2020 Budget Summary</a:t>
            </a:r>
          </a:p>
        </p:txBody>
      </p:sp>
      <p:sp>
        <p:nvSpPr>
          <p:cNvPr id="8" name="TextBox 7">
            <a:extLst>
              <a:ext uri="{FF2B5EF4-FFF2-40B4-BE49-F238E27FC236}">
                <a16:creationId xmlns:a16="http://schemas.microsoft.com/office/drawing/2014/main" id="{A49F6DB5-7ACB-C649-ACAA-C5BE8B1DB750}"/>
              </a:ext>
            </a:extLst>
          </p:cNvPr>
          <p:cNvSpPr txBox="1"/>
          <p:nvPr/>
        </p:nvSpPr>
        <p:spPr>
          <a:xfrm>
            <a:off x="3704887" y="5609194"/>
            <a:ext cx="4168577" cy="584775"/>
          </a:xfrm>
          <a:prstGeom prst="rect">
            <a:avLst/>
          </a:prstGeom>
          <a:noFill/>
        </p:spPr>
        <p:txBody>
          <a:bodyPr wrap="none" rtlCol="0">
            <a:spAutoFit/>
          </a:bodyPr>
          <a:lstStyle/>
          <a:p>
            <a:r>
              <a:rPr lang="en-US" sz="3200" dirty="0"/>
              <a:t>Budget Deficit:    $3,132</a:t>
            </a:r>
          </a:p>
        </p:txBody>
      </p:sp>
      <p:sp>
        <p:nvSpPr>
          <p:cNvPr id="3" name="Oval 2"/>
          <p:cNvSpPr/>
          <p:nvPr/>
        </p:nvSpPr>
        <p:spPr>
          <a:xfrm>
            <a:off x="3913111" y="4604888"/>
            <a:ext cx="2145345" cy="1004306"/>
          </a:xfrm>
          <a:prstGeom prst="ellipse">
            <a:avLst/>
          </a:prstGeom>
          <a:noFill/>
          <a:ln w="635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Oval 4"/>
          <p:cNvSpPr/>
          <p:nvPr/>
        </p:nvSpPr>
        <p:spPr>
          <a:xfrm>
            <a:off x="9620312" y="4579814"/>
            <a:ext cx="2282647" cy="1004306"/>
          </a:xfrm>
          <a:prstGeom prst="ellipse">
            <a:avLst/>
          </a:prstGeom>
          <a:noFill/>
          <a:ln w="762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70BFB99F-996A-2744-8CB9-3453F485E7B3}"/>
              </a:ext>
            </a:extLst>
          </p:cNvPr>
          <p:cNvSpPr/>
          <p:nvPr/>
        </p:nvSpPr>
        <p:spPr>
          <a:xfrm>
            <a:off x="6162508" y="5357495"/>
            <a:ext cx="2282647" cy="1004306"/>
          </a:xfrm>
          <a:prstGeom prst="ellipse">
            <a:avLst/>
          </a:prstGeom>
          <a:noFill/>
          <a:ln w="762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133D7269-48A0-6445-8337-3B0AB62613FA}"/>
              </a:ext>
            </a:extLst>
          </p:cNvPr>
          <p:cNvSpPr txBox="1"/>
          <p:nvPr/>
        </p:nvSpPr>
        <p:spPr>
          <a:xfrm>
            <a:off x="6096000" y="6456851"/>
            <a:ext cx="4665636" cy="276999"/>
          </a:xfrm>
          <a:prstGeom prst="rect">
            <a:avLst/>
          </a:prstGeom>
          <a:noFill/>
        </p:spPr>
        <p:txBody>
          <a:bodyPr wrap="none" rtlCol="0">
            <a:spAutoFit/>
          </a:bodyPr>
          <a:lstStyle/>
          <a:p>
            <a:r>
              <a:rPr lang="en-US" sz="1200" dirty="0"/>
              <a:t>Source: Congressional Budget Office, </a:t>
            </a:r>
            <a:r>
              <a:rPr lang="en-US" sz="1200" i="1" dirty="0"/>
              <a:t>Monthly Budget Review</a:t>
            </a:r>
            <a:r>
              <a:rPr lang="en-US" sz="1200" dirty="0"/>
              <a:t>, Nov 2020</a:t>
            </a:r>
          </a:p>
        </p:txBody>
      </p:sp>
      <p:grpSp>
        <p:nvGrpSpPr>
          <p:cNvPr id="14" name="Group 13">
            <a:extLst>
              <a:ext uri="{FF2B5EF4-FFF2-40B4-BE49-F238E27FC236}">
                <a16:creationId xmlns:a16="http://schemas.microsoft.com/office/drawing/2014/main" id="{FD2E3F76-E40D-44B5-88E6-4CED5ED23D2E}"/>
              </a:ext>
            </a:extLst>
          </p:cNvPr>
          <p:cNvGrpSpPr/>
          <p:nvPr/>
        </p:nvGrpSpPr>
        <p:grpSpPr>
          <a:xfrm>
            <a:off x="5551714" y="2287852"/>
            <a:ext cx="1742786" cy="1026367"/>
            <a:chOff x="5551714" y="2287852"/>
            <a:chExt cx="1742786" cy="1026367"/>
          </a:xfrm>
        </p:grpSpPr>
        <p:sp>
          <p:nvSpPr>
            <p:cNvPr id="9" name="Left Brace 8">
              <a:extLst>
                <a:ext uri="{FF2B5EF4-FFF2-40B4-BE49-F238E27FC236}">
                  <a16:creationId xmlns:a16="http://schemas.microsoft.com/office/drawing/2014/main" id="{41B38184-EBB1-4DAD-81AF-8C821B8A91FF}"/>
                </a:ext>
              </a:extLst>
            </p:cNvPr>
            <p:cNvSpPr/>
            <p:nvPr/>
          </p:nvSpPr>
          <p:spPr>
            <a:xfrm>
              <a:off x="7089227" y="2287852"/>
              <a:ext cx="205273" cy="1026367"/>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TextBox 12">
              <a:extLst>
                <a:ext uri="{FF2B5EF4-FFF2-40B4-BE49-F238E27FC236}">
                  <a16:creationId xmlns:a16="http://schemas.microsoft.com/office/drawing/2014/main" id="{4BB103EC-BC7B-4147-9E86-A0916B7FC407}"/>
                </a:ext>
              </a:extLst>
            </p:cNvPr>
            <p:cNvSpPr txBox="1"/>
            <p:nvPr/>
          </p:nvSpPr>
          <p:spPr>
            <a:xfrm>
              <a:off x="5551714" y="2528015"/>
              <a:ext cx="1537513" cy="646331"/>
            </a:xfrm>
            <a:prstGeom prst="rect">
              <a:avLst/>
            </a:prstGeom>
            <a:noFill/>
          </p:spPr>
          <p:txBody>
            <a:bodyPr wrap="square" rtlCol="0">
              <a:spAutoFit/>
            </a:bodyPr>
            <a:lstStyle/>
            <a:p>
              <a:r>
                <a:rPr lang="en-US" dirty="0">
                  <a:solidFill>
                    <a:srgbClr val="FF0000"/>
                  </a:solidFill>
                </a:rPr>
                <a:t>Programmatic</a:t>
              </a:r>
            </a:p>
            <a:p>
              <a:r>
                <a:rPr lang="en-US" dirty="0">
                  <a:solidFill>
                    <a:srgbClr val="FF0000"/>
                  </a:solidFill>
                </a:rPr>
                <a:t>Outlays</a:t>
              </a:r>
            </a:p>
          </p:txBody>
        </p:sp>
      </p:grpSp>
    </p:spTree>
    <p:extLst>
      <p:ext uri="{BB962C8B-B14F-4D97-AF65-F5344CB8AC3E}">
        <p14:creationId xmlns:p14="http://schemas.microsoft.com/office/powerpoint/2010/main" val="1032212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3232E7-A25F-43DD-B4E2-564A320F44A5}"/>
              </a:ext>
            </a:extLst>
          </p:cNvPr>
          <p:cNvSpPr>
            <a:spLocks noGrp="1"/>
          </p:cNvSpPr>
          <p:nvPr>
            <p:ph type="title"/>
          </p:nvPr>
        </p:nvSpPr>
        <p:spPr/>
        <p:txBody>
          <a:bodyPr/>
          <a:lstStyle/>
          <a:p>
            <a:r>
              <a:rPr lang="en-US" dirty="0">
                <a:solidFill>
                  <a:schemeClr val="bg1"/>
                </a:solidFill>
              </a:rPr>
              <a:t>Wh</a:t>
            </a:r>
            <a:r>
              <a:rPr lang="en-US" dirty="0"/>
              <a:t>at would a Fiscal Crisis Look Like?</a:t>
            </a:r>
          </a:p>
        </p:txBody>
      </p:sp>
      <p:sp>
        <p:nvSpPr>
          <p:cNvPr id="3" name="Content Placeholder 2">
            <a:extLst>
              <a:ext uri="{FF2B5EF4-FFF2-40B4-BE49-F238E27FC236}">
                <a16:creationId xmlns:a16="http://schemas.microsoft.com/office/drawing/2014/main" id="{8D6F96BF-B8C9-4D5F-82E0-4327073E7879}"/>
              </a:ext>
            </a:extLst>
          </p:cNvPr>
          <p:cNvSpPr>
            <a:spLocks noGrp="1"/>
          </p:cNvSpPr>
          <p:nvPr>
            <p:ph idx="1"/>
          </p:nvPr>
        </p:nvSpPr>
        <p:spPr>
          <a:xfrm>
            <a:off x="838200" y="1570730"/>
            <a:ext cx="10515600" cy="4659496"/>
          </a:xfrm>
        </p:spPr>
        <p:txBody>
          <a:bodyPr>
            <a:normAutofit/>
          </a:bodyPr>
          <a:lstStyle/>
          <a:p>
            <a:pPr marL="0" indent="0">
              <a:buNone/>
            </a:pPr>
            <a:r>
              <a:rPr lang="en-US" dirty="0"/>
              <a:t>Foreigners lose confidence in the dollar and sell Treasuries in exchange for assets denominated in their own currency,</a:t>
            </a:r>
          </a:p>
          <a:p>
            <a:pPr marL="971550" lvl="1" indent="-514350">
              <a:buFont typeface="+mj-lt"/>
              <a:buAutoNum type="arabicPeriod"/>
            </a:pPr>
            <a:r>
              <a:rPr lang="en-US" dirty="0"/>
              <a:t>Sale of Treasuries raises interest rates, worsening or fiscal outlook.</a:t>
            </a:r>
          </a:p>
          <a:p>
            <a:pPr marL="971550" lvl="1" indent="-514350">
              <a:buFont typeface="+mj-lt"/>
              <a:buAutoNum type="arabicPeriod"/>
            </a:pPr>
            <a:r>
              <a:rPr lang="en-US" dirty="0"/>
              <a:t>Trading of Foreign for US assets lowers US exchange rate.</a:t>
            </a:r>
          </a:p>
          <a:p>
            <a:pPr marL="1428750" lvl="2" indent="-514350">
              <a:buFont typeface="+mj-lt"/>
              <a:buAutoNum type="alphaLcPeriod"/>
            </a:pPr>
            <a:r>
              <a:rPr lang="en-US" dirty="0"/>
              <a:t>Raising the price of imports thereby increasing inflation.</a:t>
            </a:r>
          </a:p>
          <a:p>
            <a:pPr marL="1428750" lvl="2" indent="-514350">
              <a:buFont typeface="+mj-lt"/>
              <a:buAutoNum type="alphaLcPeriod"/>
            </a:pPr>
            <a:r>
              <a:rPr lang="en-US" dirty="0"/>
              <a:t>Lowering the foreign currency returns on all US assets, exacerbating 1.</a:t>
            </a:r>
          </a:p>
          <a:p>
            <a:pPr marL="1428750" lvl="2" indent="-514350">
              <a:buFont typeface="+mj-lt"/>
              <a:buAutoNum type="alphaLcPeriod"/>
            </a:pPr>
            <a:endParaRPr lang="en-US" dirty="0"/>
          </a:p>
          <a:p>
            <a:pPr marL="0" indent="0">
              <a:buNone/>
            </a:pPr>
            <a:r>
              <a:rPr lang="en-US" dirty="0"/>
              <a:t>Could the Fed Bail us Out?</a:t>
            </a:r>
          </a:p>
          <a:p>
            <a:pPr marL="914400" lvl="1" indent="-457200">
              <a:buFont typeface="+mj-lt"/>
              <a:buAutoNum type="arabicPeriod"/>
            </a:pPr>
            <a:r>
              <a:rPr lang="en-US" dirty="0"/>
              <a:t>It could buy Treasuries and prevent the rise in interest rates.</a:t>
            </a:r>
          </a:p>
          <a:p>
            <a:pPr marL="914400" lvl="1" indent="-457200">
              <a:buFont typeface="+mj-lt"/>
              <a:buAutoNum type="arabicPeriod"/>
            </a:pPr>
            <a:r>
              <a:rPr lang="en-US" dirty="0"/>
              <a:t>Insufficient foreign assets to prevent the fall in the exchange rate,	</a:t>
            </a:r>
          </a:p>
          <a:p>
            <a:pPr marL="514350" indent="-514350">
              <a:buFont typeface="+mj-lt"/>
              <a:buAutoNum type="arabicPeriod"/>
            </a:pPr>
            <a:endParaRPr lang="en-US" dirty="0"/>
          </a:p>
        </p:txBody>
      </p:sp>
      <p:sp>
        <p:nvSpPr>
          <p:cNvPr id="4" name="Slide Number Placeholder 3">
            <a:extLst>
              <a:ext uri="{FF2B5EF4-FFF2-40B4-BE49-F238E27FC236}">
                <a16:creationId xmlns:a16="http://schemas.microsoft.com/office/drawing/2014/main" id="{990BE4E4-39D2-44E7-B9CF-AC17A50833AE}"/>
              </a:ext>
            </a:extLst>
          </p:cNvPr>
          <p:cNvSpPr>
            <a:spLocks noGrp="1"/>
          </p:cNvSpPr>
          <p:nvPr>
            <p:ph type="sldNum" sz="quarter" idx="12"/>
          </p:nvPr>
        </p:nvSpPr>
        <p:spPr/>
        <p:txBody>
          <a:bodyPr/>
          <a:lstStyle/>
          <a:p>
            <a:fld id="{D9F085D5-EC86-4F6A-B501-C1359CB39116}" type="slidenum">
              <a:rPr lang="en-GB" smtClean="0"/>
              <a:t>40</a:t>
            </a:fld>
            <a:endParaRPr lang="en-GB"/>
          </a:p>
        </p:txBody>
      </p:sp>
    </p:spTree>
    <p:extLst>
      <p:ext uri="{BB962C8B-B14F-4D97-AF65-F5344CB8AC3E}">
        <p14:creationId xmlns:p14="http://schemas.microsoft.com/office/powerpoint/2010/main" val="1468205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FD9D72-298B-4895-B2DE-26494D0DB579}"/>
              </a:ext>
            </a:extLst>
          </p:cNvPr>
          <p:cNvSpPr>
            <a:spLocks noGrp="1"/>
          </p:cNvSpPr>
          <p:nvPr>
            <p:ph type="title"/>
          </p:nvPr>
        </p:nvSpPr>
        <p:spPr/>
        <p:txBody>
          <a:bodyPr/>
          <a:lstStyle/>
          <a:p>
            <a:r>
              <a:rPr lang="en-US" dirty="0">
                <a:solidFill>
                  <a:schemeClr val="bg1"/>
                </a:solidFill>
              </a:rPr>
              <a:t>Bot</a:t>
            </a:r>
            <a:r>
              <a:rPr lang="en-US" dirty="0">
                <a:solidFill>
                  <a:schemeClr val="accent5">
                    <a:lumMod val="50000"/>
                  </a:schemeClr>
                </a:solidFill>
              </a:rPr>
              <a:t>tom Line:  We Need to Worry about the Debt</a:t>
            </a:r>
            <a:endParaRPr lang="en-US" dirty="0">
              <a:solidFill>
                <a:schemeClr val="bg1"/>
              </a:solidFill>
            </a:endParaRPr>
          </a:p>
        </p:txBody>
      </p:sp>
      <p:sp>
        <p:nvSpPr>
          <p:cNvPr id="3" name="Content Placeholder 2">
            <a:extLst>
              <a:ext uri="{FF2B5EF4-FFF2-40B4-BE49-F238E27FC236}">
                <a16:creationId xmlns:a16="http://schemas.microsoft.com/office/drawing/2014/main" id="{610820EC-7A47-4FA9-8934-17D49D567EF5}"/>
              </a:ext>
            </a:extLst>
          </p:cNvPr>
          <p:cNvSpPr>
            <a:spLocks noGrp="1"/>
          </p:cNvSpPr>
          <p:nvPr>
            <p:ph idx="1"/>
          </p:nvPr>
        </p:nvSpPr>
        <p:spPr/>
        <p:txBody>
          <a:bodyPr>
            <a:normAutofit/>
          </a:bodyPr>
          <a:lstStyle/>
          <a:p>
            <a:pPr marL="514350" indent="-514350">
              <a:buFont typeface="+mj-lt"/>
              <a:buAutoNum type="arabicPeriod"/>
            </a:pPr>
            <a:r>
              <a:rPr lang="en-US" dirty="0"/>
              <a:t>Interest rates may not stay this low forever.</a:t>
            </a:r>
          </a:p>
          <a:p>
            <a:pPr marL="514350" indent="-514350">
              <a:buFont typeface="+mj-lt"/>
              <a:buAutoNum type="arabicPeriod"/>
            </a:pPr>
            <a:r>
              <a:rPr lang="en-US" dirty="0"/>
              <a:t>A fiscal crisis should be avoided at all costs.</a:t>
            </a:r>
          </a:p>
          <a:p>
            <a:pPr marL="514350" indent="-514350">
              <a:buFont typeface="+mj-lt"/>
              <a:buAutoNum type="arabicPeriod"/>
            </a:pPr>
            <a:r>
              <a:rPr lang="en-US" dirty="0"/>
              <a:t>The good news is we may be able to stabilize the relative debt without a running a primary surplus.</a:t>
            </a:r>
          </a:p>
          <a:p>
            <a:pPr marL="514350" indent="-514350">
              <a:buFont typeface="+mj-lt"/>
              <a:buAutoNum type="arabicPeriod"/>
            </a:pPr>
            <a:r>
              <a:rPr lang="en-US" dirty="0"/>
              <a:t>Stabilizing the relative debt would substantially reduce the possibility of the crisis</a:t>
            </a:r>
          </a:p>
        </p:txBody>
      </p:sp>
      <p:sp>
        <p:nvSpPr>
          <p:cNvPr id="4" name="Slide Number Placeholder 3">
            <a:extLst>
              <a:ext uri="{FF2B5EF4-FFF2-40B4-BE49-F238E27FC236}">
                <a16:creationId xmlns:a16="http://schemas.microsoft.com/office/drawing/2014/main" id="{8EE93746-C873-412E-869B-1AB5455988F6}"/>
              </a:ext>
            </a:extLst>
          </p:cNvPr>
          <p:cNvSpPr>
            <a:spLocks noGrp="1"/>
          </p:cNvSpPr>
          <p:nvPr>
            <p:ph type="sldNum" sz="quarter" idx="12"/>
          </p:nvPr>
        </p:nvSpPr>
        <p:spPr/>
        <p:txBody>
          <a:bodyPr/>
          <a:lstStyle/>
          <a:p>
            <a:fld id="{D9F085D5-EC86-4F6A-B501-C1359CB39116}" type="slidenum">
              <a:rPr lang="en-GB" smtClean="0"/>
              <a:t>41</a:t>
            </a:fld>
            <a:endParaRPr lang="en-GB"/>
          </a:p>
        </p:txBody>
      </p:sp>
    </p:spTree>
    <p:extLst>
      <p:ext uri="{BB962C8B-B14F-4D97-AF65-F5344CB8AC3E}">
        <p14:creationId xmlns:p14="http://schemas.microsoft.com/office/powerpoint/2010/main" val="1517280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FDA1C-24CE-4C8B-9CC2-A0DC89E9E21D}"/>
              </a:ext>
            </a:extLst>
          </p:cNvPr>
          <p:cNvSpPr>
            <a:spLocks noGrp="1"/>
          </p:cNvSpPr>
          <p:nvPr>
            <p:ph type="title"/>
          </p:nvPr>
        </p:nvSpPr>
        <p:spPr/>
        <p:txBody>
          <a:bodyPr/>
          <a:lstStyle/>
          <a:p>
            <a:r>
              <a:rPr lang="en-US" dirty="0">
                <a:solidFill>
                  <a:schemeClr val="bg1"/>
                </a:solidFill>
              </a:rPr>
              <a:t>But </a:t>
            </a:r>
            <a:r>
              <a:rPr lang="en-US" dirty="0">
                <a:solidFill>
                  <a:schemeClr val="accent5">
                    <a:lumMod val="50000"/>
                  </a:schemeClr>
                </a:solidFill>
              </a:rPr>
              <a:t>is this Problem Impossible?</a:t>
            </a:r>
            <a:endParaRPr lang="en-US" dirty="0">
              <a:solidFill>
                <a:schemeClr val="bg1"/>
              </a:solidFill>
            </a:endParaRPr>
          </a:p>
        </p:txBody>
      </p:sp>
      <p:sp>
        <p:nvSpPr>
          <p:cNvPr id="4" name="Slide Number Placeholder 3">
            <a:extLst>
              <a:ext uri="{FF2B5EF4-FFF2-40B4-BE49-F238E27FC236}">
                <a16:creationId xmlns:a16="http://schemas.microsoft.com/office/drawing/2014/main" id="{58F1663E-12C0-4120-A92A-BCF53AC34331}"/>
              </a:ext>
            </a:extLst>
          </p:cNvPr>
          <p:cNvSpPr>
            <a:spLocks noGrp="1"/>
          </p:cNvSpPr>
          <p:nvPr>
            <p:ph type="sldNum" sz="quarter" idx="12"/>
          </p:nvPr>
        </p:nvSpPr>
        <p:spPr/>
        <p:txBody>
          <a:bodyPr/>
          <a:lstStyle/>
          <a:p>
            <a:fld id="{D9F085D5-EC86-4F6A-B501-C1359CB39116}" type="slidenum">
              <a:rPr lang="en-GB" smtClean="0"/>
              <a:t>42</a:t>
            </a:fld>
            <a:endParaRPr lang="en-GB"/>
          </a:p>
        </p:txBody>
      </p:sp>
      <p:pic>
        <p:nvPicPr>
          <p:cNvPr id="5" name="Content Placeholder 7">
            <a:extLst>
              <a:ext uri="{FF2B5EF4-FFF2-40B4-BE49-F238E27FC236}">
                <a16:creationId xmlns:a16="http://schemas.microsoft.com/office/drawing/2014/main" id="{08CBD99A-D561-45F9-8AD8-7E2DA5873DB0}"/>
              </a:ext>
            </a:extLst>
          </p:cNvPr>
          <p:cNvPicPr>
            <a:picLocks noGrp="1" noChangeAspect="1"/>
          </p:cNvPicPr>
          <p:nvPr>
            <p:ph idx="1"/>
          </p:nvPr>
        </p:nvPicPr>
        <p:blipFill>
          <a:blip r:embed="rId2"/>
          <a:stretch>
            <a:fillRect/>
          </a:stretch>
        </p:blipFill>
        <p:spPr>
          <a:xfrm>
            <a:off x="418405" y="1903374"/>
            <a:ext cx="10335454" cy="3749040"/>
          </a:xfrm>
          <a:prstGeom prst="rect">
            <a:avLst/>
          </a:prstGeom>
        </p:spPr>
      </p:pic>
    </p:spTree>
    <p:extLst>
      <p:ext uri="{BB962C8B-B14F-4D97-AF65-F5344CB8AC3E}">
        <p14:creationId xmlns:p14="http://schemas.microsoft.com/office/powerpoint/2010/main" val="23537301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70050-733D-4D02-B0EC-B913B70761DB}"/>
              </a:ext>
            </a:extLst>
          </p:cNvPr>
          <p:cNvSpPr>
            <a:spLocks noGrp="1"/>
          </p:cNvSpPr>
          <p:nvPr>
            <p:ph type="title"/>
          </p:nvPr>
        </p:nvSpPr>
        <p:spPr/>
        <p:txBody>
          <a:bodyPr/>
          <a:lstStyle/>
          <a:p>
            <a:r>
              <a:rPr lang="en-US" dirty="0">
                <a:solidFill>
                  <a:schemeClr val="bg1"/>
                </a:solidFill>
              </a:rPr>
              <a:t>And </a:t>
            </a:r>
            <a:r>
              <a:rPr lang="en-US" dirty="0"/>
              <a:t>it Gets Worse: Updated Projections</a:t>
            </a:r>
          </a:p>
        </p:txBody>
      </p:sp>
      <p:pic>
        <p:nvPicPr>
          <p:cNvPr id="5" name="Content Placeholder 4">
            <a:extLst>
              <a:ext uri="{FF2B5EF4-FFF2-40B4-BE49-F238E27FC236}">
                <a16:creationId xmlns:a16="http://schemas.microsoft.com/office/drawing/2014/main" id="{F4C402DE-E56C-4178-833D-C4CB45116975}"/>
              </a:ext>
            </a:extLst>
          </p:cNvPr>
          <p:cNvPicPr>
            <a:picLocks noGrp="1" noChangeAspect="1"/>
          </p:cNvPicPr>
          <p:nvPr>
            <p:ph idx="1"/>
          </p:nvPr>
        </p:nvPicPr>
        <p:blipFill>
          <a:blip r:embed="rId2"/>
          <a:stretch>
            <a:fillRect/>
          </a:stretch>
        </p:blipFill>
        <p:spPr>
          <a:xfrm>
            <a:off x="540066" y="1345061"/>
            <a:ext cx="8212839" cy="4480560"/>
          </a:xfrm>
          <a:prstGeom prst="rect">
            <a:avLst/>
          </a:prstGeom>
        </p:spPr>
      </p:pic>
      <p:sp>
        <p:nvSpPr>
          <p:cNvPr id="4" name="Slide Number Placeholder 3">
            <a:extLst>
              <a:ext uri="{FF2B5EF4-FFF2-40B4-BE49-F238E27FC236}">
                <a16:creationId xmlns:a16="http://schemas.microsoft.com/office/drawing/2014/main" id="{9FA035DC-87FB-4275-B6BB-24CC045AFD83}"/>
              </a:ext>
            </a:extLst>
          </p:cNvPr>
          <p:cNvSpPr>
            <a:spLocks noGrp="1"/>
          </p:cNvSpPr>
          <p:nvPr>
            <p:ph type="sldNum" sz="quarter" idx="12"/>
          </p:nvPr>
        </p:nvSpPr>
        <p:spPr/>
        <p:txBody>
          <a:bodyPr/>
          <a:lstStyle/>
          <a:p>
            <a:fld id="{D9F085D5-EC86-4F6A-B501-C1359CB39116}" type="slidenum">
              <a:rPr lang="en-GB" smtClean="0"/>
              <a:t>43</a:t>
            </a:fld>
            <a:endParaRPr lang="en-GB"/>
          </a:p>
        </p:txBody>
      </p:sp>
      <p:sp>
        <p:nvSpPr>
          <p:cNvPr id="6" name="TextBox 5">
            <a:extLst>
              <a:ext uri="{FF2B5EF4-FFF2-40B4-BE49-F238E27FC236}">
                <a16:creationId xmlns:a16="http://schemas.microsoft.com/office/drawing/2014/main" id="{1041C57E-0634-4B34-9FB0-690F50E0A5C5}"/>
              </a:ext>
            </a:extLst>
          </p:cNvPr>
          <p:cNvSpPr txBox="1"/>
          <p:nvPr/>
        </p:nvSpPr>
        <p:spPr>
          <a:xfrm>
            <a:off x="9011765" y="1949358"/>
            <a:ext cx="2871989" cy="1856834"/>
          </a:xfrm>
          <a:prstGeom prst="rect">
            <a:avLst/>
          </a:prstGeom>
          <a:noFill/>
        </p:spPr>
        <p:txBody>
          <a:bodyPr wrap="square" rtlCol="0">
            <a:spAutoFit/>
          </a:bodyPr>
          <a:lstStyle/>
          <a:p>
            <a:r>
              <a:rPr lang="en-US" sz="2800" dirty="0"/>
              <a:t>The Wisdom of Herb Stein, “If something can’t go on forever, it will…</a:t>
            </a:r>
          </a:p>
        </p:txBody>
      </p:sp>
      <p:sp>
        <p:nvSpPr>
          <p:cNvPr id="7" name="TextBox 6">
            <a:extLst>
              <a:ext uri="{FF2B5EF4-FFF2-40B4-BE49-F238E27FC236}">
                <a16:creationId xmlns:a16="http://schemas.microsoft.com/office/drawing/2014/main" id="{D8FE8600-DAD2-4A90-A703-30002B784C91}"/>
              </a:ext>
            </a:extLst>
          </p:cNvPr>
          <p:cNvSpPr txBox="1"/>
          <p:nvPr/>
        </p:nvSpPr>
        <p:spPr>
          <a:xfrm>
            <a:off x="9011765" y="3987851"/>
            <a:ext cx="2871989" cy="523220"/>
          </a:xfrm>
          <a:prstGeom prst="rect">
            <a:avLst/>
          </a:prstGeom>
          <a:noFill/>
        </p:spPr>
        <p:txBody>
          <a:bodyPr wrap="square" rtlCol="0">
            <a:spAutoFit/>
          </a:bodyPr>
          <a:lstStyle/>
          <a:p>
            <a:r>
              <a:rPr lang="en-US" sz="2800" dirty="0"/>
              <a:t>stop</a:t>
            </a:r>
          </a:p>
        </p:txBody>
      </p:sp>
      <p:sp>
        <p:nvSpPr>
          <p:cNvPr id="8" name="TextBox 7">
            <a:extLst>
              <a:ext uri="{FF2B5EF4-FFF2-40B4-BE49-F238E27FC236}">
                <a16:creationId xmlns:a16="http://schemas.microsoft.com/office/drawing/2014/main" id="{3CBF6CE7-3D81-40BC-8AD2-64769D8FB4BA}"/>
              </a:ext>
            </a:extLst>
          </p:cNvPr>
          <p:cNvSpPr txBox="1"/>
          <p:nvPr/>
        </p:nvSpPr>
        <p:spPr>
          <a:xfrm>
            <a:off x="9099770" y="4707408"/>
            <a:ext cx="3229378" cy="954107"/>
          </a:xfrm>
          <a:prstGeom prst="rect">
            <a:avLst/>
          </a:prstGeom>
          <a:noFill/>
        </p:spPr>
        <p:txBody>
          <a:bodyPr wrap="square" rtlCol="0">
            <a:spAutoFit/>
          </a:bodyPr>
          <a:lstStyle/>
          <a:p>
            <a:r>
              <a:rPr lang="en-US" sz="2800" dirty="0"/>
              <a:t>Great Herb, but how?</a:t>
            </a:r>
          </a:p>
        </p:txBody>
      </p:sp>
    </p:spTree>
    <p:extLst>
      <p:ext uri="{BB962C8B-B14F-4D97-AF65-F5344CB8AC3E}">
        <p14:creationId xmlns:p14="http://schemas.microsoft.com/office/powerpoint/2010/main" val="3309291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2EB2A3-66EA-4B4F-A979-8EF08B45A493}"/>
              </a:ext>
            </a:extLst>
          </p:cNvPr>
          <p:cNvSpPr>
            <a:spLocks noGrp="1"/>
          </p:cNvSpPr>
          <p:nvPr>
            <p:ph type="title"/>
          </p:nvPr>
        </p:nvSpPr>
        <p:spPr/>
        <p:txBody>
          <a:bodyPr/>
          <a:lstStyle/>
          <a:p>
            <a:r>
              <a:rPr lang="en-US" dirty="0">
                <a:solidFill>
                  <a:schemeClr val="bg1"/>
                </a:solidFill>
              </a:rPr>
              <a:t>CB</a:t>
            </a:r>
            <a:r>
              <a:rPr lang="en-US" dirty="0"/>
              <a:t>O to the Rescue </a:t>
            </a:r>
            <a:r>
              <a:rPr lang="en-US" sz="2400" dirty="0"/>
              <a:t>(</a:t>
            </a:r>
            <a:r>
              <a:rPr lang="en-US" sz="2400" i="1" dirty="0"/>
              <a:t>The 2020 Long-Term Budget Outlook, </a:t>
            </a:r>
            <a:r>
              <a:rPr lang="en-US" sz="2400" dirty="0"/>
              <a:t>9/2020):</a:t>
            </a:r>
          </a:p>
        </p:txBody>
      </p:sp>
      <p:sp>
        <p:nvSpPr>
          <p:cNvPr id="3" name="Content Placeholder 2">
            <a:extLst>
              <a:ext uri="{FF2B5EF4-FFF2-40B4-BE49-F238E27FC236}">
                <a16:creationId xmlns:a16="http://schemas.microsoft.com/office/drawing/2014/main" id="{D58D27EE-BAFA-48E9-8D55-7B2519F51574}"/>
              </a:ext>
            </a:extLst>
          </p:cNvPr>
          <p:cNvSpPr>
            <a:spLocks noGrp="1"/>
          </p:cNvSpPr>
          <p:nvPr>
            <p:ph idx="1"/>
          </p:nvPr>
        </p:nvSpPr>
        <p:spPr/>
        <p:txBody>
          <a:bodyPr/>
          <a:lstStyle/>
          <a:p>
            <a:pPr marL="0" indent="0">
              <a:buNone/>
            </a:pPr>
            <a:r>
              <a:rPr lang="en-US" dirty="0"/>
              <a:t>First a note on CBO projections:</a:t>
            </a:r>
          </a:p>
          <a:p>
            <a:pPr lvl="1"/>
            <a:r>
              <a:rPr lang="en-US" dirty="0"/>
              <a:t>The “baseline projections” (such as on the previous slide) are based on the law as currently written; they are </a:t>
            </a:r>
            <a:r>
              <a:rPr lang="en-US" b="1" i="1" dirty="0"/>
              <a:t>not</a:t>
            </a:r>
            <a:r>
              <a:rPr lang="en-US" dirty="0"/>
              <a:t> forecasts of what will happen.</a:t>
            </a:r>
          </a:p>
          <a:p>
            <a:pPr lvl="1"/>
            <a:r>
              <a:rPr lang="en-US" dirty="0"/>
              <a:t>E.g., when the social security trust fund is depleted in 2035 social security will continue to pay full benefits even though it will only collect about 75% in </a:t>
            </a:r>
            <a:r>
              <a:rPr lang="en-US" dirty="0" err="1"/>
              <a:t>fica</a:t>
            </a:r>
            <a:r>
              <a:rPr lang="en-US" dirty="0"/>
              <a:t> taxes.</a:t>
            </a:r>
          </a:p>
          <a:p>
            <a:pPr marL="0" indent="0">
              <a:buNone/>
            </a:pPr>
            <a:r>
              <a:rPr lang="en-US" dirty="0"/>
              <a:t>But, CBO is allowed to project alternate scenarios </a:t>
            </a:r>
          </a:p>
          <a:p>
            <a:pPr marL="0" indent="0">
              <a:buNone/>
            </a:pPr>
            <a:r>
              <a:rPr lang="en-US" dirty="0"/>
              <a:t>	By 2025, deficit must go from projected 5% to about 3%</a:t>
            </a:r>
          </a:p>
          <a:p>
            <a:pPr marL="0" indent="0">
              <a:buNone/>
            </a:pPr>
            <a:r>
              <a:rPr lang="en-US" dirty="0"/>
              <a:t>	By 2030, deficit must go from 5.5% to about 2%</a:t>
            </a:r>
          </a:p>
          <a:p>
            <a:endParaRPr lang="en-US" dirty="0"/>
          </a:p>
        </p:txBody>
      </p:sp>
      <p:sp>
        <p:nvSpPr>
          <p:cNvPr id="4" name="Slide Number Placeholder 3">
            <a:extLst>
              <a:ext uri="{FF2B5EF4-FFF2-40B4-BE49-F238E27FC236}">
                <a16:creationId xmlns:a16="http://schemas.microsoft.com/office/drawing/2014/main" id="{5BE641FB-BCDC-4C1A-9C82-F9CFDA8182D7}"/>
              </a:ext>
            </a:extLst>
          </p:cNvPr>
          <p:cNvSpPr>
            <a:spLocks noGrp="1"/>
          </p:cNvSpPr>
          <p:nvPr>
            <p:ph type="sldNum" sz="quarter" idx="12"/>
          </p:nvPr>
        </p:nvSpPr>
        <p:spPr/>
        <p:txBody>
          <a:bodyPr/>
          <a:lstStyle/>
          <a:p>
            <a:fld id="{D9F085D5-EC86-4F6A-B501-C1359CB39116}" type="slidenum">
              <a:rPr lang="en-GB" smtClean="0"/>
              <a:t>44</a:t>
            </a:fld>
            <a:endParaRPr lang="en-GB"/>
          </a:p>
        </p:txBody>
      </p:sp>
    </p:spTree>
    <p:extLst>
      <p:ext uri="{BB962C8B-B14F-4D97-AF65-F5344CB8AC3E}">
        <p14:creationId xmlns:p14="http://schemas.microsoft.com/office/powerpoint/2010/main" val="1316571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2800" y="0"/>
            <a:ext cx="10515600" cy="1325563"/>
          </a:xfrm>
        </p:spPr>
        <p:txBody>
          <a:bodyPr/>
          <a:lstStyle/>
          <a:p>
            <a:r>
              <a:rPr lang="en-US" dirty="0">
                <a:solidFill>
                  <a:schemeClr val="bg1"/>
                </a:solidFill>
              </a:rPr>
              <a:t>Ben</a:t>
            </a:r>
            <a:r>
              <a:rPr lang="en-US" dirty="0"/>
              <a:t>ding the Curves!</a:t>
            </a:r>
          </a:p>
        </p:txBody>
      </p:sp>
      <p:sp>
        <p:nvSpPr>
          <p:cNvPr id="4" name="Slide Number Placeholder 3"/>
          <p:cNvSpPr>
            <a:spLocks noGrp="1"/>
          </p:cNvSpPr>
          <p:nvPr>
            <p:ph type="sldNum" sz="quarter" idx="12"/>
          </p:nvPr>
        </p:nvSpPr>
        <p:spPr/>
        <p:txBody>
          <a:bodyPr/>
          <a:lstStyle/>
          <a:p>
            <a:fld id="{D9F085D5-EC86-4F6A-B501-C1359CB39116}" type="slidenum">
              <a:rPr lang="en-GB" smtClean="0"/>
              <a:t>45</a:t>
            </a:fld>
            <a:endParaRPr lang="en-GB"/>
          </a:p>
        </p:txBody>
      </p:sp>
      <p:sp>
        <p:nvSpPr>
          <p:cNvPr id="5" name="Rectangle 2">
            <a:extLst>
              <a:ext uri="{FF2B5EF4-FFF2-40B4-BE49-F238E27FC236}">
                <a16:creationId xmlns:a16="http://schemas.microsoft.com/office/drawing/2014/main" id="{1A4A67F9-1D57-4F48-88CA-FF0A805131FF}"/>
              </a:ext>
            </a:extLst>
          </p:cNvPr>
          <p:cNvSpPr>
            <a:spLocks noChangeArrowheads="1"/>
          </p:cNvSpPr>
          <p:nvPr/>
        </p:nvSpPr>
        <p:spPr bwMode="auto">
          <a:xfrm>
            <a:off x="4556551" y="1995797"/>
            <a:ext cx="12192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7" name="Picture 6">
            <a:extLst>
              <a:ext uri="{FF2B5EF4-FFF2-40B4-BE49-F238E27FC236}">
                <a16:creationId xmlns:a16="http://schemas.microsoft.com/office/drawing/2014/main" id="{A60F95C5-EC24-4409-9D41-CD4612DCDE5E}"/>
              </a:ext>
            </a:extLst>
          </p:cNvPr>
          <p:cNvPicPr>
            <a:picLocks noChangeAspect="1"/>
          </p:cNvPicPr>
          <p:nvPr/>
        </p:nvPicPr>
        <p:blipFill>
          <a:blip r:embed="rId2"/>
          <a:stretch>
            <a:fillRect/>
          </a:stretch>
        </p:blipFill>
        <p:spPr>
          <a:xfrm>
            <a:off x="318833" y="1573422"/>
            <a:ext cx="5029200" cy="3397217"/>
          </a:xfrm>
          <a:prstGeom prst="rect">
            <a:avLst/>
          </a:prstGeom>
        </p:spPr>
      </p:pic>
      <p:pic>
        <p:nvPicPr>
          <p:cNvPr id="8" name="Picture 7">
            <a:extLst>
              <a:ext uri="{FF2B5EF4-FFF2-40B4-BE49-F238E27FC236}">
                <a16:creationId xmlns:a16="http://schemas.microsoft.com/office/drawing/2014/main" id="{E0BA4A44-85C4-4E2C-9B1C-F49E3B2BDC0C}"/>
              </a:ext>
            </a:extLst>
          </p:cNvPr>
          <p:cNvPicPr>
            <a:picLocks noChangeAspect="1"/>
          </p:cNvPicPr>
          <p:nvPr/>
        </p:nvPicPr>
        <p:blipFill>
          <a:blip r:embed="rId3"/>
          <a:stretch>
            <a:fillRect/>
          </a:stretch>
        </p:blipFill>
        <p:spPr>
          <a:xfrm>
            <a:off x="5686708" y="1573422"/>
            <a:ext cx="5641692" cy="3383280"/>
          </a:xfrm>
          <a:prstGeom prst="rect">
            <a:avLst/>
          </a:prstGeom>
        </p:spPr>
      </p:pic>
      <p:grpSp>
        <p:nvGrpSpPr>
          <p:cNvPr id="10" name="Group 9">
            <a:extLst>
              <a:ext uri="{FF2B5EF4-FFF2-40B4-BE49-F238E27FC236}">
                <a16:creationId xmlns:a16="http://schemas.microsoft.com/office/drawing/2014/main" id="{C312873D-39A7-4F31-BBBB-87132F5909D7}"/>
              </a:ext>
            </a:extLst>
          </p:cNvPr>
          <p:cNvGrpSpPr/>
          <p:nvPr/>
        </p:nvGrpSpPr>
        <p:grpSpPr>
          <a:xfrm>
            <a:off x="2331763" y="3466495"/>
            <a:ext cx="1867437" cy="665546"/>
            <a:chOff x="2689114" y="3799268"/>
            <a:chExt cx="1867437" cy="665546"/>
          </a:xfrm>
        </p:grpSpPr>
        <p:sp>
          <p:nvSpPr>
            <p:cNvPr id="3" name="TextBox 2">
              <a:extLst>
                <a:ext uri="{FF2B5EF4-FFF2-40B4-BE49-F238E27FC236}">
                  <a16:creationId xmlns:a16="http://schemas.microsoft.com/office/drawing/2014/main" id="{0ADD3886-962B-4D5A-B8F4-D8D65849F75D}"/>
                </a:ext>
              </a:extLst>
            </p:cNvPr>
            <p:cNvSpPr txBox="1"/>
            <p:nvPr/>
          </p:nvSpPr>
          <p:spPr>
            <a:xfrm>
              <a:off x="2689114" y="4095482"/>
              <a:ext cx="1867437" cy="369332"/>
            </a:xfrm>
            <a:prstGeom prst="rect">
              <a:avLst/>
            </a:prstGeom>
            <a:noFill/>
          </p:spPr>
          <p:txBody>
            <a:bodyPr wrap="square" rtlCol="0">
              <a:spAutoFit/>
            </a:bodyPr>
            <a:lstStyle/>
            <a:p>
              <a:r>
                <a:rPr lang="en-US" dirty="0"/>
                <a:t>Don’t be Fooled</a:t>
              </a:r>
            </a:p>
          </p:txBody>
        </p:sp>
        <p:cxnSp>
          <p:nvCxnSpPr>
            <p:cNvPr id="9" name="Straight Arrow Connector 8">
              <a:extLst>
                <a:ext uri="{FF2B5EF4-FFF2-40B4-BE49-F238E27FC236}">
                  <a16:creationId xmlns:a16="http://schemas.microsoft.com/office/drawing/2014/main" id="{12195378-121F-4DBF-A7CC-868AD99624D8}"/>
                </a:ext>
              </a:extLst>
            </p:cNvPr>
            <p:cNvCxnSpPr/>
            <p:nvPr/>
          </p:nvCxnSpPr>
          <p:spPr>
            <a:xfrm flipH="1" flipV="1">
              <a:off x="2846231" y="3799268"/>
              <a:ext cx="339925" cy="2962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6" name="TextBox 5">
            <a:extLst>
              <a:ext uri="{FF2B5EF4-FFF2-40B4-BE49-F238E27FC236}">
                <a16:creationId xmlns:a16="http://schemas.microsoft.com/office/drawing/2014/main" id="{42039092-4B87-4DD0-9EF8-6927A2256EF1}"/>
              </a:ext>
            </a:extLst>
          </p:cNvPr>
          <p:cNvSpPr txBox="1"/>
          <p:nvPr/>
        </p:nvSpPr>
        <p:spPr>
          <a:xfrm>
            <a:off x="1107583" y="5331854"/>
            <a:ext cx="8268237" cy="523220"/>
          </a:xfrm>
          <a:prstGeom prst="rect">
            <a:avLst/>
          </a:prstGeom>
          <a:noFill/>
        </p:spPr>
        <p:txBody>
          <a:bodyPr wrap="square" rtlCol="0">
            <a:spAutoFit/>
          </a:bodyPr>
          <a:lstStyle/>
          <a:p>
            <a:r>
              <a:rPr lang="en-US" sz="2800" dirty="0"/>
              <a:t>We have some time, but it won’t be easy.</a:t>
            </a:r>
          </a:p>
        </p:txBody>
      </p:sp>
    </p:spTree>
    <p:extLst>
      <p:ext uri="{BB962C8B-B14F-4D97-AF65-F5344CB8AC3E}">
        <p14:creationId xmlns:p14="http://schemas.microsoft.com/office/powerpoint/2010/main" val="2565836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4DFD1F-ACD9-4A30-B562-9C5849571CB3}"/>
              </a:ext>
            </a:extLst>
          </p:cNvPr>
          <p:cNvSpPr>
            <a:spLocks noGrp="1"/>
          </p:cNvSpPr>
          <p:nvPr>
            <p:ph type="title"/>
          </p:nvPr>
        </p:nvSpPr>
        <p:spPr>
          <a:xfrm>
            <a:off x="726233" y="0"/>
            <a:ext cx="10515600" cy="1325563"/>
          </a:xfrm>
        </p:spPr>
        <p:txBody>
          <a:bodyPr/>
          <a:lstStyle/>
          <a:p>
            <a:r>
              <a:rPr lang="en-US" dirty="0">
                <a:solidFill>
                  <a:schemeClr val="bg1"/>
                </a:solidFill>
              </a:rPr>
              <a:t>We</a:t>
            </a:r>
            <a:r>
              <a:rPr lang="en-US" dirty="0">
                <a:solidFill>
                  <a:schemeClr val="accent5">
                    <a:lumMod val="50000"/>
                  </a:schemeClr>
                </a:solidFill>
              </a:rPr>
              <a:t> Have Some Time CBO’s Crystal Ball</a:t>
            </a:r>
            <a:endParaRPr lang="en-US" dirty="0">
              <a:solidFill>
                <a:schemeClr val="bg1"/>
              </a:solidFill>
            </a:endParaRPr>
          </a:p>
        </p:txBody>
      </p:sp>
      <p:sp>
        <p:nvSpPr>
          <p:cNvPr id="4" name="Slide Number Placeholder 3">
            <a:extLst>
              <a:ext uri="{FF2B5EF4-FFF2-40B4-BE49-F238E27FC236}">
                <a16:creationId xmlns:a16="http://schemas.microsoft.com/office/drawing/2014/main" id="{3F2C241D-C9FF-4484-BCA5-F34EA07E0B9E}"/>
              </a:ext>
            </a:extLst>
          </p:cNvPr>
          <p:cNvSpPr>
            <a:spLocks noGrp="1"/>
          </p:cNvSpPr>
          <p:nvPr>
            <p:ph type="sldNum" sz="quarter" idx="12"/>
          </p:nvPr>
        </p:nvSpPr>
        <p:spPr/>
        <p:txBody>
          <a:bodyPr/>
          <a:lstStyle/>
          <a:p>
            <a:fld id="{D9F085D5-EC86-4F6A-B501-C1359CB39116}" type="slidenum">
              <a:rPr lang="en-GB" smtClean="0"/>
              <a:t>46</a:t>
            </a:fld>
            <a:endParaRPr lang="en-GB"/>
          </a:p>
        </p:txBody>
      </p:sp>
      <p:pic>
        <p:nvPicPr>
          <p:cNvPr id="6" name="Content Placeholder 4">
            <a:extLst>
              <a:ext uri="{FF2B5EF4-FFF2-40B4-BE49-F238E27FC236}">
                <a16:creationId xmlns:a16="http://schemas.microsoft.com/office/drawing/2014/main" id="{1EF61A76-EFD6-4043-ADE4-213D6FBF251B}"/>
              </a:ext>
            </a:extLst>
          </p:cNvPr>
          <p:cNvPicPr>
            <a:picLocks noChangeAspect="1"/>
          </p:cNvPicPr>
          <p:nvPr/>
        </p:nvPicPr>
        <p:blipFill>
          <a:blip r:embed="rId2"/>
          <a:stretch>
            <a:fillRect/>
          </a:stretch>
        </p:blipFill>
        <p:spPr>
          <a:xfrm>
            <a:off x="9120325" y="2043192"/>
            <a:ext cx="2656270" cy="3749040"/>
          </a:xfrm>
          <a:prstGeom prst="rect">
            <a:avLst/>
          </a:prstGeom>
        </p:spPr>
      </p:pic>
      <p:pic>
        <p:nvPicPr>
          <p:cNvPr id="9" name="Content Placeholder 8">
            <a:extLst>
              <a:ext uri="{FF2B5EF4-FFF2-40B4-BE49-F238E27FC236}">
                <a16:creationId xmlns:a16="http://schemas.microsoft.com/office/drawing/2014/main" id="{AD571214-D67A-433C-8C62-6CF7F02406A3}"/>
              </a:ext>
            </a:extLst>
          </p:cNvPr>
          <p:cNvPicPr>
            <a:picLocks noGrp="1" noChangeAspect="1"/>
          </p:cNvPicPr>
          <p:nvPr>
            <p:ph idx="1"/>
          </p:nvPr>
        </p:nvPicPr>
        <p:blipFill>
          <a:blip r:embed="rId3"/>
          <a:stretch>
            <a:fillRect/>
          </a:stretch>
        </p:blipFill>
        <p:spPr>
          <a:xfrm>
            <a:off x="726233" y="1677432"/>
            <a:ext cx="7426094" cy="4480560"/>
          </a:xfrm>
          <a:prstGeom prst="rect">
            <a:avLst/>
          </a:prstGeom>
        </p:spPr>
      </p:pic>
    </p:spTree>
    <p:extLst>
      <p:ext uri="{BB962C8B-B14F-4D97-AF65-F5344CB8AC3E}">
        <p14:creationId xmlns:p14="http://schemas.microsoft.com/office/powerpoint/2010/main" val="3631991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40444E-3D5D-4E7B-BE30-E98FF4969487}"/>
              </a:ext>
            </a:extLst>
          </p:cNvPr>
          <p:cNvSpPr>
            <a:spLocks noGrp="1"/>
          </p:cNvSpPr>
          <p:nvPr>
            <p:ph type="title"/>
          </p:nvPr>
        </p:nvSpPr>
        <p:spPr/>
        <p:txBody>
          <a:bodyPr/>
          <a:lstStyle/>
          <a:p>
            <a:r>
              <a:rPr lang="en-US" dirty="0">
                <a:solidFill>
                  <a:schemeClr val="bg1"/>
                </a:solidFill>
              </a:rPr>
              <a:t>Do</a:t>
            </a:r>
            <a:r>
              <a:rPr lang="en-US" dirty="0"/>
              <a:t> We Need More Public Investment?</a:t>
            </a:r>
          </a:p>
        </p:txBody>
      </p:sp>
      <p:pic>
        <p:nvPicPr>
          <p:cNvPr id="5" name="Content Placeholder 4">
            <a:extLst>
              <a:ext uri="{FF2B5EF4-FFF2-40B4-BE49-F238E27FC236}">
                <a16:creationId xmlns:a16="http://schemas.microsoft.com/office/drawing/2014/main" id="{69DE5F31-E32B-4161-A2FE-AF02F0098A27}"/>
              </a:ext>
            </a:extLst>
          </p:cNvPr>
          <p:cNvPicPr>
            <a:picLocks noGrp="1" noChangeAspect="1"/>
          </p:cNvPicPr>
          <p:nvPr>
            <p:ph idx="1"/>
          </p:nvPr>
        </p:nvPicPr>
        <p:blipFill>
          <a:blip r:embed="rId2"/>
          <a:stretch>
            <a:fillRect/>
          </a:stretch>
        </p:blipFill>
        <p:spPr>
          <a:xfrm>
            <a:off x="1881294" y="2199713"/>
            <a:ext cx="9230341" cy="3931920"/>
          </a:xfrm>
          <a:prstGeom prst="rect">
            <a:avLst/>
          </a:prstGeom>
        </p:spPr>
      </p:pic>
      <p:sp>
        <p:nvSpPr>
          <p:cNvPr id="4" name="Slide Number Placeholder 3">
            <a:extLst>
              <a:ext uri="{FF2B5EF4-FFF2-40B4-BE49-F238E27FC236}">
                <a16:creationId xmlns:a16="http://schemas.microsoft.com/office/drawing/2014/main" id="{4F6E7888-B40D-42D1-898B-180EC8AF630F}"/>
              </a:ext>
            </a:extLst>
          </p:cNvPr>
          <p:cNvSpPr>
            <a:spLocks noGrp="1"/>
          </p:cNvSpPr>
          <p:nvPr>
            <p:ph type="sldNum" sz="quarter" idx="12"/>
          </p:nvPr>
        </p:nvSpPr>
        <p:spPr/>
        <p:txBody>
          <a:bodyPr/>
          <a:lstStyle/>
          <a:p>
            <a:fld id="{D9F085D5-EC86-4F6A-B501-C1359CB39116}" type="slidenum">
              <a:rPr lang="en-GB" smtClean="0"/>
              <a:t>47</a:t>
            </a:fld>
            <a:endParaRPr lang="en-GB"/>
          </a:p>
        </p:txBody>
      </p:sp>
      <p:pic>
        <p:nvPicPr>
          <p:cNvPr id="6" name="Picture 5">
            <a:extLst>
              <a:ext uri="{FF2B5EF4-FFF2-40B4-BE49-F238E27FC236}">
                <a16:creationId xmlns:a16="http://schemas.microsoft.com/office/drawing/2014/main" id="{A0AEC50D-9D1E-40E7-ADA3-F693628AB9D2}"/>
              </a:ext>
            </a:extLst>
          </p:cNvPr>
          <p:cNvPicPr>
            <a:picLocks noChangeAspect="1"/>
          </p:cNvPicPr>
          <p:nvPr/>
        </p:nvPicPr>
        <p:blipFill>
          <a:blip r:embed="rId3"/>
          <a:stretch>
            <a:fillRect/>
          </a:stretch>
        </p:blipFill>
        <p:spPr>
          <a:xfrm>
            <a:off x="1924464" y="1557563"/>
            <a:ext cx="9144000" cy="642150"/>
          </a:xfrm>
          <a:prstGeom prst="rect">
            <a:avLst/>
          </a:prstGeom>
        </p:spPr>
      </p:pic>
    </p:spTree>
    <p:extLst>
      <p:ext uri="{BB962C8B-B14F-4D97-AF65-F5344CB8AC3E}">
        <p14:creationId xmlns:p14="http://schemas.microsoft.com/office/powerpoint/2010/main" val="379953434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555E3-15F5-4BD4-8CA3-AFD553390DC6}"/>
              </a:ext>
            </a:extLst>
          </p:cNvPr>
          <p:cNvSpPr>
            <a:spLocks noGrp="1"/>
          </p:cNvSpPr>
          <p:nvPr>
            <p:ph type="title"/>
          </p:nvPr>
        </p:nvSpPr>
        <p:spPr/>
        <p:txBody>
          <a:bodyPr/>
          <a:lstStyle/>
          <a:p>
            <a:r>
              <a:rPr lang="en-US" dirty="0">
                <a:solidFill>
                  <a:schemeClr val="bg1"/>
                </a:solidFill>
              </a:rPr>
              <a:t>Wh</a:t>
            </a:r>
            <a:r>
              <a:rPr lang="en-US" dirty="0"/>
              <a:t>at Is Infrastructure?</a:t>
            </a:r>
          </a:p>
        </p:txBody>
      </p:sp>
      <p:pic>
        <p:nvPicPr>
          <p:cNvPr id="5" name="Content Placeholder 4">
            <a:extLst>
              <a:ext uri="{FF2B5EF4-FFF2-40B4-BE49-F238E27FC236}">
                <a16:creationId xmlns:a16="http://schemas.microsoft.com/office/drawing/2014/main" id="{49B844FA-FEBD-4586-9CA6-2943185DEED7}"/>
              </a:ext>
            </a:extLst>
          </p:cNvPr>
          <p:cNvPicPr>
            <a:picLocks noGrp="1" noChangeAspect="1"/>
          </p:cNvPicPr>
          <p:nvPr>
            <p:ph idx="1"/>
          </p:nvPr>
        </p:nvPicPr>
        <p:blipFill>
          <a:blip r:embed="rId2"/>
          <a:stretch>
            <a:fillRect/>
          </a:stretch>
        </p:blipFill>
        <p:spPr>
          <a:xfrm>
            <a:off x="176049" y="1082842"/>
            <a:ext cx="11839902" cy="5775158"/>
          </a:xfrm>
          <a:prstGeom prst="rect">
            <a:avLst/>
          </a:prstGeom>
        </p:spPr>
      </p:pic>
      <p:sp>
        <p:nvSpPr>
          <p:cNvPr id="4" name="Slide Number Placeholder 3">
            <a:extLst>
              <a:ext uri="{FF2B5EF4-FFF2-40B4-BE49-F238E27FC236}">
                <a16:creationId xmlns:a16="http://schemas.microsoft.com/office/drawing/2014/main" id="{4F62203B-FAFC-4E3D-92B3-BD4203AD8452}"/>
              </a:ext>
            </a:extLst>
          </p:cNvPr>
          <p:cNvSpPr>
            <a:spLocks noGrp="1"/>
          </p:cNvSpPr>
          <p:nvPr>
            <p:ph type="sldNum" sz="quarter" idx="12"/>
          </p:nvPr>
        </p:nvSpPr>
        <p:spPr/>
        <p:txBody>
          <a:bodyPr/>
          <a:lstStyle/>
          <a:p>
            <a:fld id="{D9F085D5-EC86-4F6A-B501-C1359CB39116}" type="slidenum">
              <a:rPr lang="en-GB" smtClean="0"/>
              <a:t>48</a:t>
            </a:fld>
            <a:endParaRPr lang="en-GB"/>
          </a:p>
        </p:txBody>
      </p:sp>
    </p:spTree>
    <p:extLst>
      <p:ext uri="{BB962C8B-B14F-4D97-AF65-F5344CB8AC3E}">
        <p14:creationId xmlns:p14="http://schemas.microsoft.com/office/powerpoint/2010/main" val="179208267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4E189-2B23-2F41-BBEB-10A29FA49EB0}"/>
              </a:ext>
            </a:extLst>
          </p:cNvPr>
          <p:cNvSpPr>
            <a:spLocks noGrp="1"/>
          </p:cNvSpPr>
          <p:nvPr>
            <p:ph type="title"/>
          </p:nvPr>
        </p:nvSpPr>
        <p:spPr>
          <a:xfrm>
            <a:off x="647700" y="0"/>
            <a:ext cx="10515600" cy="1325563"/>
          </a:xfrm>
        </p:spPr>
        <p:txBody>
          <a:bodyPr/>
          <a:lstStyle/>
          <a:p>
            <a:r>
              <a:rPr lang="en-US" dirty="0"/>
              <a:t> </a:t>
            </a:r>
            <a:r>
              <a:rPr lang="en-US" dirty="0">
                <a:solidFill>
                  <a:schemeClr val="bg1"/>
                </a:solidFill>
              </a:rPr>
              <a:t>Tha</a:t>
            </a:r>
            <a:r>
              <a:rPr lang="en-US" dirty="0"/>
              <a:t>nk you!</a:t>
            </a:r>
          </a:p>
        </p:txBody>
      </p:sp>
      <p:sp>
        <p:nvSpPr>
          <p:cNvPr id="3" name="Content Placeholder 2">
            <a:extLst>
              <a:ext uri="{FF2B5EF4-FFF2-40B4-BE49-F238E27FC236}">
                <a16:creationId xmlns:a16="http://schemas.microsoft.com/office/drawing/2014/main" id="{09C9064E-051C-1042-85AE-F335B853ADE1}"/>
              </a:ext>
            </a:extLst>
          </p:cNvPr>
          <p:cNvSpPr>
            <a:spLocks noGrp="1"/>
          </p:cNvSpPr>
          <p:nvPr>
            <p:ph idx="1"/>
          </p:nvPr>
        </p:nvSpPr>
        <p:spPr>
          <a:xfrm>
            <a:off x="838200" y="1006997"/>
            <a:ext cx="10515600" cy="4915071"/>
          </a:xfrm>
        </p:spPr>
        <p:txBody>
          <a:bodyPr>
            <a:normAutofit fontScale="70000" lnSpcReduction="20000"/>
          </a:bodyPr>
          <a:lstStyle/>
          <a:p>
            <a:pPr marL="0" indent="0" algn="ctr">
              <a:buNone/>
            </a:pPr>
            <a:endParaRPr lang="en-US" sz="6000" dirty="0"/>
          </a:p>
          <a:p>
            <a:pPr marL="0" indent="0" algn="ctr">
              <a:buNone/>
            </a:pPr>
            <a:r>
              <a:rPr lang="en-US" sz="6500" dirty="0"/>
              <a:t>Any Questions?</a:t>
            </a:r>
          </a:p>
          <a:p>
            <a:pPr marL="0" indent="0" algn="ctr">
              <a:buNone/>
            </a:pPr>
            <a:endParaRPr lang="en-US" dirty="0"/>
          </a:p>
          <a:p>
            <a:pPr marL="0" indent="0" algn="ctr">
              <a:buNone/>
            </a:pPr>
            <a:endParaRPr lang="en-US" dirty="0"/>
          </a:p>
          <a:p>
            <a:pPr marL="0" indent="0" algn="ctr">
              <a:buNone/>
            </a:pPr>
            <a:r>
              <a:rPr lang="en-US" dirty="0">
                <a:hlinkClick r:id="rId2"/>
              </a:rPr>
              <a:t>www.NEEDelegation.org</a:t>
            </a:r>
            <a:endParaRPr lang="en-US" dirty="0"/>
          </a:p>
          <a:p>
            <a:pPr marL="0" indent="0" algn="ctr">
              <a:buNone/>
            </a:pPr>
            <a:r>
              <a:rPr lang="en-US"/>
              <a:t>Geoffrey </a:t>
            </a:r>
            <a:r>
              <a:rPr lang="en-US" dirty="0" err="1"/>
              <a:t>Woglom</a:t>
            </a:r>
            <a:endParaRPr lang="en-US" dirty="0"/>
          </a:p>
          <a:p>
            <a:pPr marL="0" indent="0" algn="ctr">
              <a:buNone/>
            </a:pPr>
            <a:r>
              <a:rPr lang="en-US" dirty="0" err="1"/>
              <a:t>grwoglom@amherst.edu</a:t>
            </a:r>
            <a:endParaRPr lang="en-US" dirty="0"/>
          </a:p>
          <a:p>
            <a:pPr marL="0" indent="0" algn="ctr">
              <a:buNone/>
            </a:pPr>
            <a:endParaRPr lang="en-US" dirty="0"/>
          </a:p>
          <a:p>
            <a:pPr marL="0" indent="0" algn="ctr">
              <a:buNone/>
            </a:pPr>
            <a:r>
              <a:rPr lang="en-US" dirty="0"/>
              <a:t>Contact NEED: </a:t>
            </a:r>
            <a:r>
              <a:rPr lang="en-US" dirty="0" err="1"/>
              <a:t>I</a:t>
            </a:r>
            <a:r>
              <a:rPr lang="en-US" dirty="0" err="1">
                <a:hlinkClick r:id="rId3"/>
              </a:rPr>
              <a:t>nfo@NEEDelegation.org</a:t>
            </a:r>
            <a:endParaRPr lang="en-US" dirty="0"/>
          </a:p>
          <a:p>
            <a:pPr marL="0" indent="0" algn="ctr">
              <a:buNone/>
            </a:pPr>
            <a:endParaRPr lang="en-US" dirty="0"/>
          </a:p>
          <a:p>
            <a:pPr marL="0" indent="0" algn="ctr">
              <a:buNone/>
            </a:pPr>
            <a:r>
              <a:rPr lang="en-US" dirty="0"/>
              <a:t>Submit a testimonial:  </a:t>
            </a:r>
            <a:r>
              <a:rPr lang="en-US" dirty="0">
                <a:hlinkClick r:id="rId4"/>
              </a:rPr>
              <a:t>www.NEEDelegation.org/testimonials.php</a:t>
            </a:r>
            <a:endParaRPr lang="en-US" dirty="0"/>
          </a:p>
          <a:p>
            <a:pPr marL="0" indent="0" algn="ctr">
              <a:buNone/>
            </a:pPr>
            <a:endParaRPr lang="en-US" dirty="0"/>
          </a:p>
          <a:p>
            <a:pPr marL="0" indent="0" algn="ctr">
              <a:buNone/>
            </a:pPr>
            <a:r>
              <a:rPr lang="en-US" dirty="0"/>
              <a:t>Support NEED:  </a:t>
            </a:r>
            <a:r>
              <a:rPr lang="en-US" dirty="0" err="1"/>
              <a:t>www.NEEDelegation.org</a:t>
            </a:r>
            <a:r>
              <a:rPr lang="en-US" dirty="0"/>
              <a:t>/</a:t>
            </a:r>
            <a:r>
              <a:rPr lang="en-US" dirty="0" err="1"/>
              <a:t>donate.php</a:t>
            </a:r>
            <a:endParaRPr lang="en-US" dirty="0"/>
          </a:p>
          <a:p>
            <a:pPr marL="0" indent="0" algn="ctr">
              <a:buNone/>
            </a:pPr>
            <a:endParaRPr lang="en-US" dirty="0"/>
          </a:p>
        </p:txBody>
      </p:sp>
      <p:sp>
        <p:nvSpPr>
          <p:cNvPr id="4" name="Slide Number Placeholder 3">
            <a:extLst>
              <a:ext uri="{FF2B5EF4-FFF2-40B4-BE49-F238E27FC236}">
                <a16:creationId xmlns:a16="http://schemas.microsoft.com/office/drawing/2014/main" id="{052F218B-F99A-4145-A67C-DBBA7AD4E305}"/>
              </a:ext>
            </a:extLst>
          </p:cNvPr>
          <p:cNvSpPr>
            <a:spLocks noGrp="1"/>
          </p:cNvSpPr>
          <p:nvPr>
            <p:ph type="sldNum" sz="quarter" idx="12"/>
          </p:nvPr>
        </p:nvSpPr>
        <p:spPr/>
        <p:txBody>
          <a:bodyPr/>
          <a:lstStyle/>
          <a:p>
            <a:fld id="{D9F085D5-EC86-4F6A-B501-C1359CB39116}" type="slidenum">
              <a:rPr lang="en-GB" smtClean="0"/>
              <a:t>49</a:t>
            </a:fld>
            <a:endParaRPr lang="en-GB"/>
          </a:p>
        </p:txBody>
      </p:sp>
    </p:spTree>
    <p:extLst>
      <p:ext uri="{BB962C8B-B14F-4D97-AF65-F5344CB8AC3E}">
        <p14:creationId xmlns:p14="http://schemas.microsoft.com/office/powerpoint/2010/main" val="20356618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08B7B-FA17-1B42-AC55-47356A09A9A7}"/>
              </a:ext>
            </a:extLst>
          </p:cNvPr>
          <p:cNvSpPr>
            <a:spLocks noGrp="1"/>
          </p:cNvSpPr>
          <p:nvPr>
            <p:ph type="title"/>
          </p:nvPr>
        </p:nvSpPr>
        <p:spPr>
          <a:xfrm>
            <a:off x="863600" y="0"/>
            <a:ext cx="10515600" cy="1325563"/>
          </a:xfrm>
        </p:spPr>
        <p:txBody>
          <a:bodyPr/>
          <a:lstStyle/>
          <a:p>
            <a:r>
              <a:rPr lang="en-US" dirty="0">
                <a:solidFill>
                  <a:schemeClr val="bg1"/>
                </a:solidFill>
              </a:rPr>
              <a:t>Pas</a:t>
            </a:r>
            <a:r>
              <a:rPr lang="en-US" dirty="0"/>
              <a:t>t and Future of Deficits</a:t>
            </a:r>
          </a:p>
        </p:txBody>
      </p:sp>
      <p:sp>
        <p:nvSpPr>
          <p:cNvPr id="4" name="Slide Number Placeholder 3">
            <a:extLst>
              <a:ext uri="{FF2B5EF4-FFF2-40B4-BE49-F238E27FC236}">
                <a16:creationId xmlns:a16="http://schemas.microsoft.com/office/drawing/2014/main" id="{3A975E4E-5A79-3F41-9EA8-BA7F6B0C1CB9}"/>
              </a:ext>
            </a:extLst>
          </p:cNvPr>
          <p:cNvSpPr>
            <a:spLocks noGrp="1"/>
          </p:cNvSpPr>
          <p:nvPr>
            <p:ph type="sldNum" sz="quarter" idx="12"/>
          </p:nvPr>
        </p:nvSpPr>
        <p:spPr/>
        <p:txBody>
          <a:bodyPr/>
          <a:lstStyle/>
          <a:p>
            <a:fld id="{D9F085D5-EC86-4F6A-B501-C1359CB39116}" type="slidenum">
              <a:rPr lang="en-GB" smtClean="0"/>
              <a:t>5</a:t>
            </a:fld>
            <a:endParaRPr lang="en-GB"/>
          </a:p>
        </p:txBody>
      </p:sp>
      <p:sp>
        <p:nvSpPr>
          <p:cNvPr id="6" name="TextBox 5">
            <a:extLst>
              <a:ext uri="{FF2B5EF4-FFF2-40B4-BE49-F238E27FC236}">
                <a16:creationId xmlns:a16="http://schemas.microsoft.com/office/drawing/2014/main" id="{A9C39C95-3B87-C546-8DAC-C7986695A223}"/>
              </a:ext>
            </a:extLst>
          </p:cNvPr>
          <p:cNvSpPr txBox="1"/>
          <p:nvPr/>
        </p:nvSpPr>
        <p:spPr>
          <a:xfrm>
            <a:off x="6096000" y="6456851"/>
            <a:ext cx="5951822" cy="276999"/>
          </a:xfrm>
          <a:prstGeom prst="rect">
            <a:avLst/>
          </a:prstGeom>
          <a:noFill/>
        </p:spPr>
        <p:txBody>
          <a:bodyPr wrap="none" rtlCol="0">
            <a:spAutoFit/>
          </a:bodyPr>
          <a:lstStyle/>
          <a:p>
            <a:r>
              <a:rPr lang="en-US" sz="1200" dirty="0"/>
              <a:t>Source: Congressional Budget Office, The Budget and Economic Outlook: 2020 to 2030, 9/20</a:t>
            </a:r>
          </a:p>
        </p:txBody>
      </p:sp>
      <p:pic>
        <p:nvPicPr>
          <p:cNvPr id="3" name="Picture 2">
            <a:extLst>
              <a:ext uri="{FF2B5EF4-FFF2-40B4-BE49-F238E27FC236}">
                <a16:creationId xmlns:a16="http://schemas.microsoft.com/office/drawing/2014/main" id="{E2093709-3FD5-48CF-B5B1-75D13F2FA379}"/>
              </a:ext>
            </a:extLst>
          </p:cNvPr>
          <p:cNvPicPr>
            <a:picLocks noChangeAspect="1"/>
          </p:cNvPicPr>
          <p:nvPr/>
        </p:nvPicPr>
        <p:blipFill>
          <a:blip r:embed="rId2"/>
          <a:stretch>
            <a:fillRect/>
          </a:stretch>
        </p:blipFill>
        <p:spPr>
          <a:xfrm>
            <a:off x="191170" y="1062424"/>
            <a:ext cx="7353050" cy="4846320"/>
          </a:xfrm>
          <a:prstGeom prst="rect">
            <a:avLst/>
          </a:prstGeom>
        </p:spPr>
      </p:pic>
      <p:sp>
        <p:nvSpPr>
          <p:cNvPr id="5" name="TextBox 4">
            <a:extLst>
              <a:ext uri="{FF2B5EF4-FFF2-40B4-BE49-F238E27FC236}">
                <a16:creationId xmlns:a16="http://schemas.microsoft.com/office/drawing/2014/main" id="{12BE5911-0819-447D-93E0-0BA4CD3E7F33}"/>
              </a:ext>
            </a:extLst>
          </p:cNvPr>
          <p:cNvSpPr txBox="1"/>
          <p:nvPr/>
        </p:nvSpPr>
        <p:spPr>
          <a:xfrm>
            <a:off x="978231" y="4348260"/>
            <a:ext cx="3649054" cy="830997"/>
          </a:xfrm>
          <a:prstGeom prst="rect">
            <a:avLst/>
          </a:prstGeom>
          <a:noFill/>
        </p:spPr>
        <p:txBody>
          <a:bodyPr wrap="square" rtlCol="0">
            <a:spAutoFit/>
          </a:bodyPr>
          <a:lstStyle/>
          <a:p>
            <a:r>
              <a:rPr lang="en-US" sz="2400" dirty="0"/>
              <a:t>N.B.  Does not include American Rescue Plan.</a:t>
            </a:r>
          </a:p>
        </p:txBody>
      </p:sp>
      <p:sp>
        <p:nvSpPr>
          <p:cNvPr id="8" name="TextBox 7">
            <a:extLst>
              <a:ext uri="{FF2B5EF4-FFF2-40B4-BE49-F238E27FC236}">
                <a16:creationId xmlns:a16="http://schemas.microsoft.com/office/drawing/2014/main" id="{AA5F0939-2C98-46B6-89A7-4A4102BC41C7}"/>
              </a:ext>
            </a:extLst>
          </p:cNvPr>
          <p:cNvSpPr txBox="1"/>
          <p:nvPr/>
        </p:nvSpPr>
        <p:spPr>
          <a:xfrm>
            <a:off x="7368172" y="1552188"/>
            <a:ext cx="4823828" cy="3970318"/>
          </a:xfrm>
          <a:prstGeom prst="rect">
            <a:avLst/>
          </a:prstGeom>
          <a:noFill/>
        </p:spPr>
        <p:txBody>
          <a:bodyPr wrap="square" rtlCol="0">
            <a:spAutoFit/>
          </a:bodyPr>
          <a:lstStyle/>
          <a:p>
            <a:r>
              <a:rPr lang="en-US" sz="2800" dirty="0"/>
              <a:t>Useful Deficit Decompositions:</a:t>
            </a:r>
          </a:p>
          <a:p>
            <a:endParaRPr lang="en-US" sz="2800" dirty="0"/>
          </a:p>
          <a:p>
            <a:r>
              <a:rPr lang="en-US" sz="2800" i="1" dirty="0"/>
              <a:t>Total Deficit= (Programmatic Outlays +</a:t>
            </a:r>
            <a:br>
              <a:rPr lang="en-US" sz="2800" i="1" dirty="0"/>
            </a:br>
            <a:r>
              <a:rPr lang="en-US" sz="2800" i="1" dirty="0"/>
              <a:t>Interest Expense)-Revenue</a:t>
            </a:r>
          </a:p>
          <a:p>
            <a:r>
              <a:rPr lang="en-US" sz="2800" i="1" dirty="0"/>
              <a:t>=(Programmatic Outlays – Revenue)+Interest Expense</a:t>
            </a:r>
          </a:p>
          <a:p>
            <a:endParaRPr lang="en-US" sz="2800" i="1" dirty="0"/>
          </a:p>
          <a:p>
            <a:r>
              <a:rPr lang="en-US" sz="2800" i="1" dirty="0"/>
              <a:t>=</a:t>
            </a:r>
            <a:r>
              <a:rPr lang="en-US" sz="2800" b="1" i="1" dirty="0">
                <a:solidFill>
                  <a:srgbClr val="7E2987"/>
                </a:solidFill>
              </a:rPr>
              <a:t>Primary Deficit + </a:t>
            </a:r>
            <a:r>
              <a:rPr lang="en-US" sz="2800" b="1" i="1" dirty="0">
                <a:solidFill>
                  <a:srgbClr val="CD78D6"/>
                </a:solidFill>
              </a:rPr>
              <a:t>Net Interest</a:t>
            </a:r>
          </a:p>
        </p:txBody>
      </p:sp>
      <p:sp>
        <p:nvSpPr>
          <p:cNvPr id="9" name="TextBox 8">
            <a:extLst>
              <a:ext uri="{FF2B5EF4-FFF2-40B4-BE49-F238E27FC236}">
                <a16:creationId xmlns:a16="http://schemas.microsoft.com/office/drawing/2014/main" id="{7A759716-4D33-45D8-9DE8-FAB611953696}"/>
              </a:ext>
            </a:extLst>
          </p:cNvPr>
          <p:cNvSpPr txBox="1"/>
          <p:nvPr/>
        </p:nvSpPr>
        <p:spPr>
          <a:xfrm>
            <a:off x="6096000" y="5950703"/>
            <a:ext cx="1124607" cy="369332"/>
          </a:xfrm>
          <a:prstGeom prst="rect">
            <a:avLst/>
          </a:prstGeom>
          <a:noFill/>
        </p:spPr>
        <p:txBody>
          <a:bodyPr wrap="square" rtlCol="0">
            <a:spAutoFit/>
          </a:bodyPr>
          <a:lstStyle/>
          <a:p>
            <a:r>
              <a:rPr lang="en-US" dirty="0">
                <a:solidFill>
                  <a:srgbClr val="C00000"/>
                </a:solidFill>
              </a:rPr>
              <a:t>Polls 1 &amp;2</a:t>
            </a:r>
          </a:p>
        </p:txBody>
      </p:sp>
    </p:spTree>
    <p:extLst>
      <p:ext uri="{BB962C8B-B14F-4D97-AF65-F5344CB8AC3E}">
        <p14:creationId xmlns:p14="http://schemas.microsoft.com/office/powerpoint/2010/main" val="658815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9E7A9-21F2-4FB9-900A-DCE94AAAC0C6}"/>
              </a:ext>
            </a:extLst>
          </p:cNvPr>
          <p:cNvSpPr>
            <a:spLocks noGrp="1"/>
          </p:cNvSpPr>
          <p:nvPr>
            <p:ph type="title"/>
          </p:nvPr>
        </p:nvSpPr>
        <p:spPr/>
        <p:txBody>
          <a:bodyPr/>
          <a:lstStyle/>
          <a:p>
            <a:r>
              <a:rPr lang="en-US" dirty="0">
                <a:solidFill>
                  <a:schemeClr val="bg1"/>
                </a:solidFill>
              </a:rPr>
              <a:t>The</a:t>
            </a:r>
            <a:r>
              <a:rPr lang="en-US" dirty="0"/>
              <a:t> Effect of the American Rescue Plan</a:t>
            </a:r>
          </a:p>
        </p:txBody>
      </p:sp>
      <p:sp>
        <p:nvSpPr>
          <p:cNvPr id="4" name="Slide Number Placeholder 3">
            <a:extLst>
              <a:ext uri="{FF2B5EF4-FFF2-40B4-BE49-F238E27FC236}">
                <a16:creationId xmlns:a16="http://schemas.microsoft.com/office/drawing/2014/main" id="{D4F80E87-168D-4150-BF6E-D7236236A273}"/>
              </a:ext>
            </a:extLst>
          </p:cNvPr>
          <p:cNvSpPr>
            <a:spLocks noGrp="1"/>
          </p:cNvSpPr>
          <p:nvPr>
            <p:ph type="sldNum" sz="quarter" idx="12"/>
          </p:nvPr>
        </p:nvSpPr>
        <p:spPr/>
        <p:txBody>
          <a:bodyPr/>
          <a:lstStyle/>
          <a:p>
            <a:fld id="{D9F085D5-EC86-4F6A-B501-C1359CB39116}" type="slidenum">
              <a:rPr lang="en-GB" smtClean="0"/>
              <a:t>6</a:t>
            </a:fld>
            <a:endParaRPr lang="en-GB"/>
          </a:p>
        </p:txBody>
      </p:sp>
      <p:pic>
        <p:nvPicPr>
          <p:cNvPr id="6" name="Content Placeholder 5">
            <a:extLst>
              <a:ext uri="{FF2B5EF4-FFF2-40B4-BE49-F238E27FC236}">
                <a16:creationId xmlns:a16="http://schemas.microsoft.com/office/drawing/2014/main" id="{1A1336B9-7E3B-40C6-A239-8663D01538F1}"/>
              </a:ext>
            </a:extLst>
          </p:cNvPr>
          <p:cNvPicPr>
            <a:picLocks noGrp="1" noChangeAspect="1"/>
          </p:cNvPicPr>
          <p:nvPr>
            <p:ph idx="1"/>
          </p:nvPr>
        </p:nvPicPr>
        <p:blipFill>
          <a:blip r:embed="rId2"/>
          <a:stretch>
            <a:fillRect/>
          </a:stretch>
        </p:blipFill>
        <p:spPr>
          <a:xfrm>
            <a:off x="4679760" y="1658226"/>
            <a:ext cx="7285757" cy="4572000"/>
          </a:xfrm>
          <a:prstGeom prst="rect">
            <a:avLst/>
          </a:prstGeom>
        </p:spPr>
      </p:pic>
      <p:sp>
        <p:nvSpPr>
          <p:cNvPr id="12" name="TextBox 11">
            <a:extLst>
              <a:ext uri="{FF2B5EF4-FFF2-40B4-BE49-F238E27FC236}">
                <a16:creationId xmlns:a16="http://schemas.microsoft.com/office/drawing/2014/main" id="{51699841-D180-4ED9-891D-F8ACF4733D7B}"/>
              </a:ext>
            </a:extLst>
          </p:cNvPr>
          <p:cNvSpPr txBox="1"/>
          <p:nvPr/>
        </p:nvSpPr>
        <p:spPr>
          <a:xfrm>
            <a:off x="289248" y="2330158"/>
            <a:ext cx="4506687" cy="830997"/>
          </a:xfrm>
          <a:prstGeom prst="rect">
            <a:avLst/>
          </a:prstGeom>
          <a:noFill/>
        </p:spPr>
        <p:txBody>
          <a:bodyPr wrap="square" rtlCol="0">
            <a:spAutoFit/>
          </a:bodyPr>
          <a:lstStyle/>
          <a:p>
            <a:r>
              <a:rPr lang="en-US" sz="2400" dirty="0"/>
              <a:t>Good News (?); 2021 deficit is still less than the 30% deficit in 1943</a:t>
            </a:r>
          </a:p>
        </p:txBody>
      </p:sp>
    </p:spTree>
    <p:extLst>
      <p:ext uri="{BB962C8B-B14F-4D97-AF65-F5344CB8AC3E}">
        <p14:creationId xmlns:p14="http://schemas.microsoft.com/office/powerpoint/2010/main" val="3315882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34E15-10B2-5748-8722-FB2B426711C8}"/>
              </a:ext>
            </a:extLst>
          </p:cNvPr>
          <p:cNvSpPr>
            <a:spLocks noGrp="1"/>
          </p:cNvSpPr>
          <p:nvPr>
            <p:ph type="title"/>
          </p:nvPr>
        </p:nvSpPr>
        <p:spPr>
          <a:xfrm>
            <a:off x="727496" y="0"/>
            <a:ext cx="10515600" cy="1325563"/>
          </a:xfrm>
        </p:spPr>
        <p:txBody>
          <a:bodyPr/>
          <a:lstStyle/>
          <a:p>
            <a:r>
              <a:rPr lang="en-US" dirty="0">
                <a:solidFill>
                  <a:schemeClr val="bg1"/>
                </a:solidFill>
              </a:rPr>
              <a:t>Deb</a:t>
            </a:r>
            <a:r>
              <a:rPr lang="en-US" dirty="0"/>
              <a:t>t vs. Deficit</a:t>
            </a:r>
          </a:p>
        </p:txBody>
      </p:sp>
      <p:sp>
        <p:nvSpPr>
          <p:cNvPr id="4" name="Slide Number Placeholder 3">
            <a:extLst>
              <a:ext uri="{FF2B5EF4-FFF2-40B4-BE49-F238E27FC236}">
                <a16:creationId xmlns:a16="http://schemas.microsoft.com/office/drawing/2014/main" id="{C0CA32E9-3E02-D24B-8F2C-2C1A55E700BD}"/>
              </a:ext>
            </a:extLst>
          </p:cNvPr>
          <p:cNvSpPr>
            <a:spLocks noGrp="1"/>
          </p:cNvSpPr>
          <p:nvPr>
            <p:ph type="sldNum" sz="quarter" idx="12"/>
          </p:nvPr>
        </p:nvSpPr>
        <p:spPr/>
        <p:txBody>
          <a:bodyPr/>
          <a:lstStyle/>
          <a:p>
            <a:fld id="{D9F085D5-EC86-4F6A-B501-C1359CB39116}" type="slidenum">
              <a:rPr lang="en-GB" smtClean="0"/>
              <a:t>7</a:t>
            </a:fld>
            <a:endParaRPr lang="en-GB"/>
          </a:p>
        </p:txBody>
      </p:sp>
      <p:sp>
        <p:nvSpPr>
          <p:cNvPr id="7" name="TextBox 6">
            <a:extLst>
              <a:ext uri="{FF2B5EF4-FFF2-40B4-BE49-F238E27FC236}">
                <a16:creationId xmlns:a16="http://schemas.microsoft.com/office/drawing/2014/main" id="{D2C2B21C-E670-4EDA-AB15-4D6E49482267}"/>
              </a:ext>
            </a:extLst>
          </p:cNvPr>
          <p:cNvSpPr txBox="1"/>
          <p:nvPr/>
        </p:nvSpPr>
        <p:spPr>
          <a:xfrm>
            <a:off x="1349298" y="1325563"/>
            <a:ext cx="9222058" cy="523220"/>
          </a:xfrm>
          <a:prstGeom prst="rect">
            <a:avLst/>
          </a:prstGeom>
          <a:noFill/>
        </p:spPr>
        <p:txBody>
          <a:bodyPr wrap="square" rtlCol="0">
            <a:spAutoFit/>
          </a:bodyPr>
          <a:lstStyle/>
          <a:p>
            <a:r>
              <a:rPr lang="en-US" sz="2800" b="1" dirty="0"/>
              <a:t>The Sum of All Past Deficits Less Surpluses Equals the Debt </a:t>
            </a:r>
          </a:p>
        </p:txBody>
      </p:sp>
      <p:pic>
        <p:nvPicPr>
          <p:cNvPr id="6" name="Picture 5" descr="Chart, line chart&#10;&#10;Description automatically generated">
            <a:extLst>
              <a:ext uri="{FF2B5EF4-FFF2-40B4-BE49-F238E27FC236}">
                <a16:creationId xmlns:a16="http://schemas.microsoft.com/office/drawing/2014/main" id="{2D368CBA-7197-47A3-87A3-AD6B4B0F952D}"/>
              </a:ext>
            </a:extLst>
          </p:cNvPr>
          <p:cNvPicPr>
            <a:picLocks noChangeAspect="1"/>
          </p:cNvPicPr>
          <p:nvPr/>
        </p:nvPicPr>
        <p:blipFill>
          <a:blip r:embed="rId3"/>
          <a:stretch>
            <a:fillRect/>
          </a:stretch>
        </p:blipFill>
        <p:spPr>
          <a:xfrm>
            <a:off x="533400" y="1848783"/>
            <a:ext cx="11125200" cy="4286250"/>
          </a:xfrm>
          <a:prstGeom prst="rect">
            <a:avLst/>
          </a:prstGeom>
        </p:spPr>
      </p:pic>
      <p:sp>
        <p:nvSpPr>
          <p:cNvPr id="3" name="TextBox 2">
            <a:extLst>
              <a:ext uri="{FF2B5EF4-FFF2-40B4-BE49-F238E27FC236}">
                <a16:creationId xmlns:a16="http://schemas.microsoft.com/office/drawing/2014/main" id="{B2E55126-D5C7-48BD-88D1-65C1E5A863BB}"/>
              </a:ext>
            </a:extLst>
          </p:cNvPr>
          <p:cNvSpPr txBox="1"/>
          <p:nvPr/>
        </p:nvSpPr>
        <p:spPr>
          <a:xfrm>
            <a:off x="4119073" y="3784457"/>
            <a:ext cx="2247544" cy="830997"/>
          </a:xfrm>
          <a:prstGeom prst="rect">
            <a:avLst/>
          </a:prstGeom>
          <a:noFill/>
        </p:spPr>
        <p:txBody>
          <a:bodyPr wrap="square" rtlCol="0">
            <a:spAutoFit/>
          </a:bodyPr>
          <a:lstStyle/>
          <a:p>
            <a:r>
              <a:rPr lang="en-US" sz="2400" dirty="0"/>
              <a:t>Shaded areas are recessions</a:t>
            </a:r>
          </a:p>
        </p:txBody>
      </p:sp>
      <p:sp>
        <p:nvSpPr>
          <p:cNvPr id="8" name="TextBox 7">
            <a:extLst>
              <a:ext uri="{FF2B5EF4-FFF2-40B4-BE49-F238E27FC236}">
                <a16:creationId xmlns:a16="http://schemas.microsoft.com/office/drawing/2014/main" id="{F16FAC08-E128-4C39-B0C4-0BA1DA182CF9}"/>
              </a:ext>
            </a:extLst>
          </p:cNvPr>
          <p:cNvSpPr txBox="1"/>
          <p:nvPr/>
        </p:nvSpPr>
        <p:spPr>
          <a:xfrm>
            <a:off x="6442841" y="6473587"/>
            <a:ext cx="1124607" cy="369332"/>
          </a:xfrm>
          <a:prstGeom prst="rect">
            <a:avLst/>
          </a:prstGeom>
          <a:noFill/>
        </p:spPr>
        <p:txBody>
          <a:bodyPr wrap="square" rtlCol="0">
            <a:spAutoFit/>
          </a:bodyPr>
          <a:lstStyle/>
          <a:p>
            <a:r>
              <a:rPr lang="en-US" dirty="0">
                <a:solidFill>
                  <a:srgbClr val="C00000"/>
                </a:solidFill>
              </a:rPr>
              <a:t>Poll 3</a:t>
            </a:r>
          </a:p>
        </p:txBody>
      </p:sp>
    </p:spTree>
    <p:extLst>
      <p:ext uri="{BB962C8B-B14F-4D97-AF65-F5344CB8AC3E}">
        <p14:creationId xmlns:p14="http://schemas.microsoft.com/office/powerpoint/2010/main" val="1426792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37A4E-0005-4039-B5A4-498C48C58350}"/>
              </a:ext>
            </a:extLst>
          </p:cNvPr>
          <p:cNvSpPr>
            <a:spLocks noGrp="1"/>
          </p:cNvSpPr>
          <p:nvPr>
            <p:ph type="title"/>
          </p:nvPr>
        </p:nvSpPr>
        <p:spPr>
          <a:xfrm>
            <a:off x="737819" y="12578"/>
            <a:ext cx="10515600" cy="1325563"/>
          </a:xfrm>
        </p:spPr>
        <p:txBody>
          <a:bodyPr/>
          <a:lstStyle/>
          <a:p>
            <a:r>
              <a:rPr lang="en-US" dirty="0">
                <a:solidFill>
                  <a:srgbClr val="FFFFFF"/>
                </a:solidFill>
              </a:rPr>
              <a:t> A B</a:t>
            </a:r>
            <a:r>
              <a:rPr lang="en-US" dirty="0">
                <a:solidFill>
                  <a:schemeClr val="accent5">
                    <a:lumMod val="50000"/>
                  </a:schemeClr>
                </a:solidFill>
              </a:rPr>
              <a:t>reakdown of the Total Federal Debt</a:t>
            </a:r>
            <a:endParaRPr lang="en-US" dirty="0"/>
          </a:p>
        </p:txBody>
      </p:sp>
      <p:sp>
        <p:nvSpPr>
          <p:cNvPr id="4" name="Slide Number Placeholder 3">
            <a:extLst>
              <a:ext uri="{FF2B5EF4-FFF2-40B4-BE49-F238E27FC236}">
                <a16:creationId xmlns:a16="http://schemas.microsoft.com/office/drawing/2014/main" id="{068130F8-9291-44EB-9B9C-55AF5D805CFD}"/>
              </a:ext>
            </a:extLst>
          </p:cNvPr>
          <p:cNvSpPr>
            <a:spLocks noGrp="1"/>
          </p:cNvSpPr>
          <p:nvPr>
            <p:ph type="sldNum" sz="quarter" idx="12"/>
          </p:nvPr>
        </p:nvSpPr>
        <p:spPr/>
        <p:txBody>
          <a:bodyPr/>
          <a:lstStyle/>
          <a:p>
            <a:fld id="{D9F085D5-EC86-4F6A-B501-C1359CB39116}" type="slidenum">
              <a:rPr lang="en-GB" smtClean="0"/>
              <a:t>8</a:t>
            </a:fld>
            <a:endParaRPr lang="en-GB"/>
          </a:p>
        </p:txBody>
      </p:sp>
      <p:pic>
        <p:nvPicPr>
          <p:cNvPr id="1026" name="Picture 2" descr="Fiscal Year 2018 Debt Held by the Public and Intragovernmental Debt infographic">
            <a:extLst>
              <a:ext uri="{FF2B5EF4-FFF2-40B4-BE49-F238E27FC236}">
                <a16:creationId xmlns:a16="http://schemas.microsoft.com/office/drawing/2014/main" id="{2DB8EDB8-992F-45E7-BA12-2EAEB244386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38581" y="1325563"/>
            <a:ext cx="5921259" cy="435133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3BB438F7-1536-42E4-9914-D0F22C507F4D}"/>
              </a:ext>
            </a:extLst>
          </p:cNvPr>
          <p:cNvSpPr txBox="1"/>
          <p:nvPr/>
        </p:nvSpPr>
        <p:spPr>
          <a:xfrm>
            <a:off x="6731001" y="6456851"/>
            <a:ext cx="4872978" cy="276999"/>
          </a:xfrm>
          <a:prstGeom prst="rect">
            <a:avLst/>
          </a:prstGeom>
          <a:noFill/>
        </p:spPr>
        <p:txBody>
          <a:bodyPr wrap="square" rtlCol="0">
            <a:spAutoFit/>
          </a:bodyPr>
          <a:lstStyle/>
          <a:p>
            <a:r>
              <a:rPr lang="en-US" sz="1200" u="sng" dirty="0"/>
              <a:t>https://www.cbo.gov/system/files/2020-03/56165-CBO-debt-primer.pdf</a:t>
            </a:r>
          </a:p>
        </p:txBody>
      </p:sp>
      <p:grpSp>
        <p:nvGrpSpPr>
          <p:cNvPr id="7" name="Group 6">
            <a:extLst>
              <a:ext uri="{FF2B5EF4-FFF2-40B4-BE49-F238E27FC236}">
                <a16:creationId xmlns:a16="http://schemas.microsoft.com/office/drawing/2014/main" id="{F8C1329D-255C-47D2-BA06-5FDF711F32B1}"/>
              </a:ext>
            </a:extLst>
          </p:cNvPr>
          <p:cNvGrpSpPr/>
          <p:nvPr/>
        </p:nvGrpSpPr>
        <p:grpSpPr>
          <a:xfrm>
            <a:off x="7523150" y="1374422"/>
            <a:ext cx="3981325" cy="3422240"/>
            <a:chOff x="7523150" y="1374422"/>
            <a:chExt cx="3981325" cy="3422240"/>
          </a:xfrm>
        </p:grpSpPr>
        <p:pic>
          <p:nvPicPr>
            <p:cNvPr id="6" name="Picture 5">
              <a:extLst>
                <a:ext uri="{FF2B5EF4-FFF2-40B4-BE49-F238E27FC236}">
                  <a16:creationId xmlns:a16="http://schemas.microsoft.com/office/drawing/2014/main" id="{08D972FC-3275-483D-981E-FC648F06A564}"/>
                </a:ext>
              </a:extLst>
            </p:cNvPr>
            <p:cNvPicPr>
              <a:picLocks noChangeAspect="1"/>
            </p:cNvPicPr>
            <p:nvPr/>
          </p:nvPicPr>
          <p:blipFill>
            <a:blip r:embed="rId3"/>
            <a:stretch>
              <a:fillRect/>
            </a:stretch>
          </p:blipFill>
          <p:spPr>
            <a:xfrm>
              <a:off x="7523150" y="1374422"/>
              <a:ext cx="3981325" cy="3108960"/>
            </a:xfrm>
            <a:prstGeom prst="rect">
              <a:avLst/>
            </a:prstGeom>
          </p:spPr>
        </p:pic>
        <p:sp>
          <p:nvSpPr>
            <p:cNvPr id="3" name="TextBox 2">
              <a:extLst>
                <a:ext uri="{FF2B5EF4-FFF2-40B4-BE49-F238E27FC236}">
                  <a16:creationId xmlns:a16="http://schemas.microsoft.com/office/drawing/2014/main" id="{1E1262C3-BEAA-6945-B00B-9D31937B91D3}"/>
                </a:ext>
              </a:extLst>
            </p:cNvPr>
            <p:cNvSpPr txBox="1"/>
            <p:nvPr/>
          </p:nvSpPr>
          <p:spPr>
            <a:xfrm>
              <a:off x="9103540" y="4519663"/>
              <a:ext cx="1715983" cy="276999"/>
            </a:xfrm>
            <a:prstGeom prst="rect">
              <a:avLst/>
            </a:prstGeom>
            <a:noFill/>
          </p:spPr>
          <p:txBody>
            <a:bodyPr wrap="none" rtlCol="0">
              <a:spAutoFit/>
            </a:bodyPr>
            <a:lstStyle/>
            <a:p>
              <a:r>
                <a:rPr lang="en-US" sz="1200" dirty="0"/>
                <a:t>Share of US Public Debt</a:t>
              </a:r>
            </a:p>
          </p:txBody>
        </p:sp>
      </p:grpSp>
      <p:sp>
        <p:nvSpPr>
          <p:cNvPr id="12" name="TextBox 11">
            <a:extLst>
              <a:ext uri="{FF2B5EF4-FFF2-40B4-BE49-F238E27FC236}">
                <a16:creationId xmlns:a16="http://schemas.microsoft.com/office/drawing/2014/main" id="{18B7C3A2-DBD6-45EE-A480-6A62C4C28DE9}"/>
              </a:ext>
            </a:extLst>
          </p:cNvPr>
          <p:cNvSpPr txBox="1"/>
          <p:nvPr/>
        </p:nvSpPr>
        <p:spPr>
          <a:xfrm>
            <a:off x="7523150" y="4958544"/>
            <a:ext cx="4492801" cy="1200329"/>
          </a:xfrm>
          <a:prstGeom prst="rect">
            <a:avLst/>
          </a:prstGeom>
          <a:noFill/>
        </p:spPr>
        <p:txBody>
          <a:bodyPr wrap="square" rtlCol="0">
            <a:spAutoFit/>
          </a:bodyPr>
          <a:lstStyle/>
          <a:p>
            <a:r>
              <a:rPr lang="en-US" sz="2400" dirty="0"/>
              <a:t>As of Feb, Japan holds $1.26 tr</a:t>
            </a:r>
          </a:p>
          <a:p>
            <a:r>
              <a:rPr lang="en-US" sz="2400" dirty="0"/>
              <a:t>China Holds $1.10 tr: https://ticdata.treasury.gov/</a:t>
            </a:r>
          </a:p>
        </p:txBody>
      </p:sp>
      <p:sp>
        <p:nvSpPr>
          <p:cNvPr id="8" name="TextBox 7">
            <a:extLst>
              <a:ext uri="{FF2B5EF4-FFF2-40B4-BE49-F238E27FC236}">
                <a16:creationId xmlns:a16="http://schemas.microsoft.com/office/drawing/2014/main" id="{B8708645-0621-42EE-876B-F147148A3933}"/>
              </a:ext>
            </a:extLst>
          </p:cNvPr>
          <p:cNvSpPr txBox="1"/>
          <p:nvPr/>
        </p:nvSpPr>
        <p:spPr>
          <a:xfrm>
            <a:off x="2806700" y="5257800"/>
            <a:ext cx="4872978" cy="830997"/>
          </a:xfrm>
          <a:prstGeom prst="rect">
            <a:avLst/>
          </a:prstGeom>
          <a:noFill/>
        </p:spPr>
        <p:txBody>
          <a:bodyPr wrap="square" rtlCol="0">
            <a:spAutoFit/>
          </a:bodyPr>
          <a:lstStyle/>
          <a:p>
            <a:r>
              <a:rPr lang="en-US" sz="2400" dirty="0"/>
              <a:t>As of 4/16: total public debt, $28.1 tr, held by the public, $22.0 tr.</a:t>
            </a:r>
          </a:p>
        </p:txBody>
      </p:sp>
    </p:spTree>
    <p:extLst>
      <p:ext uri="{BB962C8B-B14F-4D97-AF65-F5344CB8AC3E}">
        <p14:creationId xmlns:p14="http://schemas.microsoft.com/office/powerpoint/2010/main" val="773083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6687" y="0"/>
            <a:ext cx="10515600" cy="1325563"/>
          </a:xfrm>
        </p:spPr>
        <p:txBody>
          <a:bodyPr/>
          <a:lstStyle/>
          <a:p>
            <a:r>
              <a:rPr lang="en-US" dirty="0">
                <a:solidFill>
                  <a:srgbClr val="FFFFFF"/>
                </a:solidFill>
              </a:rPr>
              <a:t>Not </a:t>
            </a:r>
            <a:r>
              <a:rPr lang="en-US" dirty="0">
                <a:solidFill>
                  <a:schemeClr val="accent5">
                    <a:lumMod val="50000"/>
                  </a:schemeClr>
                </a:solidFill>
              </a:rPr>
              <a:t>All Debt Is Created Equal </a:t>
            </a:r>
            <a:endParaRPr lang="en-US" dirty="0"/>
          </a:p>
        </p:txBody>
      </p:sp>
      <p:sp>
        <p:nvSpPr>
          <p:cNvPr id="3" name="Content Placeholder 2"/>
          <p:cNvSpPr>
            <a:spLocks noGrp="1"/>
          </p:cNvSpPr>
          <p:nvPr>
            <p:ph idx="1"/>
          </p:nvPr>
        </p:nvSpPr>
        <p:spPr/>
        <p:txBody>
          <a:bodyPr>
            <a:normAutofit/>
          </a:bodyPr>
          <a:lstStyle/>
          <a:p>
            <a:pPr marL="0" indent="0">
              <a:buNone/>
            </a:pPr>
            <a:r>
              <a:rPr lang="en-US" dirty="0"/>
              <a:t>Intra-governmental debt is important bookkeeping.</a:t>
            </a:r>
          </a:p>
          <a:p>
            <a:pPr lvl="1"/>
            <a:r>
              <a:rPr lang="en-US" dirty="0"/>
              <a:t>This debt </a:t>
            </a:r>
            <a:r>
              <a:rPr lang="en-US" b="1" dirty="0"/>
              <a:t>DOES NOT </a:t>
            </a:r>
            <a:r>
              <a:rPr lang="en-US" dirty="0"/>
              <a:t>require funding on credit markets</a:t>
            </a:r>
          </a:p>
          <a:p>
            <a:pPr lvl="1"/>
            <a:endParaRPr lang="en-US" dirty="0"/>
          </a:p>
          <a:p>
            <a:r>
              <a:rPr lang="en-US" dirty="0"/>
              <a:t>Debt held by the public </a:t>
            </a:r>
            <a:endParaRPr lang="en-US" i="1" dirty="0"/>
          </a:p>
          <a:p>
            <a:pPr lvl="1"/>
            <a:r>
              <a:rPr lang="en-US" dirty="0"/>
              <a:t>This debt is funded by borrowing on credit markets and competes with private funding.</a:t>
            </a:r>
          </a:p>
          <a:p>
            <a:r>
              <a:rPr lang="en-US" dirty="0"/>
              <a:t>Most analyses focus on the publicly debt </a:t>
            </a:r>
            <a:r>
              <a:rPr lang="en-US" i="1" dirty="0"/>
              <a:t>relative</a:t>
            </a:r>
            <a:r>
              <a:rPr lang="en-US" dirty="0"/>
              <a:t> to GDP because:</a:t>
            </a:r>
          </a:p>
          <a:p>
            <a:pPr lvl="1"/>
            <a:r>
              <a:rPr lang="en-US" dirty="0"/>
              <a:t>To the extent that debt and deficits have burdens these burdens depend on the size of the debt </a:t>
            </a:r>
            <a:r>
              <a:rPr lang="en-US" b="1" i="1" dirty="0"/>
              <a:t>relative</a:t>
            </a:r>
            <a:r>
              <a:rPr lang="en-US" dirty="0"/>
              <a:t> to the size of the economy.</a:t>
            </a:r>
          </a:p>
          <a:p>
            <a:endParaRPr lang="en-US" dirty="0"/>
          </a:p>
        </p:txBody>
      </p:sp>
      <p:sp>
        <p:nvSpPr>
          <p:cNvPr id="4" name="Slide Number Placeholder 3"/>
          <p:cNvSpPr>
            <a:spLocks noGrp="1"/>
          </p:cNvSpPr>
          <p:nvPr>
            <p:ph type="sldNum" sz="quarter" idx="12"/>
          </p:nvPr>
        </p:nvSpPr>
        <p:spPr/>
        <p:txBody>
          <a:bodyPr/>
          <a:lstStyle/>
          <a:p>
            <a:fld id="{D9F085D5-EC86-4F6A-B501-C1359CB39116}" type="slidenum">
              <a:rPr lang="en-GB" smtClean="0"/>
              <a:t>9</a:t>
            </a:fld>
            <a:endParaRPr lang="en-GB"/>
          </a:p>
        </p:txBody>
      </p:sp>
    </p:spTree>
    <p:extLst>
      <p:ext uri="{BB962C8B-B14F-4D97-AF65-F5344CB8AC3E}">
        <p14:creationId xmlns:p14="http://schemas.microsoft.com/office/powerpoint/2010/main" val="2433713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41132</TotalTime>
  <Words>3001</Words>
  <Application>Microsoft Macintosh PowerPoint</Application>
  <PresentationFormat>Widescreen</PresentationFormat>
  <Paragraphs>329</Paragraphs>
  <Slides>49</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49</vt:i4>
      </vt:variant>
    </vt:vector>
  </HeadingPairs>
  <TitlesOfParts>
    <vt:vector size="53" baseType="lpstr">
      <vt:lpstr>Arial</vt:lpstr>
      <vt:lpstr>Calibri</vt:lpstr>
      <vt:lpstr>Courier New</vt:lpstr>
      <vt:lpstr>Custom Design</vt:lpstr>
      <vt:lpstr>PowerPoint Presentation</vt:lpstr>
      <vt:lpstr>Credits and Disclaimer</vt:lpstr>
      <vt:lpstr>Outline</vt:lpstr>
      <vt:lpstr>What Does the U.S. Gov’t Budget Look Like?</vt:lpstr>
      <vt:lpstr>Past and Future of Deficits</vt:lpstr>
      <vt:lpstr>The Effect of the American Rescue Plan</vt:lpstr>
      <vt:lpstr>Debt vs. Deficit</vt:lpstr>
      <vt:lpstr> A Breakdown of the Total Federal Debt</vt:lpstr>
      <vt:lpstr>Not All Debt Is Created Equal </vt:lpstr>
      <vt:lpstr>Two Measures of the Debt</vt:lpstr>
      <vt:lpstr> CBO:  Budget Analysts in Chief</vt:lpstr>
      <vt:lpstr>Key Points About the U.S. Relative Debt</vt:lpstr>
      <vt:lpstr> Purposeful Deficits #1:  Recessions</vt:lpstr>
      <vt:lpstr>Purposeful Deficits #2:  Good Reasons to Borrow</vt:lpstr>
      <vt:lpstr>Relative Debt since 1940 to 2020</vt:lpstr>
      <vt:lpstr> Debt Dynamics</vt:lpstr>
      <vt:lpstr>More Generally:</vt:lpstr>
      <vt:lpstr>A little bit more on Debt Dynamics</vt:lpstr>
      <vt:lpstr> Traditional Views of the Cost of the Debt</vt:lpstr>
      <vt:lpstr> Traditional View: Debt and Deficits Raise Interest Rates</vt:lpstr>
      <vt:lpstr> Traditional View: Debt and Deficits Raise Interest Rates (Cont.)</vt:lpstr>
      <vt:lpstr>Don’t Deficits Cause Inflation?</vt:lpstr>
      <vt:lpstr>Summary Part I.</vt:lpstr>
      <vt:lpstr>The Dog that Didn’t Bark; Rising Interest Rates?</vt:lpstr>
      <vt:lpstr>Maybe Debt Isn’t a Problem After All: MMT</vt:lpstr>
      <vt:lpstr>Isn’t the Fed creating Money? </vt:lpstr>
      <vt:lpstr>MMT’s Free Lunch</vt:lpstr>
      <vt:lpstr>Don’t Just Take My Word for It</vt:lpstr>
      <vt:lpstr>More on Consensus Criticism of MMT</vt:lpstr>
      <vt:lpstr>A More Reasonable, But Still Optimistic View</vt:lpstr>
      <vt:lpstr>Olivier Blanchard’s Presidential Address to the AEA 1/2019 </vt:lpstr>
      <vt:lpstr>What the Traditional View Got Wrong</vt:lpstr>
      <vt:lpstr>Blanchard’s Evidence</vt:lpstr>
      <vt:lpstr>An Almost Free Lunch</vt:lpstr>
      <vt:lpstr>Taking It One Step Further: (St. Augustine)</vt:lpstr>
      <vt:lpstr>Furman &amp; Summers Conclude</vt:lpstr>
      <vt:lpstr>But why must the relative debt be stabilized</vt:lpstr>
      <vt:lpstr>Why do Foreigners Buy US Treasuries?</vt:lpstr>
      <vt:lpstr>CBO: Debt and Fiscal Crisis</vt:lpstr>
      <vt:lpstr>What would a Fiscal Crisis Look Like?</vt:lpstr>
      <vt:lpstr>Bottom Line:  We Need to Worry about the Debt</vt:lpstr>
      <vt:lpstr>But is this Problem Impossible?</vt:lpstr>
      <vt:lpstr>And it Gets Worse: Updated Projections</vt:lpstr>
      <vt:lpstr>CBO to the Rescue (The 2020 Long-Term Budget Outlook, 9/2020):</vt:lpstr>
      <vt:lpstr>Bending the Curves!</vt:lpstr>
      <vt:lpstr>We Have Some Time CBO’s Crystal Ball</vt:lpstr>
      <vt:lpstr>Do We Need More Public Investment?</vt:lpstr>
      <vt:lpstr>What Is Infrastructure?</vt:lpstr>
      <vt:lpstr> 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haveman</cp:lastModifiedBy>
  <cp:revision>497</cp:revision>
  <cp:lastPrinted>2021-04-20T15:57:55Z</cp:lastPrinted>
  <dcterms:created xsi:type="dcterms:W3CDTF">2017-05-03T22:30:38Z</dcterms:created>
  <dcterms:modified xsi:type="dcterms:W3CDTF">2021-04-20T15:58:53Z</dcterms:modified>
</cp:coreProperties>
</file>