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5"/>
  </p:notesMasterIdLst>
  <p:sldIdLst>
    <p:sldId id="1069" r:id="rId2"/>
    <p:sldId id="328" r:id="rId3"/>
    <p:sldId id="1098" r:id="rId4"/>
    <p:sldId id="1088" r:id="rId5"/>
    <p:sldId id="1152" r:id="rId6"/>
    <p:sldId id="3896" r:id="rId7"/>
    <p:sldId id="3849" r:id="rId8"/>
    <p:sldId id="3879" r:id="rId9"/>
    <p:sldId id="3850" r:id="rId10"/>
    <p:sldId id="1147" r:id="rId11"/>
    <p:sldId id="1071" r:id="rId12"/>
    <p:sldId id="334" r:id="rId13"/>
    <p:sldId id="1138" r:id="rId14"/>
    <p:sldId id="3897" r:id="rId15"/>
    <p:sldId id="1121" r:id="rId16"/>
    <p:sldId id="1124" r:id="rId17"/>
    <p:sldId id="1281" r:id="rId18"/>
    <p:sldId id="1127" r:id="rId19"/>
    <p:sldId id="1134" r:id="rId20"/>
    <p:sldId id="1289" r:id="rId21"/>
    <p:sldId id="1290" r:id="rId22"/>
    <p:sldId id="3894" r:id="rId23"/>
    <p:sldId id="1291" r:id="rId24"/>
    <p:sldId id="1292" r:id="rId25"/>
    <p:sldId id="1303" r:id="rId26"/>
    <p:sldId id="1294" r:id="rId27"/>
    <p:sldId id="3857" r:id="rId28"/>
    <p:sldId id="3883" r:id="rId29"/>
    <p:sldId id="3858" r:id="rId30"/>
    <p:sldId id="3893" r:id="rId31"/>
    <p:sldId id="329" r:id="rId32"/>
    <p:sldId id="3895" r:id="rId33"/>
    <p:sldId id="3884"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577" autoAdjust="0"/>
    <p:restoredTop sz="94674"/>
  </p:normalViewPr>
  <p:slideViewPr>
    <p:cSldViewPr snapToGrid="0" snapToObjects="1">
      <p:cViewPr varScale="1">
        <p:scale>
          <a:sx n="72" d="100"/>
          <a:sy n="72" d="100"/>
        </p:scale>
        <p:origin x="216" y="1408"/>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5/3/21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31097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Kiwanis Club of Helena, MT</a:t>
            </a:r>
          </a:p>
          <a:p>
            <a:pPr>
              <a:lnSpc>
                <a:spcPct val="100000"/>
              </a:lnSpc>
              <a:spcBef>
                <a:spcPts val="0"/>
              </a:spcBef>
            </a:pPr>
            <a:r>
              <a:rPr lang="en-US" sz="2600" dirty="0">
                <a:solidFill>
                  <a:schemeClr val="tx2"/>
                </a:solidFill>
              </a:rPr>
              <a:t>April 12, 2021</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Geoffrey Woglom</a:t>
            </a:r>
          </a:p>
          <a:p>
            <a:pPr>
              <a:lnSpc>
                <a:spcPct val="100000"/>
              </a:lnSpc>
              <a:spcBef>
                <a:spcPts val="0"/>
              </a:spcBef>
            </a:pPr>
            <a:r>
              <a:rPr lang="en-US" sz="3400" dirty="0">
                <a:solidFill>
                  <a:srgbClr val="7E2987"/>
                </a:solidFill>
              </a:rPr>
              <a:t>Amherst College </a:t>
            </a:r>
          </a:p>
          <a:p>
            <a:pPr>
              <a:lnSpc>
                <a:spcPct val="100000"/>
              </a:lnSpc>
              <a:spcBef>
                <a:spcPts val="0"/>
              </a:spcBef>
            </a:pPr>
            <a:r>
              <a:rPr lang="en-US" sz="3400" dirty="0">
                <a:solidFill>
                  <a:srgbClr val="7E2987"/>
                </a:solidFill>
              </a:rPr>
              <a:t>Professor of Economics (Emeritus)</a:t>
            </a:r>
          </a:p>
        </p:txBody>
      </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737819"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1026" name="Picture 2" descr="Fiscal Year 2018 Debt Held by the Public and Intragovernmental Debt infographic">
            <a:extLst>
              <a:ext uri="{FF2B5EF4-FFF2-40B4-BE49-F238E27FC236}">
                <a16:creationId xmlns:a16="http://schemas.microsoft.com/office/drawing/2014/main" id="{2DB8EDB8-992F-45E7-BA12-2EAEB24438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8581" y="1325563"/>
            <a:ext cx="5921259"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B438F7-1536-42E4-9914-D0F22C507F4D}"/>
              </a:ext>
            </a:extLst>
          </p:cNvPr>
          <p:cNvSpPr txBox="1"/>
          <p:nvPr/>
        </p:nvSpPr>
        <p:spPr>
          <a:xfrm>
            <a:off x="6731001" y="6456851"/>
            <a:ext cx="4872978" cy="276999"/>
          </a:xfrm>
          <a:prstGeom prst="rect">
            <a:avLst/>
          </a:prstGeom>
          <a:noFill/>
        </p:spPr>
        <p:txBody>
          <a:bodyPr wrap="square" rtlCol="0">
            <a:spAutoFit/>
          </a:bodyPr>
          <a:lstStyle/>
          <a:p>
            <a:r>
              <a:rPr lang="en-US" sz="1200" u="sng" dirty="0"/>
              <a:t>https://www.cbo.gov/system/files/2020-03/56165-CBO-debt-primer.pdf</a:t>
            </a:r>
          </a:p>
        </p:txBody>
      </p:sp>
      <p:grpSp>
        <p:nvGrpSpPr>
          <p:cNvPr id="7" name="Group 6">
            <a:extLst>
              <a:ext uri="{FF2B5EF4-FFF2-40B4-BE49-F238E27FC236}">
                <a16:creationId xmlns:a16="http://schemas.microsoft.com/office/drawing/2014/main" id="{F8C1329D-255C-47D2-BA06-5FDF711F32B1}"/>
              </a:ext>
            </a:extLst>
          </p:cNvPr>
          <p:cNvGrpSpPr/>
          <p:nvPr/>
        </p:nvGrpSpPr>
        <p:grpSpPr>
          <a:xfrm>
            <a:off x="7523150" y="1374422"/>
            <a:ext cx="3981325" cy="3422240"/>
            <a:chOff x="7523150" y="1374422"/>
            <a:chExt cx="3981325" cy="3422240"/>
          </a:xfrm>
        </p:grpSpPr>
        <p:pic>
          <p:nvPicPr>
            <p:cNvPr id="6" name="Picture 5">
              <a:extLst>
                <a:ext uri="{FF2B5EF4-FFF2-40B4-BE49-F238E27FC236}">
                  <a16:creationId xmlns:a16="http://schemas.microsoft.com/office/drawing/2014/main" id="{08D972FC-3275-483D-981E-FC648F06A564}"/>
                </a:ext>
              </a:extLst>
            </p:cNvPr>
            <p:cNvPicPr>
              <a:picLocks noChangeAspect="1"/>
            </p:cNvPicPr>
            <p:nvPr/>
          </p:nvPicPr>
          <p:blipFill>
            <a:blip r:embed="rId3"/>
            <a:stretch>
              <a:fillRect/>
            </a:stretch>
          </p:blipFill>
          <p:spPr>
            <a:xfrm>
              <a:off x="7523150" y="1374422"/>
              <a:ext cx="3981325" cy="3108960"/>
            </a:xfrm>
            <a:prstGeom prst="rect">
              <a:avLst/>
            </a:prstGeom>
          </p:spPr>
        </p:pic>
        <p:sp>
          <p:nvSpPr>
            <p:cNvPr id="3" name="TextBox 2">
              <a:extLst>
                <a:ext uri="{FF2B5EF4-FFF2-40B4-BE49-F238E27FC236}">
                  <a16:creationId xmlns:a16="http://schemas.microsoft.com/office/drawing/2014/main" id="{1E1262C3-BEAA-6945-B00B-9D31937B91D3}"/>
                </a:ext>
              </a:extLst>
            </p:cNvPr>
            <p:cNvSpPr txBox="1"/>
            <p:nvPr/>
          </p:nvSpPr>
          <p:spPr>
            <a:xfrm>
              <a:off x="9103540" y="4519663"/>
              <a:ext cx="1715983" cy="276999"/>
            </a:xfrm>
            <a:prstGeom prst="rect">
              <a:avLst/>
            </a:prstGeom>
            <a:noFill/>
          </p:spPr>
          <p:txBody>
            <a:bodyPr wrap="none" rtlCol="0">
              <a:spAutoFit/>
            </a:bodyPr>
            <a:lstStyle/>
            <a:p>
              <a:r>
                <a:rPr lang="en-US" sz="1200" dirty="0"/>
                <a:t>Share of US Public Debt</a:t>
              </a:r>
            </a:p>
          </p:txBody>
        </p:sp>
      </p:grpSp>
      <p:sp>
        <p:nvSpPr>
          <p:cNvPr id="12" name="TextBox 11">
            <a:extLst>
              <a:ext uri="{FF2B5EF4-FFF2-40B4-BE49-F238E27FC236}">
                <a16:creationId xmlns:a16="http://schemas.microsoft.com/office/drawing/2014/main" id="{18B7C3A2-DBD6-45EE-A480-6A62C4C28DE9}"/>
              </a:ext>
            </a:extLst>
          </p:cNvPr>
          <p:cNvSpPr txBox="1"/>
          <p:nvPr/>
        </p:nvSpPr>
        <p:spPr>
          <a:xfrm>
            <a:off x="7523150" y="4958544"/>
            <a:ext cx="4492801" cy="1200329"/>
          </a:xfrm>
          <a:prstGeom prst="rect">
            <a:avLst/>
          </a:prstGeom>
          <a:noFill/>
        </p:spPr>
        <p:txBody>
          <a:bodyPr wrap="square" rtlCol="0">
            <a:spAutoFit/>
          </a:bodyPr>
          <a:lstStyle/>
          <a:p>
            <a:r>
              <a:rPr lang="en-US" sz="2400" dirty="0"/>
              <a:t>As of 1/21, Japan holds $1.28 tr</a:t>
            </a:r>
          </a:p>
          <a:p>
            <a:r>
              <a:rPr lang="en-US" sz="2400" dirty="0"/>
              <a:t>China Holds $1.1 tr: https://ticdata.treasury.gov/</a:t>
            </a:r>
          </a:p>
        </p:txBody>
      </p:sp>
      <p:sp>
        <p:nvSpPr>
          <p:cNvPr id="8" name="TextBox 7">
            <a:extLst>
              <a:ext uri="{FF2B5EF4-FFF2-40B4-BE49-F238E27FC236}">
                <a16:creationId xmlns:a16="http://schemas.microsoft.com/office/drawing/2014/main" id="{B8708645-0621-42EE-876B-F147148A3933}"/>
              </a:ext>
            </a:extLst>
          </p:cNvPr>
          <p:cNvSpPr txBox="1"/>
          <p:nvPr/>
        </p:nvSpPr>
        <p:spPr>
          <a:xfrm>
            <a:off x="2806700" y="5257800"/>
            <a:ext cx="4872978" cy="830997"/>
          </a:xfrm>
          <a:prstGeom prst="rect">
            <a:avLst/>
          </a:prstGeom>
          <a:noFill/>
        </p:spPr>
        <p:txBody>
          <a:bodyPr wrap="square" rtlCol="0">
            <a:spAutoFit/>
          </a:bodyPr>
          <a:lstStyle/>
          <a:p>
            <a:r>
              <a:rPr lang="en-US" sz="2400" dirty="0"/>
              <a:t>As of 4/29: total public debt, $28.1 tr, held by the public, $21.9 tr.</a:t>
            </a:r>
          </a:p>
        </p:txBody>
      </p:sp>
    </p:spTree>
    <p:extLst>
      <p:ext uri="{BB962C8B-B14F-4D97-AF65-F5344CB8AC3E}">
        <p14:creationId xmlns:p14="http://schemas.microsoft.com/office/powerpoint/2010/main" val="42072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12</a:t>
            </a:fld>
            <a:endParaRPr lang="en-GB"/>
          </a:p>
        </p:txBody>
      </p:sp>
      <p:pic>
        <p:nvPicPr>
          <p:cNvPr id="7" name="Picture 6" descr="Chart, line chart&#10;&#10;Description automatically generated">
            <a:extLst>
              <a:ext uri="{FF2B5EF4-FFF2-40B4-BE49-F238E27FC236}">
                <a16:creationId xmlns:a16="http://schemas.microsoft.com/office/drawing/2014/main" id="{F3C181EF-6FDA-4E5C-BF93-CEF4D923492B}"/>
              </a:ext>
            </a:extLst>
          </p:cNvPr>
          <p:cNvPicPr>
            <a:picLocks noChangeAspect="1"/>
          </p:cNvPicPr>
          <p:nvPr/>
        </p:nvPicPr>
        <p:blipFill>
          <a:blip r:embed="rId2"/>
          <a:stretch>
            <a:fillRect/>
          </a:stretch>
        </p:blipFill>
        <p:spPr>
          <a:xfrm>
            <a:off x="980233" y="1120441"/>
            <a:ext cx="10818371" cy="5029200"/>
          </a:xfrm>
          <a:prstGeom prst="rect">
            <a:avLst/>
          </a:prstGeom>
        </p:spPr>
      </p:pic>
      <p:cxnSp>
        <p:nvCxnSpPr>
          <p:cNvPr id="8" name="Straight Arrow Connector 7">
            <a:extLst>
              <a:ext uri="{FF2B5EF4-FFF2-40B4-BE49-F238E27FC236}">
                <a16:creationId xmlns:a16="http://schemas.microsoft.com/office/drawing/2014/main" id="{63524642-D040-4A36-B20F-14EDB2ACC1E2}"/>
              </a:ext>
            </a:extLst>
          </p:cNvPr>
          <p:cNvCxnSpPr>
            <a:cxnSpLocks/>
          </p:cNvCxnSpPr>
          <p:nvPr/>
        </p:nvCxnSpPr>
        <p:spPr>
          <a:xfrm flipV="1">
            <a:off x="9831378" y="3088941"/>
            <a:ext cx="0" cy="894682"/>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DC8863-D3C4-4029-B5D7-804F7B3DA2B7}"/>
              </a:ext>
            </a:extLst>
          </p:cNvPr>
          <p:cNvGrpSpPr/>
          <p:nvPr/>
        </p:nvGrpSpPr>
        <p:grpSpPr>
          <a:xfrm>
            <a:off x="7928789" y="2512722"/>
            <a:ext cx="1902589" cy="1569660"/>
            <a:chOff x="7928789" y="2644170"/>
            <a:chExt cx="1902589" cy="1569660"/>
          </a:xfrm>
        </p:grpSpPr>
        <p:cxnSp>
          <p:nvCxnSpPr>
            <p:cNvPr id="10" name="Straight Arrow Connector 9">
              <a:extLst>
                <a:ext uri="{FF2B5EF4-FFF2-40B4-BE49-F238E27FC236}">
                  <a16:creationId xmlns:a16="http://schemas.microsoft.com/office/drawing/2014/main" id="{EA1430AF-1ECF-4B35-8942-4A22DDB53F86}"/>
                </a:ext>
              </a:extLst>
            </p:cNvPr>
            <p:cNvCxnSpPr>
              <a:cxnSpLocks/>
            </p:cNvCxnSpPr>
            <p:nvPr/>
          </p:nvCxnSpPr>
          <p:spPr>
            <a:xfrm flipH="1">
              <a:off x="8720464" y="3289300"/>
              <a:ext cx="1110914" cy="13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2051A5-8981-4610-9331-2E2D2021DC29}"/>
                </a:ext>
              </a:extLst>
            </p:cNvPr>
            <p:cNvSpPr txBox="1"/>
            <p:nvPr/>
          </p:nvSpPr>
          <p:spPr>
            <a:xfrm>
              <a:off x="7928789" y="2644170"/>
              <a:ext cx="1371596" cy="1569660"/>
            </a:xfrm>
            <a:prstGeom prst="rect">
              <a:avLst/>
            </a:prstGeom>
            <a:noFill/>
          </p:spPr>
          <p:txBody>
            <a:bodyPr wrap="square" rtlCol="0">
              <a:spAutoFit/>
            </a:bodyPr>
            <a:lstStyle/>
            <a:p>
              <a:r>
                <a:rPr lang="en-US" sz="2400" dirty="0"/>
                <a:t>SSN &amp; Medicare Trust Funds</a:t>
              </a:r>
            </a:p>
          </p:txBody>
        </p:sp>
      </p:grpSp>
    </p:spTree>
    <p:extLst>
      <p:ext uri="{BB962C8B-B14F-4D97-AF65-F5344CB8AC3E}">
        <p14:creationId xmlns:p14="http://schemas.microsoft.com/office/powerpoint/2010/main" val="381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 Budgetary Effects of Raise the Wage Act of 2021</a:t>
            </a:r>
          </a:p>
          <a:p>
            <a:pPr lvl="1"/>
            <a:r>
              <a:rPr lang="en-US" dirty="0"/>
              <a:t>Projections of Debt and Deficits – The Budget and Economic Outlook:  2020 to 2030</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Between 1946-1974, relative debt fell continuously in spite of deficits in 21 of the 29 years, with the debt increasing by 42%.  How?</a:t>
            </a:r>
          </a:p>
          <a:p>
            <a:r>
              <a:rPr lang="en-US" dirty="0"/>
              <a:t>1946-1974, deficits caused the debt to grow, but not as fast as GDP.</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a:t>
            </a:r>
            <a:endParaRPr lang="en-US" b="1" dirty="0"/>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fontScale="92500" lnSpcReduction="20000"/>
          </a:bodyPr>
          <a:lstStyle/>
          <a:p>
            <a:pPr>
              <a:spcAft>
                <a:spcPts val="1000"/>
              </a:spcAft>
            </a:pPr>
            <a:r>
              <a:rPr lang="en-US" sz="3600" dirty="0"/>
              <a:t>First a non-issue:  The analogy between household and government debt is inaccurate.</a:t>
            </a:r>
          </a:p>
          <a:p>
            <a:pPr lvl="1">
              <a:spcAft>
                <a:spcPts val="1000"/>
              </a:spcAft>
            </a:pPr>
            <a:r>
              <a:rPr lang="en-US" sz="3200" dirty="0"/>
              <a:t>The government does not have to pay back the debt.</a:t>
            </a:r>
          </a:p>
          <a:p>
            <a:pPr lvl="1">
              <a:spcAft>
                <a:spcPts val="1000"/>
              </a:spcAft>
            </a:pPr>
            <a:r>
              <a:rPr lang="en-US" sz="3200" dirty="0"/>
              <a:t>Retirees cash in maturing bonds which are financed with new bond issues sold to younger people.</a:t>
            </a:r>
          </a:p>
          <a:p>
            <a:pPr lvl="1">
              <a:spcAft>
                <a:spcPts val="1000"/>
              </a:spcAft>
            </a:pPr>
            <a:r>
              <a:rPr lang="en-US" sz="3200" dirty="0"/>
              <a:t>Interest on the debt  is essentially paid by the young to their parents</a:t>
            </a:r>
          </a:p>
          <a:p>
            <a:pPr>
              <a:spcAft>
                <a:spcPts val="1000"/>
              </a:spcAft>
            </a:pPr>
            <a:r>
              <a:rPr lang="en-US" sz="3600" dirty="0"/>
              <a:t>Economist View of the Debt circa 1980, very little cost because relative debt is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6336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a:bodyPr>
          <a:lstStyle/>
          <a:p>
            <a:pPr marL="742950" indent="-742950">
              <a:spcAft>
                <a:spcPts val="1000"/>
              </a:spcAft>
              <a:buFont typeface="+mj-lt"/>
              <a:buAutoNum type="arabicPeriod"/>
            </a:pPr>
            <a:r>
              <a:rPr lang="en-US" sz="3600" dirty="0"/>
              <a:t>Crowding Out:  </a:t>
            </a:r>
            <a:r>
              <a:rPr lang="en-US" sz="3200" dirty="0"/>
              <a:t>Higher interest rates lead to less investment and over time to a smaller capital stock and reduced future output.</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FRED Graph Chart" descr="FRED Graph">
            <a:extLst>
              <a:ext uri="{FF2B5EF4-FFF2-40B4-BE49-F238E27FC236}">
                <a16:creationId xmlns:a16="http://schemas.microsoft.com/office/drawing/2014/main" id="{53149A9A-02C0-4634-B635-F90C7D60A6E3}"/>
              </a:ext>
            </a:extLst>
          </p:cNvPr>
          <p:cNvPicPr>
            <a:picLocks noGrp="1" noChangeAspect="1"/>
          </p:cNvPicPr>
          <p:nvPr>
            <p:ph idx="1"/>
          </p:nvPr>
        </p:nvPicPr>
        <p:blipFill>
          <a:blip r:embed="rId2"/>
          <a:stretch>
            <a:fillRect/>
          </a:stretch>
        </p:blipFill>
        <p:spPr>
          <a:xfrm>
            <a:off x="813917" y="1570037"/>
            <a:ext cx="10812026" cy="4572000"/>
          </a:xfrm>
          <a:prstGeom prst="rect">
            <a:avLst/>
          </a:prstGeom>
        </p:spPr>
      </p:pic>
      <p:sp>
        <p:nvSpPr>
          <p:cNvPr id="3" name="TextBox 2">
            <a:extLst>
              <a:ext uri="{FF2B5EF4-FFF2-40B4-BE49-F238E27FC236}">
                <a16:creationId xmlns:a16="http://schemas.microsoft.com/office/drawing/2014/main" id="{229F2954-8496-4569-AA06-FA586DFA64D6}"/>
              </a:ext>
            </a:extLst>
          </p:cNvPr>
          <p:cNvSpPr txBox="1"/>
          <p:nvPr/>
        </p:nvSpPr>
        <p:spPr>
          <a:xfrm>
            <a:off x="4215740" y="2398816"/>
            <a:ext cx="3823855" cy="1569660"/>
          </a:xfrm>
          <a:prstGeom prst="rect">
            <a:avLst/>
          </a:prstGeom>
          <a:noFill/>
        </p:spPr>
        <p:txBody>
          <a:bodyPr wrap="square" rtlCol="0">
            <a:spAutoFit/>
          </a:bodyPr>
          <a:lstStyle/>
          <a:p>
            <a:r>
              <a:rPr lang="en-US" sz="2400" dirty="0"/>
              <a:t>N.B Since the beginning of 2021, this rate has risen by about 1 percentage point.</a:t>
            </a:r>
          </a:p>
          <a:p>
            <a:r>
              <a:rPr lang="en-US" sz="2400" dirty="0"/>
              <a:t>As of noon ET, 1.62%</a:t>
            </a:r>
          </a:p>
        </p:txBody>
      </p:sp>
    </p:spTree>
    <p:extLst>
      <p:ext uri="{BB962C8B-B14F-4D97-AF65-F5344CB8AC3E}">
        <p14:creationId xmlns:p14="http://schemas.microsoft.com/office/powerpoint/2010/main" val="36474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481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The growth rate in debt :</a:t>
            </a:r>
            <a:endParaRPr lang="en-US" dirty="0">
              <a:solidFill>
                <a:schemeClr val="accent5">
                  <a:lumMod val="50000"/>
                </a:schemeClr>
              </a:solidFill>
            </a:endParaRPr>
          </a:p>
          <a:p>
            <a:pPr lvl="1"/>
            <a:r>
              <a:rPr lang="en-US" dirty="0">
                <a:solidFill>
                  <a:schemeClr val="accent5">
                    <a:lumMod val="50000"/>
                  </a:schemeClr>
                </a:solidFill>
              </a:rPr>
              <a:t>One part of the debt grows at the interest rate.</a:t>
            </a:r>
          </a:p>
          <a:p>
            <a:pPr lvl="1"/>
            <a:r>
              <a:rPr lang="en-US" dirty="0">
                <a:solidFill>
                  <a:schemeClr val="accent5">
                    <a:lumMod val="50000"/>
                  </a:schemeClr>
                </a:solidFill>
              </a:rPr>
              <a:t>Total debt grows </a:t>
            </a:r>
            <a:r>
              <a:rPr lang="en-US" b="1" i="1" dirty="0">
                <a:solidFill>
                  <a:schemeClr val="accent5">
                    <a:lumMod val="50000"/>
                  </a:schemeClr>
                </a:solidFill>
              </a:rPr>
              <a:t>by more </a:t>
            </a:r>
            <a:r>
              <a:rPr lang="en-US" dirty="0">
                <a:solidFill>
                  <a:schemeClr val="accent5">
                    <a:lumMod val="50000"/>
                  </a:schemeClr>
                </a:solidFill>
              </a:rPr>
              <a:t>than the interest rate when there is a primary deficit.</a:t>
            </a:r>
          </a:p>
          <a:p>
            <a:r>
              <a:rPr lang="en-US" dirty="0">
                <a:solidFill>
                  <a:schemeClr val="accent5">
                    <a:lumMod val="50000"/>
                  </a:schemeClr>
                </a:solidFill>
              </a:rPr>
              <a:t>The traditional view assumes that the interest rate on debt is greater than the growth rate of GDP</a:t>
            </a:r>
          </a:p>
          <a:p>
            <a:pPr lvl="1"/>
            <a:r>
              <a:rPr lang="en-US" dirty="0">
                <a:solidFill>
                  <a:schemeClr val="accent5">
                    <a:lumMod val="50000"/>
                  </a:schemeClr>
                </a:solidFill>
              </a:rPr>
              <a:t>So,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pPr lvl="1"/>
            <a:r>
              <a:rPr lang="en-US" dirty="0">
                <a:solidFill>
                  <a:schemeClr val="accent5">
                    <a:lumMod val="50000"/>
                  </a:schemeClr>
                </a:solidFill>
              </a:rPr>
              <a:t>i.e., programmatic outlays must be less than revenues to stabilize the debt. </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4951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An </a:t>
            </a:r>
            <a:r>
              <a:rPr lang="en-US" dirty="0">
                <a:solidFill>
                  <a:schemeClr val="accent5">
                    <a:lumMod val="50000"/>
                  </a:schemeClr>
                </a:solidFill>
              </a:rPr>
              <a:t>Almost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endParaRPr lang="en-US" b="0" dirty="0"/>
          </a:p>
          <a:p>
            <a:r>
              <a:rPr lang="en-US" dirty="0"/>
              <a:t>Blanchard does believe that the relative debt must be stabilized</a:t>
            </a:r>
          </a:p>
          <a:p>
            <a:pPr marL="914400" lvl="1" indent="-457200">
              <a:buFont typeface="+mj-lt"/>
              <a:buAutoNum type="arabicPeriod"/>
            </a:pPr>
            <a:r>
              <a:rPr lang="en-US" dirty="0"/>
              <a:t>At some point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42821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A998-757D-4301-A4D6-63C15B3E2298}"/>
              </a:ext>
            </a:extLst>
          </p:cNvPr>
          <p:cNvSpPr>
            <a:spLocks noGrp="1"/>
          </p:cNvSpPr>
          <p:nvPr>
            <p:ph type="title"/>
          </p:nvPr>
        </p:nvSpPr>
        <p:spPr/>
        <p:txBody>
          <a:bodyPr/>
          <a:lstStyle/>
          <a:p>
            <a:r>
              <a:rPr lang="en-US" dirty="0">
                <a:solidFill>
                  <a:schemeClr val="bg1"/>
                </a:solidFill>
              </a:rPr>
              <a:t>Bla</a:t>
            </a:r>
            <a:r>
              <a:rPr lang="en-US" dirty="0">
                <a:solidFill>
                  <a:schemeClr val="accent5">
                    <a:lumMod val="50000"/>
                  </a:schemeClr>
                </a:solidFill>
              </a:rPr>
              <a:t>nchard’s Evidence</a:t>
            </a:r>
            <a:endParaRPr lang="en-US" dirty="0">
              <a:solidFill>
                <a:schemeClr val="bg1"/>
              </a:solidFill>
            </a:endParaRPr>
          </a:p>
        </p:txBody>
      </p:sp>
      <p:sp>
        <p:nvSpPr>
          <p:cNvPr id="4" name="Slide Number Placeholder 3">
            <a:extLst>
              <a:ext uri="{FF2B5EF4-FFF2-40B4-BE49-F238E27FC236}">
                <a16:creationId xmlns:a16="http://schemas.microsoft.com/office/drawing/2014/main" id="{BB37BD15-A9F0-4A89-90DF-A1FB667DAD45}"/>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Content Placeholder 7">
            <a:extLst>
              <a:ext uri="{FF2B5EF4-FFF2-40B4-BE49-F238E27FC236}">
                <a16:creationId xmlns:a16="http://schemas.microsoft.com/office/drawing/2014/main" id="{31BFBE69-65FF-4EE0-8DF0-6D85ED1EBFDF}"/>
              </a:ext>
            </a:extLst>
          </p:cNvPr>
          <p:cNvPicPr>
            <a:picLocks noGrp="1" noChangeAspect="1"/>
          </p:cNvPicPr>
          <p:nvPr>
            <p:ph idx="1"/>
          </p:nvPr>
        </p:nvPicPr>
        <p:blipFill>
          <a:blip r:embed="rId2"/>
          <a:stretch>
            <a:fillRect/>
          </a:stretch>
        </p:blipFill>
        <p:spPr>
          <a:xfrm>
            <a:off x="6186308" y="1201026"/>
            <a:ext cx="4964631" cy="5029200"/>
          </a:xfrm>
          <a:prstGeom prst="rect">
            <a:avLst/>
          </a:prstGeom>
        </p:spPr>
      </p:pic>
      <p:grpSp>
        <p:nvGrpSpPr>
          <p:cNvPr id="10" name="Group 9">
            <a:extLst>
              <a:ext uri="{FF2B5EF4-FFF2-40B4-BE49-F238E27FC236}">
                <a16:creationId xmlns:a16="http://schemas.microsoft.com/office/drawing/2014/main" id="{ACAC3E2A-93D6-431C-9390-8CC69E51F1DD}"/>
              </a:ext>
            </a:extLst>
          </p:cNvPr>
          <p:cNvGrpSpPr/>
          <p:nvPr/>
        </p:nvGrpSpPr>
        <p:grpSpPr>
          <a:xfrm>
            <a:off x="204711" y="1585662"/>
            <a:ext cx="5684704" cy="1538937"/>
            <a:chOff x="204711" y="1585662"/>
            <a:chExt cx="5684704" cy="1538937"/>
          </a:xfrm>
        </p:grpSpPr>
        <p:sp>
          <p:nvSpPr>
            <p:cNvPr id="6" name="TextBox 5">
              <a:extLst>
                <a:ext uri="{FF2B5EF4-FFF2-40B4-BE49-F238E27FC236}">
                  <a16:creationId xmlns:a16="http://schemas.microsoft.com/office/drawing/2014/main" id="{16427269-D022-4E0B-A968-06D6770E8098}"/>
                </a:ext>
              </a:extLst>
            </p:cNvPr>
            <p:cNvSpPr txBox="1"/>
            <p:nvPr/>
          </p:nvSpPr>
          <p:spPr>
            <a:xfrm>
              <a:off x="1041061" y="2539824"/>
              <a:ext cx="2963917" cy="584775"/>
            </a:xfrm>
            <a:prstGeom prst="rect">
              <a:avLst/>
            </a:prstGeom>
            <a:noFill/>
          </p:spPr>
          <p:txBody>
            <a:bodyPr wrap="square" rtlCol="0">
              <a:spAutoFit/>
            </a:bodyPr>
            <a:lstStyle/>
            <a:p>
              <a:r>
                <a:rPr lang="en-US" sz="3200" dirty="0"/>
                <a:t>CBO, 4/19/2021</a:t>
              </a:r>
            </a:p>
          </p:txBody>
        </p:sp>
        <p:pic>
          <p:nvPicPr>
            <p:cNvPr id="9" name="Picture 8">
              <a:extLst>
                <a:ext uri="{FF2B5EF4-FFF2-40B4-BE49-F238E27FC236}">
                  <a16:creationId xmlns:a16="http://schemas.microsoft.com/office/drawing/2014/main" id="{13126B22-8CB9-4D74-9316-47C078CF13C3}"/>
                </a:ext>
              </a:extLst>
            </p:cNvPr>
            <p:cNvPicPr>
              <a:picLocks noChangeAspect="1"/>
            </p:cNvPicPr>
            <p:nvPr/>
          </p:nvPicPr>
          <p:blipFill>
            <a:blip r:embed="rId3"/>
            <a:stretch>
              <a:fillRect/>
            </a:stretch>
          </p:blipFill>
          <p:spPr>
            <a:xfrm>
              <a:off x="204711" y="1585662"/>
              <a:ext cx="5684704" cy="694063"/>
            </a:xfrm>
            <a:prstGeom prst="rect">
              <a:avLst/>
            </a:prstGeom>
          </p:spPr>
        </p:pic>
      </p:grpSp>
      <p:sp>
        <p:nvSpPr>
          <p:cNvPr id="3" name="TextBox 2">
            <a:extLst>
              <a:ext uri="{FF2B5EF4-FFF2-40B4-BE49-F238E27FC236}">
                <a16:creationId xmlns:a16="http://schemas.microsoft.com/office/drawing/2014/main" id="{AC8F21C8-5BD1-4ACC-8D7B-F0655036EE40}"/>
              </a:ext>
            </a:extLst>
          </p:cNvPr>
          <p:cNvSpPr txBox="1"/>
          <p:nvPr/>
        </p:nvSpPr>
        <p:spPr>
          <a:xfrm>
            <a:off x="638235" y="3188218"/>
            <a:ext cx="3769568" cy="1200329"/>
          </a:xfrm>
          <a:prstGeom prst="rect">
            <a:avLst/>
          </a:prstGeom>
          <a:noFill/>
        </p:spPr>
        <p:txBody>
          <a:bodyPr wrap="square" rtlCol="0">
            <a:spAutoFit/>
          </a:bodyPr>
          <a:lstStyle/>
          <a:p>
            <a:r>
              <a:rPr lang="en-US" sz="2400" dirty="0"/>
              <a:t>But, why have interest rates fallen and how long will low rates continue?</a:t>
            </a:r>
          </a:p>
        </p:txBody>
      </p:sp>
      <p:sp>
        <p:nvSpPr>
          <p:cNvPr id="11" name="TextBox 10">
            <a:extLst>
              <a:ext uri="{FF2B5EF4-FFF2-40B4-BE49-F238E27FC236}">
                <a16:creationId xmlns:a16="http://schemas.microsoft.com/office/drawing/2014/main" id="{23740508-136B-4DFF-84D2-4B6FA892DB31}"/>
              </a:ext>
            </a:extLst>
          </p:cNvPr>
          <p:cNvSpPr txBox="1"/>
          <p:nvPr/>
        </p:nvSpPr>
        <p:spPr>
          <a:xfrm>
            <a:off x="615820" y="4351070"/>
            <a:ext cx="3769568" cy="830997"/>
          </a:xfrm>
          <a:prstGeom prst="rect">
            <a:avLst/>
          </a:prstGeom>
          <a:noFill/>
        </p:spPr>
        <p:txBody>
          <a:bodyPr wrap="square" rtlCol="0">
            <a:spAutoFit/>
          </a:bodyPr>
          <a:lstStyle/>
          <a:p>
            <a:r>
              <a:rPr lang="en-US" sz="2400" dirty="0"/>
              <a:t>Sadly, we don’t know the answer to either question</a:t>
            </a:r>
          </a:p>
        </p:txBody>
      </p:sp>
    </p:spTree>
    <p:extLst>
      <p:ext uri="{BB962C8B-B14F-4D97-AF65-F5344CB8AC3E}">
        <p14:creationId xmlns:p14="http://schemas.microsoft.com/office/powerpoint/2010/main" val="7434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lstStyle/>
          <a:p>
            <a:r>
              <a:rPr lang="en-US" dirty="0"/>
              <a:t>For practical purposes, the US cannot default on its debt, but…</a:t>
            </a:r>
          </a:p>
          <a:p>
            <a:r>
              <a:rPr lang="en-US" dirty="0"/>
              <a:t>International investors, however, can still lose if the exchange value of the dollar falls. </a:t>
            </a:r>
          </a:p>
          <a:p>
            <a:r>
              <a:rPr lang="en-US" dirty="0"/>
              <a:t>Remember, foreign holdings of the public debt amount to 40 percent of the total</a:t>
            </a:r>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974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normAutofit/>
          </a:bodyPr>
          <a:lstStyle/>
          <a:p>
            <a:r>
              <a:rPr lang="en-US" dirty="0"/>
              <a:t>Market for Treasuries is the deepest, the most liquid and safest capital market in the world.</a:t>
            </a:r>
          </a:p>
          <a:p>
            <a:r>
              <a:rPr lang="en-US" dirty="0"/>
              <a:t>What would happen if foreigners lost confidence in the stability of the dollar?</a:t>
            </a:r>
          </a:p>
          <a:p>
            <a:pPr marL="0" indent="0">
              <a:buNone/>
            </a:pPr>
            <a:r>
              <a:rPr lang="en-US" dirty="0"/>
              <a:t>CBO, </a:t>
            </a:r>
            <a:r>
              <a:rPr lang="en-US" i="1" dirty="0"/>
              <a:t>The 2020 Long-Term Budget Outlook, </a:t>
            </a:r>
            <a:r>
              <a:rPr lang="en-US" dirty="0"/>
              <a:t>9/2020</a:t>
            </a:r>
          </a:p>
          <a:p>
            <a:pPr marL="0" indent="0">
              <a:buNone/>
            </a:pPr>
            <a:r>
              <a:rPr lang="en-US" b="0" dirty="0"/>
              <a:t>The risk of  a fiscal crisis appears to be low in the short run despite the higher deficits and debt stemming from the pandemic…. Nonetheless, the much higher debt over time would raise the risk of a fiscal crisis in the years ahead.</a:t>
            </a:r>
          </a:p>
          <a:p>
            <a:pPr marL="0" indent="0">
              <a:buNone/>
            </a:pPr>
            <a:endParaRPr lang="en-US" dirty="0"/>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43654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8254665" cy="4351338"/>
          </a:xfrm>
        </p:spPr>
        <p:txBody>
          <a:bodyPr>
            <a:normAutofit/>
          </a:bodyPr>
          <a:lstStyle/>
          <a:p>
            <a:pPr marL="514350" indent="-514350">
              <a:buFont typeface="+mj-lt"/>
              <a:buAutoNum type="arabicPeriod"/>
            </a:pPr>
            <a:r>
              <a:rPr lang="en-US" dirty="0"/>
              <a:t>Interest rates may not stay this low forever.</a:t>
            </a:r>
          </a:p>
          <a:p>
            <a:pPr marL="514350" indent="-514350">
              <a:buFont typeface="+mj-lt"/>
              <a:buAutoNum type="arabicPeriod"/>
            </a:pPr>
            <a:r>
              <a:rPr lang="en-US" dirty="0"/>
              <a:t>A fiscal crisis should be avoided at all costs.</a:t>
            </a:r>
          </a:p>
          <a:p>
            <a:pPr marL="514350" indent="-514350">
              <a:buFont typeface="+mj-lt"/>
              <a:buAutoNum type="arabicPeriod"/>
            </a:pPr>
            <a:r>
              <a:rPr lang="en-US"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5" name="Content Placeholder 7">
            <a:extLst>
              <a:ext uri="{FF2B5EF4-FFF2-40B4-BE49-F238E27FC236}">
                <a16:creationId xmlns:a16="http://schemas.microsoft.com/office/drawing/2014/main" id="{08CBD99A-D561-45F9-8AD8-7E2DA5873DB0}"/>
              </a:ext>
            </a:extLst>
          </p:cNvPr>
          <p:cNvPicPr>
            <a:picLocks noGrp="1" noChangeAspect="1"/>
          </p:cNvPicPr>
          <p:nvPr>
            <p:ph idx="1"/>
          </p:nvPr>
        </p:nvPicPr>
        <p:blipFill>
          <a:blip r:embed="rId2"/>
          <a:stretch>
            <a:fillRect/>
          </a:stretch>
        </p:blipFill>
        <p:spPr>
          <a:xfrm>
            <a:off x="418405" y="1903374"/>
            <a:ext cx="10335454" cy="3749040"/>
          </a:xfrm>
          <a:prstGeom prst="rect">
            <a:avLst/>
          </a:prstGeom>
        </p:spPr>
      </p:pic>
    </p:spTree>
    <p:extLst>
      <p:ext uri="{BB962C8B-B14F-4D97-AF65-F5344CB8AC3E}">
        <p14:creationId xmlns:p14="http://schemas.microsoft.com/office/powerpoint/2010/main" val="235373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0050-733D-4D02-B0EC-B913B70761DB}"/>
              </a:ext>
            </a:extLst>
          </p:cNvPr>
          <p:cNvSpPr>
            <a:spLocks noGrp="1"/>
          </p:cNvSpPr>
          <p:nvPr>
            <p:ph type="title"/>
          </p:nvPr>
        </p:nvSpPr>
        <p:spPr/>
        <p:txBody>
          <a:bodyPr/>
          <a:lstStyle/>
          <a:p>
            <a:r>
              <a:rPr lang="en-US" dirty="0">
                <a:solidFill>
                  <a:schemeClr val="bg1"/>
                </a:solidFill>
              </a:rPr>
              <a:t>Up</a:t>
            </a:r>
            <a:r>
              <a:rPr lang="en-US" dirty="0"/>
              <a:t>dated Projections</a:t>
            </a:r>
          </a:p>
        </p:txBody>
      </p:sp>
      <p:sp>
        <p:nvSpPr>
          <p:cNvPr id="4" name="Slide Number Placeholder 3">
            <a:extLst>
              <a:ext uri="{FF2B5EF4-FFF2-40B4-BE49-F238E27FC236}">
                <a16:creationId xmlns:a16="http://schemas.microsoft.com/office/drawing/2014/main" id="{9FA035DC-87FB-4275-B6BB-24CC045AFD83}"/>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2050" name="Picture 2">
            <a:extLst>
              <a:ext uri="{FF2B5EF4-FFF2-40B4-BE49-F238E27FC236}">
                <a16:creationId xmlns:a16="http://schemas.microsoft.com/office/drawing/2014/main" id="{D225F84D-1C64-4217-AC55-FBC4760C33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1035" y="1325563"/>
            <a:ext cx="6339839" cy="4754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6F44D6-42D0-4120-A135-FA4FE0B404AF}"/>
              </a:ext>
            </a:extLst>
          </p:cNvPr>
          <p:cNvSpPr txBox="1"/>
          <p:nvPr/>
        </p:nvSpPr>
        <p:spPr>
          <a:xfrm>
            <a:off x="8117633" y="1567543"/>
            <a:ext cx="3163077" cy="3970318"/>
          </a:xfrm>
          <a:prstGeom prst="rect">
            <a:avLst/>
          </a:prstGeom>
          <a:noFill/>
        </p:spPr>
        <p:txBody>
          <a:bodyPr wrap="square" rtlCol="0">
            <a:spAutoFit/>
          </a:bodyPr>
          <a:lstStyle/>
          <a:p>
            <a:r>
              <a:rPr lang="en-US" sz="2800" dirty="0"/>
              <a:t>And, don’t forget the American Jobs and Family Plans that propose spending over $4 trillion in the next 8 years, paid for by tax increases over the next 15 years.</a:t>
            </a:r>
          </a:p>
        </p:txBody>
      </p:sp>
    </p:spTree>
    <p:extLst>
      <p:ext uri="{BB962C8B-B14F-4D97-AF65-F5344CB8AC3E}">
        <p14:creationId xmlns:p14="http://schemas.microsoft.com/office/powerpoint/2010/main" val="33092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B2A3-66EA-4B4F-A979-8EF08B45A493}"/>
              </a:ext>
            </a:extLst>
          </p:cNvPr>
          <p:cNvSpPr>
            <a:spLocks noGrp="1"/>
          </p:cNvSpPr>
          <p:nvPr>
            <p:ph type="title"/>
          </p:nvPr>
        </p:nvSpPr>
        <p:spPr/>
        <p:txBody>
          <a:bodyPr/>
          <a:lstStyle/>
          <a:p>
            <a:r>
              <a:rPr lang="en-US" dirty="0">
                <a:solidFill>
                  <a:schemeClr val="bg1"/>
                </a:solidFill>
              </a:rPr>
              <a:t>CB</a:t>
            </a:r>
            <a:r>
              <a:rPr lang="en-US" dirty="0"/>
              <a:t>O to the Rescue </a:t>
            </a:r>
            <a:r>
              <a:rPr lang="en-US" sz="2400" dirty="0"/>
              <a:t>(</a:t>
            </a:r>
            <a:r>
              <a:rPr lang="en-US" sz="2400" i="1" dirty="0"/>
              <a:t>The 2020 Long-Term Budget Outlook, </a:t>
            </a:r>
            <a:r>
              <a:rPr lang="en-US" sz="2400" dirty="0"/>
              <a:t>9/2020):</a:t>
            </a:r>
          </a:p>
        </p:txBody>
      </p:sp>
      <p:sp>
        <p:nvSpPr>
          <p:cNvPr id="3" name="Content Placeholder 2">
            <a:extLst>
              <a:ext uri="{FF2B5EF4-FFF2-40B4-BE49-F238E27FC236}">
                <a16:creationId xmlns:a16="http://schemas.microsoft.com/office/drawing/2014/main" id="{D58D27EE-BAFA-48E9-8D55-7B2519F51574}"/>
              </a:ext>
            </a:extLst>
          </p:cNvPr>
          <p:cNvSpPr>
            <a:spLocks noGrp="1"/>
          </p:cNvSpPr>
          <p:nvPr>
            <p:ph idx="1"/>
          </p:nvPr>
        </p:nvSpPr>
        <p:spPr/>
        <p:txBody>
          <a:bodyPr/>
          <a:lstStyle/>
          <a:p>
            <a:pPr marL="0" indent="0">
              <a:buNone/>
            </a:pPr>
            <a:r>
              <a:rPr lang="en-US" dirty="0"/>
              <a:t>First a note on CBO projections:</a:t>
            </a:r>
          </a:p>
          <a:p>
            <a:pPr lvl="1"/>
            <a:r>
              <a:rPr lang="en-US" dirty="0"/>
              <a:t>The “baseline projections” (such as on the previous slide) are based on the law as currently written; they are </a:t>
            </a:r>
            <a:r>
              <a:rPr lang="en-US" b="1" i="1" dirty="0"/>
              <a:t>not</a:t>
            </a:r>
            <a:r>
              <a:rPr lang="en-US" dirty="0"/>
              <a:t> forecasts of what will happen.</a:t>
            </a:r>
          </a:p>
          <a:p>
            <a:pPr lvl="1"/>
            <a:r>
              <a:rPr lang="en-US" dirty="0"/>
              <a:t>E.g., The 2017 tax cuts that reduced personal and estate taxes will be phased out in 2025.</a:t>
            </a:r>
          </a:p>
          <a:p>
            <a:pPr marL="0" indent="0">
              <a:buNone/>
            </a:pPr>
            <a:r>
              <a:rPr lang="en-US" dirty="0"/>
              <a:t>But, CBO is allowed to project alternate scenarios: </a:t>
            </a:r>
          </a:p>
          <a:p>
            <a:pPr marL="457200" lvl="1" indent="0">
              <a:buNone/>
            </a:pPr>
            <a:r>
              <a:rPr lang="en-US" dirty="0"/>
              <a:t>CBO (9/2020) suggests deficits in 2025 be reduced from 5 to 2.5 percent of GDP, but it won’t be  easy	</a:t>
            </a:r>
          </a:p>
          <a:p>
            <a:endParaRPr lang="en-US" dirty="0"/>
          </a:p>
        </p:txBody>
      </p:sp>
      <p:sp>
        <p:nvSpPr>
          <p:cNvPr id="4" name="Slide Number Placeholder 3">
            <a:extLst>
              <a:ext uri="{FF2B5EF4-FFF2-40B4-BE49-F238E27FC236}">
                <a16:creationId xmlns:a16="http://schemas.microsoft.com/office/drawing/2014/main" id="{5BE641FB-BCDC-4C1A-9C82-F9CFDA8182D7}"/>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316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10000"/>
          </a:bodyPr>
          <a:lstStyle/>
          <a:p>
            <a:r>
              <a:rPr lang="en-US" dirty="0"/>
              <a:t>Honorary Board: 48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585+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FD1F-ACD9-4A30-B562-9C5849571CB3}"/>
              </a:ext>
            </a:extLst>
          </p:cNvPr>
          <p:cNvSpPr>
            <a:spLocks noGrp="1"/>
          </p:cNvSpPr>
          <p:nvPr>
            <p:ph type="title"/>
          </p:nvPr>
        </p:nvSpPr>
        <p:spPr>
          <a:xfrm>
            <a:off x="726233" y="0"/>
            <a:ext cx="10515600" cy="1325563"/>
          </a:xfrm>
        </p:spPr>
        <p:txBody>
          <a:bodyPr/>
          <a:lstStyle/>
          <a:p>
            <a:r>
              <a:rPr lang="en-US" dirty="0">
                <a:solidFill>
                  <a:schemeClr val="bg1"/>
                </a:solidFill>
              </a:rPr>
              <a:t>We</a:t>
            </a:r>
            <a:r>
              <a:rPr lang="en-US" dirty="0">
                <a:solidFill>
                  <a:schemeClr val="accent5">
                    <a:lumMod val="50000"/>
                  </a:schemeClr>
                </a:solidFill>
              </a:rPr>
              <a:t> Have Some Time: CBO’s Crystal Ball</a:t>
            </a:r>
            <a:endParaRPr lang="en-US" dirty="0">
              <a:solidFill>
                <a:schemeClr val="bg1"/>
              </a:solidFill>
            </a:endParaRPr>
          </a:p>
        </p:txBody>
      </p:sp>
      <p:sp>
        <p:nvSpPr>
          <p:cNvPr id="4" name="Slide Number Placeholder 3">
            <a:extLst>
              <a:ext uri="{FF2B5EF4-FFF2-40B4-BE49-F238E27FC236}">
                <a16:creationId xmlns:a16="http://schemas.microsoft.com/office/drawing/2014/main" id="{3F2C241D-C9FF-4484-BCA5-F34EA07E0B9E}"/>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6" name="Content Placeholder 4">
            <a:extLst>
              <a:ext uri="{FF2B5EF4-FFF2-40B4-BE49-F238E27FC236}">
                <a16:creationId xmlns:a16="http://schemas.microsoft.com/office/drawing/2014/main" id="{1EF61A76-EFD6-4043-ADE4-213D6FBF251B}"/>
              </a:ext>
            </a:extLst>
          </p:cNvPr>
          <p:cNvPicPr>
            <a:picLocks noChangeAspect="1"/>
          </p:cNvPicPr>
          <p:nvPr/>
        </p:nvPicPr>
        <p:blipFill>
          <a:blip r:embed="rId2"/>
          <a:stretch>
            <a:fillRect/>
          </a:stretch>
        </p:blipFill>
        <p:spPr>
          <a:xfrm>
            <a:off x="9120325" y="2043192"/>
            <a:ext cx="2656270" cy="3749040"/>
          </a:xfrm>
          <a:prstGeom prst="rect">
            <a:avLst/>
          </a:prstGeom>
        </p:spPr>
      </p:pic>
      <p:pic>
        <p:nvPicPr>
          <p:cNvPr id="9" name="Content Placeholder 8">
            <a:extLst>
              <a:ext uri="{FF2B5EF4-FFF2-40B4-BE49-F238E27FC236}">
                <a16:creationId xmlns:a16="http://schemas.microsoft.com/office/drawing/2014/main" id="{AD571214-D67A-433C-8C62-6CF7F02406A3}"/>
              </a:ext>
            </a:extLst>
          </p:cNvPr>
          <p:cNvPicPr>
            <a:picLocks noGrp="1" noChangeAspect="1"/>
          </p:cNvPicPr>
          <p:nvPr>
            <p:ph idx="1"/>
          </p:nvPr>
        </p:nvPicPr>
        <p:blipFill>
          <a:blip r:embed="rId3"/>
          <a:stretch>
            <a:fillRect/>
          </a:stretch>
        </p:blipFill>
        <p:spPr>
          <a:xfrm>
            <a:off x="726233" y="1677432"/>
            <a:ext cx="7426094" cy="4480560"/>
          </a:xfrm>
          <a:prstGeom prst="rect">
            <a:avLst/>
          </a:prstGeom>
        </p:spPr>
      </p:pic>
    </p:spTree>
    <p:extLst>
      <p:ext uri="{BB962C8B-B14F-4D97-AF65-F5344CB8AC3E}">
        <p14:creationId xmlns:p14="http://schemas.microsoft.com/office/powerpoint/2010/main" val="19811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006997"/>
            <a:ext cx="10515600" cy="4915071"/>
          </a:xfrm>
        </p:spPr>
        <p:txBody>
          <a:bodyPr>
            <a:normAutofit fontScale="70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&lt;Geoffrey Woglom&gt;</a:t>
            </a:r>
          </a:p>
          <a:p>
            <a:pPr marL="0" indent="0" algn="ctr">
              <a:buNone/>
            </a:pPr>
            <a:r>
              <a:rPr lang="en-US" dirty="0"/>
              <a:t>&lt;</a:t>
            </a:r>
            <a:r>
              <a:rPr lang="en-US" dirty="0" err="1"/>
              <a:t>grwoglom@</a:t>
            </a:r>
            <a:r>
              <a:rPr lang="en-US" err="1"/>
              <a:t>amherst</a:t>
            </a:r>
            <a:r>
              <a:rPr lang="en-US"/>
              <a:t>.edu&gt;</a:t>
            </a:r>
            <a:endParaRPr lang="en-US" dirty="0"/>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Support NEED:  </a:t>
            </a:r>
            <a:r>
              <a:rPr lang="en-US" dirty="0" err="1"/>
              <a:t>www.NEEDelegation.org</a:t>
            </a:r>
            <a:r>
              <a:rPr lang="en-US" dirty="0"/>
              <a:t>/</a:t>
            </a:r>
            <a:r>
              <a:rPr lang="en-US" dirty="0" err="1"/>
              <a:t>donate.php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035661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4A8AC3-410B-4950-9917-F6EEAB40E294}"/>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6" name="Content Placeholder 5">
            <a:extLst>
              <a:ext uri="{FF2B5EF4-FFF2-40B4-BE49-F238E27FC236}">
                <a16:creationId xmlns:a16="http://schemas.microsoft.com/office/drawing/2014/main" id="{7AC379AD-FE44-48F1-B45F-9918FEA77E24}"/>
              </a:ext>
            </a:extLst>
          </p:cNvPr>
          <p:cNvPicPr>
            <a:picLocks noGrp="1" noChangeAspect="1"/>
          </p:cNvPicPr>
          <p:nvPr>
            <p:ph idx="1"/>
          </p:nvPr>
        </p:nvPicPr>
        <p:blipFill>
          <a:blip r:embed="rId2"/>
          <a:stretch>
            <a:fillRect/>
          </a:stretch>
        </p:blipFill>
        <p:spPr>
          <a:xfrm>
            <a:off x="3519315" y="162341"/>
            <a:ext cx="5568075" cy="5120640"/>
          </a:xfrm>
          <a:prstGeom prst="rect">
            <a:avLst/>
          </a:prstGeom>
        </p:spPr>
      </p:pic>
      <p:pic>
        <p:nvPicPr>
          <p:cNvPr id="7" name="Picture 6">
            <a:extLst>
              <a:ext uri="{FF2B5EF4-FFF2-40B4-BE49-F238E27FC236}">
                <a16:creationId xmlns:a16="http://schemas.microsoft.com/office/drawing/2014/main" id="{F1A9D04B-3538-409C-94D1-DB3FECBBC7AA}"/>
              </a:ext>
            </a:extLst>
          </p:cNvPr>
          <p:cNvPicPr>
            <a:picLocks noChangeAspect="1"/>
          </p:cNvPicPr>
          <p:nvPr/>
        </p:nvPicPr>
        <p:blipFill>
          <a:blip r:embed="rId3"/>
          <a:stretch>
            <a:fillRect/>
          </a:stretch>
        </p:blipFill>
        <p:spPr>
          <a:xfrm>
            <a:off x="4715381" y="5270949"/>
            <a:ext cx="3576593" cy="576072"/>
          </a:xfrm>
          <a:prstGeom prst="rect">
            <a:avLst/>
          </a:prstGeom>
        </p:spPr>
      </p:pic>
    </p:spTree>
    <p:extLst>
      <p:ext uri="{BB962C8B-B14F-4D97-AF65-F5344CB8AC3E}">
        <p14:creationId xmlns:p14="http://schemas.microsoft.com/office/powerpoint/2010/main" val="141792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55E3-15F5-4BD4-8CA3-AFD553390DC6}"/>
              </a:ext>
            </a:extLst>
          </p:cNvPr>
          <p:cNvSpPr>
            <a:spLocks noGrp="1"/>
          </p:cNvSpPr>
          <p:nvPr>
            <p:ph type="title"/>
          </p:nvPr>
        </p:nvSpPr>
        <p:spPr/>
        <p:txBody>
          <a:bodyPr/>
          <a:lstStyle/>
          <a:p>
            <a:r>
              <a:rPr lang="en-US" dirty="0">
                <a:solidFill>
                  <a:schemeClr val="bg1"/>
                </a:solidFill>
              </a:rPr>
              <a:t>Wh</a:t>
            </a:r>
            <a:r>
              <a:rPr lang="en-US" dirty="0"/>
              <a:t>at Is Infrastructure?</a:t>
            </a:r>
          </a:p>
        </p:txBody>
      </p:sp>
      <p:pic>
        <p:nvPicPr>
          <p:cNvPr id="5" name="Content Placeholder 4">
            <a:extLst>
              <a:ext uri="{FF2B5EF4-FFF2-40B4-BE49-F238E27FC236}">
                <a16:creationId xmlns:a16="http://schemas.microsoft.com/office/drawing/2014/main" id="{49B844FA-FEBD-4586-9CA6-2943185DEED7}"/>
              </a:ext>
            </a:extLst>
          </p:cNvPr>
          <p:cNvPicPr>
            <a:picLocks noGrp="1" noChangeAspect="1"/>
          </p:cNvPicPr>
          <p:nvPr>
            <p:ph idx="1"/>
          </p:nvPr>
        </p:nvPicPr>
        <p:blipFill>
          <a:blip r:embed="rId2"/>
          <a:stretch>
            <a:fillRect/>
          </a:stretch>
        </p:blipFill>
        <p:spPr>
          <a:xfrm>
            <a:off x="868351" y="1082842"/>
            <a:ext cx="11147600" cy="5775158"/>
          </a:xfrm>
          <a:prstGeom prst="rect">
            <a:avLst/>
          </a:prstGeom>
        </p:spPr>
      </p:pic>
      <p:sp>
        <p:nvSpPr>
          <p:cNvPr id="4" name="Slide Number Placeholder 3">
            <a:extLst>
              <a:ext uri="{FF2B5EF4-FFF2-40B4-BE49-F238E27FC236}">
                <a16:creationId xmlns:a16="http://schemas.microsoft.com/office/drawing/2014/main" id="{4F62203B-FAFC-4E3D-92B3-BD4203AD8452}"/>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79208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2450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84DC-9397-4980-9DFB-63C54CFE12C6}"/>
              </a:ext>
            </a:extLst>
          </p:cNvPr>
          <p:cNvSpPr>
            <a:spLocks noGrp="1"/>
          </p:cNvSpPr>
          <p:nvPr>
            <p:ph type="title"/>
          </p:nvPr>
        </p:nvSpPr>
        <p:spPr/>
        <p:txBody>
          <a:bodyPr/>
          <a:lstStyle/>
          <a:p>
            <a:r>
              <a:rPr lang="en-US" dirty="0">
                <a:solidFill>
                  <a:schemeClr val="bg1"/>
                </a:solidFill>
              </a:rPr>
              <a:t>The</a:t>
            </a:r>
            <a:r>
              <a:rPr lang="en-US" dirty="0"/>
              <a:t> Federal Budget in 2020</a:t>
            </a:r>
          </a:p>
        </p:txBody>
      </p:sp>
      <p:pic>
        <p:nvPicPr>
          <p:cNvPr id="5" name="Content Placeholder 4">
            <a:extLst>
              <a:ext uri="{FF2B5EF4-FFF2-40B4-BE49-F238E27FC236}">
                <a16:creationId xmlns:a16="http://schemas.microsoft.com/office/drawing/2014/main" id="{B8098754-311D-45D1-9C2A-C5DABE24AEB0}"/>
              </a:ext>
            </a:extLst>
          </p:cNvPr>
          <p:cNvPicPr>
            <a:picLocks noGrp="1" noChangeAspect="1"/>
          </p:cNvPicPr>
          <p:nvPr>
            <p:ph idx="1"/>
          </p:nvPr>
        </p:nvPicPr>
        <p:blipFill>
          <a:blip r:embed="rId2"/>
          <a:stretch>
            <a:fillRect/>
          </a:stretch>
        </p:blipFill>
        <p:spPr>
          <a:xfrm>
            <a:off x="0" y="1598071"/>
            <a:ext cx="6962139" cy="4351337"/>
          </a:xfrm>
          <a:prstGeom prst="rect">
            <a:avLst/>
          </a:prstGeom>
        </p:spPr>
      </p:pic>
      <p:sp>
        <p:nvSpPr>
          <p:cNvPr id="4" name="Slide Number Placeholder 3">
            <a:extLst>
              <a:ext uri="{FF2B5EF4-FFF2-40B4-BE49-F238E27FC236}">
                <a16:creationId xmlns:a16="http://schemas.microsoft.com/office/drawing/2014/main" id="{9198BF74-3808-4C87-BDC5-092FC78D8460}"/>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9" name="TextBox 8">
            <a:extLst>
              <a:ext uri="{FF2B5EF4-FFF2-40B4-BE49-F238E27FC236}">
                <a16:creationId xmlns:a16="http://schemas.microsoft.com/office/drawing/2014/main" id="{11ADC37B-2162-49B0-828C-06D9DAA7A243}"/>
              </a:ext>
            </a:extLst>
          </p:cNvPr>
          <p:cNvSpPr txBox="1"/>
          <p:nvPr/>
        </p:nvSpPr>
        <p:spPr>
          <a:xfrm>
            <a:off x="3620278" y="1598071"/>
            <a:ext cx="1775928" cy="734582"/>
          </a:xfrm>
          <a:prstGeom prst="rect">
            <a:avLst/>
          </a:prstGeom>
          <a:solidFill>
            <a:schemeClr val="bg1"/>
          </a:solidFill>
        </p:spPr>
        <p:txBody>
          <a:bodyPr wrap="square" rtlCol="0">
            <a:spAutoFit/>
          </a:bodyPr>
          <a:lstStyle/>
          <a:p>
            <a:endParaRPr lang="en-US" dirty="0"/>
          </a:p>
        </p:txBody>
      </p:sp>
      <p:grpSp>
        <p:nvGrpSpPr>
          <p:cNvPr id="24" name="Group 23">
            <a:extLst>
              <a:ext uri="{FF2B5EF4-FFF2-40B4-BE49-F238E27FC236}">
                <a16:creationId xmlns:a16="http://schemas.microsoft.com/office/drawing/2014/main" id="{C5F5F92B-7FDA-4886-8304-6A2627AB8C1C}"/>
              </a:ext>
            </a:extLst>
          </p:cNvPr>
          <p:cNvGrpSpPr/>
          <p:nvPr/>
        </p:nvGrpSpPr>
        <p:grpSpPr>
          <a:xfrm>
            <a:off x="5396206" y="1598071"/>
            <a:ext cx="6619745" cy="4418503"/>
            <a:chOff x="5396206" y="1598071"/>
            <a:chExt cx="6619745" cy="4418503"/>
          </a:xfrm>
        </p:grpSpPr>
        <p:sp>
          <p:nvSpPr>
            <p:cNvPr id="8" name="TextBox 7">
              <a:extLst>
                <a:ext uri="{FF2B5EF4-FFF2-40B4-BE49-F238E27FC236}">
                  <a16:creationId xmlns:a16="http://schemas.microsoft.com/office/drawing/2014/main" id="{15E34A73-5F60-4AFE-86ED-F6590E6F4275}"/>
                </a:ext>
              </a:extLst>
            </p:cNvPr>
            <p:cNvSpPr txBox="1"/>
            <p:nvPr/>
          </p:nvSpPr>
          <p:spPr>
            <a:xfrm>
              <a:off x="5396206" y="1598071"/>
              <a:ext cx="1492898" cy="2246769"/>
            </a:xfrm>
            <a:prstGeom prst="rect">
              <a:avLst/>
            </a:prstGeom>
            <a:solidFill>
              <a:schemeClr val="bg1"/>
            </a:solidFill>
          </p:spPr>
          <p:txBody>
            <a:bodyPr wrap="square" rtlCol="0">
              <a:spAutoFit/>
            </a:bodyPr>
            <a:lstStyle/>
            <a:p>
              <a:endParaRPr lang="en-US" sz="2800" dirty="0"/>
            </a:p>
            <a:p>
              <a:endParaRPr lang="en-US" sz="2800" dirty="0"/>
            </a:p>
            <a:p>
              <a:endParaRPr lang="en-US" sz="2800" dirty="0"/>
            </a:p>
            <a:p>
              <a:endParaRPr lang="en-US" sz="2800" dirty="0"/>
            </a:p>
            <a:p>
              <a:pPr algn="ctr"/>
              <a:r>
                <a:rPr lang="en-US" sz="2800" dirty="0">
                  <a:ln>
                    <a:solidFill>
                      <a:schemeClr val="tx1"/>
                    </a:solidFill>
                  </a:ln>
                  <a:solidFill>
                    <a:srgbClr val="FF0000"/>
                  </a:solidFill>
                  <a:effectLst>
                    <a:outerShdw blurRad="50800" dist="38100" algn="l" rotWithShape="0">
                      <a:prstClr val="black">
                        <a:alpha val="40000"/>
                      </a:prstClr>
                    </a:outerShdw>
                  </a:effectLst>
                </a:rPr>
                <a:t>less</a:t>
              </a:r>
            </a:p>
          </p:txBody>
        </p:sp>
        <p:sp>
          <p:nvSpPr>
            <p:cNvPr id="10" name="TextBox 9">
              <a:extLst>
                <a:ext uri="{FF2B5EF4-FFF2-40B4-BE49-F238E27FC236}">
                  <a16:creationId xmlns:a16="http://schemas.microsoft.com/office/drawing/2014/main" id="{30BEF85F-A5AF-4CD3-9787-DEDF12537934}"/>
                </a:ext>
              </a:extLst>
            </p:cNvPr>
            <p:cNvSpPr txBox="1"/>
            <p:nvPr/>
          </p:nvSpPr>
          <p:spPr>
            <a:xfrm>
              <a:off x="10078597" y="1738480"/>
              <a:ext cx="1937354" cy="4278094"/>
            </a:xfrm>
            <a:prstGeom prst="rect">
              <a:avLst/>
            </a:prstGeom>
            <a:solidFill>
              <a:schemeClr val="bg1"/>
            </a:solidFill>
          </p:spPr>
          <p:txBody>
            <a:bodyPr wrap="square" rtlCol="0">
              <a:spAutoFit/>
            </a:bodyPr>
            <a:lstStyle/>
            <a:p>
              <a:endParaRPr lang="en-US" sz="2800" dirty="0"/>
            </a:p>
            <a:p>
              <a:endParaRPr lang="en-US" sz="2800" dirty="0"/>
            </a:p>
            <a:p>
              <a:endParaRPr lang="en-US" sz="2800" dirty="0"/>
            </a:p>
            <a:p>
              <a:endParaRPr lang="en-US" sz="2800" dirty="0"/>
            </a:p>
            <a:p>
              <a:r>
                <a:rPr lang="en-US" sz="2800" dirty="0">
                  <a:ln>
                    <a:solidFill>
                      <a:schemeClr val="tx1"/>
                    </a:solidFill>
                  </a:ln>
                  <a:solidFill>
                    <a:srgbClr val="FF0000"/>
                  </a:solidFill>
                  <a:effectLst>
                    <a:outerShdw blurRad="50800" dist="38100" dir="18900000" algn="bl" rotWithShape="0">
                      <a:prstClr val="black">
                        <a:alpha val="40000"/>
                      </a:prstClr>
                    </a:outerShdw>
                  </a:effectLst>
                </a:rPr>
                <a:t>Equals</a:t>
              </a:r>
            </a:p>
            <a:p>
              <a:pPr algn="ctr"/>
              <a:r>
                <a:rPr lang="en-US" sz="2800" dirty="0"/>
                <a:t>Deficit</a:t>
              </a:r>
            </a:p>
            <a:p>
              <a:pPr algn="ctr"/>
              <a:r>
                <a:rPr lang="en-US" sz="2800" dirty="0"/>
                <a:t>$2.2 </a:t>
              </a:r>
              <a:r>
                <a:rPr lang="en-US" sz="2400" dirty="0"/>
                <a:t>Trillion</a:t>
              </a:r>
            </a:p>
            <a:p>
              <a:pPr algn="ctr"/>
              <a:r>
                <a:rPr lang="en-US" sz="2400" dirty="0"/>
                <a:t>14.9% of GDP</a:t>
              </a:r>
            </a:p>
            <a:p>
              <a:endParaRPr lang="en-US" sz="2400" dirty="0"/>
            </a:p>
            <a:p>
              <a:pPr algn="ctr"/>
              <a:endParaRPr lang="en-US" sz="2800" dirty="0"/>
            </a:p>
          </p:txBody>
        </p:sp>
      </p:grpSp>
      <p:sp>
        <p:nvSpPr>
          <p:cNvPr id="12" name="TextBox 11">
            <a:extLst>
              <a:ext uri="{FF2B5EF4-FFF2-40B4-BE49-F238E27FC236}">
                <a16:creationId xmlns:a16="http://schemas.microsoft.com/office/drawing/2014/main" id="{1B720BD8-368B-4ADE-9AD9-3748C3F17EA1}"/>
              </a:ext>
            </a:extLst>
          </p:cNvPr>
          <p:cNvSpPr txBox="1"/>
          <p:nvPr/>
        </p:nvSpPr>
        <p:spPr>
          <a:xfrm>
            <a:off x="9064095" y="6476741"/>
            <a:ext cx="3966358" cy="369332"/>
          </a:xfrm>
          <a:prstGeom prst="rect">
            <a:avLst/>
          </a:prstGeom>
          <a:noFill/>
        </p:spPr>
        <p:txBody>
          <a:bodyPr wrap="square" rtlCol="0">
            <a:spAutoFit/>
          </a:bodyPr>
          <a:lstStyle/>
          <a:p>
            <a:r>
              <a:rPr lang="en-US" dirty="0"/>
              <a:t>Source:  CBO, 4/30/2021</a:t>
            </a:r>
          </a:p>
        </p:txBody>
      </p:sp>
      <p:sp>
        <p:nvSpPr>
          <p:cNvPr id="21" name="TextBox 20">
            <a:extLst>
              <a:ext uri="{FF2B5EF4-FFF2-40B4-BE49-F238E27FC236}">
                <a16:creationId xmlns:a16="http://schemas.microsoft.com/office/drawing/2014/main" id="{05758F32-81B3-42EF-89AB-B11B42248BC9}"/>
              </a:ext>
            </a:extLst>
          </p:cNvPr>
          <p:cNvSpPr txBox="1"/>
          <p:nvPr/>
        </p:nvSpPr>
        <p:spPr>
          <a:xfrm>
            <a:off x="4108861" y="4117348"/>
            <a:ext cx="2853277" cy="1899226"/>
          </a:xfrm>
          <a:prstGeom prst="rect">
            <a:avLst/>
          </a:prstGeom>
          <a:solidFill>
            <a:schemeClr val="bg1"/>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4F4FEA37-5441-4D25-BEBD-F9B2978FEE3B}"/>
              </a:ext>
            </a:extLst>
          </p:cNvPr>
          <p:cNvSpPr txBox="1"/>
          <p:nvPr/>
        </p:nvSpPr>
        <p:spPr>
          <a:xfrm>
            <a:off x="0" y="3182587"/>
            <a:ext cx="1223158" cy="662253"/>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21804686-FD58-4680-A6BE-A33E415D4CA5}"/>
              </a:ext>
            </a:extLst>
          </p:cNvPr>
          <p:cNvPicPr>
            <a:picLocks noChangeAspect="1"/>
          </p:cNvPicPr>
          <p:nvPr/>
        </p:nvPicPr>
        <p:blipFill>
          <a:blip r:embed="rId3"/>
          <a:stretch>
            <a:fillRect/>
          </a:stretch>
        </p:blipFill>
        <p:spPr>
          <a:xfrm>
            <a:off x="6685402" y="2242904"/>
            <a:ext cx="3393195" cy="4169884"/>
          </a:xfrm>
          <a:prstGeom prst="rect">
            <a:avLst/>
          </a:prstGeom>
        </p:spPr>
      </p:pic>
      <p:sp>
        <p:nvSpPr>
          <p:cNvPr id="25" name="TextBox 24">
            <a:extLst>
              <a:ext uri="{FF2B5EF4-FFF2-40B4-BE49-F238E27FC236}">
                <a16:creationId xmlns:a16="http://schemas.microsoft.com/office/drawing/2014/main" id="{61C64B0E-0FAD-49B8-9A5D-FD9D2D824F97}"/>
              </a:ext>
            </a:extLst>
          </p:cNvPr>
          <p:cNvSpPr txBox="1"/>
          <p:nvPr/>
        </p:nvSpPr>
        <p:spPr>
          <a:xfrm>
            <a:off x="4572000" y="1140031"/>
            <a:ext cx="2853277" cy="1369675"/>
          </a:xfrm>
          <a:prstGeom prst="rect">
            <a:avLst/>
          </a:prstGeom>
          <a:solidFill>
            <a:schemeClr val="bg1"/>
          </a:solidFill>
        </p:spPr>
        <p:txBody>
          <a:bodyPr wrap="square" rtlCol="0">
            <a:spAutoFit/>
          </a:bodyPr>
          <a:lstStyle/>
          <a:p>
            <a:endParaRPr lang="en-US" dirty="0"/>
          </a:p>
        </p:txBody>
      </p:sp>
      <p:grpSp>
        <p:nvGrpSpPr>
          <p:cNvPr id="20" name="Group 19">
            <a:extLst>
              <a:ext uri="{FF2B5EF4-FFF2-40B4-BE49-F238E27FC236}">
                <a16:creationId xmlns:a16="http://schemas.microsoft.com/office/drawing/2014/main" id="{88804081-69DD-4C57-A309-A7A5BAEA5B76}"/>
              </a:ext>
            </a:extLst>
          </p:cNvPr>
          <p:cNvGrpSpPr/>
          <p:nvPr/>
        </p:nvGrpSpPr>
        <p:grpSpPr>
          <a:xfrm>
            <a:off x="1496291" y="1140031"/>
            <a:ext cx="6962139" cy="1793174"/>
            <a:chOff x="1496291" y="1140031"/>
            <a:chExt cx="6962139" cy="1793174"/>
          </a:xfrm>
        </p:grpSpPr>
        <p:cxnSp>
          <p:nvCxnSpPr>
            <p:cNvPr id="14" name="Straight Arrow Connector 13">
              <a:extLst>
                <a:ext uri="{FF2B5EF4-FFF2-40B4-BE49-F238E27FC236}">
                  <a16:creationId xmlns:a16="http://schemas.microsoft.com/office/drawing/2014/main" id="{BBDD0B1C-7CA9-496B-8FB8-BA1AE61633C6}"/>
                </a:ext>
              </a:extLst>
            </p:cNvPr>
            <p:cNvCxnSpPr/>
            <p:nvPr/>
          </p:nvCxnSpPr>
          <p:spPr>
            <a:xfrm flipV="1">
              <a:off x="1496291" y="1325563"/>
              <a:ext cx="3811979" cy="5269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2C5B941-A1D9-4130-AACB-7AE2D2282D23}"/>
                </a:ext>
              </a:extLst>
            </p:cNvPr>
            <p:cNvCxnSpPr>
              <a:cxnSpLocks/>
            </p:cNvCxnSpPr>
            <p:nvPr/>
          </p:nvCxnSpPr>
          <p:spPr>
            <a:xfrm flipV="1">
              <a:off x="5396206" y="1576418"/>
              <a:ext cx="997527" cy="13567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6804B6-EE1E-4431-A3A9-15FF0D0A3FC7}"/>
                </a:ext>
              </a:extLst>
            </p:cNvPr>
            <p:cNvSpPr txBox="1"/>
            <p:nvPr/>
          </p:nvSpPr>
          <p:spPr>
            <a:xfrm>
              <a:off x="5308270" y="1140031"/>
              <a:ext cx="3150160" cy="461665"/>
            </a:xfrm>
            <a:prstGeom prst="rect">
              <a:avLst/>
            </a:prstGeom>
            <a:noFill/>
          </p:spPr>
          <p:txBody>
            <a:bodyPr wrap="square" rtlCol="0">
              <a:spAutoFit/>
            </a:bodyPr>
            <a:lstStyle/>
            <a:p>
              <a:r>
                <a:rPr lang="en-US" sz="2400" dirty="0">
                  <a:solidFill>
                    <a:srgbClr val="FF0000"/>
                  </a:solidFill>
                </a:rPr>
                <a:t>Programmatic Outlays</a:t>
              </a:r>
            </a:p>
          </p:txBody>
        </p:sp>
      </p:grpSp>
    </p:spTree>
    <p:extLst>
      <p:ext uri="{BB962C8B-B14F-4D97-AF65-F5344CB8AC3E}">
        <p14:creationId xmlns:p14="http://schemas.microsoft.com/office/powerpoint/2010/main" val="30367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6096000" y="6456851"/>
            <a:ext cx="5951822" cy="276999"/>
          </a:xfrm>
          <a:prstGeom prst="rect">
            <a:avLst/>
          </a:prstGeom>
          <a:noFill/>
        </p:spPr>
        <p:txBody>
          <a:bodyPr wrap="none" rtlCol="0">
            <a:spAutoFit/>
          </a:bodyPr>
          <a:lstStyle/>
          <a:p>
            <a:r>
              <a:rPr lang="en-US" sz="1200" dirty="0"/>
              <a:t>Source: Congressional Budget Office, The Budget and Economic Outlook: 2020 to 2030, 9/20</a:t>
            </a:r>
          </a:p>
        </p:txBody>
      </p:sp>
      <p:pic>
        <p:nvPicPr>
          <p:cNvPr id="3" name="Picture 2">
            <a:extLst>
              <a:ext uri="{FF2B5EF4-FFF2-40B4-BE49-F238E27FC236}">
                <a16:creationId xmlns:a16="http://schemas.microsoft.com/office/drawing/2014/main" id="{E2093709-3FD5-48CF-B5B1-75D13F2FA379}"/>
              </a:ext>
            </a:extLst>
          </p:cNvPr>
          <p:cNvPicPr>
            <a:picLocks noChangeAspect="1"/>
          </p:cNvPicPr>
          <p:nvPr/>
        </p:nvPicPr>
        <p:blipFill>
          <a:blip r:embed="rId2"/>
          <a:stretch>
            <a:fillRect/>
          </a:stretch>
        </p:blipFill>
        <p:spPr>
          <a:xfrm>
            <a:off x="191170" y="1062424"/>
            <a:ext cx="7353050" cy="4846320"/>
          </a:xfrm>
          <a:prstGeom prst="rect">
            <a:avLst/>
          </a:prstGeom>
        </p:spPr>
      </p:pic>
      <p:sp>
        <p:nvSpPr>
          <p:cNvPr id="5" name="TextBox 4">
            <a:extLst>
              <a:ext uri="{FF2B5EF4-FFF2-40B4-BE49-F238E27FC236}">
                <a16:creationId xmlns:a16="http://schemas.microsoft.com/office/drawing/2014/main" id="{12BE5911-0819-447D-93E0-0BA4CD3E7F33}"/>
              </a:ext>
            </a:extLst>
          </p:cNvPr>
          <p:cNvSpPr txBox="1"/>
          <p:nvPr/>
        </p:nvSpPr>
        <p:spPr>
          <a:xfrm>
            <a:off x="978231" y="4348260"/>
            <a:ext cx="3649054" cy="830997"/>
          </a:xfrm>
          <a:prstGeom prst="rect">
            <a:avLst/>
          </a:prstGeom>
          <a:noFill/>
        </p:spPr>
        <p:txBody>
          <a:bodyPr wrap="square" rtlCol="0">
            <a:spAutoFit/>
          </a:bodyPr>
          <a:lstStyle/>
          <a:p>
            <a:r>
              <a:rPr lang="en-US" sz="2400" dirty="0"/>
              <a:t>N.B.  Does not include American Rescue Plan.</a:t>
            </a:r>
          </a:p>
        </p:txBody>
      </p:sp>
      <p:sp>
        <p:nvSpPr>
          <p:cNvPr id="8" name="TextBox 7">
            <a:extLst>
              <a:ext uri="{FF2B5EF4-FFF2-40B4-BE49-F238E27FC236}">
                <a16:creationId xmlns:a16="http://schemas.microsoft.com/office/drawing/2014/main" id="{AA5F0939-2C98-46B6-89A7-4A4102BC41C7}"/>
              </a:ext>
            </a:extLst>
          </p:cNvPr>
          <p:cNvSpPr txBox="1"/>
          <p:nvPr/>
        </p:nvSpPr>
        <p:spPr>
          <a:xfrm>
            <a:off x="7368172" y="1552188"/>
            <a:ext cx="4823828" cy="3970318"/>
          </a:xfrm>
          <a:prstGeom prst="rect">
            <a:avLst/>
          </a:prstGeom>
          <a:noFill/>
        </p:spPr>
        <p:txBody>
          <a:bodyPr wrap="square" rtlCol="0">
            <a:spAutoFit/>
          </a:bodyPr>
          <a:lstStyle/>
          <a:p>
            <a:r>
              <a:rPr lang="en-US" sz="2800" dirty="0"/>
              <a:t>Useful Deficit Decompositions:</a:t>
            </a:r>
          </a:p>
          <a:p>
            <a:endParaRPr lang="en-US" sz="2800" dirty="0"/>
          </a:p>
          <a:p>
            <a:r>
              <a:rPr lang="en-US" sz="2800" i="1" dirty="0"/>
              <a:t>Total Deficit= (Programmatic Outlays +</a:t>
            </a:r>
            <a:br>
              <a:rPr lang="en-US" sz="2800" i="1" dirty="0"/>
            </a:br>
            <a:r>
              <a:rPr lang="en-US" sz="2800" i="1" dirty="0"/>
              <a:t>Interest Expense)-Revenue</a:t>
            </a:r>
          </a:p>
          <a:p>
            <a:r>
              <a:rPr lang="en-US" sz="28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E7A9-21F2-4FB9-900A-DCE94AAAC0C6}"/>
              </a:ext>
            </a:extLst>
          </p:cNvPr>
          <p:cNvSpPr>
            <a:spLocks noGrp="1"/>
          </p:cNvSpPr>
          <p:nvPr>
            <p:ph type="title"/>
          </p:nvPr>
        </p:nvSpPr>
        <p:spPr/>
        <p:txBody>
          <a:bodyPr/>
          <a:lstStyle/>
          <a:p>
            <a:r>
              <a:rPr lang="en-US" dirty="0">
                <a:solidFill>
                  <a:schemeClr val="bg1"/>
                </a:solidFill>
              </a:rPr>
              <a:t>The</a:t>
            </a:r>
            <a:r>
              <a:rPr lang="en-US" dirty="0"/>
              <a:t> Effect of the American Rescue Plan</a:t>
            </a:r>
          </a:p>
        </p:txBody>
      </p:sp>
      <p:sp>
        <p:nvSpPr>
          <p:cNvPr id="4" name="Slide Number Placeholder 3">
            <a:extLst>
              <a:ext uri="{FF2B5EF4-FFF2-40B4-BE49-F238E27FC236}">
                <a16:creationId xmlns:a16="http://schemas.microsoft.com/office/drawing/2014/main" id="{D4F80E87-168D-4150-BF6E-D7236236A273}"/>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12" name="TextBox 11">
            <a:extLst>
              <a:ext uri="{FF2B5EF4-FFF2-40B4-BE49-F238E27FC236}">
                <a16:creationId xmlns:a16="http://schemas.microsoft.com/office/drawing/2014/main" id="{51699841-D180-4ED9-891D-F8ACF4733D7B}"/>
              </a:ext>
            </a:extLst>
          </p:cNvPr>
          <p:cNvSpPr txBox="1"/>
          <p:nvPr/>
        </p:nvSpPr>
        <p:spPr>
          <a:xfrm>
            <a:off x="289248" y="2330158"/>
            <a:ext cx="4506687" cy="1200329"/>
          </a:xfrm>
          <a:prstGeom prst="rect">
            <a:avLst/>
          </a:prstGeom>
          <a:noFill/>
        </p:spPr>
        <p:txBody>
          <a:bodyPr wrap="square" rtlCol="0">
            <a:spAutoFit/>
          </a:bodyPr>
          <a:lstStyle/>
          <a:p>
            <a:r>
              <a:rPr lang="en-US" sz="2400" dirty="0"/>
              <a:t>Good News (?); Deficit in 2021 of 15% of GDP is still less than the 30% deficit in 1943</a:t>
            </a:r>
          </a:p>
        </p:txBody>
      </p:sp>
      <p:pic>
        <p:nvPicPr>
          <p:cNvPr id="1026" name="Picture 2">
            <a:extLst>
              <a:ext uri="{FF2B5EF4-FFF2-40B4-BE49-F238E27FC236}">
                <a16:creationId xmlns:a16="http://schemas.microsoft.com/office/drawing/2014/main" id="{105F1153-C7EF-4312-87B1-717F620076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5935" y="1878889"/>
            <a:ext cx="5801782"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88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descr="Chart, line chart&#10;&#10;Description automatically generated">
            <a:extLst>
              <a:ext uri="{FF2B5EF4-FFF2-40B4-BE49-F238E27FC236}">
                <a16:creationId xmlns:a16="http://schemas.microsoft.com/office/drawing/2014/main" id="{2D368CBA-7197-47A3-87A3-AD6B4B0F952D}"/>
              </a:ext>
            </a:extLst>
          </p:cNvPr>
          <p:cNvPicPr>
            <a:picLocks noChangeAspect="1"/>
          </p:cNvPicPr>
          <p:nvPr/>
        </p:nvPicPr>
        <p:blipFill>
          <a:blip r:embed="rId3"/>
          <a:stretch>
            <a:fillRect/>
          </a:stretch>
        </p:blipFill>
        <p:spPr>
          <a:xfrm>
            <a:off x="533400" y="1848783"/>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38751</TotalTime>
  <Words>1818</Words>
  <Application>Microsoft Macintosh PowerPoint</Application>
  <PresentationFormat>Widescreen</PresentationFormat>
  <Paragraphs>230</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Courier New</vt:lpstr>
      <vt:lpstr>Custom Design</vt:lpstr>
      <vt:lpstr>PowerPoint Presentation</vt:lpstr>
      <vt:lpstr> National Economic Education Delegation</vt:lpstr>
      <vt:lpstr>Who Are We?</vt:lpstr>
      <vt:lpstr> Available NEED Topics Include:</vt:lpstr>
      <vt:lpstr>Credits and Disclaimer</vt:lpstr>
      <vt:lpstr>The Federal Budget in 2020</vt:lpstr>
      <vt:lpstr>Past and Future of Deficits</vt:lpstr>
      <vt:lpstr>The Effect of the American Rescue Plan</vt:lpstr>
      <vt:lpstr>Debt vs. Deficit</vt:lpstr>
      <vt:lpstr> A Breakdown of the Total Federal Debt</vt:lpstr>
      <vt:lpstr>Not All Debt Is Created Equal </vt:lpstr>
      <vt:lpstr>Two Measures of the Debt</vt:lpstr>
      <vt:lpstr> CBO:  Budget Analysts in Chief</vt:lpstr>
      <vt:lpstr>Key Points About the U.S. Relative Debt</vt:lpstr>
      <vt:lpstr> Debt Dynamics</vt:lpstr>
      <vt:lpstr> Traditional Views of the Cost of the Debt</vt:lpstr>
      <vt:lpstr> Traditional View: Debt and Deficits Raise Interest Rates</vt:lpstr>
      <vt:lpstr>The Dog that Didn’t Bark; Rising Interest Rates?</vt:lpstr>
      <vt:lpstr>Olivier Blanchard’s Presidential Address to the AEA 1/2019 </vt:lpstr>
      <vt:lpstr>What the Traditional View Got Wrong</vt:lpstr>
      <vt:lpstr>An Almost Free Lunch</vt:lpstr>
      <vt:lpstr>Blanchard’s Evidence</vt:lpstr>
      <vt:lpstr>But why must the relative debt be stabilized</vt:lpstr>
      <vt:lpstr>Why do Foreigners Buy US Treasuries?</vt:lpstr>
      <vt:lpstr>What would a Fiscal Crisis Look Like?</vt:lpstr>
      <vt:lpstr>Bottom Line:  We Need to Worry about the Debt</vt:lpstr>
      <vt:lpstr>But is this Problem Impossible?</vt:lpstr>
      <vt:lpstr>Updated Projections</vt:lpstr>
      <vt:lpstr>CBO to the Rescue (The 2020 Long-Term Budget Outlook, 9/2020):</vt:lpstr>
      <vt:lpstr>We Have Some Time: CBO’s Crystal Ball</vt:lpstr>
      <vt:lpstr> Thank you!</vt:lpstr>
      <vt:lpstr>PowerPoint Presentation</vt:lpstr>
      <vt:lpstr>What Is Infrastructure?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461</cp:revision>
  <cp:lastPrinted>2021-05-03T19:30:41Z</cp:lastPrinted>
  <dcterms:created xsi:type="dcterms:W3CDTF">2017-05-03T22:30:38Z</dcterms:created>
  <dcterms:modified xsi:type="dcterms:W3CDTF">2021-05-03T19:30:49Z</dcterms:modified>
</cp:coreProperties>
</file>