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4"/>
  </p:notesMasterIdLst>
  <p:sldIdLst>
    <p:sldId id="1069" r:id="rId2"/>
    <p:sldId id="328" r:id="rId3"/>
    <p:sldId id="434" r:id="rId4"/>
    <p:sldId id="1089" r:id="rId5"/>
    <p:sldId id="1152" r:id="rId6"/>
    <p:sldId id="1210" r:id="rId7"/>
    <p:sldId id="1169" r:id="rId8"/>
    <p:sldId id="1204" r:id="rId9"/>
    <p:sldId id="4157" r:id="rId10"/>
    <p:sldId id="1203" r:id="rId11"/>
    <p:sldId id="4106" r:id="rId12"/>
    <p:sldId id="1186" r:id="rId13"/>
    <p:sldId id="4107" r:id="rId14"/>
    <p:sldId id="4153" r:id="rId15"/>
    <p:sldId id="4154" r:id="rId16"/>
    <p:sldId id="1196" r:id="rId17"/>
    <p:sldId id="4155" r:id="rId18"/>
    <p:sldId id="4140" r:id="rId19"/>
    <p:sldId id="4144" r:id="rId20"/>
    <p:sldId id="4146" r:id="rId21"/>
    <p:sldId id="4147" r:id="rId22"/>
    <p:sldId id="4156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5AF915-8E13-4403-9EFD-4AA68E4DD926}">
          <p14:sldIdLst>
            <p14:sldId id="1069"/>
            <p14:sldId id="328"/>
            <p14:sldId id="434"/>
            <p14:sldId id="1089"/>
            <p14:sldId id="1152"/>
            <p14:sldId id="1210"/>
            <p14:sldId id="1169"/>
            <p14:sldId id="1204"/>
            <p14:sldId id="4157"/>
            <p14:sldId id="1203"/>
            <p14:sldId id="4106"/>
            <p14:sldId id="1186"/>
            <p14:sldId id="4107"/>
            <p14:sldId id="4153"/>
            <p14:sldId id="4154"/>
            <p14:sldId id="1196"/>
            <p14:sldId id="4155"/>
            <p14:sldId id="4140"/>
            <p14:sldId id="4144"/>
            <p14:sldId id="4146"/>
            <p14:sldId id="4147"/>
            <p14:sldId id="41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Geoffrey Woglom" initials="GW" lastIdx="1" clrIdx="2">
    <p:extLst>
      <p:ext uri="{19B8F6BF-5375-455C-9EA6-DF929625EA0E}">
        <p15:presenceInfo xmlns:p15="http://schemas.microsoft.com/office/powerpoint/2012/main" userId="Geoffrey Wogl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2987"/>
    <a:srgbClr val="CD78D6"/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46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200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928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2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quote/FB:U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Bitcoin was trading at $56,850.  No $20,000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83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Cryptographic protection is a tougher call and depends on your views of privacy rights, as well as what information is being kept private (e.g., medical records versus financial transactions) Supply Chains (Walmart IBM)</a:t>
            </a:r>
          </a:p>
          <a:p>
            <a:pPr lvl="1"/>
            <a:r>
              <a:rPr lang="en-US" dirty="0"/>
              <a:t>Smart Contracts (Xbox royalties)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Wiped out $45 billion in face value.in less than a month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1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WSJ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Headline, 8/11/2021, “Poly Network Hackers Steal More Than $600 Million in Cryptocurrency”</a:t>
            </a:r>
            <a:r>
              <a:rPr lang="en-US" sz="1200" i="1" dirty="0">
                <a:solidFill>
                  <a:schemeClr val="tx1"/>
                </a:solidFill>
                <a:latin typeface="Times roman"/>
              </a:rPr>
              <a:t> Bloomberg </a:t>
            </a:r>
            <a:r>
              <a:rPr lang="en-US" sz="1200" b="0" i="1" dirty="0">
                <a:solidFill>
                  <a:schemeClr val="tx1"/>
                </a:solidFill>
                <a:latin typeface="Times roman"/>
              </a:rPr>
              <a:t>7/27/2021:  “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Tether and the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Times roman"/>
                <a:hlinkClick r:id="rId3" tooltip="Company Overvie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 Inc.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Times roman"/>
              </a:rPr>
              <a:t>-backed Diem token were a main focus of a recent meeting of  U.S. regulators held on the financial risks posed by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Times roman"/>
              </a:rPr>
              <a:t>stablecoins</a:t>
            </a:r>
            <a:r>
              <a:rPr lang="en-US" sz="1200" b="0" dirty="0">
                <a:solidFill>
                  <a:schemeClr val="tx1"/>
                </a:solidFill>
                <a:latin typeface="Times roman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Facebook NOVI wallets for holding Pax dollars ($1.1 billion in market cap)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5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ingecko.com/e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3isgoinggrea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g.ny.gov/press-release/2021/attorney-general-james-ends-virtual-currency-trading-platform-bitfinexs-illeg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system/files/136/StableCoinReport_Nov1_508.pdf" TargetMode="External"/><Relationship Id="rId2" Type="http://schemas.openxmlformats.org/officeDocument/2006/relationships/hyperlink" Target="https://youtu.be/o3NuHb7V1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ederalreserve.gov/publications/files/money-and-payments-20220120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133601"/>
            <a:ext cx="10219508" cy="1585172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Cryptocurrencies </a:t>
            </a:r>
            <a:r>
              <a:rPr lang="en-US" sz="4800" b="1" dirty="0">
                <a:solidFill>
                  <a:srgbClr val="C00000"/>
                </a:solidFill>
              </a:rPr>
              <a:t>Update!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3793539"/>
            <a:ext cx="9144000" cy="18383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100" dirty="0">
                <a:solidFill>
                  <a:schemeClr val="tx2"/>
                </a:solidFill>
              </a:rPr>
              <a:t>San Jose Kiwanis Club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100" dirty="0">
                <a:solidFill>
                  <a:schemeClr val="tx2"/>
                </a:solidFill>
              </a:rPr>
              <a:t>6/20/2022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Geoffrey Woglom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E2987"/>
                </a:solidFill>
              </a:rPr>
              <a:t>Amherst College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rgbClr val="7E2987"/>
                </a:solidFill>
              </a:rPr>
              <a:t>Professor of Economics (emeritus)</a:t>
            </a:r>
          </a:p>
        </p:txBody>
      </p:sp>
      <p:pic>
        <p:nvPicPr>
          <p:cNvPr id="1030" name="Picture 6" descr="Cryptocurrency Prices Today On August 5: Bitcoin, Binance Coin Surge Over 3%">
            <a:extLst>
              <a:ext uri="{FF2B5EF4-FFF2-40B4-BE49-F238E27FC236}">
                <a16:creationId xmlns:a16="http://schemas.microsoft.com/office/drawing/2014/main" id="{FA5396EC-7C96-41E2-9EF2-AB9E692C9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034" y="4250065"/>
            <a:ext cx="3121834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44673A0-175A-4075-9896-09EF1D9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470186" y="112657"/>
            <a:ext cx="2060329" cy="2103120"/>
            <a:chOff x="607985" y="-509240"/>
            <a:chExt cx="5464366" cy="5579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6F53BD-43F1-4D9D-8B93-4AAEFAE10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85" y="-509240"/>
              <a:ext cx="5464366" cy="421395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3E7E5F-5A11-4E46-9D50-C30107AE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6794" y="3676136"/>
              <a:ext cx="4406747" cy="1393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7759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84E3-249A-4CFE-A81A-4E2C6EE5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</a:t>
            </a:r>
            <a:r>
              <a:rPr lang="en-US" dirty="0"/>
              <a:t> about Cryptocurrencies (as of 12/5)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F004-0544-4C0F-BB05-5EB880A0B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Bitcoin was the first and is the largest in terms of market cap (total value of all bitcoins) of about $930 billion.</a:t>
            </a:r>
          </a:p>
          <a:p>
            <a:r>
              <a:rPr lang="en-US" dirty="0"/>
              <a:t>Ethereum is in second place with a market cap of about $500 billion.</a:t>
            </a:r>
          </a:p>
          <a:p>
            <a:r>
              <a:rPr lang="en-US" dirty="0"/>
              <a:t>Presently, thousands of different varieties with a total market cap of about $2.4 trillion </a:t>
            </a:r>
            <a:r>
              <a:rPr lang="en-US" sz="2200" b="0" dirty="0"/>
              <a:t>(</a:t>
            </a:r>
            <a:r>
              <a:rPr lang="en-US" sz="2200" b="0" dirty="0">
                <a:hlinkClick r:id="rId2"/>
              </a:rPr>
              <a:t>https://www.coingecko.com/en</a:t>
            </a:r>
            <a:r>
              <a:rPr lang="en-US" sz="2200" b="0" dirty="0"/>
              <a:t>)</a:t>
            </a:r>
          </a:p>
          <a:p>
            <a:r>
              <a:rPr lang="en-US" sz="3000" dirty="0"/>
              <a:t>NY stock exchange market cap is about $25 trillion</a:t>
            </a:r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CACA9-7F67-468F-BD85-401B538C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B64A22-2603-3B54-863B-7FB97567E300}"/>
              </a:ext>
            </a:extLst>
          </p:cNvPr>
          <p:cNvSpPr txBox="1"/>
          <p:nvPr/>
        </p:nvSpPr>
        <p:spPr>
          <a:xfrm>
            <a:off x="5440017" y="1842810"/>
            <a:ext cx="94090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$</a:t>
            </a:r>
            <a:r>
              <a:rPr lang="en-US" sz="2800" b="1" dirty="0">
                <a:solidFill>
                  <a:srgbClr val="C00000"/>
                </a:solidFill>
              </a:rPr>
              <a:t>396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5FBF4-AB16-0E91-B784-1C010D9F260D}"/>
              </a:ext>
            </a:extLst>
          </p:cNvPr>
          <p:cNvSpPr txBox="1"/>
          <p:nvPr/>
        </p:nvSpPr>
        <p:spPr>
          <a:xfrm>
            <a:off x="7176053" y="343224"/>
            <a:ext cx="337930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As of 11AM, 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AC543-9F60-C575-76FF-0B6A9A6B9284}"/>
              </a:ext>
            </a:extLst>
          </p:cNvPr>
          <p:cNvSpPr txBox="1"/>
          <p:nvPr/>
        </p:nvSpPr>
        <p:spPr>
          <a:xfrm>
            <a:off x="9272751" y="2329947"/>
            <a:ext cx="9674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$</a:t>
            </a:r>
            <a:r>
              <a:rPr lang="en-US" sz="2800" b="1" dirty="0">
                <a:solidFill>
                  <a:srgbClr val="C00000"/>
                </a:solidFill>
              </a:rPr>
              <a:t>138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B4CC7-E3D6-6C27-B075-537E028D742C}"/>
              </a:ext>
            </a:extLst>
          </p:cNvPr>
          <p:cNvSpPr txBox="1"/>
          <p:nvPr/>
        </p:nvSpPr>
        <p:spPr>
          <a:xfrm>
            <a:off x="1060172" y="2823787"/>
            <a:ext cx="1029362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Presently, 19,000 different varieties with a total market cap of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$952 billion </a:t>
            </a:r>
            <a:r>
              <a:rPr lang="en-US" sz="2800" dirty="0"/>
              <a:t>(</a:t>
            </a:r>
            <a:r>
              <a:rPr lang="en-US" sz="2800" dirty="0">
                <a:hlinkClick r:id="rId2"/>
              </a:rPr>
              <a:t>https://www.coingecko.com/en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2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10E7-589F-41C6-844C-C13FF640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What about as an Investment?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D83559-5EE8-4977-B4FB-ACF1245EB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714" y="1283362"/>
            <a:ext cx="5859273" cy="3657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C3733-A473-4D6A-B870-1612AAA0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81B3DC-0A6A-4CFF-8267-D149282AEA0D}"/>
              </a:ext>
            </a:extLst>
          </p:cNvPr>
          <p:cNvSpPr txBox="1"/>
          <p:nvPr/>
        </p:nvSpPr>
        <p:spPr>
          <a:xfrm>
            <a:off x="590107" y="1892595"/>
            <a:ext cx="5417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Question:  Private, unbacked crypto assets serve no economic purpose.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5AF5F-D101-4750-A7DA-8F10DFB58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13" y="3896648"/>
            <a:ext cx="5669280" cy="17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7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964-6E42-4BED-818A-EA4A1E1F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estion #2:  The Value of the New Technology?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A86C0-054F-4C15-BB94-03CE15A2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value cryptographically protected digital-tokens is nuanced:</a:t>
            </a:r>
          </a:p>
          <a:p>
            <a:r>
              <a:rPr lang="en-US" dirty="0"/>
              <a:t>Blockchain technologies have significant promise which is already being realized.</a:t>
            </a:r>
          </a:p>
          <a:p>
            <a:r>
              <a:rPr lang="en-US" dirty="0"/>
              <a:t>SAT analogy?  Uber is to taxi as DEFI is to Traditional Finance?</a:t>
            </a:r>
          </a:p>
          <a:p>
            <a:r>
              <a:rPr lang="en-US" dirty="0"/>
              <a:t>Not yet, most of the applications stay in the crypto universe:  e.g., crypto derivatives; borrowing and lending crypto</a:t>
            </a:r>
          </a:p>
          <a:p>
            <a:r>
              <a:rPr lang="en-US" dirty="0"/>
              <a:t>Still lots of fraud and chaos:  Pick Your Disaster: (</a:t>
            </a:r>
            <a:r>
              <a:rPr lang="en-US" dirty="0">
                <a:hlinkClick r:id="rId3"/>
              </a:rPr>
              <a:t>https://web3isgoinggreat.com/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AB653-D1DB-4C5F-98EA-DB280BFE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97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D88F1-2074-1BAD-7C26-0DEE21B6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E.G</a:t>
            </a:r>
            <a:r>
              <a:rPr lang="en-US" dirty="0"/>
              <a:t>., The Demise of Terra/Luna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2815B-EC4D-A393-95CE-E39B4E11B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Algorithmic </a:t>
            </a:r>
            <a:r>
              <a:rPr lang="en-US" dirty="0" err="1"/>
              <a:t>stablecoin</a:t>
            </a:r>
            <a:r>
              <a:rPr lang="en-US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Start a typical crypto currency:  </a:t>
            </a:r>
            <a:r>
              <a:rPr lang="en-US" dirty="0" err="1"/>
              <a:t>luna</a:t>
            </a:r>
            <a:r>
              <a:rPr lang="en-US" dirty="0"/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Later create another crypto currency called terra, which always can be exchanged for $1 worth of </a:t>
            </a:r>
            <a:r>
              <a:rPr lang="en-US" dirty="0" err="1"/>
              <a:t>luna</a:t>
            </a:r>
            <a:r>
              <a:rPr lang="en-US" dirty="0"/>
              <a:t> and vice versa 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Where do you get needed </a:t>
            </a:r>
            <a:r>
              <a:rPr lang="en-US" dirty="0" err="1"/>
              <a:t>luna</a:t>
            </a:r>
            <a:r>
              <a:rPr lang="en-US" dirty="0"/>
              <a:t>?  Just create new ones.</a:t>
            </a:r>
          </a:p>
          <a:p>
            <a:r>
              <a:rPr lang="en-US" dirty="0"/>
              <a:t>As long as </a:t>
            </a:r>
            <a:r>
              <a:rPr lang="en-US" dirty="0" err="1"/>
              <a:t>luna</a:t>
            </a:r>
            <a:r>
              <a:rPr lang="en-US" dirty="0"/>
              <a:t> has value, terra should trade close to $1.</a:t>
            </a:r>
          </a:p>
          <a:p>
            <a:r>
              <a:rPr lang="en-US" dirty="0"/>
              <a:t>What could go wrong?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CD9CC-9F36-5032-EF8F-20B761BE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8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1A94-5F32-17CC-8484-E7ED02724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Lun</a:t>
            </a:r>
            <a:r>
              <a:rPr lang="en-US" dirty="0"/>
              <a:t>a’s Price This Year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07AB0C-4C9A-CCDD-7547-993E235DF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051" y="1537614"/>
            <a:ext cx="10406098" cy="44805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C9BD5-2D7A-0112-1835-B96CED1D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D75E8-90CE-FF07-3E11-AF023394C1A8}"/>
              </a:ext>
            </a:extLst>
          </p:cNvPr>
          <p:cNvSpPr txBox="1"/>
          <p:nvPr/>
        </p:nvSpPr>
        <p:spPr>
          <a:xfrm>
            <a:off x="8212873" y="6018174"/>
            <a:ext cx="2900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https://coinmarketcap.com/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97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81983-1E18-D94F-9872-5FECB3B4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Ter</a:t>
            </a:r>
            <a:r>
              <a:rPr lang="en-US" dirty="0"/>
              <a:t>ra’s Price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ADD4DA-B186-82F8-567B-B58901572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1232" y="1679013"/>
            <a:ext cx="8848725" cy="381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0441A-08DB-E203-2F37-81343E22E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1ED66-F1C5-7D95-92E2-D1234A42BF8A}"/>
              </a:ext>
            </a:extLst>
          </p:cNvPr>
          <p:cNvSpPr txBox="1"/>
          <p:nvPr/>
        </p:nvSpPr>
        <p:spPr>
          <a:xfrm>
            <a:off x="3384395" y="3093359"/>
            <a:ext cx="472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howcard Gothic" panose="04020904020102020604" pitchFamily="82" charset="0"/>
              </a:rPr>
              <a:t>Death </a:t>
            </a:r>
            <a:r>
              <a:rPr lang="en-US" sz="2800" dirty="0" err="1">
                <a:latin typeface="Showcard Gothic" panose="04020904020102020604" pitchFamily="82" charset="0"/>
              </a:rPr>
              <a:t>SpiRal</a:t>
            </a:r>
            <a:r>
              <a:rPr lang="en-US" sz="2800" dirty="0">
                <a:latin typeface="Showcard Gothic" panose="04020904020102020604" pitchFamily="82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78572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809FE-E28E-49AD-BE9D-8428A64A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50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about Tether:  “$Backed”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Stablecoin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44146-F5E4-43D4-85B0-77B24FF58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Coin That Could Wreck Crypto” (</a:t>
            </a:r>
            <a:r>
              <a:rPr lang="en-US" i="1" dirty="0"/>
              <a:t>NYTIMES</a:t>
            </a:r>
            <a:r>
              <a:rPr lang="en-US" dirty="0"/>
              <a:t>, 6/17):  “</a:t>
            </a:r>
            <a:r>
              <a:rPr lang="en-US" b="0" dirty="0"/>
              <a:t>In 2021, New York’s attorney general fined Tether $18.5 million and </a:t>
            </a:r>
            <a:r>
              <a:rPr lang="en-US" b="0" dirty="0">
                <a:hlinkClick r:id="rId3"/>
              </a:rPr>
              <a:t>said</a:t>
            </a:r>
            <a:r>
              <a:rPr lang="en-US" b="0" dirty="0"/>
              <a:t> the company had lied about its reserves, calling it ‘a </a:t>
            </a:r>
            <a:r>
              <a:rPr lang="en-US" b="0" dirty="0" err="1"/>
              <a:t>stablecoin</a:t>
            </a:r>
            <a:r>
              <a:rPr lang="en-US" b="0" dirty="0"/>
              <a:t> without stability.’”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Market cap of $68 billion;  daily volume of $50 billion.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could go wrong?</a:t>
            </a:r>
          </a:p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55C72-84B4-43C0-8B3B-44162835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2F03-0C29-2377-706E-288152BC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“Br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eak</a:t>
            </a:r>
            <a:r>
              <a:rPr lang="en-US" dirty="0"/>
              <a:t>ing the Buck?”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5B937-671A-5C99-E363-C0B66A80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F5E909-F46E-6268-5BAB-E58D6819A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897" y="1570038"/>
            <a:ext cx="8709207" cy="3931920"/>
          </a:xfrm>
        </p:spPr>
      </p:pic>
    </p:spTree>
    <p:extLst>
      <p:ext uri="{BB962C8B-B14F-4D97-AF65-F5344CB8AC3E}">
        <p14:creationId xmlns:p14="http://schemas.microsoft.com/office/powerpoint/2010/main" val="33218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C7A3-EFAC-4C85-8CED-B8E1AA5B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Thr</a:t>
            </a:r>
            <a:r>
              <a:rPr lang="en-US" dirty="0"/>
              <a:t>ee Recent US Government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7A66-FBD2-4211-A6F6-335BCAB1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Presidential Working Group on Financial Markets on Stable Coins and CBDC, 11/2021.</a:t>
            </a:r>
          </a:p>
          <a:p>
            <a:r>
              <a:rPr lang="en-US" dirty="0"/>
              <a:t>Federal Reserve Discussion Paper on CBDCs, 1/2022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Congress needs to authorize action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Digital Dollar should be offered by the Fed but managed by commercial banks and other regulated, insured firms.</a:t>
            </a:r>
          </a:p>
          <a:p>
            <a:r>
              <a:rPr lang="en-US" dirty="0"/>
              <a:t>Executive Order of the President, 3/09/2022</a:t>
            </a:r>
          </a:p>
          <a:p>
            <a:pPr lvl="1"/>
            <a:r>
              <a:rPr lang="en-US" dirty="0"/>
              <a:t>Encouraging or Discouraging?:   “Objectives:”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(a)-(C) same old, same old tough language.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(d):  “We must reinforce United States leadership in the global financial system and in technological and economic competitiveness.”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(e)-(f)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60B53-AF26-46FB-996F-1AC72D99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56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142E6-DF2C-4AAD-87CE-179CC5413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ources to Learn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F8EE-2B1D-43A5-A8B8-895F9BAA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N. Mehta, et.al.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Blockchain Bubble or Revolution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 Prasad,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The Future of Money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https://youtu.be/o3NuHb7V1IA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Presidential Working Group on Financial Markets, 11/1/21 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https://home.treasury.gov/system/files/136/StableCoinReport_Nov1_508.pdf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Federal Reserve White paper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https://www.federalreserve.gov/publications/files/money-and-payments-20220120.pdf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Executive Order:  https://www.whitehouse.gov/briefing-room/statements-releases/2022/03/09/fact-sheet-president-biden-to-sign-executive-order-on-ensuring-responsible-innovation-in-digital-assets/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D9804-D41D-4D03-955A-92DC5210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27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vast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38630"/>
          </a:xfrm>
        </p:spPr>
        <p:txBody>
          <a:bodyPr>
            <a:normAutofit fontScale="70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Money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currency plus bank checking accounts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paper and coin issued by the government.  Currency is legal tender and must be accepted for all debts. Transactions using currency are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immediate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final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(can’t be undone without the agreement of both parties.) 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Payments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used for purchases where no physical money is exchanged. Examples include many online banking payments, credit card payments, PayPal.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Virtual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currency is a form of money that exists solely in digital form, such as a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 token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(i.e., as data on a computer).  Examples: cryptocurrencies, central bank digital currencies and virtual currencies used in online gaming.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Cryptographic identity protection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assigns people two account numbers, or </a:t>
            </a:r>
            <a:r>
              <a:rPr lang="en-US" sz="2600" b="1" i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keys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one public and one private.  Public record keeping is done using the public key and transactions are authorized using the private key.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Cryptocurrency</a:t>
            </a:r>
            <a:r>
              <a:rPr lang="en-US" sz="26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where the owner’s identity is protected using cryptographic encryption and where record keeping is done with a public blockchain, e.g., Bitcoin.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Stablecoin</a:t>
            </a:r>
            <a:r>
              <a:rPr lang="en-US" sz="26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cryptocurrency with a stable value of $1, somewhat like a money market mutual fund.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492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7BF7-C16E-4F25-9DEB-BEDD3B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ssary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4878-0D3E-4C8E-937D-21AC6CE2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Distributed ledger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database for recording transactions or other information, where the information or ledger is shared on a network of many computers simultaneously.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Blockchains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distributed ledgers where new transactions (new blocks) are added to the chain sequentially when a consensus of the network agrees that the transactions are valid.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Decentralized Finance (</a:t>
            </a:r>
            <a:r>
              <a:rPr lang="en-US" sz="2000" b="1" i="1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peer-to-peer financial activity conducted through public blockchains and smart contracts.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 Contracts</a:t>
            </a:r>
            <a:r>
              <a:rPr lang="en-US" sz="2000" dirty="0">
                <a:solidFill>
                  <a:srgbClr val="11111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are computer programs that execute automatically based on external conditions.  Example, travel insurance that pays off automatically when a flight is cancelled.</a:t>
            </a: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Central Bank Digital Currency (CBDC)</a:t>
            </a:r>
            <a:r>
              <a:rPr lang="en-US" sz="2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a digital currency issued by a central bank.  Different central banks are experimenting with various forms of CBDCs, including some using blockchain technology, electronic wallets and cryptography.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6509D6-BB30-4A0B-8205-D708D65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21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5100" dirty="0">
              <a:hlinkClick r:id="rId2"/>
            </a:endParaRPr>
          </a:p>
          <a:p>
            <a:pPr marL="0" indent="0" algn="ctr">
              <a:buNone/>
            </a:pPr>
            <a:r>
              <a:rPr lang="en-US" sz="7400" dirty="0">
                <a:hlinkClick r:id="rId2"/>
              </a:rPr>
              <a:t>www.NEEDelegation.org</a:t>
            </a: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Geoffrey Woglom</a:t>
            </a:r>
          </a:p>
          <a:p>
            <a:pPr marL="0" indent="0" algn="ctr">
              <a:buNone/>
            </a:pPr>
            <a:r>
              <a:rPr lang="en-US" sz="7400" dirty="0"/>
              <a:t>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Contact NEED: </a:t>
            </a:r>
            <a:r>
              <a:rPr lang="en-US" sz="7400" dirty="0" err="1"/>
              <a:t>I</a:t>
            </a:r>
            <a:r>
              <a:rPr lang="en-US" sz="7400" dirty="0" err="1">
                <a:hlinkClick r:id="rId3"/>
              </a:rPr>
              <a:t>nfo@NEEDelegation.org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Submit a testimonial:  </a:t>
            </a:r>
            <a:r>
              <a:rPr lang="en-US" sz="7400" dirty="0">
                <a:hlinkClick r:id="rId4"/>
              </a:rPr>
              <a:t>www.NEEDelegation.org/testimonials.php</a:t>
            </a:r>
            <a:endParaRPr lang="en-US" sz="7400" dirty="0"/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7400" dirty="0"/>
              <a:t>Support NEED:  </a:t>
            </a:r>
            <a:r>
              <a:rPr lang="en-US" sz="7400" dirty="0" err="1"/>
              <a:t>www.NEEDelegation.org</a:t>
            </a:r>
            <a:r>
              <a:rPr lang="en-US" sz="7400" dirty="0"/>
              <a:t>/</a:t>
            </a:r>
            <a:r>
              <a:rPr lang="en-US" sz="7400" dirty="0" err="1"/>
              <a:t>donate.php</a:t>
            </a:r>
            <a:endParaRPr lang="en-US" sz="7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099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</a:t>
            </a:r>
            <a:r>
              <a:rPr lang="en-US"/>
              <a:t>: 600</a:t>
            </a:r>
            <a:r>
              <a:rPr lang="en-US" dirty="0"/>
              <a:t>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95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Monetary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619B-FD26-3021-4C0B-59C1C034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We Left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F1646-C575-F684-87B3-9C0C33A6E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Facts about Bitcoin:  Volatile with some outsized returns.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Bitcoin and crypto have become ubiquitous: for better or worse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Bitcoin is not used for transactions, but is a highly speculative asset with little or no fundamental value.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Blockchain technology has promise, but needs a crypto medium-of-exchange, i.e., </a:t>
            </a:r>
            <a:r>
              <a:rPr lang="en-US" dirty="0" err="1"/>
              <a:t>stablecoin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Good regulations needed, but require legislation.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Fed is behind the curve on providing a digital dollar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9DC74-194E-0522-2A67-E180FDA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03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1FED-3158-4041-B49F-33E88EC3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94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is the Excitement About?</a:t>
            </a:r>
            <a:endParaRPr lang="en-US" dirty="0"/>
          </a:p>
        </p:txBody>
      </p:sp>
      <p:pic>
        <p:nvPicPr>
          <p:cNvPr id="11" name="Content Placeholder 10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0222446A-2259-43D0-94C4-9AC907362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5739" y="1334963"/>
            <a:ext cx="10644673" cy="48952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7AE0-0462-4108-A9DF-D6DB663A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F7EA4-CE5B-459D-B713-F636F350EDA4}"/>
              </a:ext>
            </a:extLst>
          </p:cNvPr>
          <p:cNvSpPr txBox="1"/>
          <p:nvPr/>
        </p:nvSpPr>
        <p:spPr>
          <a:xfrm>
            <a:off x="1514475" y="2388766"/>
            <a:ext cx="408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Blue Line </a:t>
            </a:r>
            <a:r>
              <a:rPr lang="en-US" sz="2800" dirty="0"/>
              <a:t>Price of Bitcoin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Line:  </a:t>
            </a:r>
            <a:r>
              <a:rPr lang="en-US" sz="2800" dirty="0"/>
              <a:t>Price of Gold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D9BA70-B58F-43D9-A48A-C6E3DD1DB05D}"/>
              </a:ext>
            </a:extLst>
          </p:cNvPr>
          <p:cNvGrpSpPr/>
          <p:nvPr/>
        </p:nvGrpSpPr>
        <p:grpSpPr>
          <a:xfrm>
            <a:off x="5057775" y="1845643"/>
            <a:ext cx="5879648" cy="2831132"/>
            <a:chOff x="5762624" y="1811925"/>
            <a:chExt cx="5238752" cy="26029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8CF569-62E3-4D0F-AE4E-975FCB31663C}"/>
                </a:ext>
              </a:extLst>
            </p:cNvPr>
            <p:cNvSpPr txBox="1"/>
            <p:nvPr/>
          </p:nvSpPr>
          <p:spPr>
            <a:xfrm>
              <a:off x="5762624" y="1811925"/>
              <a:ext cx="523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Almost 500% increase in 6 months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6794D6A-ED8B-472B-8B6D-1F9112E8D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8940" y="2523286"/>
              <a:ext cx="510948" cy="189155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41E6DC-582F-43BC-9973-7BAE5621A70E}"/>
              </a:ext>
            </a:extLst>
          </p:cNvPr>
          <p:cNvSpPr txBox="1"/>
          <p:nvPr/>
        </p:nvSpPr>
        <p:spPr>
          <a:xfrm>
            <a:off x="1968759" y="3554963"/>
            <a:ext cx="224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On, 12/3</a:t>
            </a:r>
            <a:br>
              <a:rPr lang="en-US" sz="2400" dirty="0"/>
            </a:br>
            <a:r>
              <a:rPr lang="en-US" sz="2400" dirty="0"/>
              <a:t>1 bitcoin = $49k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896F4D-CAF1-8AD2-0C91-7A831DA1C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39" y="1292148"/>
            <a:ext cx="10539530" cy="4938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E8CE75-E723-70F8-D939-1C5BCE6935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925" y="1313715"/>
            <a:ext cx="10621674" cy="49377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F309DF-0C3A-D958-7F37-15DB02AC5792}"/>
              </a:ext>
            </a:extLst>
          </p:cNvPr>
          <p:cNvSpPr txBox="1"/>
          <p:nvPr/>
        </p:nvSpPr>
        <p:spPr>
          <a:xfrm>
            <a:off x="4059366" y="2107096"/>
            <a:ext cx="3558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Coincidence?</a:t>
            </a:r>
          </a:p>
        </p:txBody>
      </p:sp>
    </p:spTree>
    <p:extLst>
      <p:ext uri="{BB962C8B-B14F-4D97-AF65-F5344CB8AC3E}">
        <p14:creationId xmlns:p14="http://schemas.microsoft.com/office/powerpoint/2010/main" val="31408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C0C-235B-49FC-A67E-7A8BC2A6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On</a:t>
            </a:r>
            <a:r>
              <a:rPr lang="en-US" dirty="0"/>
              <a:t>e of the Over 40,000 Bitcoin ATMs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43FF-2371-4829-A3FE-B19E65FB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47019E-0DCC-4832-BB69-E20C0010E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40" y="1629057"/>
            <a:ext cx="4206240" cy="3819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ECA879-46F5-43C2-9766-0B7B7A36A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775" y="1629057"/>
            <a:ext cx="5760720" cy="38267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B3FE1B-D305-910B-6EB2-3AEF9F5A44DD}"/>
              </a:ext>
            </a:extLst>
          </p:cNvPr>
          <p:cNvSpPr txBox="1"/>
          <p:nvPr/>
        </p:nvSpPr>
        <p:spPr>
          <a:xfrm>
            <a:off x="4326834" y="308838"/>
            <a:ext cx="16167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50,000</a:t>
            </a:r>
          </a:p>
        </p:txBody>
      </p:sp>
    </p:spTree>
    <p:extLst>
      <p:ext uri="{BB962C8B-B14F-4D97-AF65-F5344CB8AC3E}">
        <p14:creationId xmlns:p14="http://schemas.microsoft.com/office/powerpoint/2010/main" val="10057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6151-A314-EF65-7DDF-4D95299C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Giv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 Me a Break?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53FC1-BF1C-D851-0603-4D95CB46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510ECD-D11A-88D1-620F-1FB713E4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66418"/>
            <a:ext cx="9326880" cy="524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59010</TotalTime>
  <Words>1594</Words>
  <Application>Microsoft Macintosh PowerPoint</Application>
  <PresentationFormat>Widescreen</PresentationFormat>
  <Paragraphs>177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Garamond</vt:lpstr>
      <vt:lpstr>Showcard Gothic</vt:lpstr>
      <vt:lpstr>Times New Roman</vt:lpstr>
      <vt:lpstr>Times roman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Where We Left Off</vt:lpstr>
      <vt:lpstr>Bitcoins: What is the Excitement About?</vt:lpstr>
      <vt:lpstr>One of the Over 40,000 Bitcoin ATMs</vt:lpstr>
      <vt:lpstr>Give Me a Break?</vt:lpstr>
      <vt:lpstr>Facts about Cryptocurrencies (as of 12/5)</vt:lpstr>
      <vt:lpstr>But What about as an Investment?</vt:lpstr>
      <vt:lpstr>Question #2:  The Value of the New Technology?</vt:lpstr>
      <vt:lpstr>E.G., The Demise of Terra/Luna</vt:lpstr>
      <vt:lpstr>Luna’s Price This Year</vt:lpstr>
      <vt:lpstr>Terra’s Price</vt:lpstr>
      <vt:lpstr>What about Tether:  “$Backed” Stablecoin?</vt:lpstr>
      <vt:lpstr>“Breaking the Buck?”</vt:lpstr>
      <vt:lpstr>Three Recent US Government Reports</vt:lpstr>
      <vt:lpstr>Resources to Learn More</vt:lpstr>
      <vt:lpstr>Glossary</vt:lpstr>
      <vt:lpstr>Glossary (Cont.)</vt:lpstr>
      <vt:lpstr>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728</cp:revision>
  <cp:lastPrinted>2022-06-20T20:17:33Z</cp:lastPrinted>
  <dcterms:created xsi:type="dcterms:W3CDTF">2017-05-03T22:30:38Z</dcterms:created>
  <dcterms:modified xsi:type="dcterms:W3CDTF">2022-06-20T20:20:05Z</dcterms:modified>
</cp:coreProperties>
</file>