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4"/>
  </p:notesMasterIdLst>
  <p:sldIdLst>
    <p:sldId id="1069" r:id="rId2"/>
    <p:sldId id="328" r:id="rId3"/>
    <p:sldId id="434" r:id="rId4"/>
    <p:sldId id="1089" r:id="rId5"/>
    <p:sldId id="1152" r:id="rId6"/>
    <p:sldId id="1209" r:id="rId7"/>
    <p:sldId id="1202" r:id="rId8"/>
    <p:sldId id="1169" r:id="rId9"/>
    <p:sldId id="1204" r:id="rId10"/>
    <p:sldId id="1155" r:id="rId11"/>
    <p:sldId id="1203" r:id="rId12"/>
    <p:sldId id="1205" r:id="rId13"/>
    <p:sldId id="1178" r:id="rId14"/>
    <p:sldId id="1163" r:id="rId15"/>
    <p:sldId id="1164" r:id="rId16"/>
    <p:sldId id="1181" r:id="rId17"/>
    <p:sldId id="1183" r:id="rId18"/>
    <p:sldId id="1184" r:id="rId19"/>
    <p:sldId id="1186" r:id="rId20"/>
    <p:sldId id="1212" r:id="rId21"/>
    <p:sldId id="1206" r:id="rId22"/>
    <p:sldId id="1191" r:id="rId23"/>
    <p:sldId id="1213" r:id="rId24"/>
    <p:sldId id="1196" r:id="rId25"/>
    <p:sldId id="1197" r:id="rId26"/>
    <p:sldId id="1199" r:id="rId27"/>
    <p:sldId id="1198" r:id="rId28"/>
    <p:sldId id="1208" r:id="rId29"/>
    <p:sldId id="1210" r:id="rId30"/>
    <p:sldId id="1211" r:id="rId31"/>
    <p:sldId id="1214" r:id="rId32"/>
    <p:sldId id="329"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5AF915-8E13-4403-9EFD-4AA68E4DD926}">
          <p14:sldIdLst>
            <p14:sldId id="1069"/>
            <p14:sldId id="328"/>
            <p14:sldId id="434"/>
            <p14:sldId id="1089"/>
            <p14:sldId id="1152"/>
            <p14:sldId id="1209"/>
            <p14:sldId id="1202"/>
            <p14:sldId id="1169"/>
            <p14:sldId id="1204"/>
            <p14:sldId id="1155"/>
            <p14:sldId id="1203"/>
            <p14:sldId id="1205"/>
            <p14:sldId id="1178"/>
            <p14:sldId id="1163"/>
            <p14:sldId id="1164"/>
            <p14:sldId id="1181"/>
            <p14:sldId id="1183"/>
            <p14:sldId id="1184"/>
            <p14:sldId id="1186"/>
            <p14:sldId id="1212"/>
            <p14:sldId id="1206"/>
            <p14:sldId id="1191"/>
            <p14:sldId id="1213"/>
            <p14:sldId id="1196"/>
            <p14:sldId id="1197"/>
            <p14:sldId id="1199"/>
            <p14:sldId id="1198"/>
            <p14:sldId id="1208"/>
            <p14:sldId id="1210"/>
            <p14:sldId id="1211"/>
            <p14:sldId id="1214"/>
            <p14:sldId id="3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 id="3" name="Geoffrey Woglom" initials="GW" lastIdx="1" clrIdx="2">
    <p:extLst>
      <p:ext uri="{19B8F6BF-5375-455C-9EA6-DF929625EA0E}">
        <p15:presenceInfo xmlns:p15="http://schemas.microsoft.com/office/powerpoint/2012/main" userId="Geoffrey Wog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4672"/>
  </p:normalViewPr>
  <p:slideViewPr>
    <p:cSldViewPr snapToGrid="0" snapToObjects="1">
      <p:cViewPr varScale="1">
        <p:scale>
          <a:sx n="99" d="100"/>
          <a:sy n="99" d="100"/>
        </p:scale>
        <p:origin x="552" y="176"/>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12/9/21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today was trading at $56,850</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40368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80.7 terawatt-hours per year, a little less than Belgium’s energy consumption (although less than is used in gold mining). (Note there are other consensus mechanisms that do not use as much energy.)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Microsoft royalties</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544725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840193"/>
            <a:ext cx="9144000" cy="2144039"/>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5100" dirty="0">
                <a:solidFill>
                  <a:schemeClr val="tx2"/>
                </a:solidFill>
              </a:rPr>
              <a:t>Our World</a:t>
            </a:r>
          </a:p>
          <a:p>
            <a:pPr>
              <a:lnSpc>
                <a:spcPct val="100000"/>
              </a:lnSpc>
              <a:spcBef>
                <a:spcPts val="0"/>
              </a:spcBef>
            </a:pPr>
            <a:r>
              <a:rPr lang="en-US" sz="5100" dirty="0">
                <a:solidFill>
                  <a:schemeClr val="tx2"/>
                </a:solidFill>
              </a:rPr>
              <a:t>Kiawah Island Community Assoc.</a:t>
            </a:r>
          </a:p>
          <a:p>
            <a:pPr>
              <a:lnSpc>
                <a:spcPct val="100000"/>
              </a:lnSpc>
              <a:spcBef>
                <a:spcPts val="0"/>
              </a:spcBef>
            </a:pPr>
            <a:r>
              <a:rPr lang="en-US" sz="5100">
                <a:solidFill>
                  <a:schemeClr val="tx2"/>
                </a:solidFill>
              </a:rPr>
              <a:t>12/9/2021</a:t>
            </a:r>
            <a:endParaRPr lang="en-US" sz="5100" dirty="0">
              <a:solidFill>
                <a:schemeClr val="tx2"/>
              </a:solidFill>
            </a:endParaRP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034" y="4250065"/>
            <a:ext cx="3121834"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40477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a:t>
            </a:r>
            <a:r>
              <a:rPr lang="en-US" sz="2600" dirty="0" err="1"/>
              <a:t>Nakomoto</a:t>
            </a:r>
            <a:r>
              <a:rPr lang="en-US" sz="2600" dirty="0"/>
              <a:t>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6170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12/9)</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$910 billion.</a:t>
            </a:r>
          </a:p>
          <a:p>
            <a:r>
              <a:rPr lang="en-US" dirty="0"/>
              <a:t>Ethereum is in second place with a market cap of about $490 billion.</a:t>
            </a:r>
          </a:p>
          <a:p>
            <a:r>
              <a:rPr lang="en-US" dirty="0"/>
              <a:t>Presently, 11,500 different varieties with a total market cap of about $2.4 trillion </a:t>
            </a:r>
            <a:r>
              <a:rPr lang="en-US" sz="2200" b="0" dirty="0"/>
              <a:t>(</a:t>
            </a:r>
            <a:r>
              <a:rPr lang="en-US" sz="2200" b="0" dirty="0">
                <a:hlinkClick r:id="rId2"/>
              </a:rPr>
              <a:t>https://www.coingecko.com/en</a:t>
            </a:r>
            <a:r>
              <a:rPr lang="en-US" sz="2200" b="0" dirty="0"/>
              <a:t>)</a:t>
            </a:r>
          </a:p>
          <a:p>
            <a:r>
              <a:rPr lang="en-US" sz="3000" dirty="0"/>
              <a:t>NY stock exchange market cap is about $25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362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transactions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6138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a:bodyPr>
          <a:lstStyle/>
          <a:p>
            <a:pPr marL="0" indent="0">
              <a:buNone/>
            </a:pPr>
            <a:r>
              <a:rPr lang="en-US" dirty="0"/>
              <a:t>Satoshi’s Vision: peer-to-peer electronic cash</a:t>
            </a:r>
          </a:p>
          <a:p>
            <a:pPr marL="0" indent="0">
              <a:buNone/>
            </a:pPr>
            <a:r>
              <a:rPr lang="en-US" dirty="0"/>
              <a:t>“Improving money,” 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7932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1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Bitcoin “miners” have enormous computing power and they compete to add new transactions to the blockchain</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2282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10000"/>
          </a:bodyPr>
          <a:lstStyle/>
          <a:p>
            <a:r>
              <a:rPr lang="en-US" dirty="0"/>
              <a:t>Bitcoin Miners gather about 3000 new transactions into a “block.”</a:t>
            </a:r>
          </a:p>
          <a:p>
            <a:r>
              <a:rPr lang="en-US" dirty="0"/>
              <a:t> The miners’ competition involves generating long, random numbers (“hashing”) until one of the numbers fits a precise set of attributes.</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5856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a:p>
            <a:r>
              <a:rPr lang="en-US" dirty="0"/>
              <a:t>And, the network is costly</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16</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138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a:p>
            <a:r>
              <a:rPr lang="en-US" dirty="0"/>
              <a:t>This claim is disputed:  https://www.newsweek.com/illegal-use-bitcoin-dropped-50-2020-citibank-reports-1573263</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7690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has provided outsized returns for many, albeit very volatile.</a:t>
            </a:r>
          </a:p>
          <a:p>
            <a:r>
              <a:rPr lang="en-US" dirty="0"/>
              <a:t>But what is its the “fundamental value” ?</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2261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7559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KICA.</a:t>
            </a:r>
          </a:p>
          <a:p>
            <a:pPr lvl="1"/>
            <a:r>
              <a:rPr lang="en-US" dirty="0"/>
              <a:t>If the windspeed is less than 150 miles per hour, but more than 125 miles per hour, immediately transfers 75 bitcoin to KICA,</a:t>
            </a:r>
          </a:p>
          <a:p>
            <a:pPr lvl="1"/>
            <a:r>
              <a:rPr lang="en-US" dirty="0"/>
              <a:t>Etc. </a:t>
            </a:r>
          </a:p>
          <a:p>
            <a:pPr lvl="1"/>
            <a:endParaRPr lang="en-US" dirty="0"/>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2368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a:t>
            </a:r>
          </a:p>
          <a:p>
            <a:r>
              <a:rPr lang="en-US" dirty="0"/>
              <a:t>Smart Contracts are executed mostly on the Ethereum blockchain. No brokers, financial intermediaries, traders, and little regulation.</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0122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779721" y="324293"/>
            <a:ext cx="10515600" cy="1325563"/>
          </a:xfrm>
        </p:spPr>
        <p:txBody>
          <a:bodyPr/>
          <a:lstStyle/>
          <a:p>
            <a:r>
              <a:rPr lang="en-US" dirty="0">
                <a:solidFill>
                  <a:schemeClr val="bg1"/>
                </a:solidFill>
              </a:rPr>
              <a:t>But </a:t>
            </a:r>
            <a:r>
              <a:rPr lang="en-US" dirty="0">
                <a:solidFill>
                  <a:schemeClr val="accent5">
                    <a:lumMod val="50000"/>
                  </a:schemeClr>
                </a:solidFill>
              </a:rPr>
              <a:t>What about Digital Payments for Consumers?</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4393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A7ED-F56B-4B30-8742-950CF94AC111}"/>
              </a:ext>
            </a:extLst>
          </p:cNvPr>
          <p:cNvSpPr>
            <a:spLocks noGrp="1"/>
          </p:cNvSpPr>
          <p:nvPr>
            <p:ph type="title"/>
          </p:nvPr>
        </p:nvSpPr>
        <p:spPr/>
        <p:txBody>
          <a:bodyPr/>
          <a:lstStyle/>
          <a:p>
            <a:r>
              <a:rPr lang="en-US" dirty="0">
                <a:solidFill>
                  <a:schemeClr val="bg1"/>
                </a:solidFill>
              </a:rPr>
              <a:t>Ret</a:t>
            </a:r>
            <a:r>
              <a:rPr lang="en-US" dirty="0">
                <a:solidFill>
                  <a:schemeClr val="accent5">
                    <a:lumMod val="50000"/>
                  </a:schemeClr>
                </a:solidFill>
              </a:rPr>
              <a:t>ail versus Wholesale Digital Payments</a:t>
            </a:r>
            <a:endParaRPr lang="en-US" dirty="0">
              <a:solidFill>
                <a:schemeClr val="bg1"/>
              </a:solidFill>
            </a:endParaRPr>
          </a:p>
        </p:txBody>
      </p:sp>
      <p:sp>
        <p:nvSpPr>
          <p:cNvPr id="3" name="Content Placeholder 2">
            <a:extLst>
              <a:ext uri="{FF2B5EF4-FFF2-40B4-BE49-F238E27FC236}">
                <a16:creationId xmlns:a16="http://schemas.microsoft.com/office/drawing/2014/main" id="{BECC3042-903C-4F0D-9655-0C4A4B7E5FF6}"/>
              </a:ext>
            </a:extLst>
          </p:cNvPr>
          <p:cNvSpPr>
            <a:spLocks noGrp="1"/>
          </p:cNvSpPr>
          <p:nvPr>
            <p:ph idx="1"/>
          </p:nvPr>
        </p:nvSpPr>
        <p:spPr>
          <a:xfrm>
            <a:off x="850232" y="1570730"/>
            <a:ext cx="10515600" cy="4351338"/>
          </a:xfrm>
        </p:spPr>
        <p:txBody>
          <a:bodyPr/>
          <a:lstStyle/>
          <a:p>
            <a:r>
              <a:rPr lang="en-US" dirty="0"/>
              <a:t>Retail:  M-</a:t>
            </a:r>
            <a:r>
              <a:rPr lang="en-US" dirty="0" err="1"/>
              <a:t>pesa</a:t>
            </a:r>
            <a:endParaRPr lang="en-US" dirty="0"/>
          </a:p>
          <a:p>
            <a:r>
              <a:rPr lang="en-US" dirty="0"/>
              <a:t>Wholesale:  Cryptocurrency for Defi transactions.</a:t>
            </a:r>
          </a:p>
          <a:p>
            <a:pPr marL="0" indent="0">
              <a:buNone/>
            </a:pPr>
            <a:r>
              <a:rPr lang="en-US" dirty="0"/>
              <a:t>Bitcoin doesn’t work for either because of transactions costs and price volatility.</a:t>
            </a:r>
          </a:p>
          <a:p>
            <a:pPr marL="0" indent="0">
              <a:buNone/>
            </a:pPr>
            <a:endParaRPr lang="en-US" dirty="0"/>
          </a:p>
        </p:txBody>
      </p:sp>
      <p:sp>
        <p:nvSpPr>
          <p:cNvPr id="4" name="Slide Number Placeholder 3">
            <a:extLst>
              <a:ext uri="{FF2B5EF4-FFF2-40B4-BE49-F238E27FC236}">
                <a16:creationId xmlns:a16="http://schemas.microsoft.com/office/drawing/2014/main" id="{A7D617B9-7416-4E9F-BA60-4ABC60205AED}"/>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261597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245167"/>
            <a:ext cx="10515600" cy="1325563"/>
          </a:xfrm>
        </p:spPr>
        <p:txBody>
          <a:bodyPr/>
          <a:lstStyle/>
          <a:p>
            <a:r>
              <a:rPr lang="en-US" dirty="0" err="1">
                <a:solidFill>
                  <a:schemeClr val="bg1"/>
                </a:solidFill>
              </a:rPr>
              <a:t>Sta</a:t>
            </a:r>
            <a:r>
              <a:rPr lang="en-US" dirty="0" err="1">
                <a:solidFill>
                  <a:schemeClr val="accent5">
                    <a:lumMod val="50000"/>
                  </a:schemeClr>
                </a:solidFill>
              </a:rPr>
              <a:t>blecoins</a:t>
            </a:r>
            <a:r>
              <a:rPr lang="en-US" dirty="0">
                <a:solidFill>
                  <a:schemeClr val="accent5">
                    <a:lumMod val="50000"/>
                  </a:schemeClr>
                </a:solidFill>
              </a:rPr>
              <a:t>:  Cryptocurrency with a stable value of $1 (we hope)</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lnSpcReduction="10000"/>
          </a:bodyPr>
          <a:lstStyle/>
          <a:p>
            <a:r>
              <a:rPr lang="en-US" dirty="0"/>
              <a:t>2014 “Tether”: a cryptocurrency supposed to be backed by dollars so its price would always have a value of $1.</a:t>
            </a:r>
          </a:p>
          <a:p>
            <a:r>
              <a:rPr lang="en-US" dirty="0"/>
              <a:t>All sorts of operational and legal problems.</a:t>
            </a:r>
          </a:p>
          <a:p>
            <a:r>
              <a:rPr lang="en-US" dirty="0"/>
              <a:t>Enter Facebook and Diem:  Proposed blockchain enabled </a:t>
            </a:r>
            <a:r>
              <a:rPr lang="en-US" dirty="0" err="1"/>
              <a:t>stablecoin</a:t>
            </a:r>
            <a:endParaRPr lang="en-US" dirty="0"/>
          </a:p>
          <a:p>
            <a:pPr marL="0" indent="0">
              <a:buNone/>
            </a:pPr>
            <a:r>
              <a:rPr lang="en-US" dirty="0">
                <a:solidFill>
                  <a:schemeClr val="accent5">
                    <a:lumMod val="50000"/>
                  </a:schemeClr>
                </a:solidFill>
              </a:rPr>
              <a:t> Janet Yellen and Gary </a:t>
            </a:r>
            <a:r>
              <a:rPr lang="en-US" dirty="0"/>
              <a:t>Gensler, et. al. into into the Breach to provide good regulation? </a:t>
            </a:r>
          </a:p>
          <a:p>
            <a:pPr marL="514350" indent="-514350">
              <a:buFont typeface="+mj-lt"/>
              <a:buAutoNum type="arabicPeriod"/>
            </a:pPr>
            <a:r>
              <a:rPr lang="en-US" dirty="0"/>
              <a:t>SEC should regulate Defi and CFTC cryptocurrencies.</a:t>
            </a:r>
          </a:p>
          <a:p>
            <a:pPr marL="514350" indent="-514350">
              <a:buFont typeface="+mj-lt"/>
              <a:buAutoNum type="arabicPeriod"/>
            </a:pPr>
            <a:r>
              <a:rPr lang="en-US" dirty="0" err="1"/>
              <a:t>Stablecoins</a:t>
            </a:r>
            <a:r>
              <a:rPr lang="en-US" dirty="0"/>
              <a:t> should be issued only by insured banks.</a:t>
            </a:r>
          </a:p>
          <a:p>
            <a:pPr marL="514350" indent="-514350">
              <a:buFont typeface="+mj-lt"/>
              <a:buAutoNum type="arabicPeriod"/>
            </a:pPr>
            <a:r>
              <a:rPr lang="en-US" dirty="0"/>
              <a:t>Others involved (providers of digital wallets) should be subject to prudential regulation </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10107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6106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19940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873735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lstStyle/>
          <a:p>
            <a:r>
              <a:rPr lang="en-US" sz="2800" dirty="0"/>
              <a:t>N. Mehta, et.al. </a:t>
            </a:r>
            <a:r>
              <a:rPr lang="en-US" sz="2800" i="1" dirty="0"/>
              <a:t>Blockchain Bubble or Revolution</a:t>
            </a:r>
          </a:p>
          <a:p>
            <a:r>
              <a:rPr lang="en-US" sz="2800" dirty="0"/>
              <a:t>E Prasad, </a:t>
            </a:r>
            <a:r>
              <a:rPr lang="en-US" sz="2800" i="1" dirty="0"/>
              <a:t>The Future of Money </a:t>
            </a:r>
            <a:r>
              <a:rPr lang="en-US" sz="2800" dirty="0"/>
              <a:t>(</a:t>
            </a:r>
            <a:r>
              <a:rPr lang="en-US" sz="2800" dirty="0">
                <a:hlinkClick r:id="rId2"/>
              </a:rPr>
              <a:t>https://youtu.be/o3NuHb7V1IA</a:t>
            </a:r>
            <a:r>
              <a:rPr lang="en-US" sz="2800" dirty="0"/>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2141846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03566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Monetary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413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money that exists solely as a computer record.</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9826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will.</a:t>
            </a:r>
          </a:p>
          <a:p>
            <a:pPr marL="514350" indent="-514350">
              <a:buFont typeface="+mj-lt"/>
              <a:buAutoNum type="arabicPeriod"/>
            </a:pPr>
            <a:r>
              <a:rPr lang="en-US" dirty="0"/>
              <a:t>Good Regulation is needed:  to control the excesses of these new technologies, while allowing for beneficial innovations.</a:t>
            </a:r>
          </a:p>
          <a:p>
            <a:pPr marL="514350" indent="-514350">
              <a:buFont typeface="+mj-lt"/>
              <a:buAutoNum type="arabicPeriod"/>
            </a:pPr>
            <a:r>
              <a:rPr lang="en-US" dirty="0"/>
              <a:t>Should the Fed issue a “digital dollar?” </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9711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12" name="Content Placeholder 11" descr="Graphical user interface, chart, application, line chart&#10;&#10;Description automatically generated">
            <a:extLst>
              <a:ext uri="{FF2B5EF4-FFF2-40B4-BE49-F238E27FC236}">
                <a16:creationId xmlns:a16="http://schemas.microsoft.com/office/drawing/2014/main" id="{9ACBCEA4-E927-4096-8DAA-42D41D380B01}"/>
              </a:ext>
            </a:extLst>
          </p:cNvPr>
          <p:cNvPicPr>
            <a:picLocks noGrp="1" noChangeAspect="1"/>
          </p:cNvPicPr>
          <p:nvPr>
            <p:ph idx="1"/>
          </p:nvPr>
        </p:nvPicPr>
        <p:blipFill>
          <a:blip r:embed="rId3"/>
          <a:stretch>
            <a:fillRect/>
          </a:stretch>
        </p:blipFill>
        <p:spPr>
          <a:xfrm>
            <a:off x="368151" y="1403496"/>
            <a:ext cx="11455697" cy="4577317"/>
          </a:xfrm>
        </p:spPr>
      </p:pic>
      <p:sp>
        <p:nvSpPr>
          <p:cNvPr id="5" name="TextBox 4">
            <a:extLst>
              <a:ext uri="{FF2B5EF4-FFF2-40B4-BE49-F238E27FC236}">
                <a16:creationId xmlns:a16="http://schemas.microsoft.com/office/drawing/2014/main" id="{256F7EA4-CE5B-459D-B713-F636F350EDA4}"/>
              </a:ext>
            </a:extLst>
          </p:cNvPr>
          <p:cNvSpPr txBox="1"/>
          <p:nvPr/>
        </p:nvSpPr>
        <p:spPr>
          <a:xfrm>
            <a:off x="1179390" y="2489827"/>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Price of Gold</a:t>
            </a:r>
          </a:p>
        </p:txBody>
      </p:sp>
      <p:grpSp>
        <p:nvGrpSpPr>
          <p:cNvPr id="9" name="Group 8">
            <a:extLst>
              <a:ext uri="{FF2B5EF4-FFF2-40B4-BE49-F238E27FC236}">
                <a16:creationId xmlns:a16="http://schemas.microsoft.com/office/drawing/2014/main" id="{3CD9BA70-B58F-43D9-A48A-C6E3DD1DB05D}"/>
              </a:ext>
            </a:extLst>
          </p:cNvPr>
          <p:cNvGrpSpPr/>
          <p:nvPr/>
        </p:nvGrpSpPr>
        <p:grpSpPr>
          <a:xfrm>
            <a:off x="5057775" y="1845643"/>
            <a:ext cx="5879648" cy="2831132"/>
            <a:chOff x="5762624" y="1811925"/>
            <a:chExt cx="5238752" cy="2602913"/>
          </a:xfrm>
        </p:grpSpPr>
        <p:sp>
          <p:nvSpPr>
            <p:cNvPr id="3" name="TextBox 2">
              <a:extLst>
                <a:ext uri="{FF2B5EF4-FFF2-40B4-BE49-F238E27FC236}">
                  <a16:creationId xmlns:a16="http://schemas.microsoft.com/office/drawing/2014/main" id="{DD8CF569-62E3-4D0F-AE4E-975FCB31663C}"/>
                </a:ext>
              </a:extLst>
            </p:cNvPr>
            <p:cNvSpPr txBox="1"/>
            <p:nvPr/>
          </p:nvSpPr>
          <p:spPr>
            <a:xfrm>
              <a:off x="5762624" y="1811925"/>
              <a:ext cx="5238752" cy="461665"/>
            </a:xfrm>
            <a:prstGeom prst="rect">
              <a:avLst/>
            </a:prstGeom>
            <a:noFill/>
          </p:spPr>
          <p:txBody>
            <a:bodyPr wrap="square" rtlCol="0">
              <a:spAutoFit/>
            </a:bodyPr>
            <a:lstStyle/>
            <a:p>
              <a:r>
                <a:rPr lang="en-US" sz="2400" dirty="0"/>
                <a:t>Almost 500% increase in 6 months</a:t>
              </a:r>
            </a:p>
          </p:txBody>
        </p:sp>
        <p:cxnSp>
          <p:nvCxnSpPr>
            <p:cNvPr id="7" name="Straight Arrow Connector 6">
              <a:extLst>
                <a:ext uri="{FF2B5EF4-FFF2-40B4-BE49-F238E27FC236}">
                  <a16:creationId xmlns:a16="http://schemas.microsoft.com/office/drawing/2014/main" id="{A6794D6A-ED8B-472B-8B6D-1F9112E8D339}"/>
                </a:ext>
              </a:extLst>
            </p:cNvPr>
            <p:cNvCxnSpPr>
              <a:cxnSpLocks/>
            </p:cNvCxnSpPr>
            <p:nvPr/>
          </p:nvCxnSpPr>
          <p:spPr>
            <a:xfrm flipV="1">
              <a:off x="10018940" y="2523286"/>
              <a:ext cx="510948" cy="189155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3141E6DC-582F-43BC-9973-7BAE5621A70E}"/>
              </a:ext>
            </a:extLst>
          </p:cNvPr>
          <p:cNvSpPr txBox="1"/>
          <p:nvPr/>
        </p:nvSpPr>
        <p:spPr>
          <a:xfrm>
            <a:off x="1892599" y="3565679"/>
            <a:ext cx="2248678" cy="830997"/>
          </a:xfrm>
          <a:prstGeom prst="rect">
            <a:avLst/>
          </a:prstGeom>
          <a:noFill/>
        </p:spPr>
        <p:txBody>
          <a:bodyPr wrap="square" rtlCol="0">
            <a:spAutoFit/>
          </a:bodyPr>
          <a:lstStyle/>
          <a:p>
            <a:r>
              <a:rPr lang="en-US" sz="2400" dirty="0"/>
              <a:t>On, 12/9, 1PM</a:t>
            </a:r>
            <a:br>
              <a:rPr lang="en-US" sz="2400" dirty="0"/>
            </a:br>
            <a:r>
              <a:rPr lang="en-US" sz="2400" dirty="0"/>
              <a:t>1 bitcoin = $48k</a:t>
            </a:r>
          </a:p>
        </p:txBody>
      </p:sp>
    </p:spTree>
    <p:extLst>
      <p:ext uri="{BB962C8B-B14F-4D97-AF65-F5344CB8AC3E}">
        <p14:creationId xmlns:p14="http://schemas.microsoft.com/office/powerpoint/2010/main" val="31408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p:txBody>
          <a:bodyPr/>
          <a:lstStyle/>
          <a:p>
            <a:r>
              <a:rPr lang="en-US" dirty="0">
                <a:solidFill>
                  <a:schemeClr val="bg1"/>
                </a:solidFill>
              </a:rPr>
              <a:t>On</a:t>
            </a:r>
            <a:r>
              <a:rPr lang="en-US" dirty="0"/>
              <a:t>e of the Over 40,000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9</a:t>
            </a:fld>
            <a:endParaRPr lang="en-GB" dirty="0"/>
          </a:p>
        </p:txBody>
      </p:sp>
      <p:pic>
        <p:nvPicPr>
          <p:cNvPr id="8" name="Picture 7" descr="A picture containing text, indoor, black, cash machine&#10;&#10;Description automatically generated">
            <a:extLst>
              <a:ext uri="{FF2B5EF4-FFF2-40B4-BE49-F238E27FC236}">
                <a16:creationId xmlns:a16="http://schemas.microsoft.com/office/drawing/2014/main" id="{861E4F1F-C66C-4BF8-B530-180A1E95BA38}"/>
              </a:ext>
            </a:extLst>
          </p:cNvPr>
          <p:cNvPicPr>
            <a:picLocks noChangeAspect="1"/>
          </p:cNvPicPr>
          <p:nvPr/>
        </p:nvPicPr>
        <p:blipFill>
          <a:blip r:embed="rId2"/>
          <a:stretch>
            <a:fillRect/>
          </a:stretch>
        </p:blipFill>
        <p:spPr>
          <a:xfrm>
            <a:off x="1210323" y="1119279"/>
            <a:ext cx="2975288" cy="4846320"/>
          </a:xfrm>
          <a:prstGeom prst="rect">
            <a:avLst/>
          </a:prstGeom>
        </p:spPr>
      </p:pic>
      <p:pic>
        <p:nvPicPr>
          <p:cNvPr id="11" name="Picture 10" descr="A store front with a person walking by it&#10;&#10;Description automatically generated with low confidence">
            <a:extLst>
              <a:ext uri="{FF2B5EF4-FFF2-40B4-BE49-F238E27FC236}">
                <a16:creationId xmlns:a16="http://schemas.microsoft.com/office/drawing/2014/main" id="{0DF4B843-BFCD-45ED-A5C7-DD6C345BFB5D}"/>
              </a:ext>
            </a:extLst>
          </p:cNvPr>
          <p:cNvPicPr>
            <a:picLocks noChangeAspect="1"/>
          </p:cNvPicPr>
          <p:nvPr/>
        </p:nvPicPr>
        <p:blipFill>
          <a:blip r:embed="rId3"/>
          <a:stretch>
            <a:fillRect/>
          </a:stretch>
        </p:blipFill>
        <p:spPr>
          <a:xfrm>
            <a:off x="4557734" y="1501819"/>
            <a:ext cx="6766560" cy="4287523"/>
          </a:xfrm>
          <a:prstGeom prst="rect">
            <a:avLst/>
          </a:prstGeom>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58922</TotalTime>
  <Words>2733</Words>
  <Application>Microsoft Macintosh PowerPoint</Application>
  <PresentationFormat>Widescreen</PresentationFormat>
  <Paragraphs>284</Paragraphs>
  <Slides>32</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Courier New</vt:lpstr>
      <vt:lpstr>fell</vt:lpstr>
      <vt:lpstr>Garamond</vt:lpstr>
      <vt:lpstr>Times New Roman</vt:lpstr>
      <vt:lpstr>Times roman</vt:lpstr>
      <vt:lpstr>Custom Design</vt:lpstr>
      <vt:lpstr>PowerPoint Presentation</vt:lpstr>
      <vt:lpstr> National Economic Education Delegation</vt:lpstr>
      <vt:lpstr>Who Are We?</vt:lpstr>
      <vt:lpstr> Available NEED Topics Include:</vt:lpstr>
      <vt:lpstr>Credits and Disclaimer</vt:lpstr>
      <vt:lpstr>What is Bitcoin?</vt:lpstr>
      <vt:lpstr>Bitcoin Has Started a Revolution in Finance</vt:lpstr>
      <vt:lpstr>Bitcoins: What is the Excitement About?</vt:lpstr>
      <vt:lpstr>One of the Over 40,000 Bitcoin ATMs</vt:lpstr>
      <vt:lpstr>An Origin Story Worthy of a Pulp Novel!</vt:lpstr>
      <vt:lpstr>Facts about Cryptocurrencies (as of 12/9)</vt:lpstr>
      <vt:lpstr>Underlying Technology of Bitcoin</vt:lpstr>
      <vt:lpstr>The Possible Economic Role for Bitcoin</vt:lpstr>
      <vt:lpstr>So, how does it work?</vt:lpstr>
      <vt:lpstr>Mining for Bitcoin</vt:lpstr>
      <vt:lpstr>Question #1:  Is Bitcoin serving an economic role</vt:lpstr>
      <vt:lpstr>What Role Does Bitcoin Play?</vt:lpstr>
      <vt:lpstr>But What about as an Investment?</vt:lpstr>
      <vt:lpstr>Question #2:  The Value of the New Technology?</vt:lpstr>
      <vt:lpstr>Smart Contracts on the Blockchain</vt:lpstr>
      <vt:lpstr>DeFi and Smart Contracts</vt:lpstr>
      <vt:lpstr>But What about Digital Payments for Consumers?</vt:lpstr>
      <vt:lpstr>Retail versus Wholesale Digital Payments</vt:lpstr>
      <vt:lpstr>Stablecoins:  Cryptocurrency with a stable value of $1 (we hope)</vt:lpstr>
      <vt:lpstr>Do We Need More Than (Good) Regulation?</vt:lpstr>
      <vt:lpstr>CBDCs and Other Central Bank Liabilities</vt:lpstr>
      <vt:lpstr>The Devil Is In the Details</vt:lpstr>
      <vt:lpstr>Who should design our payment system?</vt:lpstr>
      <vt:lpstr>Glossary</vt:lpstr>
      <vt:lpstr>Glossary (Cont.)</vt:lpstr>
      <vt:lpstr>Resources to Learn More</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748</cp:revision>
  <cp:lastPrinted>2021-12-09T23:00:48Z</cp:lastPrinted>
  <dcterms:created xsi:type="dcterms:W3CDTF">2017-05-03T22:30:38Z</dcterms:created>
  <dcterms:modified xsi:type="dcterms:W3CDTF">2021-12-09T23:01:12Z</dcterms:modified>
</cp:coreProperties>
</file>