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7"/>
  </p:notesMasterIdLst>
  <p:sldIdLst>
    <p:sldId id="1069" r:id="rId2"/>
    <p:sldId id="328" r:id="rId3"/>
    <p:sldId id="1098" r:id="rId4"/>
    <p:sldId id="1088" r:id="rId5"/>
    <p:sldId id="1152" r:id="rId6"/>
    <p:sldId id="1202" r:id="rId7"/>
    <p:sldId id="1169" r:id="rId8"/>
    <p:sldId id="1187" r:id="rId9"/>
    <p:sldId id="1155" r:id="rId10"/>
    <p:sldId id="1178" r:id="rId11"/>
    <p:sldId id="1174" r:id="rId12"/>
    <p:sldId id="1177" r:id="rId13"/>
    <p:sldId id="1175" r:id="rId14"/>
    <p:sldId id="1190" r:id="rId15"/>
    <p:sldId id="1161" r:id="rId16"/>
    <p:sldId id="1203" r:id="rId17"/>
    <p:sldId id="1163" r:id="rId18"/>
    <p:sldId id="1164" r:id="rId19"/>
    <p:sldId id="1171" r:id="rId20"/>
    <p:sldId id="1181" r:id="rId21"/>
    <p:sldId id="1182" r:id="rId22"/>
    <p:sldId id="1183" r:id="rId23"/>
    <p:sldId id="1184" r:id="rId24"/>
    <p:sldId id="1185" r:id="rId25"/>
    <p:sldId id="1186" r:id="rId26"/>
    <p:sldId id="1188" r:id="rId27"/>
    <p:sldId id="1189" r:id="rId28"/>
    <p:sldId id="1191" r:id="rId29"/>
    <p:sldId id="1195" r:id="rId30"/>
    <p:sldId id="1196" r:id="rId31"/>
    <p:sldId id="1197" r:id="rId32"/>
    <p:sldId id="1199" r:id="rId33"/>
    <p:sldId id="1198" r:id="rId34"/>
    <p:sldId id="1200" r:id="rId35"/>
    <p:sldId id="329"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69"/>
            <p14:sldId id="328"/>
            <p14:sldId id="1098"/>
            <p14:sldId id="1088"/>
            <p14:sldId id="1152"/>
            <p14:sldId id="1202"/>
            <p14:sldId id="1169"/>
            <p14:sldId id="1187"/>
            <p14:sldId id="1155"/>
            <p14:sldId id="1178"/>
            <p14:sldId id="1174"/>
            <p14:sldId id="1177"/>
            <p14:sldId id="1175"/>
            <p14:sldId id="1190"/>
            <p14:sldId id="1161"/>
            <p14:sldId id="1203"/>
            <p14:sldId id="1163"/>
            <p14:sldId id="1164"/>
            <p14:sldId id="1171"/>
            <p14:sldId id="1181"/>
            <p14:sldId id="1182"/>
            <p14:sldId id="1183"/>
            <p14:sldId id="1184"/>
            <p14:sldId id="1185"/>
            <p14:sldId id="1186"/>
            <p14:sldId id="1188"/>
            <p14:sldId id="1189"/>
            <p14:sldId id="1191"/>
            <p14:sldId id="1195"/>
            <p14:sldId id="1196"/>
            <p14:sldId id="1197"/>
            <p14:sldId id="1199"/>
            <p14:sldId id="1198"/>
            <p14:sldId id="1200"/>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549" autoAdjust="0"/>
    <p:restoredTop sz="94674"/>
  </p:normalViewPr>
  <p:slideViewPr>
    <p:cSldViewPr snapToGrid="0" snapToObjects="1">
      <p:cViewPr varScale="1">
        <p:scale>
          <a:sx n="77" d="100"/>
          <a:sy n="77" d="100"/>
        </p:scale>
        <p:origin x="200" y="792"/>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9/14/21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loomberg.com/quote/FB: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eedelegation.org/"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nfo@NEEDelegatio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793539"/>
            <a:ext cx="9144000" cy="183833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UT Austin Rotary Club</a:t>
            </a:r>
          </a:p>
          <a:p>
            <a:pPr>
              <a:lnSpc>
                <a:spcPct val="100000"/>
              </a:lnSpc>
              <a:spcBef>
                <a:spcPts val="0"/>
              </a:spcBef>
            </a:pPr>
            <a:r>
              <a:rPr lang="en-US" sz="5100">
                <a:solidFill>
                  <a:schemeClr val="tx2"/>
                </a:solidFill>
              </a:rPr>
              <a:t>9/13/2021</a:t>
            </a:r>
            <a:endParaRPr lang="en-US" sz="51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Sor</a:t>
            </a:r>
            <a:r>
              <a:rPr lang="en-US" dirty="0">
                <a:solidFill>
                  <a:schemeClr val="accent5">
                    <a:lumMod val="50000"/>
                  </a:schemeClr>
                </a:solidFill>
              </a:rPr>
              <a:t>ry, Economists Focus on Economic Role</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p:txBody>
          <a:bodyPr/>
          <a:lstStyle/>
          <a:p>
            <a:pPr marL="0" indent="0">
              <a:buNone/>
            </a:pPr>
            <a:r>
              <a:rPr lang="en-US" dirty="0"/>
              <a:t>Possible Economic Role of Cryptocurrencies:</a:t>
            </a:r>
          </a:p>
          <a:p>
            <a:pPr marL="514350" indent="-514350">
              <a:buFont typeface="+mj-lt"/>
              <a:buAutoNum type="arabicPeriod"/>
            </a:pPr>
            <a:r>
              <a:rPr lang="en-US" dirty="0"/>
              <a:t>Facilitate payments at low costs with safety and security.</a:t>
            </a:r>
          </a:p>
          <a:p>
            <a:pPr marL="514350" indent="-514350">
              <a:buFont typeface="+mj-lt"/>
              <a:buAutoNum type="arabicPeriod"/>
            </a:pPr>
            <a:r>
              <a:rPr lang="en-US" dirty="0"/>
              <a:t>Meet the needs of previously unbanked.</a:t>
            </a:r>
          </a:p>
          <a:p>
            <a:pPr marL="0" indent="0">
              <a:buNone/>
            </a:pPr>
            <a:endParaRPr lang="en-US" dirty="0"/>
          </a:p>
          <a:p>
            <a:pPr marL="0" indent="0">
              <a:buNone/>
            </a:pPr>
            <a:r>
              <a:rPr lang="en-US" dirty="0"/>
              <a:t>Key Questions:</a:t>
            </a:r>
          </a:p>
          <a:p>
            <a:r>
              <a:rPr lang="en-US" dirty="0"/>
              <a:t>Are cryptocurrencies serving an economic role?</a:t>
            </a:r>
          </a:p>
          <a:p>
            <a:r>
              <a:rPr lang="en-US" dirty="0"/>
              <a:t>Can the underlying new technologies embedded in cryptocurrencies lead financial innovations that meet unmet opportunities</a:t>
            </a:r>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7B3C-9D8C-4445-9E3C-5655DA225ED7}"/>
              </a:ext>
            </a:extLst>
          </p:cNvPr>
          <p:cNvSpPr>
            <a:spLocks noGrp="1"/>
          </p:cNvSpPr>
          <p:nvPr>
            <p:ph type="title"/>
          </p:nvPr>
        </p:nvSpPr>
        <p:spPr/>
        <p:txBody>
          <a:bodyPr/>
          <a:lstStyle/>
          <a:p>
            <a:r>
              <a:rPr lang="en-US" dirty="0">
                <a:solidFill>
                  <a:schemeClr val="bg1"/>
                </a:solidFill>
              </a:rPr>
              <a:t>Op</a:t>
            </a:r>
            <a:r>
              <a:rPr lang="en-US" dirty="0"/>
              <a:t>portunities:  Reduce Transaction Costs</a:t>
            </a:r>
          </a:p>
        </p:txBody>
      </p:sp>
      <p:sp>
        <p:nvSpPr>
          <p:cNvPr id="4" name="Slide Number Placeholder 3">
            <a:extLst>
              <a:ext uri="{FF2B5EF4-FFF2-40B4-BE49-F238E27FC236}">
                <a16:creationId xmlns:a16="http://schemas.microsoft.com/office/drawing/2014/main" id="{CAD51D57-F5F2-4A32-9C3A-1D73270E01EE}"/>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00AEC1A-164C-4C85-A40D-7DCFD64B23E0}"/>
              </a:ext>
            </a:extLst>
          </p:cNvPr>
          <p:cNvSpPr txBox="1"/>
          <p:nvPr/>
        </p:nvSpPr>
        <p:spPr>
          <a:xfrm>
            <a:off x="3336146" y="6025968"/>
            <a:ext cx="8598354" cy="430887"/>
          </a:xfrm>
          <a:prstGeom prst="rect">
            <a:avLst/>
          </a:prstGeom>
          <a:noFill/>
        </p:spPr>
        <p:txBody>
          <a:bodyPr wrap="square" rtlCol="0">
            <a:spAutoFit/>
          </a:bodyPr>
          <a:lstStyle/>
          <a:p>
            <a:r>
              <a:rPr lang="en-US" sz="2200" dirty="0"/>
              <a:t>Bank for International Settlements (BIS), </a:t>
            </a:r>
            <a:r>
              <a:rPr lang="en-US" sz="2200" i="1" dirty="0"/>
              <a:t>Annual Report 2021, </a:t>
            </a:r>
            <a:r>
              <a:rPr lang="en-US" sz="2200" dirty="0"/>
              <a:t>Chapter III</a:t>
            </a:r>
          </a:p>
        </p:txBody>
      </p:sp>
      <p:pic>
        <p:nvPicPr>
          <p:cNvPr id="9" name="Content Placeholder 8">
            <a:extLst>
              <a:ext uri="{FF2B5EF4-FFF2-40B4-BE49-F238E27FC236}">
                <a16:creationId xmlns:a16="http://schemas.microsoft.com/office/drawing/2014/main" id="{ECC0CDF9-CACB-4C88-BC22-EEAC50FDBA4F}"/>
              </a:ext>
            </a:extLst>
          </p:cNvPr>
          <p:cNvPicPr>
            <a:picLocks noGrp="1" noChangeAspect="1"/>
          </p:cNvPicPr>
          <p:nvPr>
            <p:ph idx="1"/>
          </p:nvPr>
        </p:nvPicPr>
        <p:blipFill>
          <a:blip r:embed="rId2"/>
          <a:stretch>
            <a:fillRect/>
          </a:stretch>
        </p:blipFill>
        <p:spPr>
          <a:xfrm>
            <a:off x="5191309" y="1211596"/>
            <a:ext cx="4888028" cy="4663440"/>
          </a:xfrm>
        </p:spPr>
      </p:pic>
      <p:sp>
        <p:nvSpPr>
          <p:cNvPr id="11" name="Rectangle 10">
            <a:extLst>
              <a:ext uri="{FF2B5EF4-FFF2-40B4-BE49-F238E27FC236}">
                <a16:creationId xmlns:a16="http://schemas.microsoft.com/office/drawing/2014/main" id="{6B66933A-EF48-4042-85F6-11F2C2B4A203}"/>
              </a:ext>
            </a:extLst>
          </p:cNvPr>
          <p:cNvSpPr/>
          <p:nvPr/>
        </p:nvSpPr>
        <p:spPr>
          <a:xfrm>
            <a:off x="9554902" y="1859607"/>
            <a:ext cx="524435" cy="401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942818-9167-4E71-A143-D5294845BCAA}"/>
              </a:ext>
            </a:extLst>
          </p:cNvPr>
          <p:cNvSpPr txBox="1"/>
          <p:nvPr/>
        </p:nvSpPr>
        <p:spPr>
          <a:xfrm>
            <a:off x="280555" y="1336664"/>
            <a:ext cx="4391458" cy="1200329"/>
          </a:xfrm>
          <a:prstGeom prst="rect">
            <a:avLst/>
          </a:prstGeom>
          <a:noFill/>
        </p:spPr>
        <p:txBody>
          <a:bodyPr wrap="square" rtlCol="0">
            <a:spAutoFit/>
          </a:bodyPr>
          <a:lstStyle/>
          <a:p>
            <a:r>
              <a:rPr lang="en-US" sz="2400" dirty="0"/>
              <a:t>Transactions Costs Example:</a:t>
            </a:r>
          </a:p>
          <a:p>
            <a:r>
              <a:rPr lang="en-US" sz="2400" dirty="0"/>
              <a:t>Online bill payments charge an extra fee if you use a credit card.</a:t>
            </a:r>
          </a:p>
        </p:txBody>
      </p:sp>
      <p:sp>
        <p:nvSpPr>
          <p:cNvPr id="13" name="TextBox 12">
            <a:extLst>
              <a:ext uri="{FF2B5EF4-FFF2-40B4-BE49-F238E27FC236}">
                <a16:creationId xmlns:a16="http://schemas.microsoft.com/office/drawing/2014/main" id="{AF5479B4-220C-41AA-BB73-2B06898296CA}"/>
              </a:ext>
            </a:extLst>
          </p:cNvPr>
          <p:cNvSpPr txBox="1"/>
          <p:nvPr/>
        </p:nvSpPr>
        <p:spPr>
          <a:xfrm>
            <a:off x="280556" y="2759586"/>
            <a:ext cx="4391457" cy="1200329"/>
          </a:xfrm>
          <a:prstGeom prst="rect">
            <a:avLst/>
          </a:prstGeom>
          <a:noFill/>
        </p:spPr>
        <p:txBody>
          <a:bodyPr wrap="square" rtlCol="0">
            <a:spAutoFit/>
          </a:bodyPr>
          <a:lstStyle/>
          <a:p>
            <a:r>
              <a:rPr lang="en-US" sz="2400" dirty="0"/>
              <a:t>More generally, merchants pay fees, which are passed on to consumers in higher prices</a:t>
            </a:r>
          </a:p>
        </p:txBody>
      </p:sp>
      <p:sp>
        <p:nvSpPr>
          <p:cNvPr id="15" name="TextBox 14">
            <a:extLst>
              <a:ext uri="{FF2B5EF4-FFF2-40B4-BE49-F238E27FC236}">
                <a16:creationId xmlns:a16="http://schemas.microsoft.com/office/drawing/2014/main" id="{F5104261-9145-4F4A-BD75-A9551A6CC479}"/>
              </a:ext>
            </a:extLst>
          </p:cNvPr>
          <p:cNvSpPr txBox="1"/>
          <p:nvPr/>
        </p:nvSpPr>
        <p:spPr>
          <a:xfrm>
            <a:off x="280555" y="3952252"/>
            <a:ext cx="4391458" cy="830997"/>
          </a:xfrm>
          <a:prstGeom prst="rect">
            <a:avLst/>
          </a:prstGeom>
          <a:noFill/>
        </p:spPr>
        <p:txBody>
          <a:bodyPr wrap="square" rtlCol="0">
            <a:spAutoFit/>
          </a:bodyPr>
          <a:lstStyle/>
          <a:p>
            <a:r>
              <a:rPr lang="en-US" sz="2400" dirty="0"/>
              <a:t>international transactions cost are particularly high.</a:t>
            </a:r>
          </a:p>
        </p:txBody>
      </p:sp>
    </p:spTree>
    <p:extLst>
      <p:ext uri="{BB962C8B-B14F-4D97-AF65-F5344CB8AC3E}">
        <p14:creationId xmlns:p14="http://schemas.microsoft.com/office/powerpoint/2010/main" val="18047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422A-5E1F-4589-8D54-F469A51FAF43}"/>
              </a:ext>
            </a:extLst>
          </p:cNvPr>
          <p:cNvSpPr>
            <a:spLocks noGrp="1"/>
          </p:cNvSpPr>
          <p:nvPr>
            <p:ph type="title"/>
          </p:nvPr>
        </p:nvSpPr>
        <p:spPr/>
        <p:txBody>
          <a:bodyPr/>
          <a:lstStyle/>
          <a:p>
            <a:r>
              <a:rPr lang="en-US" dirty="0">
                <a:solidFill>
                  <a:schemeClr val="bg1"/>
                </a:solidFill>
              </a:rPr>
              <a:t>Op</a:t>
            </a:r>
            <a:r>
              <a:rPr lang="en-US" dirty="0"/>
              <a:t>portunities:  Serve Unmet Need</a:t>
            </a:r>
          </a:p>
        </p:txBody>
      </p:sp>
      <p:pic>
        <p:nvPicPr>
          <p:cNvPr id="6" name="Content Placeholder 5">
            <a:extLst>
              <a:ext uri="{FF2B5EF4-FFF2-40B4-BE49-F238E27FC236}">
                <a16:creationId xmlns:a16="http://schemas.microsoft.com/office/drawing/2014/main" id="{A31616F1-1356-42C6-A522-D6E20DF0C4B8}"/>
              </a:ext>
            </a:extLst>
          </p:cNvPr>
          <p:cNvPicPr>
            <a:picLocks noGrp="1" noChangeAspect="1"/>
          </p:cNvPicPr>
          <p:nvPr>
            <p:ph idx="1"/>
          </p:nvPr>
        </p:nvPicPr>
        <p:blipFill>
          <a:blip r:embed="rId2"/>
          <a:stretch>
            <a:fillRect/>
          </a:stretch>
        </p:blipFill>
        <p:spPr>
          <a:xfrm>
            <a:off x="530883" y="1574513"/>
            <a:ext cx="8570254" cy="4297680"/>
          </a:xfrm>
        </p:spPr>
      </p:pic>
      <p:sp>
        <p:nvSpPr>
          <p:cNvPr id="4" name="Slide Number Placeholder 3">
            <a:extLst>
              <a:ext uri="{FF2B5EF4-FFF2-40B4-BE49-F238E27FC236}">
                <a16:creationId xmlns:a16="http://schemas.microsoft.com/office/drawing/2014/main" id="{6719B07D-1641-4512-8D3B-40C689892417}"/>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2A96C88B-9BE1-401B-A2AE-B16753C5B83D}"/>
              </a:ext>
            </a:extLst>
          </p:cNvPr>
          <p:cNvSpPr txBox="1"/>
          <p:nvPr/>
        </p:nvSpPr>
        <p:spPr>
          <a:xfrm>
            <a:off x="6329363" y="5830116"/>
            <a:ext cx="5200650" cy="400110"/>
          </a:xfrm>
          <a:prstGeom prst="rect">
            <a:avLst/>
          </a:prstGeom>
          <a:noFill/>
        </p:spPr>
        <p:txBody>
          <a:bodyPr wrap="square" rtlCol="0">
            <a:spAutoFit/>
          </a:bodyPr>
          <a:lstStyle/>
          <a:p>
            <a:r>
              <a:rPr lang="en-US" sz="2000" dirty="0"/>
              <a:t>World Bank, </a:t>
            </a:r>
            <a:r>
              <a:rPr lang="en-US" sz="2000" i="1" dirty="0"/>
              <a:t>Global Findex Database</a:t>
            </a:r>
            <a:r>
              <a:rPr lang="en-US" sz="2000" dirty="0"/>
              <a:t>, 2017</a:t>
            </a:r>
          </a:p>
        </p:txBody>
      </p:sp>
      <p:sp>
        <p:nvSpPr>
          <p:cNvPr id="8" name="TextBox 7">
            <a:extLst>
              <a:ext uri="{FF2B5EF4-FFF2-40B4-BE49-F238E27FC236}">
                <a16:creationId xmlns:a16="http://schemas.microsoft.com/office/drawing/2014/main" id="{701BD823-38F0-4A29-B8FC-EBDDEC0C3D5B}"/>
              </a:ext>
            </a:extLst>
          </p:cNvPr>
          <p:cNvSpPr txBox="1"/>
          <p:nvPr/>
        </p:nvSpPr>
        <p:spPr>
          <a:xfrm>
            <a:off x="8709252" y="1874728"/>
            <a:ext cx="3384776" cy="3108543"/>
          </a:xfrm>
          <a:prstGeom prst="rect">
            <a:avLst/>
          </a:prstGeom>
          <a:noFill/>
        </p:spPr>
        <p:txBody>
          <a:bodyPr wrap="square" rtlCol="0">
            <a:spAutoFit/>
          </a:bodyPr>
          <a:lstStyle/>
          <a:p>
            <a:r>
              <a:rPr lang="en-US" sz="2800" dirty="0"/>
              <a:t>Federal Reserve (2020)estimates that 5% of US adults are “unbanked,” and another 13% are underbanked, over 50 million</a:t>
            </a:r>
          </a:p>
        </p:txBody>
      </p:sp>
    </p:spTree>
    <p:extLst>
      <p:ext uri="{BB962C8B-B14F-4D97-AF65-F5344CB8AC3E}">
        <p14:creationId xmlns:p14="http://schemas.microsoft.com/office/powerpoint/2010/main" val="34473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70F5-3512-4E73-8A81-9139581D8082}"/>
              </a:ext>
            </a:extLst>
          </p:cNvPr>
          <p:cNvSpPr>
            <a:spLocks noGrp="1"/>
          </p:cNvSpPr>
          <p:nvPr>
            <p:ph type="title"/>
          </p:nvPr>
        </p:nvSpPr>
        <p:spPr/>
        <p:txBody>
          <a:bodyPr/>
          <a:lstStyle/>
          <a:p>
            <a:r>
              <a:rPr lang="en-US" dirty="0">
                <a:solidFill>
                  <a:schemeClr val="bg1"/>
                </a:solidFill>
              </a:rPr>
              <a:t>Re</a:t>
            </a:r>
            <a:r>
              <a:rPr lang="en-US" dirty="0"/>
              <a:t>duce Cyber Risk</a:t>
            </a:r>
          </a:p>
        </p:txBody>
      </p:sp>
      <p:pic>
        <p:nvPicPr>
          <p:cNvPr id="6" name="Content Placeholder 5">
            <a:extLst>
              <a:ext uri="{FF2B5EF4-FFF2-40B4-BE49-F238E27FC236}">
                <a16:creationId xmlns:a16="http://schemas.microsoft.com/office/drawing/2014/main" id="{DB570F29-20C0-4B3A-A139-576389E51C08}"/>
              </a:ext>
            </a:extLst>
          </p:cNvPr>
          <p:cNvPicPr>
            <a:picLocks noGrp="1" noChangeAspect="1"/>
          </p:cNvPicPr>
          <p:nvPr>
            <p:ph idx="1"/>
          </p:nvPr>
        </p:nvPicPr>
        <p:blipFill>
          <a:blip r:embed="rId2"/>
          <a:stretch>
            <a:fillRect/>
          </a:stretch>
        </p:blipFill>
        <p:spPr>
          <a:xfrm>
            <a:off x="1512196" y="1370383"/>
            <a:ext cx="9357928" cy="4389120"/>
          </a:xfrm>
        </p:spPr>
      </p:pic>
      <p:sp>
        <p:nvSpPr>
          <p:cNvPr id="4" name="Slide Number Placeholder 3">
            <a:extLst>
              <a:ext uri="{FF2B5EF4-FFF2-40B4-BE49-F238E27FC236}">
                <a16:creationId xmlns:a16="http://schemas.microsoft.com/office/drawing/2014/main" id="{0580E3B0-9953-4045-8F0D-BC6D6994C0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8" name="TextBox 7">
            <a:extLst>
              <a:ext uri="{FF2B5EF4-FFF2-40B4-BE49-F238E27FC236}">
                <a16:creationId xmlns:a16="http://schemas.microsoft.com/office/drawing/2014/main" id="{E18DE27D-F399-4770-862F-B395C0498EC8}"/>
              </a:ext>
            </a:extLst>
          </p:cNvPr>
          <p:cNvSpPr txBox="1"/>
          <p:nvPr/>
        </p:nvSpPr>
        <p:spPr>
          <a:xfrm>
            <a:off x="5301345" y="1480453"/>
            <a:ext cx="2743200" cy="40277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CCAA804-9596-4A82-8643-61F755704D69}"/>
              </a:ext>
            </a:extLst>
          </p:cNvPr>
          <p:cNvSpPr txBox="1"/>
          <p:nvPr/>
        </p:nvSpPr>
        <p:spPr>
          <a:xfrm>
            <a:off x="7320317" y="5981901"/>
            <a:ext cx="5775197" cy="430887"/>
          </a:xfrm>
          <a:prstGeom prst="rect">
            <a:avLst/>
          </a:prstGeom>
          <a:noFill/>
        </p:spPr>
        <p:txBody>
          <a:bodyPr wrap="square" rtlCol="0">
            <a:spAutoFit/>
          </a:bodyPr>
          <a:lstStyle/>
          <a:p>
            <a:r>
              <a:rPr lang="en-US" sz="2200" dirty="0"/>
              <a:t>BIS, </a:t>
            </a:r>
            <a:r>
              <a:rPr lang="en-US" sz="2200" i="1" dirty="0"/>
              <a:t>Annual Report 2021, </a:t>
            </a:r>
            <a:r>
              <a:rPr lang="en-US" sz="2200" dirty="0"/>
              <a:t>Chapter III</a:t>
            </a:r>
          </a:p>
        </p:txBody>
      </p:sp>
    </p:spTree>
    <p:extLst>
      <p:ext uri="{BB962C8B-B14F-4D97-AF65-F5344CB8AC3E}">
        <p14:creationId xmlns:p14="http://schemas.microsoft.com/office/powerpoint/2010/main" val="254703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BD43-95B4-46B5-B245-358CC49722A5}"/>
              </a:ext>
            </a:extLst>
          </p:cNvPr>
          <p:cNvSpPr>
            <a:spLocks noGrp="1"/>
          </p:cNvSpPr>
          <p:nvPr>
            <p:ph type="title"/>
          </p:nvPr>
        </p:nvSpPr>
        <p:spPr/>
        <p:txBody>
          <a:bodyPr/>
          <a:lstStyle/>
          <a:p>
            <a:r>
              <a:rPr lang="en-US" dirty="0">
                <a:solidFill>
                  <a:schemeClr val="bg1"/>
                </a:solidFill>
              </a:rPr>
              <a:t>Eco</a:t>
            </a:r>
            <a:r>
              <a:rPr lang="en-US" dirty="0">
                <a:solidFill>
                  <a:schemeClr val="accent5">
                    <a:lumMod val="50000"/>
                  </a:schemeClr>
                </a:solidFill>
              </a:rPr>
              <a:t>nomic Opportunities</a:t>
            </a:r>
          </a:p>
        </p:txBody>
      </p:sp>
      <p:sp>
        <p:nvSpPr>
          <p:cNvPr id="3" name="Content Placeholder 2">
            <a:extLst>
              <a:ext uri="{FF2B5EF4-FFF2-40B4-BE49-F238E27FC236}">
                <a16:creationId xmlns:a16="http://schemas.microsoft.com/office/drawing/2014/main" id="{4AC62424-82D8-4CF2-89D4-1901196D0A26}"/>
              </a:ext>
            </a:extLst>
          </p:cNvPr>
          <p:cNvSpPr>
            <a:spLocks noGrp="1"/>
          </p:cNvSpPr>
          <p:nvPr>
            <p:ph idx="1"/>
          </p:nvPr>
        </p:nvSpPr>
        <p:spPr/>
        <p:txBody>
          <a:bodyPr/>
          <a:lstStyle/>
          <a:p>
            <a:r>
              <a:rPr lang="en-US" dirty="0"/>
              <a:t>Reduce transactions fees (particularly cross country).</a:t>
            </a:r>
          </a:p>
          <a:p>
            <a:r>
              <a:rPr lang="en-US" dirty="0"/>
              <a:t>Meet the needs of the underbanked, both domestically and abroad.</a:t>
            </a:r>
          </a:p>
          <a:p>
            <a:r>
              <a:rPr lang="en-US" dirty="0"/>
              <a:t>Increase cybersecurity.</a:t>
            </a:r>
          </a:p>
          <a:p>
            <a:pPr marL="0" indent="0">
              <a:buNone/>
            </a:pPr>
            <a:r>
              <a:rPr lang="en-US" dirty="0"/>
              <a:t>If nothing else, Bitcoin has alerted economists and policymakers to the importance of these problems and to new and exciting technologies.</a:t>
            </a:r>
          </a:p>
          <a:p>
            <a:endParaRPr lang="en-US" dirty="0"/>
          </a:p>
        </p:txBody>
      </p:sp>
      <p:sp>
        <p:nvSpPr>
          <p:cNvPr id="4" name="Slide Number Placeholder 3">
            <a:extLst>
              <a:ext uri="{FF2B5EF4-FFF2-40B4-BE49-F238E27FC236}">
                <a16:creationId xmlns:a16="http://schemas.microsoft.com/office/drawing/2014/main" id="{5B2C2884-1D30-4ED6-8D53-99E9B517220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4570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1783-8031-4CAD-B01D-381C027CB432}"/>
              </a:ext>
            </a:extLst>
          </p:cNvPr>
          <p:cNvSpPr>
            <a:spLocks noGrp="1"/>
          </p:cNvSpPr>
          <p:nvPr>
            <p:ph type="title"/>
          </p:nvPr>
        </p:nvSpPr>
        <p:spPr/>
        <p:txBody>
          <a:bodyPr/>
          <a:lstStyle/>
          <a:p>
            <a:r>
              <a:rPr lang="en-US">
                <a:solidFill>
                  <a:schemeClr val="bg1"/>
                </a:solidFill>
              </a:rPr>
              <a:t>Wh</a:t>
            </a:r>
            <a:r>
              <a:rPr lang="en-US"/>
              <a:t>at is </a:t>
            </a:r>
            <a:r>
              <a:rPr lang="en-US" dirty="0"/>
              <a:t>Cryptocurrency such as Bitcoin?</a:t>
            </a:r>
          </a:p>
        </p:txBody>
      </p:sp>
      <p:sp>
        <p:nvSpPr>
          <p:cNvPr id="3" name="Content Placeholder 2">
            <a:extLst>
              <a:ext uri="{FF2B5EF4-FFF2-40B4-BE49-F238E27FC236}">
                <a16:creationId xmlns:a16="http://schemas.microsoft.com/office/drawing/2014/main" id="{617EC506-44F6-49FF-B22E-BE50A3A56AE9}"/>
              </a:ext>
            </a:extLst>
          </p:cNvPr>
          <p:cNvSpPr>
            <a:spLocks noGrp="1"/>
          </p:cNvSpPr>
          <p:nvPr>
            <p:ph idx="1"/>
          </p:nvPr>
        </p:nvSpPr>
        <p:spPr/>
        <p:txBody>
          <a:bodyPr/>
          <a:lstStyle/>
          <a:p>
            <a:r>
              <a:rPr lang="en-US" dirty="0"/>
              <a:t>Individual bitcoins are digital tokens (online computer records). </a:t>
            </a:r>
          </a:p>
          <a:p>
            <a:r>
              <a:rPr lang="en-US" dirty="0"/>
              <a:t>The owner of a bitcoin can transfer ownership to another party using publicly available Bitcoin Software.</a:t>
            </a:r>
          </a:p>
          <a:p>
            <a:r>
              <a:rPr lang="en-US" dirty="0"/>
              <a:t>In this way, as Satoshi hoped, Bitcoin could become: </a:t>
            </a:r>
            <a:r>
              <a:rPr lang="en-US" dirty="0">
                <a:solidFill>
                  <a:schemeClr val="accent5">
                    <a:lumMod val="50000"/>
                  </a:schemeClr>
                </a:solidFill>
              </a:rPr>
              <a:t>“</a:t>
            </a:r>
            <a:r>
              <a:rPr lang="en-US" i="0" dirty="0">
                <a:solidFill>
                  <a:schemeClr val="accent5">
                    <a:lumMod val="50000"/>
                  </a:schemeClr>
                </a:solidFill>
                <a:effectLst/>
                <a:latin typeface="fell"/>
              </a:rPr>
              <a:t>A purely peer-to-peer version of electronic cash [that] would allow online payments to be sent directly from one party to another without going through a financial institution.”</a:t>
            </a:r>
          </a:p>
        </p:txBody>
      </p:sp>
      <p:sp>
        <p:nvSpPr>
          <p:cNvPr id="4" name="Slide Number Placeholder 3">
            <a:extLst>
              <a:ext uri="{FF2B5EF4-FFF2-40B4-BE49-F238E27FC236}">
                <a16:creationId xmlns:a16="http://schemas.microsoft.com/office/drawing/2014/main" id="{BFF33BE0-4B43-4352-B261-D234BBC17C5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2481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9/13)</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at about $850 billion.</a:t>
            </a:r>
          </a:p>
          <a:p>
            <a:r>
              <a:rPr lang="en-US" dirty="0"/>
              <a:t>Ethereum is in second place with a market cap of about $380 billion.</a:t>
            </a:r>
          </a:p>
          <a:p>
            <a:r>
              <a:rPr lang="en-US" dirty="0"/>
              <a:t>Presently, thousands of different varieties with a total market cap of about $2.1 trillion </a:t>
            </a:r>
            <a:r>
              <a:rPr lang="en-US" sz="2200" b="0" dirty="0"/>
              <a:t>(https://www.coingecko.com/en)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5" name="Table 4">
            <a:extLst>
              <a:ext uri="{FF2B5EF4-FFF2-40B4-BE49-F238E27FC236}">
                <a16:creationId xmlns:a16="http://schemas.microsoft.com/office/drawing/2014/main" id="{DFF13917-0AB2-4EDF-B582-CAC0534BE15D}"/>
              </a:ext>
            </a:extLst>
          </p:cNvPr>
          <p:cNvGraphicFramePr>
            <a:graphicFrameLocks noGrp="1"/>
          </p:cNvGraphicFramePr>
          <p:nvPr>
            <p:extLst>
              <p:ext uri="{D42A27DB-BD31-4B8C-83A1-F6EECF244321}">
                <p14:modId xmlns:p14="http://schemas.microsoft.com/office/powerpoint/2010/main" val="485796223"/>
              </p:ext>
            </p:extLst>
          </p:nvPr>
        </p:nvGraphicFramePr>
        <p:xfrm>
          <a:off x="838200" y="4203305"/>
          <a:ext cx="10515600" cy="1920239"/>
        </p:xfrm>
        <a:graphic>
          <a:graphicData uri="http://schemas.openxmlformats.org/drawingml/2006/table">
            <a:tbl>
              <a:tblPr firstRow="1" firstCol="1" bandRow="1">
                <a:tableStyleId>{5C22544A-7EE6-4342-B048-85BDC9FD1C3A}</a:tableStyleId>
              </a:tblPr>
              <a:tblGrid>
                <a:gridCol w="2975264">
                  <a:extLst>
                    <a:ext uri="{9D8B030D-6E8A-4147-A177-3AD203B41FA5}">
                      <a16:colId xmlns:a16="http://schemas.microsoft.com/office/drawing/2014/main" val="3104470298"/>
                    </a:ext>
                  </a:extLst>
                </a:gridCol>
                <a:gridCol w="2282536">
                  <a:extLst>
                    <a:ext uri="{9D8B030D-6E8A-4147-A177-3AD203B41FA5}">
                      <a16:colId xmlns:a16="http://schemas.microsoft.com/office/drawing/2014/main" val="293439398"/>
                    </a:ext>
                  </a:extLst>
                </a:gridCol>
                <a:gridCol w="2628900">
                  <a:extLst>
                    <a:ext uri="{9D8B030D-6E8A-4147-A177-3AD203B41FA5}">
                      <a16:colId xmlns:a16="http://schemas.microsoft.com/office/drawing/2014/main" val="2632907451"/>
                    </a:ext>
                  </a:extLst>
                </a:gridCol>
                <a:gridCol w="2628900">
                  <a:extLst>
                    <a:ext uri="{9D8B030D-6E8A-4147-A177-3AD203B41FA5}">
                      <a16:colId xmlns:a16="http://schemas.microsoft.com/office/drawing/2014/main" val="2790850047"/>
                    </a:ext>
                  </a:extLst>
                </a:gridCol>
              </a:tblGrid>
              <a:tr h="395908">
                <a:tc>
                  <a:txBody>
                    <a:bodyPr/>
                    <a:lstStyle/>
                    <a:p>
                      <a:pPr marL="0" marR="0" algn="r">
                        <a:lnSpc>
                          <a:spcPct val="107000"/>
                        </a:lnSpc>
                        <a:spcBef>
                          <a:spcPts val="0"/>
                        </a:spcBef>
                        <a:spcAft>
                          <a:spcPts val="0"/>
                        </a:spcAft>
                      </a:pPr>
                      <a:r>
                        <a:rPr lang="en-US" sz="2400" dirty="0">
                          <a:effectLst/>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Market Cap</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Trading Volume</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Trading Value</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9871"/>
                  </a:ext>
                </a:extLst>
              </a:tr>
              <a:tr h="395908">
                <a:tc>
                  <a:txBody>
                    <a:bodyPr/>
                    <a:lstStyle/>
                    <a:p>
                      <a:pPr marL="0" marR="0" algn="r">
                        <a:lnSpc>
                          <a:spcPct val="107000"/>
                        </a:lnSpc>
                        <a:spcBef>
                          <a:spcPts val="0"/>
                        </a:spcBef>
                        <a:spcAft>
                          <a:spcPts val="0"/>
                        </a:spcAft>
                      </a:pPr>
                      <a:r>
                        <a:rPr lang="en-US" sz="2400" dirty="0">
                          <a:effectLst/>
                        </a:rPr>
                        <a:t>Bitcoin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$850 billion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600,000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$20-40 billion</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077491"/>
                  </a:ext>
                </a:extLst>
              </a:tr>
              <a:tr h="395908">
                <a:tc>
                  <a:txBody>
                    <a:bodyPr/>
                    <a:lstStyle/>
                    <a:p>
                      <a:pPr marL="0" marR="0" algn="r">
                        <a:lnSpc>
                          <a:spcPct val="107000"/>
                        </a:lnSpc>
                        <a:spcBef>
                          <a:spcPts val="0"/>
                        </a:spcBef>
                        <a:spcAft>
                          <a:spcPts val="0"/>
                        </a:spcAft>
                      </a:pPr>
                      <a:r>
                        <a:rPr lang="en-US" sz="2400">
                          <a:effectLst/>
                        </a:rPr>
                        <a:t>NY Stock Exchange</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$25 trillion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2-6 billion shares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$200 billion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3298513"/>
                  </a:ext>
                </a:extLst>
              </a:tr>
              <a:tr h="732515">
                <a:tc>
                  <a:txBody>
                    <a:bodyPr/>
                    <a:lstStyle/>
                    <a:p>
                      <a:pPr marL="0" marR="0" algn="r">
                        <a:lnSpc>
                          <a:spcPct val="107000"/>
                        </a:lnSpc>
                        <a:spcBef>
                          <a:spcPts val="0"/>
                        </a:spcBef>
                        <a:spcAft>
                          <a:spcPts val="0"/>
                        </a:spcAft>
                      </a:pPr>
                      <a:r>
                        <a:rPr lang="en-US" sz="2400">
                          <a:effectLst/>
                        </a:rPr>
                        <a:t>Credit Card Payments</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100 million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 billion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9951808"/>
                  </a:ext>
                </a:extLst>
              </a:tr>
            </a:tbl>
          </a:graphicData>
        </a:graphic>
      </p:graphicFrame>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lstStyle/>
          <a:p>
            <a:r>
              <a:rPr lang="en-US" dirty="0"/>
              <a:t>Jack, the owner of a bitcoin has been given a public number or key and a private encrypted key.</a:t>
            </a:r>
          </a:p>
          <a:p>
            <a:r>
              <a:rPr lang="en-US" dirty="0"/>
              <a:t>Jack can trade his bitcoin with Jill by using Jill’s public key and verifying the transaction with his private key.</a:t>
            </a:r>
          </a:p>
          <a:p>
            <a:r>
              <a:rPr lang="en-US" dirty="0"/>
              <a:t>The transaction is then posted on a website available to all.</a:t>
            </a:r>
          </a:p>
          <a:p>
            <a:r>
              <a:rPr lang="en-US" dirty="0"/>
              <a:t>The record of the transaction is then entered into database called a blockchain through a process know as bitcoin mining.</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a:bodyPr>
          <a:lstStyle/>
          <a:p>
            <a:r>
              <a:rPr lang="en-US" dirty="0"/>
              <a:t>Bitcoin Miners gather about 3000 new transactions into a “block.”</a:t>
            </a:r>
          </a:p>
          <a:p>
            <a:r>
              <a:rPr lang="en-US" dirty="0"/>
              <a:t> The miners compete for who gets to add the new block to the chain of blocks by generating long random numbers (“hashing”) until one of the numbers fits precise set of attributes.</a:t>
            </a:r>
          </a:p>
          <a:p>
            <a:r>
              <a:rPr lang="en-US" dirty="0"/>
              <a:t>Miners must come to a consensus that the transactions in the block are legitimate; e.g., the owner of a bitcoin hasn’t tried to spend it twice.</a:t>
            </a:r>
          </a:p>
          <a:p>
            <a:r>
              <a:rPr lang="en-US" dirty="0"/>
              <a:t>The new block is then linked to the previous block and added to the chain.  The total process takes about 10 minutes</a:t>
            </a:r>
          </a:p>
          <a:p>
            <a:r>
              <a:rPr lang="en-US" dirty="0"/>
              <a:t>The incentive for miners is that the winner of the competition gets compensated with new bitcoins and transaction fees.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AE29-B15B-4357-917F-741ABBC24130}"/>
              </a:ext>
            </a:extLst>
          </p:cNvPr>
          <p:cNvSpPr>
            <a:spLocks noGrp="1"/>
          </p:cNvSpPr>
          <p:nvPr>
            <p:ph type="title"/>
          </p:nvPr>
        </p:nvSpPr>
        <p:spPr/>
        <p:txBody>
          <a:bodyPr/>
          <a:lstStyle/>
          <a:p>
            <a:r>
              <a:rPr lang="en-US" dirty="0">
                <a:solidFill>
                  <a:schemeClr val="bg1"/>
                </a:solidFill>
              </a:rPr>
              <a:t>Bit</a:t>
            </a:r>
            <a:r>
              <a:rPr lang="en-US" dirty="0"/>
              <a:t>coins Two Innovations:</a:t>
            </a:r>
          </a:p>
        </p:txBody>
      </p:sp>
      <p:sp>
        <p:nvSpPr>
          <p:cNvPr id="3" name="Content Placeholder 2">
            <a:extLst>
              <a:ext uri="{FF2B5EF4-FFF2-40B4-BE49-F238E27FC236}">
                <a16:creationId xmlns:a16="http://schemas.microsoft.com/office/drawing/2014/main" id="{C8C427CE-EFCF-480E-BE4A-8E50189984AF}"/>
              </a:ext>
            </a:extLst>
          </p:cNvPr>
          <p:cNvSpPr>
            <a:spLocks noGrp="1"/>
          </p:cNvSpPr>
          <p:nvPr>
            <p:ph idx="1"/>
          </p:nvPr>
        </p:nvSpPr>
        <p:spPr/>
        <p:txBody>
          <a:bodyPr>
            <a:normAutofit/>
          </a:bodyPr>
          <a:lstStyle/>
          <a:p>
            <a:pPr marL="457200" indent="-457200">
              <a:buFont typeface="+mj-lt"/>
              <a:buAutoNum type="arabicPeriod"/>
            </a:pPr>
            <a:r>
              <a:rPr lang="en-US" dirty="0"/>
              <a:t>Cryptographically, protected digital tokens (although the cryptography predates Bitcoin).</a:t>
            </a:r>
          </a:p>
          <a:p>
            <a:pPr marL="914400" lvl="1" indent="-457200">
              <a:buFont typeface="+mj-lt"/>
              <a:buAutoNum type="arabicPeriod"/>
            </a:pPr>
            <a:r>
              <a:rPr lang="en-US" dirty="0"/>
              <a:t>Peer-to-peer transactions , which are</a:t>
            </a:r>
          </a:p>
          <a:p>
            <a:pPr marL="914400" lvl="1" indent="-457200">
              <a:buFont typeface="+mj-lt"/>
              <a:buAutoNum type="arabicPeriod"/>
            </a:pPr>
            <a:r>
              <a:rPr lang="en-US" dirty="0"/>
              <a:t>Irreversible or final (like paying in cash)</a:t>
            </a:r>
          </a:p>
          <a:p>
            <a:pPr marL="457200" indent="-457200">
              <a:buFont typeface="+mj-lt"/>
              <a:buAutoNum type="arabicPeriod"/>
            </a:pPr>
            <a:r>
              <a:rPr lang="en-US" dirty="0"/>
              <a:t>Public Blockchain record keeping.</a:t>
            </a:r>
          </a:p>
          <a:p>
            <a:pPr marL="914400" lvl="1" indent="-457200">
              <a:buFont typeface="+mj-lt"/>
              <a:buAutoNum type="arabicPeriod"/>
            </a:pPr>
            <a:r>
              <a:rPr lang="en-US" dirty="0"/>
              <a:t>Decentralized “trust system” that is built into the software protocols.</a:t>
            </a:r>
          </a:p>
          <a:p>
            <a:pPr marL="914400" lvl="1" indent="-457200">
              <a:buFont typeface="+mj-lt"/>
              <a:buAutoNum type="arabicPeriod"/>
            </a:pPr>
            <a:r>
              <a:rPr lang="en-US" dirty="0"/>
              <a:t>Transactions are validated through a consensus, not a “trusted third </a:t>
            </a:r>
            <a:r>
              <a:rPr lang="en-US" dirty="0" err="1"/>
              <a:t>oarty</a:t>
            </a:r>
            <a:r>
              <a:rPr lang="en-US" dirty="0"/>
              <a:t>.”.</a:t>
            </a:r>
          </a:p>
          <a:p>
            <a:pPr marL="914400" lvl="1" indent="-457200">
              <a:buFont typeface="+mj-lt"/>
              <a:buAutoNum type="arabicPeriod"/>
            </a:pPr>
            <a:r>
              <a:rPr lang="en-US" dirty="0"/>
              <a:t>Blockchain ledger is available to anyone, so the </a:t>
            </a:r>
            <a:r>
              <a:rPr lang="en-US" b="1" i="1" dirty="0"/>
              <a:t>transactions</a:t>
            </a:r>
            <a:r>
              <a:rPr lang="en-US" dirty="0"/>
              <a:t> are transparent.</a:t>
            </a:r>
          </a:p>
          <a:p>
            <a:pPr marL="914400" lvl="1" indent="-457200">
              <a:buFont typeface="+mj-lt"/>
              <a:buAutoNum type="arabicPeriod"/>
            </a:pPr>
            <a:endParaRPr lang="en-US" dirty="0"/>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6484C5C3-D97E-4AA0-AF79-97842222C05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4270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20</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2"/>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1616-702A-494F-B933-B196B8E7C70F}"/>
              </a:ext>
            </a:extLst>
          </p:cNvPr>
          <p:cNvSpPr>
            <a:spLocks noGrp="1"/>
          </p:cNvSpPr>
          <p:nvPr>
            <p:ph type="title"/>
          </p:nvPr>
        </p:nvSpPr>
        <p:spPr/>
        <p:txBody>
          <a:bodyPr/>
          <a:lstStyle/>
          <a:p>
            <a:r>
              <a:rPr lang="en-US" dirty="0">
                <a:solidFill>
                  <a:schemeClr val="bg1"/>
                </a:solidFill>
              </a:rPr>
              <a:t>Bit</a:t>
            </a:r>
            <a:r>
              <a:rPr lang="en-US" dirty="0"/>
              <a:t>coin Operates at a Substantial Cost</a:t>
            </a:r>
          </a:p>
        </p:txBody>
      </p:sp>
      <p:sp>
        <p:nvSpPr>
          <p:cNvPr id="3" name="Content Placeholder 2">
            <a:extLst>
              <a:ext uri="{FF2B5EF4-FFF2-40B4-BE49-F238E27FC236}">
                <a16:creationId xmlns:a16="http://schemas.microsoft.com/office/drawing/2014/main" id="{03080088-ABDF-4DEF-8FA3-83BB884D8B67}"/>
              </a:ext>
            </a:extLst>
          </p:cNvPr>
          <p:cNvSpPr>
            <a:spLocks noGrp="1"/>
          </p:cNvSpPr>
          <p:nvPr>
            <p:ph idx="1"/>
          </p:nvPr>
        </p:nvSpPr>
        <p:spPr/>
        <p:txBody>
          <a:bodyPr/>
          <a:lstStyle/>
          <a:p>
            <a:r>
              <a:rPr lang="en-US" dirty="0"/>
              <a:t>Presently, Bitcoin mining requires 80.7 terawatt-hours per year, a little less than Belgium’s energy consumption (although less than is used in gold mining). (Note there are other consensus mechanisms that do not use as </a:t>
            </a:r>
            <a:r>
              <a:rPr lang="en-US"/>
              <a:t>much energy.)</a:t>
            </a:r>
            <a:endParaRPr lang="en-US" dirty="0"/>
          </a:p>
          <a:p>
            <a:r>
              <a:rPr lang="en-US" dirty="0"/>
              <a:t>China currently has 46 percent of the computer power devoted to mining with the US second with 16.8%</a:t>
            </a:r>
          </a:p>
          <a:p>
            <a:r>
              <a:rPr lang="en-US" dirty="0"/>
              <a:t>But the Chinese government vowed to put an end to bitcoin mining. (</a:t>
            </a:r>
            <a:r>
              <a:rPr lang="en-US" i="1" dirty="0"/>
              <a:t>The Economist</a:t>
            </a:r>
            <a:r>
              <a:rPr lang="en-US" dirty="0"/>
              <a:t>, 7/10/2021)</a:t>
            </a:r>
          </a:p>
        </p:txBody>
      </p:sp>
      <p:sp>
        <p:nvSpPr>
          <p:cNvPr id="4" name="Slide Number Placeholder 3">
            <a:extLst>
              <a:ext uri="{FF2B5EF4-FFF2-40B4-BE49-F238E27FC236}">
                <a16:creationId xmlns:a16="http://schemas.microsoft.com/office/drawing/2014/main" id="{4A077EE1-09E2-4145-A5CA-0442F66B0BFE}"/>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TextBox 5">
            <a:extLst>
              <a:ext uri="{FF2B5EF4-FFF2-40B4-BE49-F238E27FC236}">
                <a16:creationId xmlns:a16="http://schemas.microsoft.com/office/drawing/2014/main" id="{C1648B1D-D193-4B6E-BDDA-B0C98C8466DD}"/>
              </a:ext>
            </a:extLst>
          </p:cNvPr>
          <p:cNvSpPr txBox="1"/>
          <p:nvPr/>
        </p:nvSpPr>
        <p:spPr>
          <a:xfrm>
            <a:off x="6988628" y="5922068"/>
            <a:ext cx="6096000" cy="461665"/>
          </a:xfrm>
          <a:prstGeom prst="rect">
            <a:avLst/>
          </a:prstGeom>
          <a:noFill/>
        </p:spPr>
        <p:txBody>
          <a:bodyPr wrap="square">
            <a:spAutoFit/>
          </a:bodyPr>
          <a:lstStyle/>
          <a:p>
            <a:r>
              <a:rPr lang="en-US" sz="2400" dirty="0"/>
              <a:t>Source:  https://cbeci.org/</a:t>
            </a:r>
          </a:p>
        </p:txBody>
      </p:sp>
    </p:spTree>
    <p:extLst>
      <p:ext uri="{BB962C8B-B14F-4D97-AF65-F5344CB8AC3E}">
        <p14:creationId xmlns:p14="http://schemas.microsoft.com/office/powerpoint/2010/main" val="32755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As an economist, however, I think about the fundamental value of an asset:  </a:t>
            </a:r>
          </a:p>
          <a:p>
            <a:pPr marL="914400" lvl="1" indent="-457200">
              <a:buFont typeface="+mj-lt"/>
              <a:buAutoNum type="arabicPeriod"/>
            </a:pPr>
            <a:r>
              <a:rPr lang="en-US" dirty="0"/>
              <a:t>Discounted future cash flows that the stock, bond or derivative promises.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cashflows.</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E45C-A283-411C-AED4-846E74286C47}"/>
              </a:ext>
            </a:extLst>
          </p:cNvPr>
          <p:cNvSpPr>
            <a:spLocks noGrp="1"/>
          </p:cNvSpPr>
          <p:nvPr>
            <p:ph type="title"/>
          </p:nvPr>
        </p:nvSpPr>
        <p:spPr/>
        <p:txBody>
          <a:bodyPr/>
          <a:lstStyle/>
          <a:p>
            <a:r>
              <a:rPr lang="en-US" dirty="0">
                <a:solidFill>
                  <a:schemeClr val="bg1"/>
                </a:solidFill>
              </a:rPr>
              <a:t>And</a:t>
            </a:r>
            <a:r>
              <a:rPr lang="en-US" dirty="0">
                <a:solidFill>
                  <a:schemeClr val="accent5">
                    <a:lumMod val="50000"/>
                  </a:schemeClr>
                </a:solidFill>
              </a:rPr>
              <a:t>, Most Economists Agree (IGM Forum)</a:t>
            </a:r>
          </a:p>
        </p:txBody>
      </p:sp>
      <p:sp>
        <p:nvSpPr>
          <p:cNvPr id="4" name="Slide Number Placeholder 3">
            <a:extLst>
              <a:ext uri="{FF2B5EF4-FFF2-40B4-BE49-F238E27FC236}">
                <a16:creationId xmlns:a16="http://schemas.microsoft.com/office/drawing/2014/main" id="{6B35CEDD-503C-4BD5-AC37-AF49BC2BF89A}"/>
              </a:ext>
            </a:extLst>
          </p:cNvPr>
          <p:cNvSpPr>
            <a:spLocks noGrp="1"/>
          </p:cNvSpPr>
          <p:nvPr>
            <p:ph type="sldNum" sz="quarter" idx="12"/>
          </p:nvPr>
        </p:nvSpPr>
        <p:spPr/>
        <p:txBody>
          <a:bodyPr/>
          <a:lstStyle/>
          <a:p>
            <a:fld id="{D9F085D5-EC86-4F6A-B501-C1359CB39116}" type="slidenum">
              <a:rPr lang="en-GB" smtClean="0"/>
              <a:t>24</a:t>
            </a:fld>
            <a:endParaRPr lang="en-GB"/>
          </a:p>
        </p:txBody>
      </p:sp>
      <p:grpSp>
        <p:nvGrpSpPr>
          <p:cNvPr id="29" name="Group 28">
            <a:extLst>
              <a:ext uri="{FF2B5EF4-FFF2-40B4-BE49-F238E27FC236}">
                <a16:creationId xmlns:a16="http://schemas.microsoft.com/office/drawing/2014/main" id="{38206669-D771-497A-852C-85BA8A614150}"/>
              </a:ext>
            </a:extLst>
          </p:cNvPr>
          <p:cNvGrpSpPr>
            <a:grpSpLocks noChangeAspect="1"/>
          </p:cNvGrpSpPr>
          <p:nvPr/>
        </p:nvGrpSpPr>
        <p:grpSpPr>
          <a:xfrm>
            <a:off x="6070911" y="1350068"/>
            <a:ext cx="5282889" cy="4572000"/>
            <a:chOff x="0" y="0"/>
            <a:chExt cx="5775960" cy="4998720"/>
          </a:xfrm>
        </p:grpSpPr>
        <p:pic>
          <p:nvPicPr>
            <p:cNvPr id="30" name="Content Placeholder 15">
              <a:extLst>
                <a:ext uri="{FF2B5EF4-FFF2-40B4-BE49-F238E27FC236}">
                  <a16:creationId xmlns:a16="http://schemas.microsoft.com/office/drawing/2014/main" id="{616FCD71-B925-438C-9D5F-E65CBA60F0C6}"/>
                </a:ext>
              </a:extLst>
            </p:cNvPr>
            <p:cNvPicPr>
              <a:picLocks noGrp="1" noChangeAspect="1"/>
            </p:cNvPicPr>
            <p:nvPr/>
          </p:nvPicPr>
          <p:blipFill>
            <a:blip r:embed="rId2"/>
            <a:stretch>
              <a:fillRect/>
            </a:stretch>
          </p:blipFill>
          <p:spPr>
            <a:xfrm>
              <a:off x="1242060" y="1249680"/>
              <a:ext cx="3378200" cy="3749040"/>
            </a:xfrm>
            <a:prstGeom prst="rect">
              <a:avLst/>
            </a:prstGeom>
          </p:spPr>
        </p:pic>
        <p:sp>
          <p:nvSpPr>
            <p:cNvPr id="31" name="TextBox 25">
              <a:extLst>
                <a:ext uri="{FF2B5EF4-FFF2-40B4-BE49-F238E27FC236}">
                  <a16:creationId xmlns:a16="http://schemas.microsoft.com/office/drawing/2014/main" id="{A7334782-586C-417F-BD65-6ED283EB1159}"/>
                </a:ext>
              </a:extLst>
            </p:cNvPr>
            <p:cNvSpPr txBox="1"/>
            <p:nvPr/>
          </p:nvSpPr>
          <p:spPr>
            <a:xfrm>
              <a:off x="0" y="0"/>
              <a:ext cx="5775960" cy="1397635"/>
            </a:xfrm>
            <a:prstGeom prst="rect">
              <a:avLst/>
            </a:prstGeom>
            <a:noFill/>
          </p:spPr>
          <p:txBody>
            <a:bodyPr wrap="square" rtlCol="0">
              <a:spAutoFit/>
            </a:bodyPr>
            <a:lstStyle/>
            <a:p>
              <a:pPr marL="0" marR="0">
                <a:lnSpc>
                  <a:spcPct val="107000"/>
                </a:lnSpc>
                <a:spcBef>
                  <a:spcPts val="0"/>
                </a:spcBef>
                <a:spcAft>
                  <a:spcPts val="800"/>
                </a:spcAft>
              </a:pP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substantial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ource of the value of …Bitcoin, arises from … use in illegal activities (7/31/2019)</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EAB2A1C8-EAE3-46BD-AF33-579FEE0AE314}"/>
              </a:ext>
            </a:extLst>
          </p:cNvPr>
          <p:cNvGrpSpPr>
            <a:grpSpLocks noChangeAspect="1"/>
          </p:cNvGrpSpPr>
          <p:nvPr/>
        </p:nvGrpSpPr>
        <p:grpSpPr>
          <a:xfrm>
            <a:off x="787624" y="1350068"/>
            <a:ext cx="5212080" cy="4673293"/>
            <a:chOff x="0" y="0"/>
            <a:chExt cx="5257800" cy="4974590"/>
          </a:xfrm>
        </p:grpSpPr>
        <p:pic>
          <p:nvPicPr>
            <p:cNvPr id="35" name="Picture 34">
              <a:extLst>
                <a:ext uri="{FF2B5EF4-FFF2-40B4-BE49-F238E27FC236}">
                  <a16:creationId xmlns:a16="http://schemas.microsoft.com/office/drawing/2014/main" id="{0DA93A6F-9079-4B49-A471-F78BF3A39E62}"/>
                </a:ext>
              </a:extLst>
            </p:cNvPr>
            <p:cNvPicPr>
              <a:picLocks noChangeAspect="1"/>
            </p:cNvPicPr>
            <p:nvPr/>
          </p:nvPicPr>
          <p:blipFill>
            <a:blip r:embed="rId3"/>
            <a:stretch>
              <a:fillRect/>
            </a:stretch>
          </p:blipFill>
          <p:spPr>
            <a:xfrm>
              <a:off x="594360" y="975360"/>
              <a:ext cx="4663440" cy="3999230"/>
            </a:xfrm>
            <a:prstGeom prst="rect">
              <a:avLst/>
            </a:prstGeom>
          </p:spPr>
        </p:pic>
        <p:sp>
          <p:nvSpPr>
            <p:cNvPr id="36" name="TextBox 22">
              <a:extLst>
                <a:ext uri="{FF2B5EF4-FFF2-40B4-BE49-F238E27FC236}">
                  <a16:creationId xmlns:a16="http://schemas.microsoft.com/office/drawing/2014/main" id="{76C24776-8342-412F-8E24-39368FE47A30}"/>
                </a:ext>
              </a:extLst>
            </p:cNvPr>
            <p:cNvSpPr txBox="1"/>
            <p:nvPr/>
          </p:nvSpPr>
          <p:spPr>
            <a:xfrm>
              <a:off x="0" y="0"/>
              <a:ext cx="4714875" cy="920953"/>
            </a:xfrm>
            <a:prstGeom prst="rect">
              <a:avLst/>
            </a:prstGeom>
            <a:noFill/>
          </p:spPr>
          <p:txBody>
            <a:bodyPr wrap="square" rtlCol="0">
              <a:spAutoFit/>
            </a:bodyPr>
            <a:lstStyle/>
            <a:p>
              <a:pPr marL="0" marR="0">
                <a:lnSpc>
                  <a:spcPct val="107000"/>
                </a:lnSpc>
                <a:spcBef>
                  <a:spcPts val="0"/>
                </a:spcBef>
                <a:spcAft>
                  <a:spcPts val="800"/>
                </a:spcAft>
              </a:pP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bitcoin has a fundamental value of at least $1000 (12/20/2017)</a:t>
              </a:r>
            </a:p>
          </p:txBody>
        </p:sp>
      </p:grpSp>
      <p:sp>
        <p:nvSpPr>
          <p:cNvPr id="38" name="TextBox 37">
            <a:extLst>
              <a:ext uri="{FF2B5EF4-FFF2-40B4-BE49-F238E27FC236}">
                <a16:creationId xmlns:a16="http://schemas.microsoft.com/office/drawing/2014/main" id="{D82BEAAD-3875-4DBD-B16A-9071EC34D2EC}"/>
              </a:ext>
            </a:extLst>
          </p:cNvPr>
          <p:cNvSpPr txBox="1"/>
          <p:nvPr/>
        </p:nvSpPr>
        <p:spPr>
          <a:xfrm>
            <a:off x="4747022" y="5949571"/>
            <a:ext cx="6093618" cy="400110"/>
          </a:xfrm>
          <a:prstGeom prst="rect">
            <a:avLst/>
          </a:prstGeom>
          <a:noFill/>
        </p:spPr>
        <p:txBody>
          <a:bodyPr wrap="square">
            <a:spAutoFit/>
          </a:bodyPr>
          <a:lstStyle/>
          <a:p>
            <a:r>
              <a:rPr lang="en-US" sz="2000" dirty="0"/>
              <a:t>https://www.igmchicago.org/surveys/</a:t>
            </a:r>
          </a:p>
        </p:txBody>
      </p:sp>
    </p:spTree>
    <p:extLst>
      <p:ext uri="{BB962C8B-B14F-4D97-AF65-F5344CB8AC3E}">
        <p14:creationId xmlns:p14="http://schemas.microsoft.com/office/powerpoint/2010/main" val="32710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The value cryptographically protected digital-token technology is nuanced:</a:t>
            </a:r>
          </a:p>
          <a:p>
            <a:pPr lvl="1"/>
            <a:r>
              <a:rPr lang="en-US" dirty="0"/>
              <a:t>Digital tokens are already serving the needs of the unbanked, particularly in Africa.</a:t>
            </a:r>
          </a:p>
          <a:p>
            <a:pPr lvl="1"/>
            <a:r>
              <a:rPr lang="en-US" dirty="0"/>
              <a:t>Cryptographic protection is a tougher call and depends on your views of privacy rights, as well as what information is being kept private (e.g., medical records versus financial transactions)</a:t>
            </a:r>
          </a:p>
          <a:p>
            <a:r>
              <a:rPr lang="en-US" dirty="0"/>
              <a:t>Blockchain technologies have significant promise which is already being realized.</a:t>
            </a:r>
          </a:p>
          <a:p>
            <a:pPr lvl="1"/>
            <a:r>
              <a:rPr lang="en-US" dirty="0"/>
              <a:t>Supply Chains (Walmart IBM)</a:t>
            </a:r>
          </a:p>
          <a:p>
            <a:pPr lvl="1"/>
            <a:r>
              <a:rPr lang="en-US" dirty="0"/>
              <a:t>Smart Contracts (Xbox royalties)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19DF-8E34-4F6F-8842-799E19DBA8AE}"/>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Block</a:t>
            </a:r>
            <a:r>
              <a:rPr lang="en-US" dirty="0"/>
              <a:t>chain Applications:</a:t>
            </a:r>
          </a:p>
        </p:txBody>
      </p:sp>
      <p:sp>
        <p:nvSpPr>
          <p:cNvPr id="3" name="Content Placeholder 2">
            <a:extLst>
              <a:ext uri="{FF2B5EF4-FFF2-40B4-BE49-F238E27FC236}">
                <a16:creationId xmlns:a16="http://schemas.microsoft.com/office/drawing/2014/main" id="{407D1E72-06F4-434D-859F-8E90F3AD5021}"/>
              </a:ext>
            </a:extLst>
          </p:cNvPr>
          <p:cNvSpPr>
            <a:spLocks noGrp="1"/>
          </p:cNvSpPr>
          <p:nvPr>
            <p:ph idx="1"/>
          </p:nvPr>
        </p:nvSpPr>
        <p:spPr/>
        <p:txBody>
          <a:bodyPr/>
          <a:lstStyle/>
          <a:p>
            <a:pPr marL="514350" indent="-514350">
              <a:buFont typeface="+mj-lt"/>
              <a:buAutoNum type="arabicPeriod"/>
            </a:pPr>
            <a:r>
              <a:rPr lang="en-US" dirty="0"/>
              <a:t>Walmart’s Blockchain (with help from IBM) for fresh produce</a:t>
            </a:r>
          </a:p>
          <a:p>
            <a:pPr lvl="1"/>
            <a:r>
              <a:rPr lang="en-US" dirty="0"/>
              <a:t>Walmart requires providers to enter their deliveries into a blockchain.</a:t>
            </a:r>
          </a:p>
          <a:p>
            <a:pPr lvl="1"/>
            <a:r>
              <a:rPr lang="en-US" dirty="0"/>
              <a:t>The blockchain then traces the shipment through the supply chain to the point of final sale.</a:t>
            </a:r>
          </a:p>
          <a:p>
            <a:pPr lvl="1"/>
            <a:r>
              <a:rPr lang="en-US" dirty="0"/>
              <a:t>Benefit?  Think Romaine.  Walmart can trace the origin of its produce in 2.2 seconds as opposed to the 7 days pre-blockchain</a:t>
            </a:r>
          </a:p>
        </p:txBody>
      </p:sp>
      <p:sp>
        <p:nvSpPr>
          <p:cNvPr id="4" name="Slide Number Placeholder 3">
            <a:extLst>
              <a:ext uri="{FF2B5EF4-FFF2-40B4-BE49-F238E27FC236}">
                <a16:creationId xmlns:a16="http://schemas.microsoft.com/office/drawing/2014/main" id="{15F3C207-932C-4CF5-861E-B7E69A1D3149}"/>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5043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19DF-8E34-4F6F-8842-799E19DBA8AE}"/>
              </a:ext>
            </a:extLst>
          </p:cNvPr>
          <p:cNvSpPr>
            <a:spLocks noGrp="1"/>
          </p:cNvSpPr>
          <p:nvPr>
            <p:ph type="title"/>
          </p:nvPr>
        </p:nvSpPr>
        <p:spPr/>
        <p:txBody>
          <a:bodyPr/>
          <a:lstStyle/>
          <a:p>
            <a:r>
              <a:rPr lang="en-US" dirty="0">
                <a:solidFill>
                  <a:schemeClr val="bg1"/>
                </a:solidFill>
              </a:rPr>
              <a:t>Sec</a:t>
            </a:r>
            <a:r>
              <a:rPr lang="en-US" dirty="0">
                <a:solidFill>
                  <a:schemeClr val="accent5">
                    <a:lumMod val="50000"/>
                  </a:schemeClr>
                </a:solidFill>
              </a:rPr>
              <a:t>ond Block</a:t>
            </a:r>
            <a:r>
              <a:rPr lang="en-US" dirty="0"/>
              <a:t>chain Applications:</a:t>
            </a:r>
          </a:p>
        </p:txBody>
      </p:sp>
      <p:sp>
        <p:nvSpPr>
          <p:cNvPr id="3" name="Content Placeholder 2">
            <a:extLst>
              <a:ext uri="{FF2B5EF4-FFF2-40B4-BE49-F238E27FC236}">
                <a16:creationId xmlns:a16="http://schemas.microsoft.com/office/drawing/2014/main" id="{407D1E72-06F4-434D-859F-8E90F3AD5021}"/>
              </a:ext>
            </a:extLst>
          </p:cNvPr>
          <p:cNvSpPr>
            <a:spLocks noGrp="1"/>
          </p:cNvSpPr>
          <p:nvPr>
            <p:ph idx="1"/>
          </p:nvPr>
        </p:nvSpPr>
        <p:spPr/>
        <p:txBody>
          <a:bodyPr/>
          <a:lstStyle/>
          <a:p>
            <a:pPr marL="0" indent="0">
              <a:buNone/>
            </a:pPr>
            <a:r>
              <a:rPr lang="en-US" dirty="0"/>
              <a:t>Smart Contracts:  simple computer programs that run when predetermined conditions are met, typically maintained on a blockchain.</a:t>
            </a:r>
          </a:p>
          <a:p>
            <a:pPr marL="514350" indent="-514350">
              <a:buFont typeface="+mj-lt"/>
              <a:buAutoNum type="arabicPeriod" startAt="2"/>
            </a:pPr>
            <a:r>
              <a:rPr lang="en-US" dirty="0"/>
              <a:t>Xbox and Intellectual Property Rights:</a:t>
            </a:r>
          </a:p>
          <a:p>
            <a:pPr marL="914400" lvl="1" indent="-457200">
              <a:buFont typeface="+mj-lt"/>
              <a:buAutoNum type="arabicPeriod"/>
            </a:pPr>
            <a:r>
              <a:rPr lang="en-US" dirty="0"/>
              <a:t>Smart Contract on blockchains which specify payouts based on sales and other criteria.</a:t>
            </a:r>
          </a:p>
          <a:p>
            <a:pPr marL="914400" lvl="1" indent="-457200">
              <a:buFont typeface="+mj-lt"/>
              <a:buAutoNum type="arabicPeriod"/>
            </a:pPr>
            <a:r>
              <a:rPr lang="en-US" dirty="0"/>
              <a:t>Sales information is fed continuously and transparently into the smart contract, which then disburse funds.</a:t>
            </a:r>
          </a:p>
          <a:p>
            <a:pPr marL="914400" lvl="1" indent="-457200">
              <a:buFont typeface="+mj-lt"/>
              <a:buAutoNum type="arabicPeriod"/>
            </a:pPr>
            <a:r>
              <a:rPr lang="en-US" dirty="0"/>
              <a:t>Access times to royalties was reduced from 45 days to 4 minutes and Xbox’s accounting workload by 70% </a:t>
            </a:r>
          </a:p>
          <a:p>
            <a:pPr marL="0" indent="0">
              <a:buNone/>
            </a:pPr>
            <a:endParaRPr lang="en-US" dirty="0"/>
          </a:p>
        </p:txBody>
      </p:sp>
      <p:sp>
        <p:nvSpPr>
          <p:cNvPr id="4" name="Slide Number Placeholder 3">
            <a:extLst>
              <a:ext uri="{FF2B5EF4-FFF2-40B4-BE49-F238E27FC236}">
                <a16:creationId xmlns:a16="http://schemas.microsoft.com/office/drawing/2014/main" id="{15F3C207-932C-4CF5-861E-B7E69A1D3149}"/>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extBox 4">
            <a:extLst>
              <a:ext uri="{FF2B5EF4-FFF2-40B4-BE49-F238E27FC236}">
                <a16:creationId xmlns:a16="http://schemas.microsoft.com/office/drawing/2014/main" id="{784FC3BF-4C5E-4D7E-B97F-CC24C9BA927D}"/>
              </a:ext>
            </a:extLst>
          </p:cNvPr>
          <p:cNvSpPr txBox="1"/>
          <p:nvPr/>
        </p:nvSpPr>
        <p:spPr>
          <a:xfrm>
            <a:off x="3690257" y="5581791"/>
            <a:ext cx="7663543" cy="830997"/>
          </a:xfrm>
          <a:prstGeom prst="rect">
            <a:avLst/>
          </a:prstGeom>
          <a:noFill/>
        </p:spPr>
        <p:txBody>
          <a:bodyPr wrap="square" rtlCol="0">
            <a:spAutoFit/>
          </a:bodyPr>
          <a:lstStyle/>
          <a:p>
            <a:r>
              <a:rPr lang="en-US" sz="2400" dirty="0"/>
              <a:t>Source for 2 examples: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690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Digital Payments More Generally?</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a:t>
            </a:r>
          </a:p>
          <a:p>
            <a:pPr marL="0" indent="0">
              <a:buNone/>
            </a:pPr>
            <a:r>
              <a:rPr lang="en-US" dirty="0"/>
              <a:t>Economic Opportunities Don’t Go Unmet for Long</a:t>
            </a:r>
          </a:p>
          <a:p>
            <a:r>
              <a:rPr lang="en-US" dirty="0"/>
              <a:t>Meeting the Banking Needs in Less Developed Countries:  Mobile Money.</a:t>
            </a:r>
          </a:p>
          <a:p>
            <a:r>
              <a:rPr lang="en-US" dirty="0"/>
              <a:t>In the developed world perfecting a </a:t>
            </a:r>
            <a:r>
              <a:rPr lang="en-US" dirty="0" err="1"/>
              <a:t>crytpo</a:t>
            </a:r>
            <a:r>
              <a:rPr lang="en-US" dirty="0"/>
              <a:t>-medium of exchange:  </a:t>
            </a:r>
            <a:r>
              <a:rPr lang="en-US" dirty="0" err="1"/>
              <a:t>stablecoins</a:t>
            </a:r>
            <a:r>
              <a:rPr lang="en-US" dirty="0"/>
              <a:t>.</a:t>
            </a:r>
          </a:p>
          <a:p>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3494-1B87-4093-B317-5EF5A43C1C99}"/>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bile (as in cellphone) Money</a:t>
            </a:r>
            <a:endParaRPr lang="en-US" dirty="0">
              <a:solidFill>
                <a:schemeClr val="bg1"/>
              </a:solidFill>
            </a:endParaRPr>
          </a:p>
        </p:txBody>
      </p:sp>
      <p:sp>
        <p:nvSpPr>
          <p:cNvPr id="3" name="Content Placeholder 2">
            <a:extLst>
              <a:ext uri="{FF2B5EF4-FFF2-40B4-BE49-F238E27FC236}">
                <a16:creationId xmlns:a16="http://schemas.microsoft.com/office/drawing/2014/main" id="{9B914064-20E7-423F-AF0E-FCC4203AA427}"/>
              </a:ext>
            </a:extLst>
          </p:cNvPr>
          <p:cNvSpPr>
            <a:spLocks noGrp="1"/>
          </p:cNvSpPr>
          <p:nvPr>
            <p:ph idx="1"/>
          </p:nvPr>
        </p:nvSpPr>
        <p:spPr/>
        <p:txBody>
          <a:bodyPr/>
          <a:lstStyle/>
          <a:p>
            <a:pPr marL="0" indent="0">
              <a:buNone/>
            </a:pPr>
            <a:r>
              <a:rPr lang="en-US" dirty="0"/>
              <a:t>M-</a:t>
            </a:r>
            <a:r>
              <a:rPr lang="en-US" dirty="0" err="1"/>
              <a:t>Pesa</a:t>
            </a:r>
            <a:r>
              <a:rPr lang="en-US" dirty="0"/>
              <a:t>: </a:t>
            </a:r>
          </a:p>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p>
        </p:txBody>
      </p:sp>
      <p:sp>
        <p:nvSpPr>
          <p:cNvPr id="4" name="Slide Number Placeholder 3">
            <a:extLst>
              <a:ext uri="{FF2B5EF4-FFF2-40B4-BE49-F238E27FC236}">
                <a16:creationId xmlns:a16="http://schemas.microsoft.com/office/drawing/2014/main" id="{B4738718-EFC6-4CE6-9E4A-339A48940475}"/>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extBox 4">
            <a:extLst>
              <a:ext uri="{FF2B5EF4-FFF2-40B4-BE49-F238E27FC236}">
                <a16:creationId xmlns:a16="http://schemas.microsoft.com/office/drawing/2014/main" id="{D9596E39-5D27-4686-9050-E960FD291A4A}"/>
              </a:ext>
            </a:extLst>
          </p:cNvPr>
          <p:cNvSpPr txBox="1"/>
          <p:nvPr/>
        </p:nvSpPr>
        <p:spPr>
          <a:xfrm>
            <a:off x="4909457" y="6230226"/>
            <a:ext cx="5334000" cy="646331"/>
          </a:xfrm>
          <a:prstGeom prst="rect">
            <a:avLst/>
          </a:prstGeom>
          <a:noFill/>
        </p:spPr>
        <p:txBody>
          <a:bodyPr wrap="square" rtlCol="0">
            <a:spAutoFit/>
          </a:bodyPr>
          <a:lstStyle/>
          <a:p>
            <a:pPr marL="0" indent="0">
              <a:buNone/>
            </a:pPr>
            <a:r>
              <a:rPr lang="en-US"/>
              <a:t>https://www.vox.com/future-perfect/21420357/kenya-mobile-banking-unbanked-cellphone-money</a:t>
            </a:r>
            <a:endParaRPr lang="en-US" dirty="0"/>
          </a:p>
        </p:txBody>
      </p:sp>
    </p:spTree>
    <p:extLst>
      <p:ext uri="{BB962C8B-B14F-4D97-AF65-F5344CB8AC3E}">
        <p14:creationId xmlns:p14="http://schemas.microsoft.com/office/powerpoint/2010/main" val="149315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590+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p:txBody>
          <a:bodyPr/>
          <a:lstStyle/>
          <a:p>
            <a:r>
              <a:rPr lang="en-US" dirty="0" err="1">
                <a:solidFill>
                  <a:schemeClr val="bg1"/>
                </a:solidFill>
              </a:rPr>
              <a:t>Sta</a:t>
            </a:r>
            <a:r>
              <a:rPr lang="en-US" dirty="0" err="1">
                <a:solidFill>
                  <a:schemeClr val="accent5">
                    <a:lumMod val="50000"/>
                  </a:schemeClr>
                </a:solidFill>
              </a:rPr>
              <a:t>blecoins</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lnSpcReduction="10000"/>
          </a:bodyPr>
          <a:lstStyle/>
          <a:p>
            <a:r>
              <a:rPr lang="en-US" dirty="0"/>
              <a:t>2014 “Tether”: cryptocurrency supposed to be backed by dollars so its price would always have a value of $1.</a:t>
            </a:r>
          </a:p>
          <a:p>
            <a:r>
              <a:rPr lang="en-US" dirty="0"/>
              <a:t>All sorts of operational and legal problems, including</a:t>
            </a:r>
          </a:p>
          <a:p>
            <a:pPr marL="0" indent="0">
              <a:buNone/>
            </a:pPr>
            <a:r>
              <a:rPr lang="en-US" sz="2400" b="1" i="1" dirty="0">
                <a:solidFill>
                  <a:srgbClr val="333333"/>
                </a:solidFill>
                <a:effectLst/>
                <a:latin typeface="Times New Roman" panose="02020603050405020304" pitchFamily="18" charset="0"/>
                <a:cs typeface="Times New Roman" panose="02020603050405020304" pitchFamily="18" charset="0"/>
              </a:rPr>
              <a:t>WSJ</a:t>
            </a:r>
            <a:r>
              <a:rPr lang="en-US" sz="24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endParaRPr lang="en-US" dirty="0"/>
          </a:p>
          <a:p>
            <a:r>
              <a:rPr lang="en-US" dirty="0"/>
              <a:t>Enter Facebook and Diem:  Proposed blockchain enabled </a:t>
            </a:r>
            <a:r>
              <a:rPr lang="en-US" dirty="0" err="1"/>
              <a:t>stablecoin</a:t>
            </a:r>
            <a:r>
              <a:rPr lang="en-US" dirty="0"/>
              <a:t> </a:t>
            </a:r>
            <a:endParaRPr lang="en-US" i="1" dirty="0"/>
          </a:p>
          <a:p>
            <a:pPr marL="0" indent="0">
              <a:buNone/>
            </a:pPr>
            <a:r>
              <a:rPr lang="en-US" sz="2400" i="1" dirty="0">
                <a:solidFill>
                  <a:schemeClr val="tx1"/>
                </a:solidFill>
                <a:latin typeface="Times roman"/>
              </a:rPr>
              <a:t>Bloomberg </a:t>
            </a:r>
            <a:r>
              <a:rPr lang="en-US" sz="2400" b="0" i="1" dirty="0">
                <a:solidFill>
                  <a:schemeClr val="tx1"/>
                </a:solidFill>
                <a:latin typeface="Times roman"/>
              </a:rPr>
              <a:t>7/27/2021:  “</a:t>
            </a:r>
            <a:r>
              <a:rPr lang="en-US" sz="2400" b="0" i="0" dirty="0">
                <a:solidFill>
                  <a:schemeClr val="tx1"/>
                </a:solidFill>
                <a:effectLst/>
                <a:latin typeface="Times roman"/>
              </a:rPr>
              <a:t>Tether and the </a:t>
            </a:r>
            <a:r>
              <a:rPr lang="en-US" sz="2400" b="0" i="0" u="none" strike="noStrike" dirty="0">
                <a:solidFill>
                  <a:schemeClr val="tx1"/>
                </a:solidFill>
                <a:effectLst/>
                <a:latin typeface="Times roman"/>
                <a:hlinkClick r:id="rId2" tooltip="Company Overview">
                  <a:extLst>
                    <a:ext uri="{A12FA001-AC4F-418D-AE19-62706E023703}">
                      <ahyp:hlinkClr xmlns:ahyp="http://schemas.microsoft.com/office/drawing/2018/hyperlinkcolor" val="tx"/>
                    </a:ext>
                  </a:extLst>
                </a:hlinkClick>
              </a:rPr>
              <a:t>Facebook Inc.</a:t>
            </a:r>
            <a:r>
              <a:rPr lang="en-US" sz="2400" b="0" i="0" dirty="0">
                <a:solidFill>
                  <a:schemeClr val="tx1"/>
                </a:solidFill>
                <a:effectLst/>
                <a:latin typeface="Times roman"/>
              </a:rPr>
              <a:t>-backed Diem token were a main focus of a recent meeting U.S. regulators held on the financial risks posed by </a:t>
            </a:r>
            <a:r>
              <a:rPr lang="en-US" sz="2400" b="0" i="0" dirty="0" err="1">
                <a:solidFill>
                  <a:schemeClr val="tx1"/>
                </a:solidFill>
                <a:effectLst/>
                <a:latin typeface="Times roman"/>
              </a:rPr>
              <a:t>stablecoins</a:t>
            </a:r>
            <a:r>
              <a:rPr lang="en-US" sz="2400" b="0" dirty="0">
                <a:solidFill>
                  <a:schemeClr val="tx1"/>
                </a:solidFill>
                <a:latin typeface="Times roman"/>
              </a:rPr>
              <a:t>.</a:t>
            </a:r>
          </a:p>
          <a:p>
            <a:r>
              <a:rPr lang="en-US" dirty="0">
                <a:solidFill>
                  <a:schemeClr val="accent5">
                    <a:lumMod val="50000"/>
                  </a:schemeClr>
                </a:solidFill>
              </a:rPr>
              <a:t>Elizabeth Warren:  </a:t>
            </a:r>
            <a:r>
              <a:rPr lang="en-US" b="0" dirty="0"/>
              <a:t>Cryptocurrency is the wild west of our financial system”</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lnSpcReduction="10000"/>
          </a:bodyPr>
          <a:lstStyle/>
          <a:p>
            <a:r>
              <a:rPr lang="en-US" dirty="0"/>
              <a:t>“The monetary system is a public good that permeates people’s everyday lives.”  “The overriding criterion when evaluating a change to… the monetary system should be whether it serves the public interest.”  </a:t>
            </a:r>
          </a:p>
          <a:p>
            <a:r>
              <a:rPr lang="en-US" dirty="0"/>
              <a:t>Should we leave the development of innovations to the monetary systems solely to the private market.</a:t>
            </a:r>
          </a:p>
          <a:p>
            <a:r>
              <a:rPr lang="en-US" dirty="0"/>
              <a:t>The Band 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digital!</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p:txBody>
          <a:bodyPr/>
          <a:lstStyle/>
          <a:p>
            <a:r>
              <a:rPr lang="en-US" dirty="0"/>
              <a:t>Countries as Diverse as China, Sweden, Ecuador have begun experiments with CBDCs.</a:t>
            </a:r>
          </a:p>
          <a:p>
            <a:r>
              <a:rPr lang="en-US" dirty="0"/>
              <a:t>Recently, the Bank of England and the European Central Bank have announced intentions to investigate different kinds of CBDCs.</a:t>
            </a:r>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466C-95B6-4AC7-A910-5AFC5EE996C8}"/>
              </a:ext>
            </a:extLst>
          </p:cNvPr>
          <p:cNvSpPr>
            <a:spLocks noGrp="1"/>
          </p:cNvSpPr>
          <p:nvPr>
            <p:ph type="title"/>
          </p:nvPr>
        </p:nvSpPr>
        <p:spPr/>
        <p:txBody>
          <a:bodyPr/>
          <a:lstStyle/>
          <a:p>
            <a:r>
              <a:rPr lang="en-US" dirty="0">
                <a:solidFill>
                  <a:schemeClr val="bg1"/>
                </a:solidFill>
              </a:rPr>
              <a:t>Th</a:t>
            </a:r>
            <a:r>
              <a:rPr lang="en-US" dirty="0"/>
              <a:t>e Fed’s Response:  Lukewarm at Best</a:t>
            </a:r>
          </a:p>
        </p:txBody>
      </p:sp>
      <p:sp>
        <p:nvSpPr>
          <p:cNvPr id="3" name="Content Placeholder 2">
            <a:extLst>
              <a:ext uri="{FF2B5EF4-FFF2-40B4-BE49-F238E27FC236}">
                <a16:creationId xmlns:a16="http://schemas.microsoft.com/office/drawing/2014/main" id="{ED5C73F6-0D96-4C1D-855B-DD9CC9206D62}"/>
              </a:ext>
            </a:extLst>
          </p:cNvPr>
          <p:cNvSpPr>
            <a:spLocks noGrp="1"/>
          </p:cNvSpPr>
          <p:nvPr>
            <p:ph idx="1"/>
          </p:nvPr>
        </p:nvSpPr>
        <p:spPr/>
        <p:txBody>
          <a:bodyPr>
            <a:normAutofit/>
          </a:bodyPr>
          <a:lstStyle/>
          <a:p>
            <a:r>
              <a:rPr lang="en-US" dirty="0"/>
              <a:t>In the next couple of months, The Fed will issue a public discussion paper on a digital dollar.</a:t>
            </a:r>
          </a:p>
          <a:p>
            <a:r>
              <a:rPr lang="en-US" i="0" dirty="0">
                <a:solidFill>
                  <a:schemeClr val="accent5">
                    <a:lumMod val="50000"/>
                  </a:schemeClr>
                </a:solidFill>
                <a:effectLst/>
                <a:latin typeface="knowledge-regular"/>
              </a:rPr>
              <a:t>"I am legitimately undecided on whether the benefits outweigh the costs or vice versa," Powell said during a hearing before the Senate Banking Committee, Reuters, 7/15/21</a:t>
            </a:r>
            <a:endParaRPr lang="en-US" dirty="0">
              <a:solidFill>
                <a:schemeClr val="accent5">
                  <a:lumMod val="50000"/>
                </a:schemeClr>
              </a:solidFill>
            </a:endParaRPr>
          </a:p>
          <a:p>
            <a:r>
              <a:rPr lang="en-US" dirty="0"/>
              <a:t>Governor Christopher Waller in a 8/5/2021 Speech</a:t>
            </a:r>
            <a:r>
              <a:rPr lang="en-US" dirty="0">
                <a:solidFill>
                  <a:schemeClr val="accent5">
                    <a:lumMod val="50000"/>
                  </a:schemeClr>
                </a:solidFill>
              </a:rPr>
              <a:t>, “</a:t>
            </a:r>
            <a:r>
              <a:rPr lang="en-US" i="0" dirty="0">
                <a:solidFill>
                  <a:schemeClr val="accent5">
                    <a:lumMod val="50000"/>
                  </a:schemeClr>
                </a:solidFill>
                <a:effectLst/>
                <a:latin typeface="Arial" panose="020B0604020202020204" pitchFamily="34" charset="0"/>
              </a:rPr>
              <a:t> I am left with the conclusion that a CBDC remains a solution in search of a problem.”</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7EC16842-B5DC-4A57-8B57-8D2A0E03DB57}"/>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6758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70559"/>
            <a:ext cx="10515600" cy="5924791"/>
          </a:xfrm>
        </p:spPr>
        <p:txBody>
          <a:bodyPr>
            <a:normAutofit fontScale="32500" lnSpcReduction="20000"/>
          </a:bodyPr>
          <a:lstStyle/>
          <a:p>
            <a:pPr marL="0" indent="0" algn="ctr">
              <a:buNone/>
            </a:pPr>
            <a:r>
              <a:rPr lang="en-US" sz="8600" dirty="0"/>
              <a:t>Learn More</a:t>
            </a:r>
          </a:p>
          <a:p>
            <a:pPr marL="0" indent="0" algn="ctr">
              <a:buNone/>
            </a:pPr>
            <a:r>
              <a:rPr lang="en-US" sz="8600" dirty="0"/>
              <a:t>E Prasad, </a:t>
            </a:r>
            <a:r>
              <a:rPr lang="en-US" sz="8600" i="1" dirty="0"/>
              <a:t>The Future of Money </a:t>
            </a:r>
            <a:r>
              <a:rPr lang="en-US" sz="8600" dirty="0"/>
              <a:t>(</a:t>
            </a:r>
            <a:r>
              <a:rPr lang="en-US" sz="8600" dirty="0">
                <a:hlinkClick r:id="rId2"/>
              </a:rPr>
              <a:t>https://youtu.be/o3NuHb7V1IA</a:t>
            </a:r>
            <a:r>
              <a:rPr lang="en-US" sz="8600" dirty="0"/>
              <a:t>)</a:t>
            </a:r>
          </a:p>
          <a:p>
            <a:pPr marL="0" indent="0" algn="ctr">
              <a:buNone/>
            </a:pPr>
            <a:r>
              <a:rPr lang="en-US" sz="8600" dirty="0"/>
              <a:t>N. Mehta, et.al. </a:t>
            </a:r>
            <a:r>
              <a:rPr lang="en-US" sz="8600" i="1" dirty="0"/>
              <a:t>Blockchain Bubble or Revolution</a:t>
            </a:r>
            <a:endParaRPr lang="en-US" sz="8600" dirty="0"/>
          </a:p>
          <a:p>
            <a:pPr marL="0" indent="0" algn="ctr">
              <a:buNone/>
            </a:pPr>
            <a:endParaRPr lang="en-US" sz="5100" dirty="0">
              <a:hlinkClick r:id="rId3"/>
            </a:endParaRPr>
          </a:p>
          <a:p>
            <a:pPr marL="0" indent="0" algn="ctr">
              <a:buNone/>
            </a:pPr>
            <a:r>
              <a:rPr lang="en-US" sz="7400" dirty="0">
                <a:hlinkClick r:id="rId3"/>
              </a:rPr>
              <a:t>www.NEEDelegation.org</a:t>
            </a:r>
            <a:endParaRPr lang="en-US" sz="7400" dirty="0"/>
          </a:p>
          <a:p>
            <a:pPr marL="0" indent="0" algn="ctr">
              <a:buNone/>
            </a:pPr>
            <a:r>
              <a:rPr lang="en-US" sz="7400" dirty="0"/>
              <a:t>Geoffrey Woglom</a:t>
            </a:r>
          </a:p>
          <a:p>
            <a:pPr marL="0" indent="0" algn="ctr">
              <a:buNone/>
            </a:pPr>
            <a:r>
              <a:rPr lang="en-US" sz="7400"/>
              <a:t>grwoglom</a:t>
            </a:r>
            <a:r>
              <a:rPr lang="en-US" sz="7400" dirty="0"/>
              <a:t>@amherst</a:t>
            </a:r>
            <a:r>
              <a:rPr lang="en-US" sz="7400"/>
              <a:t>.edu</a:t>
            </a:r>
            <a:endParaRPr lang="en-US" sz="7400" dirty="0"/>
          </a:p>
          <a:p>
            <a:pPr marL="0" indent="0" algn="ctr">
              <a:buNone/>
            </a:pPr>
            <a:endParaRPr lang="en-US" sz="7400" dirty="0"/>
          </a:p>
          <a:p>
            <a:pPr marL="0" indent="0" algn="ctr">
              <a:buNone/>
            </a:pPr>
            <a:r>
              <a:rPr lang="en-US" sz="7400" dirty="0"/>
              <a:t>Contact NEED: </a:t>
            </a:r>
            <a:r>
              <a:rPr lang="en-US" sz="7400" dirty="0" err="1"/>
              <a:t>I</a:t>
            </a:r>
            <a:r>
              <a:rPr lang="en-US" sz="7400" dirty="0" err="1">
                <a:hlinkClick r:id="rId4"/>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5"/>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356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can be improved to lower transactions costs, increase security and better meet the needs of the “unbanked.”</a:t>
            </a:r>
          </a:p>
          <a:p>
            <a:pPr marL="514350" indent="-514350">
              <a:buFont typeface="+mj-lt"/>
              <a:buAutoNum type="arabicPeriod"/>
            </a:pPr>
            <a:r>
              <a:rPr lang="en-US" dirty="0"/>
              <a:t>Bitcoin has not and cannot meet these needs.</a:t>
            </a:r>
          </a:p>
          <a:p>
            <a:pPr marL="514350" indent="-514350">
              <a:buFont typeface="+mj-lt"/>
              <a:buAutoNum type="arabicPeriod"/>
            </a:pPr>
            <a:r>
              <a:rPr lang="en-US" dirty="0"/>
              <a:t>The technologies underlying Bitcoin, however, have the potential to make the payments system better.</a:t>
            </a:r>
          </a:p>
          <a:p>
            <a:pPr marL="514350" indent="-514350">
              <a:buFont typeface="+mj-lt"/>
              <a:buAutoNum type="arabicPeriod"/>
            </a:pPr>
            <a:r>
              <a:rPr lang="en-US" dirty="0"/>
              <a:t>Changes to the payments system are coming: should it be driven by the private sector or by the Fed? </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2783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pic>
        <p:nvPicPr>
          <p:cNvPr id="11" name="Content Placeholder 10" descr="Graphical user interface, chart, line chart&#10;&#10;Description automatically generated">
            <a:extLst>
              <a:ext uri="{FF2B5EF4-FFF2-40B4-BE49-F238E27FC236}">
                <a16:creationId xmlns:a16="http://schemas.microsoft.com/office/drawing/2014/main" id="{9429AEC3-C632-4FEF-852A-B08F088D9709}"/>
              </a:ext>
            </a:extLst>
          </p:cNvPr>
          <p:cNvPicPr>
            <a:picLocks noGrp="1" noChangeAspect="1"/>
          </p:cNvPicPr>
          <p:nvPr>
            <p:ph idx="1"/>
          </p:nvPr>
        </p:nvPicPr>
        <p:blipFill>
          <a:blip r:embed="rId2"/>
          <a:stretch>
            <a:fillRect/>
          </a:stretch>
        </p:blipFill>
        <p:spPr>
          <a:xfrm>
            <a:off x="838200" y="1305820"/>
            <a:ext cx="10515600" cy="4676093"/>
          </a:xfrm>
        </p:spPr>
      </p:pic>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256F7EA4-CE5B-459D-B713-F636F350EDA4}"/>
              </a:ext>
            </a:extLst>
          </p:cNvPr>
          <p:cNvSpPr txBox="1"/>
          <p:nvPr/>
        </p:nvSpPr>
        <p:spPr>
          <a:xfrm>
            <a:off x="1514475" y="2388766"/>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698671" y="1845643"/>
            <a:ext cx="5238752" cy="2602913"/>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1884662"/>
              <a:ext cx="510948" cy="253017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42,000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028" name="Picture 4" descr="Image">
            <a:extLst>
              <a:ext uri="{FF2B5EF4-FFF2-40B4-BE49-F238E27FC236}">
                <a16:creationId xmlns:a16="http://schemas.microsoft.com/office/drawing/2014/main" id="{F659B31B-E475-4AFE-AB5D-D5F3C20869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3899" y="1554162"/>
            <a:ext cx="3263502"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ABBF69F-DBCD-426B-BF47-D20590CD7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010" y="1554162"/>
            <a:ext cx="5848504" cy="438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723900" y="0"/>
            <a:ext cx="10515600" cy="1325563"/>
          </a:xfrm>
        </p:spPr>
        <p:txBody>
          <a:bodyPr/>
          <a:lstStyle/>
          <a:p>
            <a:r>
              <a:rPr lang="en-US" dirty="0">
                <a:solidFill>
                  <a:schemeClr val="bg1"/>
                </a:solidFill>
              </a:rPr>
              <a:t>And </a:t>
            </a:r>
            <a:r>
              <a:rPr lang="en-US" dirty="0"/>
              <a:t>an Origin Story Worthy of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dirty="0"/>
              <a:t>Lehman Brothers Bankruptcy, 9/2008</a:t>
            </a:r>
          </a:p>
          <a:p>
            <a:pPr lvl="1"/>
            <a:r>
              <a:rPr lang="en-US" dirty="0"/>
              <a:t>Halloween 2008: a white paper is published on the Internet laying out the idea and design for Bitcoin.  The author (or authors) used Satoshi </a:t>
            </a:r>
            <a:r>
              <a:rPr lang="en-US" dirty="0" err="1"/>
              <a:t>Nakomoto</a:t>
            </a:r>
            <a:r>
              <a:rPr lang="en-US" dirty="0"/>
              <a:t> as a pseudonym.</a:t>
            </a:r>
          </a:p>
          <a:p>
            <a:pPr lvl="1"/>
            <a:r>
              <a:rPr lang="en-US" dirty="0"/>
              <a:t>January 2009:   Satoshi releases the first version of the Bitcoin software.</a:t>
            </a:r>
          </a:p>
          <a:p>
            <a:pPr lvl="1"/>
            <a:r>
              <a:rPr lang="en-US" dirty="0"/>
              <a:t>2009-2010:  Satoshi releases new versions of the software and is actively involved in Internet Chatter about Bitcoin.</a:t>
            </a:r>
          </a:p>
          <a:p>
            <a:pPr lvl="1"/>
            <a:r>
              <a:rPr lang="en-US"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55784</TotalTime>
  <Words>2552</Words>
  <Application>Microsoft Macintosh PowerPoint</Application>
  <PresentationFormat>Widescreen</PresentationFormat>
  <Paragraphs>284</Paragraphs>
  <Slides>35</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fell</vt:lpstr>
      <vt:lpstr>Garamond</vt:lpstr>
      <vt:lpstr>knowledge-regular</vt:lpstr>
      <vt:lpstr>Times New Roman</vt:lpstr>
      <vt:lpstr>Times roman</vt:lpstr>
      <vt:lpstr>Custom Design</vt:lpstr>
      <vt:lpstr>PowerPoint Presentation</vt:lpstr>
      <vt:lpstr> National Economic Education Delegation</vt:lpstr>
      <vt:lpstr>Who Are We?</vt:lpstr>
      <vt:lpstr> Available NEED Topics Include:</vt:lpstr>
      <vt:lpstr>Credits and Disclaimer</vt:lpstr>
      <vt:lpstr>Takeaways</vt:lpstr>
      <vt:lpstr>Bitcoins: What is the Excitement About?</vt:lpstr>
      <vt:lpstr>One of the Over 42,000 Bitcoin ATMs</vt:lpstr>
      <vt:lpstr>And an Origin Story Worthy of Pulp Novel!</vt:lpstr>
      <vt:lpstr>Sorry, Economists Focus on Economic Role</vt:lpstr>
      <vt:lpstr>Opportunities:  Reduce Transaction Costs</vt:lpstr>
      <vt:lpstr>Opportunities:  Serve Unmet Need</vt:lpstr>
      <vt:lpstr>Reduce Cyber Risk</vt:lpstr>
      <vt:lpstr>Economic Opportunities</vt:lpstr>
      <vt:lpstr>What is Cryptocurrency such as Bitcoin?</vt:lpstr>
      <vt:lpstr>Facts about Cryptocurrencies (as of 9/13)</vt:lpstr>
      <vt:lpstr>So, how does it work?</vt:lpstr>
      <vt:lpstr>Mining for Bitcoin</vt:lpstr>
      <vt:lpstr>Bitcoins Two Innovations:</vt:lpstr>
      <vt:lpstr>Question #1:  Is Bitcoin serving an economic role</vt:lpstr>
      <vt:lpstr>Bitcoin Operates at a Substantial Cost</vt:lpstr>
      <vt:lpstr>What Role Does Bitcoin Play?</vt:lpstr>
      <vt:lpstr>But What about as an Investment?</vt:lpstr>
      <vt:lpstr>And, Most Economists Agree (IGM Forum)</vt:lpstr>
      <vt:lpstr>Question #2:  The Value of the New Technology?</vt:lpstr>
      <vt:lpstr>Two Blockchain Applications:</vt:lpstr>
      <vt:lpstr>Second Blockchain Applications:</vt:lpstr>
      <vt:lpstr>What about Digital Payments More Generally?</vt:lpstr>
      <vt:lpstr>Mobile (as in cellphone) Money</vt:lpstr>
      <vt:lpstr>Stablecoins</vt:lpstr>
      <vt:lpstr>Do We Need More Than (Good) Regulation?</vt:lpstr>
      <vt:lpstr>CBDCs and Other Central Bank Liabilities</vt:lpstr>
      <vt:lpstr>The Devil Is In the Details</vt:lpstr>
      <vt:lpstr>The Fed’s Response:  Lukewarm at Best</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650</cp:revision>
  <cp:lastPrinted>2021-04-06T18:03:23Z</cp:lastPrinted>
  <dcterms:created xsi:type="dcterms:W3CDTF">2017-05-03T22:30:38Z</dcterms:created>
  <dcterms:modified xsi:type="dcterms:W3CDTF">2021-09-14T18:02:52Z</dcterms:modified>
</cp:coreProperties>
</file>