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0"/>
  </p:notesMasterIdLst>
  <p:sldIdLst>
    <p:sldId id="1026" r:id="rId2"/>
    <p:sldId id="4162" r:id="rId3"/>
    <p:sldId id="4163" r:id="rId4"/>
    <p:sldId id="4164" r:id="rId5"/>
    <p:sldId id="4001" r:id="rId6"/>
    <p:sldId id="4165" r:id="rId7"/>
    <p:sldId id="3974" r:id="rId8"/>
    <p:sldId id="4070" r:id="rId9"/>
    <p:sldId id="4166" r:id="rId10"/>
    <p:sldId id="4094" r:id="rId11"/>
    <p:sldId id="4168" r:id="rId12"/>
    <p:sldId id="4169" r:id="rId13"/>
    <p:sldId id="4167" r:id="rId14"/>
    <p:sldId id="4154" r:id="rId15"/>
    <p:sldId id="4127" r:id="rId16"/>
    <p:sldId id="331" r:id="rId17"/>
    <p:sldId id="4129" r:id="rId18"/>
    <p:sldId id="4130" r:id="rId19"/>
    <p:sldId id="4131" r:id="rId20"/>
    <p:sldId id="4137" r:id="rId21"/>
    <p:sldId id="4138" r:id="rId22"/>
    <p:sldId id="4139" r:id="rId23"/>
    <p:sldId id="4140" r:id="rId24"/>
    <p:sldId id="4142" r:id="rId25"/>
    <p:sldId id="4135" r:id="rId26"/>
    <p:sldId id="4128" r:id="rId27"/>
    <p:sldId id="406" r:id="rId28"/>
    <p:sldId id="4095" r:id="rId29"/>
    <p:sldId id="407" r:id="rId30"/>
    <p:sldId id="408" r:id="rId31"/>
    <p:sldId id="410" r:id="rId32"/>
    <p:sldId id="500" r:id="rId33"/>
    <p:sldId id="727" r:id="rId34"/>
    <p:sldId id="353" r:id="rId35"/>
    <p:sldId id="354" r:id="rId36"/>
    <p:sldId id="355" r:id="rId37"/>
    <p:sldId id="356" r:id="rId38"/>
    <p:sldId id="357" r:id="rId39"/>
    <p:sldId id="358" r:id="rId40"/>
    <p:sldId id="501" r:id="rId41"/>
    <p:sldId id="502" r:id="rId42"/>
    <p:sldId id="749" r:id="rId43"/>
    <p:sldId id="503" r:id="rId44"/>
    <p:sldId id="437" r:id="rId45"/>
    <p:sldId id="438" r:id="rId46"/>
    <p:sldId id="4096" r:id="rId47"/>
    <p:sldId id="275" r:id="rId48"/>
    <p:sldId id="290" r:id="rId49"/>
    <p:sldId id="291" r:id="rId50"/>
    <p:sldId id="292" r:id="rId51"/>
    <p:sldId id="293" r:id="rId52"/>
    <p:sldId id="813" r:id="rId53"/>
    <p:sldId id="4097" r:id="rId54"/>
    <p:sldId id="439" r:id="rId55"/>
    <p:sldId id="294" r:id="rId56"/>
    <p:sldId id="440" r:id="rId57"/>
    <p:sldId id="295" r:id="rId58"/>
    <p:sldId id="4106" r:id="rId59"/>
    <p:sldId id="441" r:id="rId60"/>
    <p:sldId id="452" r:id="rId61"/>
    <p:sldId id="442" r:id="rId62"/>
    <p:sldId id="428" r:id="rId63"/>
    <p:sldId id="429" r:id="rId64"/>
    <p:sldId id="443" r:id="rId65"/>
    <p:sldId id="430" r:id="rId66"/>
    <p:sldId id="431" r:id="rId67"/>
    <p:sldId id="432" r:id="rId68"/>
    <p:sldId id="433" r:id="rId69"/>
    <p:sldId id="434" r:id="rId70"/>
    <p:sldId id="435" r:id="rId71"/>
    <p:sldId id="385" r:id="rId72"/>
    <p:sldId id="453" r:id="rId73"/>
    <p:sldId id="455" r:id="rId74"/>
    <p:sldId id="436" r:id="rId75"/>
    <p:sldId id="444" r:id="rId76"/>
    <p:sldId id="445" r:id="rId77"/>
    <p:sldId id="806" r:id="rId78"/>
    <p:sldId id="504" r:id="rId79"/>
    <p:sldId id="505" r:id="rId80"/>
    <p:sldId id="506" r:id="rId81"/>
    <p:sldId id="4170" r:id="rId82"/>
    <p:sldId id="507" r:id="rId83"/>
    <p:sldId id="4098" r:id="rId84"/>
    <p:sldId id="810" r:id="rId85"/>
    <p:sldId id="811" r:id="rId86"/>
    <p:sldId id="456" r:id="rId87"/>
    <p:sldId id="4099" r:id="rId88"/>
    <p:sldId id="4100" r:id="rId89"/>
    <p:sldId id="4101" r:id="rId90"/>
    <p:sldId id="4102" r:id="rId91"/>
    <p:sldId id="4103" r:id="rId92"/>
    <p:sldId id="4104" r:id="rId93"/>
    <p:sldId id="4105" r:id="rId94"/>
    <p:sldId id="4171" r:id="rId95"/>
    <p:sldId id="497" r:id="rId96"/>
    <p:sldId id="498" r:id="rId97"/>
    <p:sldId id="4118" r:id="rId98"/>
    <p:sldId id="411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8" autoAdjust="0"/>
    <p:restoredTop sz="91338"/>
  </p:normalViewPr>
  <p:slideViewPr>
    <p:cSldViewPr snapToGrid="0" snapToObjects="1">
      <p:cViewPr varScale="1">
        <p:scale>
          <a:sx n="112" d="100"/>
          <a:sy n="112" d="100"/>
        </p:scale>
        <p:origin x="3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</a:t>
            </a:r>
          </a:p>
          <a:p>
            <a:r>
              <a:rPr lang="en-US" dirty="0"/>
              <a:t>https://</a:t>
            </a:r>
            <a:r>
              <a:rPr lang="en-US" dirty="0" err="1"/>
              <a:t>fred.stlouisfed.org</a:t>
            </a:r>
            <a:r>
              <a:rPr lang="en-US"/>
              <a:t>/series/BOPGSTB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Summer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Kentucky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June-July,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346027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323328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9152-E95C-D45D-9E34-EA6EC967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Trade Balance = Exports minus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0058A-4DE2-04A1-73D6-D98F428A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EAF78-1F98-2522-5ABF-99483B77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C7206-375B-03E2-AFD4-FE4FE0DBB3E9}"/>
              </a:ext>
            </a:extLst>
          </p:cNvPr>
          <p:cNvSpPr txBox="1"/>
          <p:nvPr/>
        </p:nvSpPr>
        <p:spPr>
          <a:xfrm>
            <a:off x="1163876" y="1823221"/>
            <a:ext cx="24310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Note the zero.  This whole thing is negative – a </a:t>
            </a:r>
            <a:r>
              <a:rPr lang="en-US" sz="2400" u="sng" dirty="0">
                <a:solidFill>
                  <a:srgbClr val="FF0000"/>
                </a:solidFill>
              </a:rPr>
              <a:t>trade deficit! </a:t>
            </a:r>
            <a:r>
              <a:rPr lang="en-US" sz="2400" dirty="0">
                <a:solidFill>
                  <a:srgbClr val="FF0000"/>
                </a:solidFill>
              </a:rPr>
              <a:t>– and getting mostly larger since 1992.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24CB73-5595-D2AB-B61B-D11E101A7EFF}"/>
              </a:ext>
            </a:extLst>
          </p:cNvPr>
          <p:cNvCxnSpPr>
            <a:cxnSpLocks/>
          </p:cNvCxnSpPr>
          <p:nvPr/>
        </p:nvCxnSpPr>
        <p:spPr>
          <a:xfrm>
            <a:off x="10071970" y="132556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A8D3AC-582E-FE87-118C-C2D85B8BB13C}"/>
              </a:ext>
            </a:extLst>
          </p:cNvPr>
          <p:cNvSpPr txBox="1"/>
          <p:nvPr/>
        </p:nvSpPr>
        <p:spPr>
          <a:xfrm>
            <a:off x="9386529" y="900016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788D26-DC2F-BE68-0A75-10EE69FEB40C}"/>
              </a:ext>
            </a:extLst>
          </p:cNvPr>
          <p:cNvCxnSpPr>
            <a:cxnSpLocks/>
          </p:cNvCxnSpPr>
          <p:nvPr/>
        </p:nvCxnSpPr>
        <p:spPr>
          <a:xfrm>
            <a:off x="11539603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6F7E7F-FE6F-1BB9-F7D6-A75DCCC9A877}"/>
              </a:ext>
            </a:extLst>
          </p:cNvPr>
          <p:cNvSpPr txBox="1"/>
          <p:nvPr/>
        </p:nvSpPr>
        <p:spPr>
          <a:xfrm>
            <a:off x="10934178" y="906380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Biden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37BBE1-E7A3-46D1-C1A9-3D70AECDA3EE}"/>
              </a:ext>
            </a:extLst>
          </p:cNvPr>
          <p:cNvCxnSpPr>
            <a:cxnSpLocks/>
          </p:cNvCxnSpPr>
          <p:nvPr/>
        </p:nvCxnSpPr>
        <p:spPr>
          <a:xfrm>
            <a:off x="7259193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4DE5C-8E00-D2EF-75A6-CFF8412B6EC5}"/>
              </a:ext>
            </a:extLst>
          </p:cNvPr>
          <p:cNvSpPr txBox="1"/>
          <p:nvPr/>
        </p:nvSpPr>
        <p:spPr>
          <a:xfrm>
            <a:off x="6611330" y="900016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Obama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C37F1E-1C7C-7759-7C92-9B9DB3744C57}"/>
              </a:ext>
            </a:extLst>
          </p:cNvPr>
          <p:cNvCxnSpPr>
            <a:cxnSpLocks/>
          </p:cNvCxnSpPr>
          <p:nvPr/>
        </p:nvCxnSpPr>
        <p:spPr>
          <a:xfrm>
            <a:off x="4292612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576010-9DD4-1C41-F7AF-969BECA5FCA0}"/>
              </a:ext>
            </a:extLst>
          </p:cNvPr>
          <p:cNvSpPr txBox="1"/>
          <p:nvPr/>
        </p:nvSpPr>
        <p:spPr>
          <a:xfrm>
            <a:off x="3594974" y="877116"/>
            <a:ext cx="149897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C8094-EA6F-A67C-E04E-2A7338975682}"/>
              </a:ext>
            </a:extLst>
          </p:cNvPr>
          <p:cNvCxnSpPr>
            <a:cxnSpLocks/>
          </p:cNvCxnSpPr>
          <p:nvPr/>
        </p:nvCxnSpPr>
        <p:spPr>
          <a:xfrm>
            <a:off x="1075510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5D64DD-5D16-133E-DA43-1B1836DA705E}"/>
              </a:ext>
            </a:extLst>
          </p:cNvPr>
          <p:cNvSpPr txBox="1"/>
          <p:nvPr/>
        </p:nvSpPr>
        <p:spPr>
          <a:xfrm>
            <a:off x="87682" y="863898"/>
            <a:ext cx="22432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Clinton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BCD205-801A-ADD9-B315-091598FD6A4F}"/>
              </a:ext>
            </a:extLst>
          </p:cNvPr>
          <p:cNvSpPr/>
          <p:nvPr/>
        </p:nvSpPr>
        <p:spPr>
          <a:xfrm>
            <a:off x="706677" y="1289243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245715-8EF9-3730-8852-B0F8A628A777}"/>
              </a:ext>
            </a:extLst>
          </p:cNvPr>
          <p:cNvCxnSpPr>
            <a:cxnSpLocks/>
          </p:cNvCxnSpPr>
          <p:nvPr/>
        </p:nvCxnSpPr>
        <p:spPr>
          <a:xfrm flipH="1" flipV="1">
            <a:off x="1175100" y="1556211"/>
            <a:ext cx="1204320" cy="4354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  <p:bldP spid="19" grpId="0" animBg="1"/>
      <p:bldP spid="2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</a:t>
            </a:r>
            <a:r>
              <a:rPr lang="en-US" sz="2900" i="1">
                <a:solidFill>
                  <a:schemeClr val="tx2"/>
                </a:solidFill>
              </a:rPr>
              <a:t>of Michigan</a:t>
            </a:r>
            <a:endParaRPr lang="en-US" sz="2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1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University of Kentucky</a:t>
            </a:r>
          </a:p>
          <a:p>
            <a:pPr algn="ctr"/>
            <a:r>
              <a:rPr lang="en-US" sz="2400" i="0" dirty="0"/>
              <a:t>June 15,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9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18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10-Minute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(6/15): 	Trade and Globalization (Alan Deardorff, University of Michigan)</a:t>
            </a:r>
          </a:p>
          <a:p>
            <a:pPr lvl="1"/>
            <a:r>
              <a:rPr lang="en-US" dirty="0"/>
              <a:t>Week 2 (6/22): 	Climate Change (Sarah Jacobson, Williams College)</a:t>
            </a:r>
          </a:p>
          <a:p>
            <a:pPr lvl="1"/>
            <a:r>
              <a:rPr lang="en-US" dirty="0"/>
              <a:t>Week 3 (6/29): 	The Federal Debt (</a:t>
            </a:r>
            <a:r>
              <a:rPr lang="en-US" dirty="0" err="1"/>
              <a:t>Goeffrey</a:t>
            </a:r>
            <a:r>
              <a:rPr lang="en-US" dirty="0"/>
              <a:t>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4 (7/6): 	Economic Inequality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5 (7/13):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(7/20):	Trade Deficits and Exchange Rates(Alan Deardorff, University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5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2767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1371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</a:t>
            </a:r>
            <a:r>
              <a:rPr lang="en-US"/>
              <a:t>mate Change: Sarah Jacobson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63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59231</TotalTime>
  <Words>4264</Words>
  <Application>Microsoft Macintosh PowerPoint</Application>
  <PresentationFormat>Widescreen</PresentationFormat>
  <Paragraphs>737</Paragraphs>
  <Slides>98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4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The Federal Debt is Becoming A Problem</vt:lpstr>
      <vt:lpstr>Income Inequality: Share of Top 10%</vt:lpstr>
      <vt:lpstr>Evidence of the B-W Wealth Gap</vt:lpstr>
      <vt:lpstr>Trade Deficits and Exchange Rates</vt:lpstr>
      <vt:lpstr>US Trade Balance = Exports minus Imports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Climate Change: Sarah Jacobson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313</cp:revision>
  <cp:lastPrinted>2022-01-18T19:59:29Z</cp:lastPrinted>
  <dcterms:created xsi:type="dcterms:W3CDTF">2017-05-03T22:30:38Z</dcterms:created>
  <dcterms:modified xsi:type="dcterms:W3CDTF">2022-07-28T23:36:03Z</dcterms:modified>
</cp:coreProperties>
</file>