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4101" r:id="rId2"/>
    <p:sldId id="328" r:id="rId3"/>
    <p:sldId id="434" r:id="rId4"/>
    <p:sldId id="435" r:id="rId5"/>
    <p:sldId id="4085" r:id="rId6"/>
    <p:sldId id="4001" r:id="rId7"/>
    <p:sldId id="1152" r:id="rId8"/>
    <p:sldId id="4506" r:id="rId9"/>
    <p:sldId id="4414" r:id="rId10"/>
    <p:sldId id="1110" r:id="rId11"/>
    <p:sldId id="4403" r:id="rId12"/>
    <p:sldId id="4404" r:id="rId13"/>
    <p:sldId id="4415" r:id="rId14"/>
    <p:sldId id="4504" r:id="rId15"/>
    <p:sldId id="1114" r:id="rId16"/>
    <p:sldId id="332" r:id="rId17"/>
    <p:sldId id="1279" r:id="rId18"/>
    <p:sldId id="421" r:id="rId19"/>
    <p:sldId id="1268" r:id="rId20"/>
    <p:sldId id="1055" r:id="rId21"/>
    <p:sldId id="1294" r:id="rId22"/>
    <p:sldId id="4501" r:id="rId23"/>
    <p:sldId id="1071" r:id="rId24"/>
    <p:sldId id="4512" r:id="rId25"/>
    <p:sldId id="1271" r:id="rId26"/>
    <p:sldId id="1316" r:id="rId27"/>
    <p:sldId id="1266" r:id="rId28"/>
    <p:sldId id="1118" r:id="rId29"/>
    <p:sldId id="1121" r:id="rId30"/>
    <p:sldId id="1292" r:id="rId31"/>
    <p:sldId id="1119" r:id="rId32"/>
    <p:sldId id="4416" r:id="rId33"/>
    <p:sldId id="4408" r:id="rId34"/>
    <p:sldId id="4411" r:id="rId35"/>
    <p:sldId id="4412" r:id="rId36"/>
    <p:sldId id="4516" r:id="rId37"/>
    <p:sldId id="4508" r:id="rId38"/>
    <p:sldId id="4518" r:id="rId39"/>
    <p:sldId id="4537" r:id="rId40"/>
    <p:sldId id="4511" r:id="rId41"/>
    <p:sldId id="4538" r:id="rId42"/>
    <p:sldId id="4517" r:id="rId43"/>
    <p:sldId id="4413" r:id="rId44"/>
    <p:sldId id="4514" r:id="rId45"/>
    <p:sldId id="4502" r:id="rId46"/>
    <p:sldId id="1278" r:id="rId47"/>
    <p:sldId id="1068" r:id="rId48"/>
    <p:sldId id="1150" r:id="rId49"/>
    <p:sldId id="1045" r:id="rId50"/>
    <p:sldId id="1057" r:id="rId51"/>
    <p:sldId id="4485" r:id="rId52"/>
    <p:sldId id="1281" r:id="rId53"/>
    <p:sldId id="4421" r:id="rId54"/>
    <p:sldId id="1146" r:id="rId55"/>
    <p:sldId id="1280" r:id="rId56"/>
    <p:sldId id="4420" r:id="rId57"/>
    <p:sldId id="102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41" autoAdjust="0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208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friend.php" TargetMode="Externa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err="1">
                <a:solidFill>
                  <a:schemeClr val="tx2"/>
                </a:solidFill>
              </a:rPr>
              <a:t>Viamonte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May 8,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94136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94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2023 Budget Summary (in trillions)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696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$1.7 Trillion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/publication/59727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464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/system/files/2023-02/58848-Outlook.pdf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BA61A-546C-1ECA-1DD4-90F8B8894F74}"/>
              </a:ext>
            </a:extLst>
          </p:cNvPr>
          <p:cNvSpPr/>
          <p:nvPr/>
        </p:nvSpPr>
        <p:spPr>
          <a:xfrm>
            <a:off x="8169965" y="1571717"/>
            <a:ext cx="3518451" cy="452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1699D0BC-F971-BE89-2F09-75C8416E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04" y="1160555"/>
            <a:ext cx="10389696" cy="47604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D5950C-412E-F362-1179-812AC21051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40" y="979343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/Chart-Archive/0199_distribution_tax_expenditures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C79CE-BC36-B07C-5835-B0805F401F90}"/>
              </a:ext>
            </a:extLst>
          </p:cNvPr>
          <p:cNvSpPr txBox="1"/>
          <p:nvPr/>
        </p:nvSpPr>
        <p:spPr>
          <a:xfrm>
            <a:off x="6051756" y="3304935"/>
            <a:ext cx="4510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Total: About $1.2 TRILLION in 2019</a:t>
            </a:r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82CAFCA-4CCF-2F6A-EAA4-21B7A4F7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1661" y="1889115"/>
            <a:ext cx="9888678" cy="2679513"/>
          </a:xfrm>
          <a:prstGeom prst="rect">
            <a:avLst/>
          </a:prstGeom>
        </p:spPr>
      </p:pic>
      <p:pic>
        <p:nvPicPr>
          <p:cNvPr id="5" name="Picture 4" descr="A blue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F016A404-505E-8BA9-DB1C-D943D4305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61" y="1889114"/>
            <a:ext cx="9858588" cy="26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of federal debt is unsustainable.</a:t>
            </a:r>
          </a:p>
          <a:p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2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2023, Q4:  Other Domestic:  	50.7%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19.4%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29.9%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33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B4758685-8614-347D-8FD1-461D3CB2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382"/>
            <a:ext cx="7404100" cy="4711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1/24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29.9%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114095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Market for Treasuries is the deepest, most liquid capital market in the world.</a:t>
            </a:r>
          </a:p>
          <a:p>
            <a:pPr>
              <a:spcAft>
                <a:spcPts val="1500"/>
              </a:spcAft>
            </a:pPr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88% of international transactions involve the dollar.</a:t>
            </a:r>
          </a:p>
          <a:p>
            <a:pPr lvl="1"/>
            <a:r>
              <a:rPr lang="en-US" dirty="0"/>
              <a:t>With some exceptions, foreign governments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Often referred to as “crowding out” private investment.</a:t>
            </a:r>
          </a:p>
          <a:p>
            <a:r>
              <a:rPr lang="en-US" dirty="0" err="1"/>
              <a:t>IntRAgovernmental</a:t>
            </a:r>
            <a:r>
              <a:rPr lang="en-US" dirty="0"/>
              <a:t> debt is (important) bookkeeping.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>
              <a:spcAft>
                <a:spcPts val="1500"/>
              </a:spcAft>
            </a:pPr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r>
              <a:rPr lang="en-US" dirty="0"/>
              <a:t>Most analyses of debt focus on federal </a:t>
            </a:r>
            <a:r>
              <a:rPr lang="en-US" u="sng" dirty="0"/>
              <a:t>debt held by the public</a:t>
            </a:r>
            <a:r>
              <a:rPr lang="en-US" dirty="0"/>
              <a:t>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December 31, 2022</a:t>
            </a:r>
          </a:p>
        </p:txBody>
      </p:sp>
      <p:pic>
        <p:nvPicPr>
          <p:cNvPr id="10" name="Content Placeholder 9" descr="A blue pie chart with white text&#10;&#10;Description automatically generated">
            <a:extLst>
              <a:ext uri="{FF2B5EF4-FFF2-40B4-BE49-F238E27FC236}">
                <a16:creationId xmlns:a16="http://schemas.microsoft.com/office/drawing/2014/main" id="{57F1AA72-1C99-A80B-186D-75D134861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682" y="1235789"/>
            <a:ext cx="4975446" cy="4994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5671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72708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$27.0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</a:t>
            </a:r>
            <a:r>
              <a:rPr lang="en-US" u="sng" dirty="0"/>
              <a:t>fell from 100% of GDP to 25% of GDP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4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r>
              <a:rPr lang="en-US" dirty="0"/>
              <a:t>, Bernanke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</a:t>
            </a:r>
            <a:r>
              <a:rPr lang="en-US" u="sng" dirty="0"/>
              <a:t>absolute level </a:t>
            </a:r>
            <a:r>
              <a:rPr lang="en-US" dirty="0"/>
              <a:t>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is probably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on this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56F45-07DF-1128-6905-3949DAA5064A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4B026-2825-347E-7FA6-E8A10181D121}"/>
              </a:ext>
            </a:extLst>
          </p:cNvPr>
          <p:cNvSpPr txBox="1"/>
          <p:nvPr/>
        </p:nvSpPr>
        <p:spPr>
          <a:xfrm>
            <a:off x="7814268" y="3198167"/>
            <a:ext cx="95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Coronavirus</a:t>
            </a:r>
          </a:p>
          <a:p>
            <a:r>
              <a:rPr lang="en-US" sz="1200" b="1" dirty="0"/>
              <a:t>Pandemic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0667B-7709-7F85-E855-3A147D49F597}"/>
              </a:ext>
            </a:extLst>
          </p:cNvPr>
          <p:cNvSpPr txBox="1"/>
          <p:nvPr/>
        </p:nvSpPr>
        <p:spPr>
          <a:xfrm>
            <a:off x="7338432" y="3946915"/>
            <a:ext cx="81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Recession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4391E-7BC6-DFE1-7538-688B1DF7AEC7}"/>
              </a:ext>
            </a:extLst>
          </p:cNvPr>
          <p:cNvSpPr txBox="1"/>
          <p:nvPr/>
        </p:nvSpPr>
        <p:spPr>
          <a:xfrm>
            <a:off x="4220798" y="3272838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25BE-AB36-6D03-EB0F-848AD992753D}"/>
              </a:ext>
            </a:extLst>
          </p:cNvPr>
          <p:cNvSpPr txBox="1"/>
          <p:nvPr/>
        </p:nvSpPr>
        <p:spPr>
          <a:xfrm>
            <a:off x="3263153" y="4177747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Depression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EF78A-8A48-826F-0A2F-0A2CA963BF0B}"/>
              </a:ext>
            </a:extLst>
          </p:cNvPr>
          <p:cNvSpPr txBox="1"/>
          <p:nvPr/>
        </p:nvSpPr>
        <p:spPr>
          <a:xfrm>
            <a:off x="2713167" y="4737204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C7147F-9C65-A975-B3AF-D4E83447143F}"/>
              </a:ext>
            </a:extLst>
          </p:cNvPr>
          <p:cNvCxnSpPr>
            <a:stCxn id="10" idx="2"/>
          </p:cNvCxnSpPr>
          <p:nvPr/>
        </p:nvCxnSpPr>
        <p:spPr>
          <a:xfrm>
            <a:off x="7745435" y="4408580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E5FB9-69E0-4459-350D-A594EC2FC966}"/>
              </a:ext>
            </a:extLst>
          </p:cNvPr>
          <p:cNvCxnSpPr/>
          <p:nvPr/>
        </p:nvCxnSpPr>
        <p:spPr>
          <a:xfrm>
            <a:off x="8358937" y="3692962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F74FBA5-85D5-23C9-A426-8070530E957E}"/>
              </a:ext>
            </a:extLst>
          </p:cNvPr>
          <p:cNvSpPr/>
          <p:nvPr/>
        </p:nvSpPr>
        <p:spPr>
          <a:xfrm>
            <a:off x="7373982" y="2722722"/>
            <a:ext cx="1881174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1"/>
            <a:endParaRPr lang="en-US" b="1" dirty="0"/>
          </a:p>
          <a:p>
            <a:pPr lvl="2">
              <a:spcAft>
                <a:spcPts val="1000"/>
              </a:spcAft>
            </a:pPr>
            <a:r>
              <a:rPr lang="en-US" dirty="0"/>
              <a:t>Spending cuts will mean primarily lower-income households.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Tax increases will mean primarily high-income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4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D3B675-8DE1-53CC-3D5C-54CF8D29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565199"/>
            <a:ext cx="10233821" cy="53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3100098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030-891D-F6D5-EE4D-57C0ECF3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at? It’s not 40%? No, it’s 24.1%.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7C38-6D61-B123-59C2-E8569B02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343" y="1276005"/>
            <a:ext cx="6354396" cy="49134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91A2-49D9-1A3B-7C8C-4F7280C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4977-FCA6-D196-A23E-A882A695714F}"/>
              </a:ext>
            </a:extLst>
          </p:cNvPr>
          <p:cNvSpPr txBox="1"/>
          <p:nvPr/>
        </p:nvSpPr>
        <p:spPr>
          <a:xfrm>
            <a:off x="5749447" y="6456851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nymag.com</a:t>
            </a:r>
            <a:r>
              <a:rPr lang="en-US" sz="1200" dirty="0"/>
              <a:t>/intelligencer/article/fact-check-richest-1-dont-pay-40-of-the-taxes.html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3D7A-5301-E8F3-8041-A5CE342CDBB0}"/>
              </a:ext>
            </a:extLst>
          </p:cNvPr>
          <p:cNvSpPr txBox="1"/>
          <p:nvPr/>
        </p:nvSpPr>
        <p:spPr>
          <a:xfrm>
            <a:off x="7271960" y="2557189"/>
            <a:ext cx="474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400 highest income households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Paid an average tax rate of 8%.</a:t>
            </a:r>
          </a:p>
        </p:txBody>
      </p:sp>
    </p:spTree>
    <p:extLst>
      <p:ext uri="{BB962C8B-B14F-4D97-AF65-F5344CB8AC3E}">
        <p14:creationId xmlns:p14="http://schemas.microsoft.com/office/powerpoint/2010/main" val="3765075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0747591-618A-FF4C-52F2-6D42C826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72" y="1091406"/>
            <a:ext cx="9843453" cy="5031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301DE-451D-BFBE-5B32-CF03C75E0725}"/>
              </a:ext>
            </a:extLst>
          </p:cNvPr>
          <p:cNvSpPr txBox="1"/>
          <p:nvPr/>
        </p:nvSpPr>
        <p:spPr>
          <a:xfrm>
            <a:off x="7814268" y="3198167"/>
            <a:ext cx="95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Coronavirus</a:t>
            </a:r>
          </a:p>
          <a:p>
            <a:r>
              <a:rPr lang="en-US" sz="1200" b="1" dirty="0"/>
              <a:t>Pandemic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752ED-173D-703E-774E-90094ED1BF3F}"/>
              </a:ext>
            </a:extLst>
          </p:cNvPr>
          <p:cNvSpPr txBox="1"/>
          <p:nvPr/>
        </p:nvSpPr>
        <p:spPr>
          <a:xfrm>
            <a:off x="7338432" y="3946915"/>
            <a:ext cx="81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Recession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A1DC3-872F-B663-6B28-98A7595B2492}"/>
              </a:ext>
            </a:extLst>
          </p:cNvPr>
          <p:cNvSpPr txBox="1"/>
          <p:nvPr/>
        </p:nvSpPr>
        <p:spPr>
          <a:xfrm>
            <a:off x="4220798" y="3272838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DE953-1993-32D7-AE67-AF7743B5E440}"/>
              </a:ext>
            </a:extLst>
          </p:cNvPr>
          <p:cNvSpPr txBox="1"/>
          <p:nvPr/>
        </p:nvSpPr>
        <p:spPr>
          <a:xfrm>
            <a:off x="3263153" y="4177747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Depression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DE95B-E4F4-5ADA-B349-97E802A249C7}"/>
              </a:ext>
            </a:extLst>
          </p:cNvPr>
          <p:cNvSpPr txBox="1"/>
          <p:nvPr/>
        </p:nvSpPr>
        <p:spPr>
          <a:xfrm>
            <a:off x="2713167" y="4737204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4EA63E-F43E-D8FF-3C6E-ED6697A00F15}"/>
              </a:ext>
            </a:extLst>
          </p:cNvPr>
          <p:cNvCxnSpPr>
            <a:stCxn id="9" idx="2"/>
          </p:cNvCxnSpPr>
          <p:nvPr/>
        </p:nvCxnSpPr>
        <p:spPr>
          <a:xfrm>
            <a:off x="7745435" y="4408580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499788-0BE2-C706-DF38-B51B959F3E65}"/>
              </a:ext>
            </a:extLst>
          </p:cNvPr>
          <p:cNvCxnSpPr/>
          <p:nvPr/>
        </p:nvCxnSpPr>
        <p:spPr>
          <a:xfrm>
            <a:off x="8358937" y="3692962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04419"/>
            <a:ext cx="8953013" cy="50936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DC9230-CBDE-BBA1-2DAC-B75769C130B1}"/>
              </a:ext>
            </a:extLst>
          </p:cNvPr>
          <p:cNvSpPr txBox="1"/>
          <p:nvPr/>
        </p:nvSpPr>
        <p:spPr>
          <a:xfrm>
            <a:off x="8097275" y="6489020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E3924-106B-32AE-B98D-F6679F46B64A}"/>
              </a:ext>
            </a:extLst>
          </p:cNvPr>
          <p:cNvSpPr/>
          <p:nvPr/>
        </p:nvSpPr>
        <p:spPr>
          <a:xfrm>
            <a:off x="8401884" y="3318705"/>
            <a:ext cx="2151815" cy="20118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513326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13335" y="1028702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2539" y="5392948"/>
            <a:ext cx="5885438" cy="8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Does it inevitably have to be paid off? </a:t>
            </a:r>
            <a:r>
              <a:rPr lang="en-US" b="1" dirty="0"/>
              <a:t>No</a:t>
            </a:r>
            <a:r>
              <a:rPr lang="en-US" dirty="0"/>
              <a:t>.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</a:t>
            </a:r>
            <a:r>
              <a:rPr lang="en-US"/>
              <a:t>are elevated – </a:t>
            </a:r>
            <a:r>
              <a:rPr lang="en-US" dirty="0"/>
              <a:t>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Presented?  (1,141 Talks)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97166" y="4608925"/>
            <a:ext cx="2981646" cy="18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0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74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5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400C-99C8-B8D6-B553-B2E8E9F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0A41-3BC0-8040-AB78-FBFE4EB7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E67-D549-3197-843F-21B585BC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332D-3414-9135-650E-DF8F48BC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B328-1699-F9F3-FACE-86DB0EF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1072E-8C19-12D0-09D6-28CD659A35B0}"/>
              </a:ext>
            </a:extLst>
          </p:cNvPr>
          <p:cNvSpPr/>
          <p:nvPr/>
        </p:nvSpPr>
        <p:spPr>
          <a:xfrm>
            <a:off x="6096000" y="3051313"/>
            <a:ext cx="2829339" cy="665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First: A Budget Review</a:t>
            </a:r>
          </a:p>
          <a:p>
            <a:r>
              <a:rPr lang="en-US" dirty="0"/>
              <a:t>The Debt</a:t>
            </a:r>
          </a:p>
          <a:p>
            <a:r>
              <a:rPr lang="en-US" dirty="0"/>
              <a:t>Important Points About the Debt</a:t>
            </a:r>
          </a:p>
          <a:p>
            <a:r>
              <a:rPr lang="en-US" dirty="0"/>
              <a:t>How to Think About the Debt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Budget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48736</TotalTime>
  <Words>2348</Words>
  <Application>Microsoft Macintosh PowerPoint</Application>
  <PresentationFormat>Widescreen</PresentationFormat>
  <Paragraphs>443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nyt-cheltenham-cond</vt:lpstr>
      <vt:lpstr>Custom Design</vt:lpstr>
      <vt:lpstr>PowerPoint Presentation</vt:lpstr>
      <vt:lpstr> National Economic Education Delegation</vt:lpstr>
      <vt:lpstr>Who Are We?</vt:lpstr>
      <vt:lpstr>Where Are We?</vt:lpstr>
      <vt:lpstr>Where Have We Presented?  (1,141 Talks)</vt:lpstr>
      <vt:lpstr> Available NEED Topics Include:</vt:lpstr>
      <vt:lpstr>Credits and Disclaimer</vt:lpstr>
      <vt:lpstr>Outline</vt:lpstr>
      <vt:lpstr>First: A Budget Review</vt:lpstr>
      <vt:lpstr>What Does the US Govt. Budget Look Like?</vt:lpstr>
      <vt:lpstr>But There is More to The Budget!</vt:lpstr>
      <vt:lpstr>What Are Tax Expenditures?</vt:lpstr>
      <vt:lpstr>And Now: The Debt</vt:lpstr>
      <vt:lpstr>PowerPoint Presentation</vt:lpstr>
      <vt:lpstr>Of Debt, Deficits, and Surpluses</vt:lpstr>
      <vt:lpstr>Debt vs. Deficit</vt:lpstr>
      <vt:lpstr>Major Takeaways: Talking Points</vt:lpstr>
      <vt:lpstr> How Does the US Government Borrow?</vt:lpstr>
      <vt:lpstr>Trends in US Debt Holdings Over Time</vt:lpstr>
      <vt:lpstr>Who Holds Debt to Foreigners, 1/24</vt:lpstr>
      <vt:lpstr>Why Do Foreign Investors Buy US Treasuries?</vt:lpstr>
      <vt:lpstr>Important Points:</vt:lpstr>
      <vt:lpstr>Not All Debt Is Created Equal </vt:lpstr>
      <vt:lpstr>U.S. Publicly Held Debt, December 31, 2022</vt:lpstr>
      <vt:lpstr>Two Measures of the Debt</vt:lpstr>
      <vt:lpstr>The All-Important Relative Debt</vt:lpstr>
      <vt:lpstr>Two Measures of RELATIVE Debt</vt:lpstr>
      <vt:lpstr>Key Points About US Relative Debt</vt:lpstr>
      <vt:lpstr> Debt Dynamics</vt:lpstr>
      <vt:lpstr>An Almost Free Lunch</vt:lpstr>
      <vt:lpstr>The Arithmetic of Changes in Relative Debt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Thinking About Today….</vt:lpstr>
      <vt:lpstr>PowerPoint Presentation</vt:lpstr>
      <vt:lpstr>Thinking About Today….</vt:lpstr>
      <vt:lpstr>How To Address the Debt?</vt:lpstr>
      <vt:lpstr>PowerPoint Presentation</vt:lpstr>
      <vt:lpstr>What? It’s not 40%? No, it’s 24.1%.</vt:lpstr>
      <vt:lpstr>Can’t Stop…Thinking About Tomorrow</vt:lpstr>
      <vt:lpstr>Now Let’s Think About Today and the Future</vt:lpstr>
      <vt:lpstr>What Are the Primary Drivers Going Forward?</vt:lpstr>
      <vt:lpstr>Interest Will Grow as a Share of the Deficit</vt:lpstr>
      <vt:lpstr>How to Think About the Debt</vt:lpstr>
      <vt:lpstr>Perspectives on Increased Debt</vt:lpstr>
      <vt:lpstr>Not All Borrowing Is Bad!</vt:lpstr>
      <vt:lpstr>Is The Debt a Problem Today?</vt:lpstr>
      <vt:lpstr>So, Why Worry About it?</vt:lpstr>
      <vt:lpstr>Growth in Relative Debt</vt:lpstr>
      <vt:lpstr>What Is a Fiscal Crisis?</vt:lpstr>
      <vt:lpstr>Summary</vt:lpstr>
      <vt:lpstr>Bottom-Line Takeaways</vt:lpstr>
      <vt:lpstr>Major Takeaways: Talking Points</vt:lpstr>
      <vt:lpstr>Bottom Bottom Line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343</cp:revision>
  <cp:lastPrinted>2024-05-09T04:28:30Z</cp:lastPrinted>
  <dcterms:created xsi:type="dcterms:W3CDTF">2017-05-03T22:30:38Z</dcterms:created>
  <dcterms:modified xsi:type="dcterms:W3CDTF">2024-05-09T04:29:32Z</dcterms:modified>
</cp:coreProperties>
</file>