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9"/>
  </p:notesMasterIdLst>
  <p:sldIdLst>
    <p:sldId id="4101" r:id="rId2"/>
    <p:sldId id="1152" r:id="rId3"/>
    <p:sldId id="1110" r:id="rId4"/>
    <p:sldId id="4504" r:id="rId5"/>
    <p:sldId id="332" r:id="rId6"/>
    <p:sldId id="421" r:id="rId7"/>
    <p:sldId id="1055" r:id="rId8"/>
    <p:sldId id="4501" r:id="rId9"/>
    <p:sldId id="1071" r:id="rId10"/>
    <p:sldId id="1271" r:id="rId11"/>
    <p:sldId id="1316" r:id="rId12"/>
    <p:sldId id="1309" r:id="rId13"/>
    <p:sldId id="1266" r:id="rId14"/>
    <p:sldId id="4408" r:id="rId15"/>
    <p:sldId id="4411" r:id="rId16"/>
    <p:sldId id="4412" r:id="rId17"/>
    <p:sldId id="4413" r:id="rId18"/>
    <p:sldId id="4502" r:id="rId19"/>
    <p:sldId id="4419" r:id="rId20"/>
    <p:sldId id="1278" r:id="rId21"/>
    <p:sldId id="1045" r:id="rId22"/>
    <p:sldId id="1150" r:id="rId23"/>
    <p:sldId id="1281" r:id="rId24"/>
    <p:sldId id="4421" r:id="rId25"/>
    <p:sldId id="1296" r:id="rId26"/>
    <p:sldId id="4420" r:id="rId27"/>
    <p:sldId id="102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50" autoAdjust="0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20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Debt/debt2deficit_gdpshare.png" TargetMode="External"/><Relationship Id="rId5" Type="http://schemas.openxmlformats.org/officeDocument/2006/relationships/image" Target="../media/image10.png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Debt/debt2types.png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con.org/testimonials.php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Sausalito Rotary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August 24,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1997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$24.5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3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032DA-0E8C-5D08-D43E-2B076231683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922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B1B7A48-0D30-31C1-B4CF-3B3CA842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52370" y="1216166"/>
            <a:ext cx="9387048" cy="4651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A14EA5-99F8-D02E-E0E5-8BA54E17939A}"/>
              </a:ext>
            </a:extLst>
          </p:cNvPr>
          <p:cNvSpPr/>
          <p:nvPr/>
        </p:nvSpPr>
        <p:spPr>
          <a:xfrm>
            <a:off x="9551817" y="1493157"/>
            <a:ext cx="1310780" cy="30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00747591-618A-FF4C-52F2-6D42C826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72" y="1091406"/>
            <a:ext cx="9843453" cy="50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0" name="Content Placeholder 9" descr="A picture containing screenshot, font, logo, circle&#10;&#10;Description automatically generated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035" y="1249865"/>
            <a:ext cx="9565329" cy="43513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24507-D064-DB11-AEDB-885131D0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6" y="5493352"/>
            <a:ext cx="5684055" cy="6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4" name="Content Placeholder 13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353" y="1104419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23F07-CA2D-C89C-9F1B-E9920700DC39}"/>
              </a:ext>
            </a:extLst>
          </p:cNvPr>
          <p:cNvSpPr/>
          <p:nvPr/>
        </p:nvSpPr>
        <p:spPr>
          <a:xfrm>
            <a:off x="8408894" y="3429000"/>
            <a:ext cx="2223247" cy="1913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low, but rising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8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are rising.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we must substantially reduce primary deficits.</a:t>
            </a:r>
          </a:p>
          <a:p>
            <a:pPr marL="0" indent="0">
              <a:buNone/>
            </a:pPr>
            <a:r>
              <a:rPr lang="en-US" dirty="0"/>
              <a:t>We MUST MUST MUST continue raising the debt ceiling.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7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3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donate.php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98971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$1,373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904859" y="6456851"/>
            <a:ext cx="2722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/publication/58888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3" name="Content Placeholder 5" descr="A blue and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882CAFCA-4CCF-2F6A-EAA4-21B7A4F7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9240"/>
            <a:ext cx="10515600" cy="29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Federal Reserve</a:t>
            </a:r>
          </a:p>
          <a:p>
            <a:pPr lvl="1"/>
            <a:r>
              <a:rPr lang="en-US" dirty="0"/>
              <a:t>Foreign government and individuals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11/22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047B00-CFDD-6580-BD32-5942DAC18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173042"/>
            <a:ext cx="6092178" cy="4511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464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– in 1990 foreign ownership was less than 20%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114095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45430</TotalTime>
  <Words>996</Words>
  <Application>Microsoft Macintosh PowerPoint</Application>
  <PresentationFormat>Widescreen</PresentationFormat>
  <Paragraphs>216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Courier New</vt:lpstr>
      <vt:lpstr>Custom Design</vt:lpstr>
      <vt:lpstr>PowerPoint Presentation</vt:lpstr>
      <vt:lpstr>Credits and Disclaimer</vt:lpstr>
      <vt:lpstr>What Does the US Govt. Budget Look Like?</vt:lpstr>
      <vt:lpstr>PowerPoint Presentation</vt:lpstr>
      <vt:lpstr>Debt vs. Deficit</vt:lpstr>
      <vt:lpstr> How Does the US Government Borrow?</vt:lpstr>
      <vt:lpstr>Who Holds Debt to Foreigners, 11/22</vt:lpstr>
      <vt:lpstr>Important Points:</vt:lpstr>
      <vt:lpstr>Not All Debt Is Created Equal </vt:lpstr>
      <vt:lpstr>Two Measures of the Debt</vt:lpstr>
      <vt:lpstr>The All-Important Relative Debt</vt:lpstr>
      <vt:lpstr>Relative Debt and Deficit</vt:lpstr>
      <vt:lpstr>Two Measures of RELATIVE Debt</vt:lpstr>
      <vt:lpstr>But Let’s Think About Today</vt:lpstr>
      <vt:lpstr>Why Has the Federal Debt Risen So Much?</vt:lpstr>
      <vt:lpstr>Tax Cuts Have Driven The Debt Increases</vt:lpstr>
      <vt:lpstr>Now Let’s Think About Today and the Future</vt:lpstr>
      <vt:lpstr>Interest Will Grow as a Share of the Deficit</vt:lpstr>
      <vt:lpstr>What Are the Primary Drivers Going Forward?</vt:lpstr>
      <vt:lpstr>How to Think About the Debt</vt:lpstr>
      <vt:lpstr>Is The Debt a Problem Today?</vt:lpstr>
      <vt:lpstr>Not All Borrowing Is Bad!</vt:lpstr>
      <vt:lpstr>What About a Fiscal Crisis?</vt:lpstr>
      <vt:lpstr>Summary</vt:lpstr>
      <vt:lpstr>Bottom Line:  We Need to Worry about  the Debt</vt:lpstr>
      <vt:lpstr>Bottom Bottom Line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311</cp:revision>
  <cp:lastPrinted>2023-04-07T01:02:03Z</cp:lastPrinted>
  <dcterms:created xsi:type="dcterms:W3CDTF">2017-05-03T22:30:38Z</dcterms:created>
  <dcterms:modified xsi:type="dcterms:W3CDTF">2023-08-24T18:37:42Z</dcterms:modified>
</cp:coreProperties>
</file>