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4101" r:id="rId2"/>
    <p:sldId id="4001" r:id="rId3"/>
    <p:sldId id="1152" r:id="rId4"/>
    <p:sldId id="4506" r:id="rId5"/>
    <p:sldId id="4414" r:id="rId6"/>
    <p:sldId id="4507" r:id="rId7"/>
    <p:sldId id="4403" r:id="rId8"/>
    <p:sldId id="4404" r:id="rId9"/>
    <p:sldId id="4415" r:id="rId10"/>
    <p:sldId id="4544" r:id="rId11"/>
    <p:sldId id="1114" r:id="rId12"/>
    <p:sldId id="332" r:id="rId13"/>
    <p:sldId id="1279" r:id="rId14"/>
    <p:sldId id="421" r:id="rId15"/>
    <p:sldId id="1268" r:id="rId16"/>
    <p:sldId id="337" r:id="rId17"/>
    <p:sldId id="4505" r:id="rId18"/>
    <p:sldId id="1294" r:id="rId19"/>
    <p:sldId id="4501" r:id="rId20"/>
    <p:sldId id="1071" r:id="rId21"/>
    <p:sldId id="4512" r:id="rId22"/>
    <p:sldId id="1271" r:id="rId23"/>
    <p:sldId id="4545" r:id="rId24"/>
    <p:sldId id="1309" r:id="rId25"/>
    <p:sldId id="1266" r:id="rId26"/>
    <p:sldId id="1118" r:id="rId27"/>
    <p:sldId id="4543" r:id="rId28"/>
    <p:sldId id="1283" r:id="rId29"/>
    <p:sldId id="4546" r:id="rId30"/>
    <p:sldId id="1292" r:id="rId31"/>
    <p:sldId id="1119" r:id="rId32"/>
    <p:sldId id="4416" r:id="rId33"/>
    <p:sldId id="4408" r:id="rId34"/>
    <p:sldId id="4411" r:id="rId35"/>
    <p:sldId id="4412" r:id="rId36"/>
    <p:sldId id="4516" r:id="rId37"/>
    <p:sldId id="4508" r:id="rId38"/>
    <p:sldId id="4518" r:id="rId39"/>
    <p:sldId id="4537" r:id="rId40"/>
    <p:sldId id="4511" r:id="rId41"/>
    <p:sldId id="4517" r:id="rId42"/>
    <p:sldId id="4413" r:id="rId43"/>
    <p:sldId id="4547" r:id="rId44"/>
    <p:sldId id="4502" r:id="rId45"/>
    <p:sldId id="4419" r:id="rId46"/>
    <p:sldId id="4541" r:id="rId47"/>
    <p:sldId id="1278" r:id="rId48"/>
    <p:sldId id="1068" r:id="rId49"/>
    <p:sldId id="1150" r:id="rId50"/>
    <p:sldId id="1045" r:id="rId51"/>
    <p:sldId id="1057" r:id="rId52"/>
    <p:sldId id="1074" r:id="rId53"/>
    <p:sldId id="4485" r:id="rId54"/>
    <p:sldId id="1281" r:id="rId55"/>
    <p:sldId id="1265" r:id="rId56"/>
    <p:sldId id="4421" r:id="rId57"/>
    <p:sldId id="1280" r:id="rId58"/>
    <p:sldId id="1146" r:id="rId59"/>
    <p:sldId id="4420" r:id="rId60"/>
    <p:sldId id="102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184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2" d="100"/>
        <a:sy n="122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6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R6_Backup/FileShare/Presentations/Base_New/Charts/0.USGraphs/Debt/debt2types.png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Documents/Screen%20Shot%202025-11-11%20at%206.44.34%20P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November 13,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3929449"/>
            <a:ext cx="9144000" cy="205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2"/>
                </a:solidFill>
              </a:rPr>
              <a:t>Sons in Retirement, Branch 54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2"/>
                </a:solidFill>
              </a:rPr>
              <a:t>Jon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E20C9-31EE-4D13-86F8-6B5C69AD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6855" y="2081866"/>
            <a:ext cx="9798287" cy="2694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16D0F-2372-016E-E68B-DD21652FB593}"/>
              </a:ext>
            </a:extLst>
          </p:cNvPr>
          <p:cNvSpPr txBox="1"/>
          <p:nvPr/>
        </p:nvSpPr>
        <p:spPr>
          <a:xfrm>
            <a:off x="7775296" y="6456851"/>
            <a:ext cx="3837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Peter G. Peterson Foundation, National Debt Clock</a:t>
            </a:r>
          </a:p>
        </p:txBody>
      </p:sp>
    </p:spTree>
    <p:extLst>
      <p:ext uri="{BB962C8B-B14F-4D97-AF65-F5344CB8AC3E}">
        <p14:creationId xmlns:p14="http://schemas.microsoft.com/office/powerpoint/2010/main" val="203051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We must enact plans to reduce future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governments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2025, Q2:  Other Domestic:  	52.9%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15.6%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31.5%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9D347-193B-8B3C-4425-93825A6A562B}"/>
              </a:ext>
            </a:extLst>
          </p:cNvPr>
          <p:cNvSpPr txBox="1"/>
          <p:nvPr/>
        </p:nvSpPr>
        <p:spPr>
          <a:xfrm>
            <a:off x="7103326" y="132162"/>
            <a:ext cx="423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pic>
        <p:nvPicPr>
          <p:cNvPr id="8" name="Picture 7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33ECD34A-60C5-BFAB-CA84-BA7E113D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9" y="501493"/>
            <a:ext cx="10154699" cy="55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Dec.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5615" y="1300753"/>
            <a:ext cx="6397040" cy="4729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31.5%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84429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54% of international trade involves the dollar.</a:t>
            </a:r>
          </a:p>
          <a:p>
            <a:pPr lvl="1"/>
            <a:r>
              <a:rPr lang="en-US" dirty="0"/>
              <a:t>88% of foreign exchange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Is College Worth it?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Social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051313"/>
            <a:ext cx="2829339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June,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5C9A92-FA8A-F5AA-02A5-E8C9DEE7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308466" y="1012696"/>
            <a:ext cx="5270269" cy="5284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A7FEB8-422E-5137-0C2B-345AE4220760}"/>
              </a:ext>
            </a:extLst>
          </p:cNvPr>
          <p:cNvSpPr txBox="1"/>
          <p:nvPr/>
        </p:nvSpPr>
        <p:spPr>
          <a:xfrm>
            <a:off x="2464905" y="1206294"/>
            <a:ext cx="1984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Social Security</a:t>
            </a:r>
          </a:p>
          <a:p>
            <a:r>
              <a:rPr lang="en-US" dirty="0"/>
              <a:t>and Medicare</a:t>
            </a:r>
          </a:p>
          <a:p>
            <a:r>
              <a:rPr lang="en-US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194567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57964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401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55649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numerator:</a:t>
            </a:r>
          </a:p>
          <a:p>
            <a:pPr lvl="2"/>
            <a:r>
              <a:rPr lang="en-US" b="1" i="1" dirty="0"/>
              <a:t>If GDP growth is greater than the interest rate on borrowing.</a:t>
            </a:r>
          </a:p>
          <a:p>
            <a:pPr marL="914400" lvl="2" indent="0">
              <a:buNone/>
            </a:pPr>
            <a:endParaRPr lang="en-US" b="1" i="1" dirty="0"/>
          </a:p>
          <a:p>
            <a:pPr lvl="1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ADF2A-AF7C-55CA-5A5A-B22AED9A6E62}"/>
              </a:ext>
            </a:extLst>
          </p:cNvPr>
          <p:cNvSpPr/>
          <p:nvPr/>
        </p:nvSpPr>
        <p:spPr>
          <a:xfrm>
            <a:off x="627185" y="2827867"/>
            <a:ext cx="9939215" cy="309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75868E-808F-6050-6D0B-C3593C9A6EC9}"/>
              </a:ext>
            </a:extLst>
          </p:cNvPr>
          <p:cNvSpPr/>
          <p:nvPr/>
        </p:nvSpPr>
        <p:spPr>
          <a:xfrm>
            <a:off x="1964578" y="1757549"/>
            <a:ext cx="4131422" cy="43582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573C9-9179-5CF4-F8E9-A952C2274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0B55-2BE7-B762-E6A3-1FE3D58A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D6BE-E2CA-9DF2-8249-55067DC16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numerator:</a:t>
            </a:r>
          </a:p>
          <a:p>
            <a:pPr lvl="2"/>
            <a:r>
              <a:rPr lang="en-US" b="1" i="1" dirty="0"/>
              <a:t>If GDP growth is greater than the interest rate on borrowing.</a:t>
            </a:r>
          </a:p>
          <a:p>
            <a:pPr marL="914400" lvl="2" indent="0">
              <a:buNone/>
            </a:pPr>
            <a:endParaRPr lang="en-US" b="1" i="1" dirty="0"/>
          </a:p>
          <a:p>
            <a:pPr lvl="1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9050-A55C-09AB-EB59-E7CC0FBB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probably is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CF14E-A0DC-1B19-2DEC-F5A693FB2ECA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D56F45-07DF-1128-6905-3949DAA5064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6711B-F8D4-1B44-CE24-65B5FF00B5E3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9DED6-DD25-87AB-E6BD-EED93EBC07E7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First: A Budget Overview</a:t>
            </a:r>
          </a:p>
          <a:p>
            <a:r>
              <a:rPr lang="en-US" dirty="0"/>
              <a:t>The Debt</a:t>
            </a:r>
          </a:p>
          <a:p>
            <a:r>
              <a:rPr lang="en-US" dirty="0"/>
              <a:t>Important Points About the Debt</a:t>
            </a:r>
          </a:p>
          <a:p>
            <a:r>
              <a:rPr lang="en-US" dirty="0"/>
              <a:t>How to Think About the Debt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D3B675-8DE1-53CC-3D5C-54CF8D29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565199"/>
            <a:ext cx="10233821" cy="5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5095" y="1137915"/>
            <a:ext cx="9079256" cy="50310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68C17F-A422-0289-5BDE-02246801FB56}"/>
              </a:ext>
            </a:extLst>
          </p:cNvPr>
          <p:cNvSpPr/>
          <p:nvPr/>
        </p:nvSpPr>
        <p:spPr>
          <a:xfrm>
            <a:off x="8799376" y="1513839"/>
            <a:ext cx="1747398" cy="37571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F23BE-574B-87D5-8095-0D403D53E385}"/>
              </a:ext>
            </a:extLst>
          </p:cNvPr>
          <p:cNvSpPr txBox="1"/>
          <p:nvPr/>
        </p:nvSpPr>
        <p:spPr>
          <a:xfrm>
            <a:off x="8928848" y="1785769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12EF-DA7C-AD80-5E7E-7B5281E0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on the Debt is a Growing Problem!</a:t>
            </a:r>
          </a:p>
        </p:txBody>
      </p:sp>
      <p:pic>
        <p:nvPicPr>
          <p:cNvPr id="6" name="Content Placeholder 5" descr="A graph of a graph showing the cost of a product&#10;&#10;Description automatically generated with medium confidence">
            <a:extLst>
              <a:ext uri="{FF2B5EF4-FFF2-40B4-BE49-F238E27FC236}">
                <a16:creationId xmlns:a16="http://schemas.microsoft.com/office/drawing/2014/main" id="{1445061C-6940-15EC-C236-827437ABE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02872" y="1029010"/>
            <a:ext cx="9386255" cy="5201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94D5-152E-ACF3-6154-6D67C7D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1783C-F5D3-82EC-EBE2-37708D4823F1}"/>
              </a:ext>
            </a:extLst>
          </p:cNvPr>
          <p:cNvCxnSpPr>
            <a:cxnSpLocks/>
          </p:cNvCxnSpPr>
          <p:nvPr/>
        </p:nvCxnSpPr>
        <p:spPr>
          <a:xfrm>
            <a:off x="5777948" y="1325563"/>
            <a:ext cx="0" cy="3644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1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513326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2D370-61C4-24E2-5CDD-58E5A1DBC24A}"/>
              </a:ext>
            </a:extLst>
          </p:cNvPr>
          <p:cNvSpPr txBox="1"/>
          <p:nvPr/>
        </p:nvSpPr>
        <p:spPr>
          <a:xfrm>
            <a:off x="2164871" y="5248623"/>
            <a:ext cx="5407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2025          		  2055</a:t>
            </a:r>
          </a:p>
        </p:txBody>
      </p:sp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B8BE9B8-BCFB-C9FB-E5DC-E64DD297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40" y="3147060"/>
            <a:ext cx="2114551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3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 No!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“crowding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high, but coming down.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14% of spending in 2025.</a:t>
            </a:r>
          </a:p>
          <a:p>
            <a:pPr lvl="2"/>
            <a:r>
              <a:rPr lang="en-US" dirty="0"/>
              <a:t>20% of spending in 2055.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31.5%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18" y="662781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 descr="A graph with a green line&#10;&#10;Description automatically generated">
            <a:extLst>
              <a:ext uri="{FF2B5EF4-FFF2-40B4-BE49-F238E27FC236}">
                <a16:creationId xmlns:a16="http://schemas.microsoft.com/office/drawing/2014/main" id="{62939725-4D4B-561B-AD75-D2720CA2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04" y="834411"/>
            <a:ext cx="7772400" cy="539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A374B-90E6-27A6-DDCF-122F16E0221E}"/>
              </a:ext>
            </a:extLst>
          </p:cNvPr>
          <p:cNvSpPr txBox="1"/>
          <p:nvPr/>
        </p:nvSpPr>
        <p:spPr>
          <a:xfrm>
            <a:off x="6515100" y="6456851"/>
            <a:ext cx="5065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taxfoundation.org</a:t>
            </a:r>
            <a:r>
              <a:rPr lang="en-US" sz="1200" dirty="0"/>
              <a:t>/blog/us-debt-compares-to-other-countries/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A6D572-B3AF-D801-5BFA-3E55D13A2F17}"/>
              </a:ext>
            </a:extLst>
          </p:cNvPr>
          <p:cNvCxnSpPr/>
          <p:nvPr/>
        </p:nvCxnSpPr>
        <p:spPr>
          <a:xfrm>
            <a:off x="3325091" y="150668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CA09B1-25BB-A62F-34C4-F32256FC3940}"/>
              </a:ext>
            </a:extLst>
          </p:cNvPr>
          <p:cNvCxnSpPr/>
          <p:nvPr/>
        </p:nvCxnSpPr>
        <p:spPr>
          <a:xfrm>
            <a:off x="3325090" y="248907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BF5776-DBDD-2BFB-C7B1-FFE5F0251E56}"/>
              </a:ext>
            </a:extLst>
          </p:cNvPr>
          <p:cNvCxnSpPr/>
          <p:nvPr/>
        </p:nvCxnSpPr>
        <p:spPr>
          <a:xfrm>
            <a:off x="3210204" y="3429000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E7674-042B-31BE-04D0-1F0649CEEBF7}"/>
              </a:ext>
            </a:extLst>
          </p:cNvPr>
          <p:cNvCxnSpPr/>
          <p:nvPr/>
        </p:nvCxnSpPr>
        <p:spPr>
          <a:xfrm>
            <a:off x="2976168" y="497671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996D3-D4C2-076B-4310-4985994B653D}"/>
              </a:ext>
            </a:extLst>
          </p:cNvPr>
          <p:cNvCxnSpPr/>
          <p:nvPr/>
        </p:nvCxnSpPr>
        <p:spPr>
          <a:xfrm>
            <a:off x="2649681" y="556755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294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population, healthcare costs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18003"/>
              </p:ext>
            </p:extLst>
          </p:nvPr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13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2024 Budget Summary (in Trillions)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696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$1.8 Trillion</a:t>
            </a:r>
          </a:p>
        </p:txBody>
      </p:sp>
    </p:spTree>
    <p:extLst>
      <p:ext uri="{BB962C8B-B14F-4D97-AF65-F5344CB8AC3E}">
        <p14:creationId xmlns:p14="http://schemas.microsoft.com/office/powerpoint/2010/main" val="30039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500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/system/files/2025-01/60870-Outlook-2025.pdf</a:t>
            </a:r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74320" y="1016678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427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/article/chart-pack-individual-taxes/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D582D2-EE5E-EF13-B8F2-EA5559008DC3}"/>
              </a:ext>
            </a:extLst>
          </p:cNvPr>
          <p:cNvSpPr/>
          <p:nvPr/>
        </p:nvSpPr>
        <p:spPr>
          <a:xfrm>
            <a:off x="9743122" y="5841322"/>
            <a:ext cx="1665837" cy="520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52511</TotalTime>
  <Words>2361</Words>
  <Application>Microsoft Macintosh PowerPoint</Application>
  <PresentationFormat>Widescreen</PresentationFormat>
  <Paragraphs>441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 Available NEED Topics Include:</vt:lpstr>
      <vt:lpstr>Credits and Disclaimer</vt:lpstr>
      <vt:lpstr>Outline</vt:lpstr>
      <vt:lpstr>First: A Budget Review</vt:lpstr>
      <vt:lpstr>What Does the US Govt. Budget Look Like?</vt:lpstr>
      <vt:lpstr>But There is More to The Budget!</vt:lpstr>
      <vt:lpstr>What Are Tax Expenditures?</vt:lpstr>
      <vt:lpstr>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PowerPoint Presentation</vt:lpstr>
      <vt:lpstr>Who Holds Debt to Foreigners, Dec. 2024</vt:lpstr>
      <vt:lpstr>Why Do Foreign Investors Buy US Treasuries?</vt:lpstr>
      <vt:lpstr>Important Points:</vt:lpstr>
      <vt:lpstr>Not All Debt Is Created Equal </vt:lpstr>
      <vt:lpstr>U.S. Publicly Held Debt, June, 2025</vt:lpstr>
      <vt:lpstr>Two Measures of the Debt</vt:lpstr>
      <vt:lpstr>The All-Important Relative Debt</vt:lpstr>
      <vt:lpstr>Relative Debt and Deficit</vt:lpstr>
      <vt:lpstr>Two Measures of RELATIVE Debt</vt:lpstr>
      <vt:lpstr>Key Points About US Relative Debt</vt:lpstr>
      <vt:lpstr> Debt Dynamics</vt:lpstr>
      <vt:lpstr>The Post-WWII Fall in Relative Debt</vt:lpstr>
      <vt:lpstr> Debt Dynamics</vt:lpstr>
      <vt:lpstr>An Almost Free Lunch</vt:lpstr>
      <vt:lpstr>The Arithmetic of Changes in Relative Debt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How To Address the Debt?</vt:lpstr>
      <vt:lpstr>PowerPoint Presentation</vt:lpstr>
      <vt:lpstr>Can’t Stop…Thinking About Tomorrow</vt:lpstr>
      <vt:lpstr>Now Let’s Think About Today and the Future</vt:lpstr>
      <vt:lpstr>Interest on the Debt is a Growing Problem!</vt:lpstr>
      <vt:lpstr>Interest Will Grow as a Share of the Deficit</vt:lpstr>
      <vt:lpstr>What Are the Primary Drivers Going Forward?</vt:lpstr>
      <vt:lpstr>Mostly Healthcare</vt:lpstr>
      <vt:lpstr>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What Is a Fiscal Crisis?</vt:lpstr>
      <vt:lpstr>Other Countries Have Higher Debt Levels</vt:lpstr>
      <vt:lpstr>Summary</vt:lpstr>
      <vt:lpstr>Major Takeaways: Talking Points</vt:lpstr>
      <vt:lpstr>Bottom-Line Takeaways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376</cp:revision>
  <cp:lastPrinted>2023-04-07T01:02:03Z</cp:lastPrinted>
  <dcterms:created xsi:type="dcterms:W3CDTF">2017-05-03T22:30:38Z</dcterms:created>
  <dcterms:modified xsi:type="dcterms:W3CDTF">2025-11-13T22:09:54Z</dcterms:modified>
</cp:coreProperties>
</file>