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7"/>
  </p:notesMasterIdLst>
  <p:sldIdLst>
    <p:sldId id="1026" r:id="rId2"/>
    <p:sldId id="4539" r:id="rId3"/>
    <p:sldId id="4094" r:id="rId4"/>
    <p:sldId id="4101" r:id="rId5"/>
    <p:sldId id="1152" r:id="rId6"/>
    <p:sldId id="4506" r:id="rId7"/>
    <p:sldId id="4414" r:id="rId8"/>
    <p:sldId id="1110" r:id="rId9"/>
    <p:sldId id="4403" r:id="rId10"/>
    <p:sldId id="4404" r:id="rId11"/>
    <p:sldId id="4415" r:id="rId12"/>
    <p:sldId id="4504" r:id="rId13"/>
    <p:sldId id="1114" r:id="rId14"/>
    <p:sldId id="332" r:id="rId15"/>
    <p:sldId id="1279" r:id="rId16"/>
    <p:sldId id="421" r:id="rId17"/>
    <p:sldId id="1268" r:id="rId18"/>
    <p:sldId id="4505" r:id="rId19"/>
    <p:sldId id="1294" r:id="rId20"/>
    <p:sldId id="337" r:id="rId21"/>
    <p:sldId id="4501" r:id="rId22"/>
    <p:sldId id="1071" r:id="rId23"/>
    <p:sldId id="4512" r:id="rId24"/>
    <p:sldId id="1271" r:id="rId25"/>
    <p:sldId id="1270" r:id="rId26"/>
    <p:sldId id="1147" r:id="rId27"/>
    <p:sldId id="4540" r:id="rId28"/>
    <p:sldId id="1309" r:id="rId29"/>
    <p:sldId id="1266" r:id="rId30"/>
    <p:sldId id="1118" r:id="rId31"/>
    <p:sldId id="1283" r:id="rId32"/>
    <p:sldId id="1121" r:id="rId33"/>
    <p:sldId id="1292" r:id="rId34"/>
    <p:sldId id="1119" r:id="rId35"/>
    <p:sldId id="4416" r:id="rId36"/>
    <p:sldId id="4408" r:id="rId37"/>
    <p:sldId id="4411" r:id="rId38"/>
    <p:sldId id="4412" r:id="rId39"/>
    <p:sldId id="4516" r:id="rId40"/>
    <p:sldId id="4508" r:id="rId41"/>
    <p:sldId id="4518" r:id="rId42"/>
    <p:sldId id="4537" r:id="rId43"/>
    <p:sldId id="4511" r:id="rId44"/>
    <p:sldId id="4538" r:id="rId45"/>
    <p:sldId id="4517" r:id="rId46"/>
    <p:sldId id="4413" r:id="rId47"/>
    <p:sldId id="1056" r:id="rId48"/>
    <p:sldId id="1120" r:id="rId49"/>
    <p:sldId id="1072" r:id="rId50"/>
    <p:sldId id="4502" r:id="rId51"/>
    <p:sldId id="4419" r:id="rId52"/>
    <p:sldId id="4515" r:id="rId53"/>
    <p:sldId id="4541" r:id="rId54"/>
    <p:sldId id="1278" r:id="rId55"/>
    <p:sldId id="1068" r:id="rId56"/>
    <p:sldId id="1150" r:id="rId57"/>
    <p:sldId id="1045" r:id="rId58"/>
    <p:sldId id="1057" r:id="rId59"/>
    <p:sldId id="1074" r:id="rId60"/>
    <p:sldId id="4485" r:id="rId61"/>
    <p:sldId id="1295" r:id="rId62"/>
    <p:sldId id="1281" r:id="rId63"/>
    <p:sldId id="1265" r:id="rId64"/>
    <p:sldId id="4421" r:id="rId65"/>
    <p:sldId id="1146" r:id="rId66"/>
    <p:sldId id="1280" r:id="rId67"/>
    <p:sldId id="1296" r:id="rId68"/>
    <p:sldId id="4420" r:id="rId69"/>
    <p:sldId id="1027" r:id="rId70"/>
    <p:sldId id="1288" r:id="rId71"/>
    <p:sldId id="1289" r:id="rId72"/>
    <p:sldId id="1061" r:id="rId73"/>
    <p:sldId id="1133" r:id="rId74"/>
    <p:sldId id="1275" r:id="rId75"/>
    <p:sldId id="4509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6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92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holdings_share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share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Debt/debt2deficit_gdpshare.png" TargetMode="External"/><Relationship Id="rId5" Type="http://schemas.openxmlformats.org/officeDocument/2006/relationships/image" Target="../media/image17.png"/><Relationship Id="rId4" Type="http://schemas.openxmlformats.org/officeDocument/2006/relationships/image" Target="file:////Volumes/Promise%20Pegasus/FileShare/Presentations/Base_New/Charts/0.USGraphs/Debt/debt2defici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Debt/debt2types.png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friend.php" TargetMode="Externa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Summer 2024</a:t>
            </a: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OLLI – UNLV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June,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0760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8% of GDP in 2023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Now: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8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D37B20-760D-1433-A15F-2398D90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82CAFCA-4CCF-2F6A-EAA4-21B7A4F7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51661" y="1946533"/>
            <a:ext cx="9888678" cy="25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7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debt over time.</a:t>
            </a:r>
          </a:p>
          <a:p>
            <a:pPr lvl="3"/>
            <a:r>
              <a:rPr lang="en-US" dirty="0"/>
              <a:t>The sum of all past deficits and surpluses.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debt is not currently a significant problem.</a:t>
            </a:r>
          </a:p>
          <a:p>
            <a:r>
              <a:rPr lang="en-US" dirty="0"/>
              <a:t>The current trajectory of federal debt is unsustainable.</a:t>
            </a:r>
          </a:p>
          <a:p>
            <a:r>
              <a:rPr lang="en-US" strike="sngStrike" dirty="0"/>
              <a:t>Given the historically low interest rates, we can afford to wait until after the crisis to act.</a:t>
            </a:r>
          </a:p>
          <a:p>
            <a:r>
              <a:rPr lang="en-US" dirty="0"/>
              <a:t>We must enact plans to reduce the future (primary) deficits.</a:t>
            </a:r>
          </a:p>
          <a:p>
            <a:pPr lvl="1"/>
            <a:r>
              <a:rPr lang="en-US" dirty="0"/>
              <a:t>These are driven by Medicare and Social Security spending.</a:t>
            </a:r>
          </a:p>
          <a:p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/>
              <a:t>Foreign government </a:t>
            </a:r>
            <a:r>
              <a:rPr lang="en-US" dirty="0"/>
              <a:t>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Holdings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2024, Q1:  Other Domestic:  	52.5%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18.1%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29.4% </a:t>
            </a:r>
          </a:p>
        </p:txBody>
      </p:sp>
    </p:spTree>
    <p:extLst>
      <p:ext uri="{BB962C8B-B14F-4D97-AF65-F5344CB8AC3E}">
        <p14:creationId xmlns:p14="http://schemas.microsoft.com/office/powerpoint/2010/main" val="28871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Debt to Foreigners, Jan.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B9CFB-3A99-B24C-6895-1F7EA950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300753"/>
            <a:ext cx="6092178" cy="4256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5A0D3-B616-0677-08D9-8E95166F9D52}"/>
              </a:ext>
            </a:extLst>
          </p:cNvPr>
          <p:cNvSpPr txBox="1"/>
          <p:nvPr/>
        </p:nvSpPr>
        <p:spPr>
          <a:xfrm>
            <a:off x="6820161" y="3038513"/>
            <a:ext cx="5195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Foreign ownership is relatively recent </a:t>
            </a:r>
          </a:p>
          <a:p>
            <a:r>
              <a:rPr lang="en-US" sz="2000" dirty="0"/>
              <a:t>– in 1990 foreign ownership was less than 20%</a:t>
            </a:r>
          </a:p>
          <a:p>
            <a:r>
              <a:rPr lang="en-US" sz="2000" dirty="0"/>
              <a:t>– peaked at 40+%</a:t>
            </a:r>
          </a:p>
          <a:p>
            <a:r>
              <a:rPr lang="en-US" sz="2000" dirty="0"/>
              <a:t>– now is 29.4%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64DFD0-B4E5-6126-CAF4-E85E996E43AE}"/>
              </a:ext>
            </a:extLst>
          </p:cNvPr>
          <p:cNvSpPr txBox="1"/>
          <p:nvPr/>
        </p:nvSpPr>
        <p:spPr>
          <a:xfrm>
            <a:off x="4031312" y="3895235"/>
            <a:ext cx="2445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Billions of U.S. Dollars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7658F-5253-6B04-7975-06FD5F268F5D}"/>
              </a:ext>
            </a:extLst>
          </p:cNvPr>
          <p:cNvSpPr txBox="1"/>
          <p:nvPr/>
        </p:nvSpPr>
        <p:spPr>
          <a:xfrm>
            <a:off x="5454127" y="6498278"/>
            <a:ext cx="6145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www.statista.com</a:t>
            </a:r>
            <a:r>
              <a:rPr lang="en-US" sz="1200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84429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88% of international transactions involve the dollar.</a:t>
            </a:r>
          </a:p>
          <a:p>
            <a:pPr lvl="1"/>
            <a:r>
              <a:rPr lang="en-US" dirty="0"/>
              <a:t>With some exceptions, foreign governments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914580" y="176766"/>
            <a:ext cx="8176365" cy="59744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29D347-193B-8B3C-4425-93825A6A562B}"/>
              </a:ext>
            </a:extLst>
          </p:cNvPr>
          <p:cNvSpPr txBox="1"/>
          <p:nvPr/>
        </p:nvSpPr>
        <p:spPr>
          <a:xfrm>
            <a:off x="7103326" y="132162"/>
            <a:ext cx="4237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83630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2679D-7BC3-4763-E354-A2C15319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20236"/>
          </a:xfrm>
        </p:spPr>
        <p:txBody>
          <a:bodyPr/>
          <a:lstStyle/>
          <a:p>
            <a:r>
              <a:rPr lang="en-US" dirty="0"/>
              <a:t>Important Points: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A1E-3137-AE05-F96D-3C671DA68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8798"/>
            <a:ext cx="10515600" cy="15001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Not all debt is created equal.</a:t>
            </a:r>
          </a:p>
          <a:p>
            <a:pPr marL="342900" indent="-342900">
              <a:buFontTx/>
              <a:buChar char="-"/>
            </a:pPr>
            <a:r>
              <a:rPr lang="en-US" dirty="0"/>
              <a:t>What is the right measure of the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90C4-6404-80BF-0CB1-FDB80017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8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IntRAgovernmental</a:t>
            </a:r>
            <a:r>
              <a:rPr lang="en-US" dirty="0"/>
              <a:t>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public.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F5CF-3AC4-17BB-683F-836C0B87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</a:t>
            </a:r>
            <a:r>
              <a:rPr lang="en-US" dirty="0"/>
              <a:t>. Publicly Held Debt, December 31, 2022</a:t>
            </a:r>
          </a:p>
        </p:txBody>
      </p:sp>
      <p:pic>
        <p:nvPicPr>
          <p:cNvPr id="10" name="Content Placeholder 9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57F1AA72-1C99-A80B-186D-75D134861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4682" y="1235789"/>
            <a:ext cx="4975446" cy="49944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231B-D669-72A8-E17B-0F8D5954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6A832-B8F8-3086-38E4-80E9C7305BBF}"/>
              </a:ext>
            </a:extLst>
          </p:cNvPr>
          <p:cNvSpPr txBox="1"/>
          <p:nvPr/>
        </p:nvSpPr>
        <p:spPr>
          <a:xfrm>
            <a:off x="10109164" y="6456851"/>
            <a:ext cx="1244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PGPF.org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567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4D17-51B5-5A42-A750-CC96BCC7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Intragovernmental Debt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492633-5AE2-F54E-8586-B8DCD2A44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1D1A0-2457-004F-8079-A2128E10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9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Debt,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/>
        </p:blipFill>
        <p:spPr bwMode="auto">
          <a:xfrm>
            <a:off x="3232632" y="1067393"/>
            <a:ext cx="7179730" cy="527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</p:spTree>
    <p:extLst>
      <p:ext uri="{BB962C8B-B14F-4D97-AF65-F5344CB8AC3E}">
        <p14:creationId xmlns:p14="http://schemas.microsoft.com/office/powerpoint/2010/main" val="1108793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1233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$27.5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97.4%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7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4032DA-0E8C-5D08-D43E-2B076231683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922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55649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1DA806-CD41-4380-D912-8838BA23CC2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24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(6/3):	US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(6/10): 	Healthcare Economics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(6/17):	Federal Debt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(6/24):	Economics of Immigration (Kelley Cullen, E. Washington Univ.)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(7/1):	Taxes: Rebellion, Rascals, and Revenue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(7/8):	Climate Change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7 (7/15):	International Institutions (Alan Deardorff, Univ. of Michigan)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565" y="4195483"/>
            <a:ext cx="10515600" cy="1882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Relative debt peaked during World War II, followed by a long decline.</a:t>
            </a:r>
          </a:p>
          <a:p>
            <a:pPr marL="514350" indent="-514350">
              <a:spcAft>
                <a:spcPts val="1500"/>
              </a:spcAft>
              <a:buFont typeface="+mj-lt"/>
              <a:buAutoNum type="arabicPeriod"/>
            </a:pPr>
            <a:r>
              <a:rPr lang="en-US" sz="2000" dirty="0"/>
              <a:t>Prior to 1983, relative debt rose purposefully (wars and recessions) and then fell.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Relative debt has been and is expected to rise for the next 30 years w/o a strategic purpose.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290" y="1063766"/>
            <a:ext cx="6282465" cy="31129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35FCC-6210-FE06-656E-4DF7A68ED13C}"/>
              </a:ext>
            </a:extLst>
          </p:cNvPr>
          <p:cNvCxnSpPr/>
          <p:nvPr/>
        </p:nvCxnSpPr>
        <p:spPr>
          <a:xfrm>
            <a:off x="7734751" y="1054249"/>
            <a:ext cx="0" cy="3141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E90AE-7824-4807-231F-B713E1D2B972}"/>
              </a:ext>
            </a:extLst>
          </p:cNvPr>
          <p:cNvSpPr txBox="1"/>
          <p:nvPr/>
        </p:nvSpPr>
        <p:spPr>
          <a:xfrm>
            <a:off x="7648687" y="336058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1983</a:t>
            </a:r>
          </a:p>
        </p:txBody>
      </p:sp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8/35 years!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2"/>
            <a:r>
              <a:rPr lang="en-US" b="1" i="1" dirty="0"/>
              <a:t>GDP growth is greater than the interest rate on borrowing.</a:t>
            </a:r>
          </a:p>
          <a:p>
            <a:pPr lvl="2"/>
            <a:r>
              <a:rPr lang="en-US" b="1" i="1" dirty="0"/>
              <a:t>CAN still run deficits and reduce the relative debt.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hence…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85AF-31E8-4FE3-8D72-B09DD6A3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</a:t>
            </a:r>
            <a:r>
              <a:rPr lang="en-US">
                <a:solidFill>
                  <a:srgbClr val="002060"/>
                </a:solidFill>
              </a:rPr>
              <a:t>Arithmetic of Changes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543-EC02-46C9-8249-DFB7B0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95E774-31A6-AB4C-970A-69777097E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A5DDC6-D2B7-50CA-5348-52AC113AF170}"/>
              </a:ext>
            </a:extLst>
          </p:cNvPr>
          <p:cNvSpPr/>
          <p:nvPr/>
        </p:nvSpPr>
        <p:spPr>
          <a:xfrm>
            <a:off x="4366260" y="1737360"/>
            <a:ext cx="203454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22196-3CF9-3E2B-6CD3-E74F12B37402}"/>
              </a:ext>
            </a:extLst>
          </p:cNvPr>
          <p:cNvSpPr/>
          <p:nvPr/>
        </p:nvSpPr>
        <p:spPr>
          <a:xfrm>
            <a:off x="6400800" y="1737360"/>
            <a:ext cx="448056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0454D-6A37-824F-CE97-2FEC4096BEE3}"/>
              </a:ext>
            </a:extLst>
          </p:cNvPr>
          <p:cNvSpPr/>
          <p:nvPr/>
        </p:nvSpPr>
        <p:spPr>
          <a:xfrm>
            <a:off x="8709660" y="1737360"/>
            <a:ext cx="21717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16BC80-E69E-0A64-F618-AB39AD6C9EC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4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54E4-513B-501E-7C40-79FA9FAB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/>
              <a:t>tabilizing Relative Debt Good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9965-0A01-3823-0D30-75CD32FB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the absolute level of the debt would continue to increase.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Yes, it probably is good enough.</a:t>
            </a:r>
          </a:p>
          <a:p>
            <a:pPr lvl="1"/>
            <a:r>
              <a:rPr lang="en-US" dirty="0"/>
              <a:t>It is a reflection of the economy’s ability to support the debt.</a:t>
            </a:r>
          </a:p>
          <a:p>
            <a:pPr lvl="1"/>
            <a:r>
              <a:rPr lang="en-US" dirty="0"/>
              <a:t>Stability will avoid bond market scares.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on this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F5BB-3E4F-09A6-54A0-F45EC2BA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3340FF-2E77-B483-7382-2246EF78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1CF14E-A0DC-1B19-2DEC-F5A693FB2ECA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D56F45-07DF-1128-6905-3949DAA5064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46711B-F8D4-1B44-CE24-65B5FF00B5E3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39DED6-DD25-87AB-E6BD-EED93EBC07E7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</p:spTree>
    <p:extLst>
      <p:ext uri="{BB962C8B-B14F-4D97-AF65-F5344CB8AC3E}">
        <p14:creationId xmlns:p14="http://schemas.microsoft.com/office/powerpoint/2010/main" val="384472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 UP: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b="1" dirty="0"/>
              <a:t>In particular, during the Great Recession &amp; COVID.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 DOWN: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b="1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10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618C-4522-9B63-C0BC-5BE6A604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Cuts Have Driven The Debt Increases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84C612-02EA-9B3F-EB10-A2083EA45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993" y="1325563"/>
            <a:ext cx="7733913" cy="48188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BAD82-AE23-EDAA-A95A-9FF2F8BA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74C0-C0B1-C2CE-A091-514E2FAE56C1}"/>
              </a:ext>
            </a:extLst>
          </p:cNvPr>
          <p:cNvSpPr txBox="1"/>
          <p:nvPr/>
        </p:nvSpPr>
        <p:spPr>
          <a:xfrm>
            <a:off x="8498541" y="2249520"/>
            <a:ext cx="271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Trump Tax Cuts: 6% of GDP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ED4A7-5F56-88B0-91A6-10A408553BFF}"/>
              </a:ext>
            </a:extLst>
          </p:cNvPr>
          <p:cNvSpPr txBox="1"/>
          <p:nvPr/>
        </p:nvSpPr>
        <p:spPr>
          <a:xfrm>
            <a:off x="8498541" y="2946584"/>
            <a:ext cx="268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 Tax Cuts: 32% of GDP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95AC4-3D47-BEA9-E587-B9B9C28528FC}"/>
              </a:ext>
            </a:extLst>
          </p:cNvPr>
          <p:cNvSpPr txBox="1"/>
          <p:nvPr/>
        </p:nvSpPr>
        <p:spPr>
          <a:xfrm>
            <a:off x="8498541" y="3960632"/>
            <a:ext cx="377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Great Recession &amp; COVID: 26% of 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6C08DF-527C-DF8E-BF66-2846F828E374}"/>
              </a:ext>
            </a:extLst>
          </p:cNvPr>
          <p:cNvSpPr txBox="1"/>
          <p:nvPr/>
        </p:nvSpPr>
        <p:spPr>
          <a:xfrm>
            <a:off x="8457395" y="4910763"/>
            <a:ext cx="216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rest: 34% of GDP</a:t>
            </a:r>
          </a:p>
          <a:p>
            <a:endParaRPr lang="en-US" dirty="0"/>
          </a:p>
          <a:p>
            <a:r>
              <a:rPr lang="en-US" dirty="0"/>
              <a:t>Up from 31% in 2001</a:t>
            </a:r>
          </a:p>
        </p:txBody>
      </p:sp>
    </p:spTree>
    <p:extLst>
      <p:ext uri="{BB962C8B-B14F-4D97-AF65-F5344CB8AC3E}">
        <p14:creationId xmlns:p14="http://schemas.microsoft.com/office/powerpoint/2010/main" val="22837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3249194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June 17,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294459"/>
            <a:ext cx="9144000" cy="13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Jon </a:t>
            </a:r>
            <a:r>
              <a:rPr lang="en-US" dirty="0" err="1">
                <a:solidFill>
                  <a:schemeClr val="tx2"/>
                </a:solidFill>
              </a:rPr>
              <a:t>Haveman</a:t>
            </a:r>
            <a:r>
              <a:rPr lang="en-US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NEED</a:t>
            </a:r>
            <a:endParaRPr lang="en-US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2FAC1-13AD-052C-5E4D-9A1A710D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4" name="Picture 3" descr="A graph of the number of people in the united states&#10;&#10;Description automatically generated">
            <a:extLst>
              <a:ext uri="{FF2B5EF4-FFF2-40B4-BE49-F238E27FC236}">
                <a16:creationId xmlns:a16="http://schemas.microsoft.com/office/drawing/2014/main" id="{94D810CB-8FC0-7481-EE5A-3C5C2DA1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780" y="139700"/>
            <a:ext cx="6259073" cy="6223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AFB29-C1C1-159D-CA0B-A3E8BF2EAB18}"/>
              </a:ext>
            </a:extLst>
          </p:cNvPr>
          <p:cNvSpPr txBox="1"/>
          <p:nvPr/>
        </p:nvSpPr>
        <p:spPr>
          <a:xfrm>
            <a:off x="123053" y="2196478"/>
            <a:ext cx="35152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There is very little</a:t>
            </a:r>
          </a:p>
          <a:p>
            <a:r>
              <a:rPr lang="en-US" sz="3600" dirty="0"/>
              <a:t>enthusiasm for</a:t>
            </a:r>
          </a:p>
          <a:p>
            <a:r>
              <a:rPr lang="en-US" sz="3600" dirty="0"/>
              <a:t>cutting anything.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F16A7-D8FB-27A1-5D2C-1954D3719689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422609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9F5F1-8C34-4195-2A30-87EFD76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</a:t>
            </a:r>
            <a:r>
              <a:rPr lang="en-US" dirty="0"/>
              <a:t>nking About Today….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7DE1-04EE-6BCB-9FC7-0442B907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887" y="1421644"/>
            <a:ext cx="4181061" cy="4351338"/>
          </a:xfrm>
        </p:spPr>
        <p:txBody>
          <a:bodyPr/>
          <a:lstStyle/>
          <a:p>
            <a:r>
              <a:rPr lang="en-US" dirty="0"/>
              <a:t>Do we have:</a:t>
            </a:r>
          </a:p>
          <a:p>
            <a:pPr lvl="1"/>
            <a:r>
              <a:rPr lang="en-US" dirty="0"/>
              <a:t>A spending problem?</a:t>
            </a:r>
          </a:p>
          <a:p>
            <a:pPr lvl="1"/>
            <a:r>
              <a:rPr lang="en-US" dirty="0"/>
              <a:t>A revenue problem?</a:t>
            </a:r>
          </a:p>
          <a:p>
            <a:pPr lvl="1"/>
            <a:r>
              <a:rPr lang="en-US" dirty="0"/>
              <a:t>Both?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 much support for it being a spending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4BBC9-F2C3-3447-6478-225A30BB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22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5751-C19F-8A99-9813-B4F4209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To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98AB-ACBB-C8B5-1449-D46070147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question isn’t taxes vs spending cuts.</a:t>
            </a:r>
          </a:p>
          <a:p>
            <a:r>
              <a:rPr lang="en-US" dirty="0"/>
              <a:t>The question is: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Who should bear the burden of solving the problem?</a:t>
            </a:r>
          </a:p>
          <a:p>
            <a:pPr lvl="2"/>
            <a:r>
              <a:rPr lang="en-US" dirty="0"/>
              <a:t>Spending cuts will mean primarily lower-income households.</a:t>
            </a:r>
          </a:p>
          <a:p>
            <a:pPr lvl="2"/>
            <a:r>
              <a:rPr lang="en-US" dirty="0"/>
              <a:t>Tax increases will mean primarily high-income households.</a:t>
            </a:r>
          </a:p>
          <a:p>
            <a:pPr lvl="2"/>
            <a:r>
              <a:rPr lang="en-US" dirty="0"/>
              <a:t>Soc Sec benefit cuts (age limit, actual payments, etc.) will mean primarily lower-income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D654E-F3B7-2B83-42CE-573528F0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449BD-D6EC-51A1-6E8D-A49E0E5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3B675-8DE1-53CC-3D5C-54CF8D29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565199"/>
            <a:ext cx="10233821" cy="53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0BEAD2-28F3-B78D-74F5-B49FD0C3979B}"/>
              </a:ext>
            </a:extLst>
          </p:cNvPr>
          <p:cNvSpPr txBox="1"/>
          <p:nvPr/>
        </p:nvSpPr>
        <p:spPr>
          <a:xfrm>
            <a:off x="6814385" y="6472240"/>
            <a:ext cx="4916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Source, NYTimes, Paul Krugman, “</a:t>
            </a:r>
            <a:r>
              <a:rPr lang="en-US" sz="1000" b="1" i="0" u="none" strike="noStrike" dirty="0">
                <a:effectLst/>
                <a:latin typeface="nyt-cheltenham-cond"/>
              </a:rPr>
              <a:t>Why We Should, but Won’t, Reduce the Budget Deficit”</a:t>
            </a:r>
          </a:p>
        </p:txBody>
      </p:sp>
    </p:spTree>
    <p:extLst>
      <p:ext uri="{BB962C8B-B14F-4D97-AF65-F5344CB8AC3E}">
        <p14:creationId xmlns:p14="http://schemas.microsoft.com/office/powerpoint/2010/main" val="3100098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030-891D-F6D5-EE4D-57C0ECF3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at? It’s not 40%? No, it’s 24.1%.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597C38-6D61-B123-59C2-E8569B024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263" y="1097280"/>
            <a:ext cx="6585534" cy="50921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091A2-49D9-1A3B-7C8C-4F7280C0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14977-FCA6-D196-A23E-A882A695714F}"/>
              </a:ext>
            </a:extLst>
          </p:cNvPr>
          <p:cNvSpPr txBox="1"/>
          <p:nvPr/>
        </p:nvSpPr>
        <p:spPr>
          <a:xfrm>
            <a:off x="5749447" y="6456851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nymag.com</a:t>
            </a:r>
            <a:r>
              <a:rPr lang="en-US" sz="1200" dirty="0"/>
              <a:t>/intelligencer/article/fact-check-richest-1-dont-pay-40-of-the-taxes.html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93D7A-5301-E8F3-8041-A5CE342CDBB0}"/>
              </a:ext>
            </a:extLst>
          </p:cNvPr>
          <p:cNvSpPr txBox="1"/>
          <p:nvPr/>
        </p:nvSpPr>
        <p:spPr>
          <a:xfrm>
            <a:off x="7271960" y="2557189"/>
            <a:ext cx="4743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400 highest income households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algn="ctr"/>
            <a:r>
              <a:rPr lang="en-US" sz="2400" dirty="0"/>
              <a:t>Paid an average tax rate of 8%.</a:t>
            </a:r>
          </a:p>
        </p:txBody>
      </p:sp>
    </p:spTree>
    <p:extLst>
      <p:ext uri="{BB962C8B-B14F-4D97-AF65-F5344CB8AC3E}">
        <p14:creationId xmlns:p14="http://schemas.microsoft.com/office/powerpoint/2010/main" val="3765075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4826-BD09-3CF0-EF5A-931B638D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Stop…Thinking About Tomorrow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1E80-0952-4C0D-12A8-54B52C8E7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4205-3AFB-ADCB-F6DE-DF448553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96" y="1474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Now</a:t>
            </a:r>
            <a:r>
              <a:rPr lang="en-US" sz="3200" dirty="0"/>
              <a:t> Let’s Think About Today </a:t>
            </a:r>
            <a:r>
              <a:rPr lang="en-US" sz="3200" u="sng" dirty="0"/>
              <a:t>and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DA4CA-8A65-3E7E-6F8E-A5FCF6341CB6}"/>
              </a:ext>
            </a:extLst>
          </p:cNvPr>
          <p:cNvSpPr/>
          <p:nvPr/>
        </p:nvSpPr>
        <p:spPr>
          <a:xfrm>
            <a:off x="8928848" y="1785769"/>
            <a:ext cx="1904103" cy="388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516C9E-EE8F-CEE3-7BE1-6D8CB70FEEFF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6FDAEA09-0CB9-7463-5157-CEF516E6A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2BC5B-8B3E-B65A-E36E-B4A579CF8BEC}"/>
              </a:ext>
            </a:extLst>
          </p:cNvPr>
          <p:cNvGrpSpPr/>
          <p:nvPr/>
        </p:nvGrpSpPr>
        <p:grpSpPr>
          <a:xfrm>
            <a:off x="8402320" y="1447990"/>
            <a:ext cx="3004487" cy="4440549"/>
            <a:chOff x="8402320" y="1447990"/>
            <a:chExt cx="3004487" cy="444054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D2FE44-31F6-EAF7-1981-6883A810D03A}"/>
                </a:ext>
              </a:extLst>
            </p:cNvPr>
            <p:cNvSpPr/>
            <p:nvPr/>
          </p:nvSpPr>
          <p:spPr>
            <a:xfrm>
              <a:off x="8402320" y="1447990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3D3021B-A955-EB3D-A6CC-1A71FE73EEA1}"/>
                </a:ext>
              </a:extLst>
            </p:cNvPr>
            <p:cNvSpPr/>
            <p:nvPr/>
          </p:nvSpPr>
          <p:spPr>
            <a:xfrm>
              <a:off x="8799376" y="1992368"/>
              <a:ext cx="2607431" cy="3896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8B4BA68-EC9C-8B92-FFEE-B2B22A2ADE9F}"/>
              </a:ext>
            </a:extLst>
          </p:cNvPr>
          <p:cNvSpPr txBox="1"/>
          <p:nvPr/>
        </p:nvSpPr>
        <p:spPr>
          <a:xfrm rot="16200000">
            <a:off x="233680" y="302768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of GDP</a:t>
            </a:r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A0F49FF8-FB01-1EFA-4DB9-66869529C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74273" y="1091406"/>
            <a:ext cx="9843453" cy="50310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C623EB-6854-C032-8416-FA9274139584}"/>
              </a:ext>
            </a:extLst>
          </p:cNvPr>
          <p:cNvSpPr txBox="1"/>
          <p:nvPr/>
        </p:nvSpPr>
        <p:spPr>
          <a:xfrm>
            <a:off x="9332247" y="195627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166% of GDP</a:t>
            </a:r>
          </a:p>
        </p:txBody>
      </p:sp>
    </p:spTree>
    <p:extLst>
      <p:ext uri="{BB962C8B-B14F-4D97-AF65-F5344CB8AC3E}">
        <p14:creationId xmlns:p14="http://schemas.microsoft.com/office/powerpoint/2010/main" val="852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603692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2024 Long Term Budget Outlook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51E217-B860-5577-7D1B-EE2E3D509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952500" y="1246010"/>
            <a:ext cx="10287000" cy="4999393"/>
          </a:xfrm>
        </p:spPr>
      </p:pic>
    </p:spTree>
    <p:extLst>
      <p:ext uri="{BB962C8B-B14F-4D97-AF65-F5344CB8AC3E}">
        <p14:creationId xmlns:p14="http://schemas.microsoft.com/office/powerpoint/2010/main" val="96758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Olivier Blanchard, Brookings Institution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8513326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2023 Long Term Budget Outlook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B8C37-55F7-8858-CD22-0A9580BE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2D370-61C4-24E2-5CDD-58E5A1DBC24A}"/>
              </a:ext>
            </a:extLst>
          </p:cNvPr>
          <p:cNvSpPr txBox="1"/>
          <p:nvPr/>
        </p:nvSpPr>
        <p:spPr>
          <a:xfrm>
            <a:off x="2164871" y="5248623"/>
            <a:ext cx="5546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2024          		  2054</a:t>
            </a:r>
          </a:p>
        </p:txBody>
      </p:sp>
    </p:spTree>
    <p:extLst>
      <p:ext uri="{BB962C8B-B14F-4D97-AF65-F5344CB8AC3E}">
        <p14:creationId xmlns:p14="http://schemas.microsoft.com/office/powerpoint/2010/main" val="3550291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926269-1AFC-D024-697F-4576227CB75A}"/>
              </a:ext>
            </a:extLst>
          </p:cNvPr>
          <p:cNvSpPr txBox="1"/>
          <p:nvPr/>
        </p:nvSpPr>
        <p:spPr>
          <a:xfrm>
            <a:off x="8928219" y="3004907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Security</a:t>
            </a:r>
          </a:p>
          <a:p>
            <a:r>
              <a:rPr lang="en-US" dirty="0"/>
              <a:t>And Medicare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44F2C-51E1-E8CF-F5BA-D20ABB9FFCD7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2022 Long Term Budget Outlook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C10155D-656D-A099-F21C-54C3D861E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836353" y="1135415"/>
            <a:ext cx="8953013" cy="50936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23F07-CA2D-C89C-9F1B-E9920700DC39}"/>
              </a:ext>
            </a:extLst>
          </p:cNvPr>
          <p:cNvSpPr/>
          <p:nvPr/>
        </p:nvSpPr>
        <p:spPr>
          <a:xfrm>
            <a:off x="8377898" y="3367008"/>
            <a:ext cx="2223247" cy="19139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08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8531-B3AC-9323-C8FB-86FD7E55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Population is Aging</a:t>
            </a:r>
          </a:p>
        </p:txBody>
      </p:sp>
      <p:pic>
        <p:nvPicPr>
          <p:cNvPr id="6" name="Content Placeholder 5" descr="A graph with a line and a red line&#10;&#10;Description automatically generated with medium confidence">
            <a:extLst>
              <a:ext uri="{FF2B5EF4-FFF2-40B4-BE49-F238E27FC236}">
                <a16:creationId xmlns:a16="http://schemas.microsoft.com/office/drawing/2014/main" id="{99F66605-8486-E316-C60D-C7A16B72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87" y="1325563"/>
            <a:ext cx="10835425" cy="44066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F7F25-2BEF-C0C2-3472-29288C44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8FD0ED-AB4A-8ADA-F5B9-A0EF5BBFACA5}"/>
              </a:ext>
            </a:extLst>
          </p:cNvPr>
          <p:cNvCxnSpPr>
            <a:cxnSpLocks/>
          </p:cNvCxnSpPr>
          <p:nvPr/>
        </p:nvCxnSpPr>
        <p:spPr>
          <a:xfrm>
            <a:off x="6264731" y="1152939"/>
            <a:ext cx="0" cy="4240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29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4D29-EE81-C931-CE22-99A0836A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stly Healthcare</a:t>
            </a:r>
          </a:p>
        </p:txBody>
      </p:sp>
      <p:pic>
        <p:nvPicPr>
          <p:cNvPr id="6" name="Content Placeholder 5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CFDF8E0-A9E6-91C1-884C-F97DEB0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727" y="970012"/>
            <a:ext cx="9047337" cy="5213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36783-11B7-9DED-A850-C50443B1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03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 No!</a:t>
            </a:r>
          </a:p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WWII, Great Recession, COVID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government borrows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low, but rising – this is becoming a concern.</a:t>
            </a:r>
          </a:p>
          <a:p>
            <a:endParaRPr lang="en-US" dirty="0"/>
          </a:p>
          <a:p>
            <a:r>
              <a:rPr lang="en-US" dirty="0"/>
              <a:t>So, no, other than the debt ceiling, it’s not a problem today.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0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86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becomes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11% of spending in 2024.</a:t>
            </a:r>
          </a:p>
          <a:p>
            <a:pPr lvl="2"/>
            <a:r>
              <a:rPr lang="en-US" dirty="0"/>
              <a:t>23% of spending in 2054.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30%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are increasing.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First: A Budget Overview</a:t>
            </a:r>
          </a:p>
          <a:p>
            <a:r>
              <a:rPr lang="en-US" dirty="0"/>
              <a:t>The Debt</a:t>
            </a:r>
          </a:p>
          <a:p>
            <a:r>
              <a:rPr lang="en-US" dirty="0"/>
              <a:t>Important Points About the Debt</a:t>
            </a:r>
          </a:p>
          <a:p>
            <a:r>
              <a:rPr lang="en-US" dirty="0"/>
              <a:t>How to Think About the Debt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570" y="1602225"/>
            <a:ext cx="5115128" cy="4351338"/>
          </a:xfrm>
        </p:spPr>
        <p:txBody>
          <a:bodyPr>
            <a:normAutofit/>
          </a:bodyPr>
          <a:lstStyle/>
          <a:p>
            <a:r>
              <a:rPr lang="en-US" dirty="0"/>
              <a:t>Can be scary to….</a:t>
            </a:r>
          </a:p>
          <a:p>
            <a:pPr lvl="1"/>
            <a:r>
              <a:rPr lang="en-US" dirty="0"/>
              <a:t>International investors</a:t>
            </a:r>
          </a:p>
          <a:p>
            <a:pPr lvl="1"/>
            <a:r>
              <a:rPr lang="en-US" dirty="0"/>
              <a:t>Bond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95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pPr marL="0" indent="0">
              <a:buNone/>
            </a:pPr>
            <a:endParaRPr lang="en-US" sz="5100" dirty="0"/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20000"/>
              </a:lnSpc>
              <a:buNone/>
            </a:pPr>
            <a:r>
              <a:rPr lang="en-US" sz="4200" b="0" dirty="0"/>
              <a:t>Although no one can predict whether or when a </a:t>
            </a:r>
            <a:r>
              <a:rPr lang="en-US" sz="4200" dirty="0"/>
              <a:t>fiscal crisis </a:t>
            </a:r>
            <a:r>
              <a:rPr lang="en-US" sz="4200" b="0" dirty="0"/>
              <a:t>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significant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61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944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ABCEB-B54A-C462-40E6-28CC41F3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A5216-FB7B-0D99-2EF5-A2FA7D445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D01-5CA6-E267-3F8D-602A268E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1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A36D-2835-6B4F-82D6-D2CE3F31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jor Takeaways: Talking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9F2A-CDD6-7F4E-88C0-94D461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debt is not currently a significant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The current trajectory for the federal debt is unsustainable.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primary drivers are an aging population, healthcare costs and interest.</a:t>
            </a:r>
          </a:p>
          <a:p>
            <a:pPr>
              <a:spcAft>
                <a:spcPts val="1000"/>
              </a:spcAft>
            </a:pPr>
            <a:r>
              <a:rPr lang="en-US" dirty="0"/>
              <a:t>We must enact plans to reduce the future (primary) deficits.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These are driven by Medicare and Social Security spending.</a:t>
            </a:r>
          </a:p>
          <a:p>
            <a:pPr>
              <a:spcAft>
                <a:spcPts val="1000"/>
              </a:spcAft>
            </a:pPr>
            <a:r>
              <a:rPr lang="en-US" dirty="0"/>
              <a:t>The longer we postpone action, the greater the probability of a “fiscal crisis.”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D4E3-2538-694F-AD23-B280C96E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41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are rising.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But we must substantially reduce primary deficits.</a:t>
            </a:r>
          </a:p>
          <a:p>
            <a:pPr marL="0" indent="0">
              <a:buNone/>
            </a:pPr>
            <a:r>
              <a:rPr lang="en-US" dirty="0"/>
              <a:t>We MUST MUST MUST continue raising the debt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dirty="0"/>
              <a:t>The longer we wait, the harder it will be!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74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5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1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73BB-4965-68CA-0E24-1D376395E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A Budget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F3C9-7C5C-68FB-CD31-9B82110C3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7DE6-1218-1281-8344-256D0286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817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Stephanie Kelton provided a prominent and recent exposition of modern monetary theory in a </a:t>
            </a:r>
            <a:r>
              <a:rPr lang="en-US" i="1" dirty="0"/>
              <a:t>NY Times </a:t>
            </a:r>
            <a:r>
              <a:rPr lang="en-US" dirty="0"/>
              <a:t>op-ed on June 6, 2020:</a:t>
            </a:r>
          </a:p>
          <a:p>
            <a:pPr lvl="1"/>
            <a:r>
              <a:rPr lang="en-US" dirty="0"/>
              <a:t> “Learn to Love Trillion-Dollar Deficits.”</a:t>
            </a:r>
          </a:p>
          <a:p>
            <a:r>
              <a:rPr lang="en-US" dirty="0"/>
              <a:t>Modern 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6831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961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4D6DD-027C-574B-85DA-7EB2BBA0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</a:t>
            </a:r>
            <a:r>
              <a:rPr lang="en-US" dirty="0"/>
              <a:t>eral Sense on Modern Monetary Theory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6ABDF-08D4-EB45-AAE1-99652C48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7" y="965201"/>
            <a:ext cx="8058966" cy="5265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31826-4BB4-4A4B-9D01-08CCA6C7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070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9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809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0EAD-8CDA-5A49-31DF-8853EBF3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Let’s Think About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67541-610B-022B-FBE7-10E71F37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A2531-BC7B-4462-BD2A-A6668C0D192A}"/>
              </a:ext>
            </a:extLst>
          </p:cNvPr>
          <p:cNvSpPr/>
          <p:nvPr/>
        </p:nvSpPr>
        <p:spPr>
          <a:xfrm>
            <a:off x="9255156" y="5669280"/>
            <a:ext cx="1904103" cy="438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B1B7A48-0D30-31C1-B4CF-3B3CA84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52370" y="1216166"/>
            <a:ext cx="9387048" cy="46512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A14EA5-99F8-D02E-E0E5-8BA54E17939A}"/>
              </a:ext>
            </a:extLst>
          </p:cNvPr>
          <p:cNvSpPr/>
          <p:nvPr/>
        </p:nvSpPr>
        <p:spPr>
          <a:xfrm>
            <a:off x="9551817" y="1493157"/>
            <a:ext cx="1310780" cy="30940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42223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2022 Budget Summary (in billions)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904859" y="6456851"/>
            <a:ext cx="2722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/publication/58888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86631-5787-B3CE-601F-DD95AD38E6C7}"/>
              </a:ext>
            </a:extLst>
          </p:cNvPr>
          <p:cNvSpPr/>
          <p:nvPr/>
        </p:nvSpPr>
        <p:spPr>
          <a:xfrm>
            <a:off x="5642544" y="1577262"/>
            <a:ext cx="5852160" cy="38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39715"/>
              </p:ext>
            </p:extLst>
          </p:nvPr>
        </p:nvGraphicFramePr>
        <p:xfrm>
          <a:off x="838200" y="1736224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$4,898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$1,375 Billion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BE51-A350-F0A0-BE58-433F4C39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There is More to The Budget!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01D15FD1-24B4-1DB5-DAAE-02647A9C0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104" y="1160555"/>
            <a:ext cx="10389696" cy="4760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6B2CC-618B-4F8F-4D32-2584A83D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1E40F-1256-80E1-DF21-89CDC15E0A65}"/>
              </a:ext>
            </a:extLst>
          </p:cNvPr>
          <p:cNvSpPr/>
          <p:nvPr/>
        </p:nvSpPr>
        <p:spPr>
          <a:xfrm>
            <a:off x="8261873" y="1721224"/>
            <a:ext cx="3238052" cy="41997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AE2BA-1934-B871-93BC-9E49DC631EC2}"/>
              </a:ext>
            </a:extLst>
          </p:cNvPr>
          <p:cNvSpPr txBox="1"/>
          <p:nvPr/>
        </p:nvSpPr>
        <p:spPr>
          <a:xfrm>
            <a:off x="6852755" y="6456851"/>
            <a:ext cx="464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/system/files/2023-02/58848-Outlook.pdf</a:t>
            </a:r>
          </a:p>
        </p:txBody>
      </p:sp>
    </p:spTree>
    <p:extLst>
      <p:ext uri="{BB962C8B-B14F-4D97-AF65-F5344CB8AC3E}">
        <p14:creationId xmlns:p14="http://schemas.microsoft.com/office/powerpoint/2010/main" val="215745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48749</TotalTime>
  <Words>3093</Words>
  <Application>Microsoft Macintosh PowerPoint</Application>
  <PresentationFormat>Widescreen</PresentationFormat>
  <Paragraphs>542</Paragraphs>
  <Slides>75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0" baseType="lpstr">
      <vt:lpstr>Arial</vt:lpstr>
      <vt:lpstr>Calibri</vt:lpstr>
      <vt:lpstr>Courier New</vt:lpstr>
      <vt:lpstr>nyt-cheltenham-cond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First: A Budget Review</vt:lpstr>
      <vt:lpstr>What Does the US Govt. Budget Look Like?</vt:lpstr>
      <vt:lpstr>But There is More to The Budget!</vt:lpstr>
      <vt:lpstr>What Are Tax Expenditures?</vt:lpstr>
      <vt:lpstr>And Now: The Debt</vt:lpstr>
      <vt:lpstr>PowerPoint Presentation</vt:lpstr>
      <vt:lpstr>Of Debt, Deficits, and Surpluses</vt:lpstr>
      <vt:lpstr>Debt vs. Deficit</vt:lpstr>
      <vt:lpstr>Major Takeaways: Talking Points</vt:lpstr>
      <vt:lpstr> How Does the US Government Borrow?</vt:lpstr>
      <vt:lpstr>Trends in US Debt Holdings Over Time</vt:lpstr>
      <vt:lpstr>Who Holds Debt to Foreigners, Jan. 2024</vt:lpstr>
      <vt:lpstr>Why Do Foreign Investors Buy US Treasuries?</vt:lpstr>
      <vt:lpstr>PowerPoint Presentation</vt:lpstr>
      <vt:lpstr>Important Points:</vt:lpstr>
      <vt:lpstr>Not All Debt Is Created Equal </vt:lpstr>
      <vt:lpstr>U.S. Publicly Held Debt, December 31, 2022</vt:lpstr>
      <vt:lpstr>Two Measures of the Debt</vt:lpstr>
      <vt:lpstr>Trends in Intragovernmental Debt</vt:lpstr>
      <vt:lpstr> A Breakdown of Total Federal Debt, 2020</vt:lpstr>
      <vt:lpstr>The All-Important Relative Debt</vt:lpstr>
      <vt:lpstr>Relative Debt and Deficit</vt:lpstr>
      <vt:lpstr>Two Measures of RELATIVE Debt</vt:lpstr>
      <vt:lpstr>Key Points About US Relative Debt</vt:lpstr>
      <vt:lpstr>The Post-WWII Fall in Relative Debt</vt:lpstr>
      <vt:lpstr> Debt Dynamics</vt:lpstr>
      <vt:lpstr>An Almost Free Lunch</vt:lpstr>
      <vt:lpstr>The Arithmetic of Changes in Relative Debt</vt:lpstr>
      <vt:lpstr>Is Stabilizing Relative Debt Good Enough?</vt:lpstr>
      <vt:lpstr>But Let’s Think About Today</vt:lpstr>
      <vt:lpstr>Why Has the Federal Debt Risen So Much?</vt:lpstr>
      <vt:lpstr>Tax Cuts Have Driven The Debt Increases</vt:lpstr>
      <vt:lpstr>Thinking About Today….</vt:lpstr>
      <vt:lpstr>PowerPoint Presentation</vt:lpstr>
      <vt:lpstr>Thinking About Today….</vt:lpstr>
      <vt:lpstr>How To Address the Debt?</vt:lpstr>
      <vt:lpstr>PowerPoint Presentation</vt:lpstr>
      <vt:lpstr>What? It’s not 40%? No, it’s 24.1%.</vt:lpstr>
      <vt:lpstr>Can’t Stop…Thinking About Tomorrow</vt:lpstr>
      <vt:lpstr>Now Let’s Think About Today and the Future</vt:lpstr>
      <vt:lpstr>Spending to Grow Much Faster Than Revenue</vt:lpstr>
      <vt:lpstr>Two Measures of the Deficit</vt:lpstr>
      <vt:lpstr>Interest Will Grow as a Share of the Deficit</vt:lpstr>
      <vt:lpstr>Interest Will Grow as a Share of the Deficit</vt:lpstr>
      <vt:lpstr>What Are the Primary Drivers Going Forward?</vt:lpstr>
      <vt:lpstr>The Population is Aging</vt:lpstr>
      <vt:lpstr>Mostly Healthcare</vt:lpstr>
      <vt:lpstr>How to Think About the Debt</vt:lpstr>
      <vt:lpstr>Perspectives on Increased Debt</vt:lpstr>
      <vt:lpstr>Not All Borrowing Is Bad!</vt:lpstr>
      <vt:lpstr>Is The Debt a Problem Today?</vt:lpstr>
      <vt:lpstr>So, Why Worry About it?</vt:lpstr>
      <vt:lpstr>So, Why Worry About It?</vt:lpstr>
      <vt:lpstr>Growth in Relative Debt</vt:lpstr>
      <vt:lpstr>Fiscal Crisis, or a Run on the Dollar</vt:lpstr>
      <vt:lpstr>What Is a Fiscal Crisis?</vt:lpstr>
      <vt:lpstr>Other Countries Have Higher Debt Levels</vt:lpstr>
      <vt:lpstr>Summary</vt:lpstr>
      <vt:lpstr>Bottom-Line Takeaways</vt:lpstr>
      <vt:lpstr>Major Takeaways: Talking Points</vt:lpstr>
      <vt:lpstr>Bottom Line:  We Need to Worry about  the Debt</vt:lpstr>
      <vt:lpstr>Bottom Bottom Line</vt:lpstr>
      <vt:lpstr> Thank you!</vt:lpstr>
      <vt:lpstr>Maybe Debt Isn’t a Problem After All: MMT</vt:lpstr>
      <vt:lpstr>MMT’s Free Lunch</vt:lpstr>
      <vt:lpstr>General Sense on Modern Monetary Theory</vt:lpstr>
      <vt:lpstr>A More Reasonable, But Still Optimistic View</vt:lpstr>
      <vt:lpstr>The Key: Stabilization of Relative Debt</vt:lpstr>
      <vt:lpstr>But Let’s Think About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347</cp:revision>
  <cp:lastPrinted>2023-04-07T01:02:03Z</cp:lastPrinted>
  <dcterms:created xsi:type="dcterms:W3CDTF">2017-05-03T22:30:38Z</dcterms:created>
  <dcterms:modified xsi:type="dcterms:W3CDTF">2024-06-17T19:52:17Z</dcterms:modified>
</cp:coreProperties>
</file>