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6"/>
  </p:notesMasterIdLst>
  <p:sldIdLst>
    <p:sldId id="1026" r:id="rId2"/>
    <p:sldId id="4001" r:id="rId3"/>
    <p:sldId id="4094" r:id="rId4"/>
    <p:sldId id="4101" r:id="rId5"/>
    <p:sldId id="1152" r:id="rId6"/>
    <p:sldId id="4506" r:id="rId7"/>
    <p:sldId id="4414" r:id="rId8"/>
    <p:sldId id="1110" r:id="rId9"/>
    <p:sldId id="4403" r:id="rId10"/>
    <p:sldId id="4404" r:id="rId11"/>
    <p:sldId id="4415" r:id="rId12"/>
    <p:sldId id="4504" r:id="rId13"/>
    <p:sldId id="1114" r:id="rId14"/>
    <p:sldId id="332" r:id="rId15"/>
    <p:sldId id="1279" r:id="rId16"/>
    <p:sldId id="421" r:id="rId17"/>
    <p:sldId id="1268" r:id="rId18"/>
    <p:sldId id="1055" r:id="rId19"/>
    <p:sldId id="1294" r:id="rId20"/>
    <p:sldId id="337" r:id="rId21"/>
    <p:sldId id="4501" r:id="rId22"/>
    <p:sldId id="1071" r:id="rId23"/>
    <p:sldId id="4512" r:id="rId24"/>
    <p:sldId id="1271" r:id="rId25"/>
    <p:sldId id="1270" r:id="rId26"/>
    <p:sldId id="1147" r:id="rId27"/>
    <p:sldId id="1316" r:id="rId28"/>
    <p:sldId id="1309" r:id="rId29"/>
    <p:sldId id="1266" r:id="rId30"/>
    <p:sldId id="1118" r:id="rId31"/>
    <p:sldId id="1283" r:id="rId32"/>
    <p:sldId id="1121" r:id="rId33"/>
    <p:sldId id="1292" r:id="rId34"/>
    <p:sldId id="1119" r:id="rId35"/>
    <p:sldId id="4416" r:id="rId36"/>
    <p:sldId id="4509" r:id="rId37"/>
    <p:sldId id="4408" r:id="rId38"/>
    <p:sldId id="4411" r:id="rId39"/>
    <p:sldId id="4412" r:id="rId40"/>
    <p:sldId id="4516" r:id="rId41"/>
    <p:sldId id="4507" r:id="rId42"/>
    <p:sldId id="4508" r:id="rId43"/>
    <p:sldId id="4510" r:id="rId44"/>
    <p:sldId id="4511" r:id="rId45"/>
    <p:sldId id="4518" r:id="rId46"/>
    <p:sldId id="4517" r:id="rId47"/>
    <p:sldId id="4413" r:id="rId48"/>
    <p:sldId id="1149" r:id="rId49"/>
    <p:sldId id="1056" r:id="rId50"/>
    <p:sldId id="1120" r:id="rId51"/>
    <p:sldId id="1072" r:id="rId52"/>
    <p:sldId id="4513" r:id="rId53"/>
    <p:sldId id="4502" r:id="rId54"/>
    <p:sldId id="4419" r:id="rId55"/>
    <p:sldId id="4514" r:id="rId56"/>
    <p:sldId id="4515" r:id="rId57"/>
    <p:sldId id="1278" r:id="rId58"/>
    <p:sldId id="1068" r:id="rId59"/>
    <p:sldId id="1045" r:id="rId60"/>
    <p:sldId id="347" r:id="rId61"/>
    <p:sldId id="1150" r:id="rId62"/>
    <p:sldId id="1057" r:id="rId63"/>
    <p:sldId id="1074" r:id="rId64"/>
    <p:sldId id="4485" r:id="rId65"/>
    <p:sldId id="1295" r:id="rId66"/>
    <p:sldId id="1281" r:id="rId67"/>
    <p:sldId id="1288" r:id="rId68"/>
    <p:sldId id="1289" r:id="rId69"/>
    <p:sldId id="1061" r:id="rId70"/>
    <p:sldId id="1133" r:id="rId71"/>
    <p:sldId id="1275" r:id="rId72"/>
    <p:sldId id="1265" r:id="rId73"/>
    <p:sldId id="4421" r:id="rId74"/>
    <p:sldId id="1296" r:id="rId75"/>
    <p:sldId id="1058" r:id="rId76"/>
    <p:sldId id="1059" r:id="rId77"/>
    <p:sldId id="4420" r:id="rId78"/>
    <p:sldId id="1077" r:id="rId79"/>
    <p:sldId id="4537" r:id="rId80"/>
    <p:sldId id="4538" r:id="rId81"/>
    <p:sldId id="4535" r:id="rId82"/>
    <p:sldId id="1146" r:id="rId83"/>
    <p:sldId id="1280" r:id="rId84"/>
    <p:sldId id="1027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48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68" d="100"/>
        <a:sy n="168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8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_rates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friend.php" TargetMode="External"/><Relationship Id="rId4" Type="http://schemas.openxmlformats.org/officeDocument/2006/relationships/hyperlink" Target="http://www.needecon.org/testimonials.ph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Santa Clara University, 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Sep-Oct,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40" y="979343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/Chart-Archive/0199_distribution_tax_expenditures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C79CE-BC36-B07C-5835-B0805F401F90}"/>
              </a:ext>
            </a:extLst>
          </p:cNvPr>
          <p:cNvSpPr txBox="1"/>
          <p:nvPr/>
        </p:nvSpPr>
        <p:spPr>
          <a:xfrm>
            <a:off x="6051756" y="3304935"/>
            <a:ext cx="4510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Total: About $1.2 TRILLION in 2019</a:t>
            </a:r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82CAFCA-4CCF-2F6A-EAA4-21B7A4F7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2405950"/>
            <a:ext cx="10515600" cy="26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debt is not currently a significant problem.</a:t>
            </a:r>
          </a:p>
          <a:p>
            <a:r>
              <a:rPr lang="en-US" dirty="0"/>
              <a:t>The current trajectory of federal debt is unsustainable.</a:t>
            </a:r>
          </a:p>
          <a:p>
            <a:r>
              <a:rPr lang="en-US" strike="sngStrike" dirty="0"/>
              <a:t>Given the historically low interest rates, we can afford to wait until after the crisis to act.</a:t>
            </a:r>
          </a:p>
          <a:p>
            <a:r>
              <a:rPr lang="en-US" dirty="0"/>
              <a:t>We must enact plans to reduce the future (primary)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2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/>
              <a:t>Foreign government </a:t>
            </a:r>
            <a:r>
              <a:rPr lang="en-US" dirty="0"/>
              <a:t>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2022, Q4: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11/22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047B00-CFDD-6580-BD32-5942DAC1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173042"/>
            <a:ext cx="6092178" cy="4511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464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– in 1990 foreign ownership was less than 20%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114095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914580" y="176766"/>
            <a:ext cx="8176365" cy="597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30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December 31, 2022</a:t>
            </a:r>
          </a:p>
        </p:txBody>
      </p:sp>
      <p:pic>
        <p:nvPicPr>
          <p:cNvPr id="10" name="Content Placeholder 9" descr="A blue pie chart with white text&#10;&#10;Description automatically generated">
            <a:extLst>
              <a:ext uri="{FF2B5EF4-FFF2-40B4-BE49-F238E27FC236}">
                <a16:creationId xmlns:a16="http://schemas.microsoft.com/office/drawing/2014/main" id="{57F1AA72-1C99-A80B-186D-75D134861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682" y="1235789"/>
            <a:ext cx="4975446" cy="4994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567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4D17-51B5-5A42-A750-CC96BC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Intragovernmental Debt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92633-5AE2-F54E-8586-B8DCD2A4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A0-2457-004F-8079-A2128E1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232632" y="1067393"/>
            <a:ext cx="7179730" cy="5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1087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1997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38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24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(9/21):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(9/28): 	US Federal Budget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(10/5):	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(10/12): Federal Debt (Jon </a:t>
            </a:r>
            <a:r>
              <a:rPr lang="en-US" b="1" dirty="0" err="1"/>
              <a:t>Haveman</a:t>
            </a:r>
            <a:r>
              <a:rPr lang="en-US" b="1" dirty="0"/>
              <a:t>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is probably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on this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1B7A48-0D30-31C1-B4CF-3B3CA84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2370" y="1216166"/>
            <a:ext cx="9387048" cy="4651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14EA5-99F8-D02E-E0E5-8BA54E17939A}"/>
              </a:ext>
            </a:extLst>
          </p:cNvPr>
          <p:cNvSpPr/>
          <p:nvPr/>
        </p:nvSpPr>
        <p:spPr>
          <a:xfrm>
            <a:off x="9551817" y="1493157"/>
            <a:ext cx="1310780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56F45-07DF-1128-6905-3949DAA5064A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4B026-2825-347E-7FA6-E8A10181D121}"/>
              </a:ext>
            </a:extLst>
          </p:cNvPr>
          <p:cNvSpPr txBox="1"/>
          <p:nvPr/>
        </p:nvSpPr>
        <p:spPr>
          <a:xfrm>
            <a:off x="7814268" y="3198167"/>
            <a:ext cx="95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Coronavirus</a:t>
            </a:r>
          </a:p>
          <a:p>
            <a:r>
              <a:rPr lang="en-US" sz="1200" b="1" dirty="0"/>
              <a:t>Pandemic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0667B-7709-7F85-E855-3A147D49F597}"/>
              </a:ext>
            </a:extLst>
          </p:cNvPr>
          <p:cNvSpPr txBox="1"/>
          <p:nvPr/>
        </p:nvSpPr>
        <p:spPr>
          <a:xfrm>
            <a:off x="7338432" y="3946915"/>
            <a:ext cx="81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Recession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4391E-7BC6-DFE1-7538-688B1DF7AEC7}"/>
              </a:ext>
            </a:extLst>
          </p:cNvPr>
          <p:cNvSpPr txBox="1"/>
          <p:nvPr/>
        </p:nvSpPr>
        <p:spPr>
          <a:xfrm>
            <a:off x="4220798" y="3272838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25BE-AB36-6D03-EB0F-848AD992753D}"/>
              </a:ext>
            </a:extLst>
          </p:cNvPr>
          <p:cNvSpPr txBox="1"/>
          <p:nvPr/>
        </p:nvSpPr>
        <p:spPr>
          <a:xfrm>
            <a:off x="3263153" y="4177747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Depression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EF78A-8A48-826F-0A2F-0A2CA963BF0B}"/>
              </a:ext>
            </a:extLst>
          </p:cNvPr>
          <p:cNvSpPr txBox="1"/>
          <p:nvPr/>
        </p:nvSpPr>
        <p:spPr>
          <a:xfrm>
            <a:off x="2713167" y="4737204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C7147F-9C65-A975-B3AF-D4E83447143F}"/>
              </a:ext>
            </a:extLst>
          </p:cNvPr>
          <p:cNvCxnSpPr>
            <a:stCxn id="10" idx="2"/>
          </p:cNvCxnSpPr>
          <p:nvPr/>
        </p:nvCxnSpPr>
        <p:spPr>
          <a:xfrm>
            <a:off x="7745435" y="4408580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E5FB9-69E0-4459-350D-A594EC2FC966}"/>
              </a:ext>
            </a:extLst>
          </p:cNvPr>
          <p:cNvCxnSpPr/>
          <p:nvPr/>
        </p:nvCxnSpPr>
        <p:spPr>
          <a:xfrm>
            <a:off x="8358937" y="3692962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– Santa Clara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October 12,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AC6C-F39C-6643-2AD4-25DD6A18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Insurance Company with An Army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56ACE-BF7C-9296-307E-A9CE2670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F8B3C-E69C-D24F-4081-E812AA679E6B}"/>
              </a:ext>
            </a:extLst>
          </p:cNvPr>
          <p:cNvSpPr txBox="1"/>
          <p:nvPr/>
        </p:nvSpPr>
        <p:spPr>
          <a:xfrm>
            <a:off x="5781033" y="6456851"/>
            <a:ext cx="5884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Source, NYTimes, Paul Krugman, ”</a:t>
            </a:r>
            <a:r>
              <a:rPr lang="en-US" sz="1200" b="1" i="0" u="none" strike="noStrike" dirty="0">
                <a:effectLst/>
                <a:latin typeface="nyt-cheltenham-cond"/>
              </a:rPr>
              <a:t> Why We Should, but Won’t, Reduce the Budget Deficit”</a:t>
            </a:r>
          </a:p>
        </p:txBody>
      </p:sp>
      <p:pic>
        <p:nvPicPr>
          <p:cNvPr id="6" name="Picture 5" descr="A pie chart with text on it&#10;&#10;Description automatically generated">
            <a:extLst>
              <a:ext uri="{FF2B5EF4-FFF2-40B4-BE49-F238E27FC236}">
                <a16:creationId xmlns:a16="http://schemas.microsoft.com/office/drawing/2014/main" id="{7E578653-8F6E-D035-75F3-13C7C15E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9" y="1140798"/>
            <a:ext cx="7102060" cy="49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6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5A980-60E7-CB9C-1F5C-C3CE7E34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3A535E-9956-CD8E-8C73-945B0B24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3" y="437322"/>
            <a:ext cx="9706977" cy="537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249010-7D67-3275-760E-DF1E8926C6B4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1927214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D3B675-8DE1-53CC-3D5C-54CF8D29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565199"/>
            <a:ext cx="10233821" cy="53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3054695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0747591-618A-FF4C-52F2-6D42C826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72" y="1091406"/>
            <a:ext cx="9843453" cy="5031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301DE-451D-BFBE-5B32-CF03C75E0725}"/>
              </a:ext>
            </a:extLst>
          </p:cNvPr>
          <p:cNvSpPr txBox="1"/>
          <p:nvPr/>
        </p:nvSpPr>
        <p:spPr>
          <a:xfrm>
            <a:off x="7814268" y="3198167"/>
            <a:ext cx="95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Coronavirus</a:t>
            </a:r>
          </a:p>
          <a:p>
            <a:r>
              <a:rPr lang="en-US" sz="1200" b="1" dirty="0"/>
              <a:t>Pandemic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752ED-173D-703E-774E-90094ED1BF3F}"/>
              </a:ext>
            </a:extLst>
          </p:cNvPr>
          <p:cNvSpPr txBox="1"/>
          <p:nvPr/>
        </p:nvSpPr>
        <p:spPr>
          <a:xfrm>
            <a:off x="7338432" y="3946915"/>
            <a:ext cx="81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Recession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A1DC3-872F-B663-6B28-98A7595B2492}"/>
              </a:ext>
            </a:extLst>
          </p:cNvPr>
          <p:cNvSpPr txBox="1"/>
          <p:nvPr/>
        </p:nvSpPr>
        <p:spPr>
          <a:xfrm>
            <a:off x="4220798" y="3272838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DE953-1993-32D7-AE67-AF7743B5E440}"/>
              </a:ext>
            </a:extLst>
          </p:cNvPr>
          <p:cNvSpPr txBox="1"/>
          <p:nvPr/>
        </p:nvSpPr>
        <p:spPr>
          <a:xfrm>
            <a:off x="3263153" y="4177747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Great</a:t>
            </a:r>
          </a:p>
          <a:p>
            <a:r>
              <a:rPr lang="en-US" sz="1200" b="1" dirty="0"/>
              <a:t>Depression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DE95B-E4F4-5ADA-B349-97E802A249C7}"/>
              </a:ext>
            </a:extLst>
          </p:cNvPr>
          <p:cNvSpPr txBox="1"/>
          <p:nvPr/>
        </p:nvSpPr>
        <p:spPr>
          <a:xfrm>
            <a:off x="2713167" y="4737204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4EA63E-F43E-D8FF-3C6E-ED6697A00F15}"/>
              </a:ext>
            </a:extLst>
          </p:cNvPr>
          <p:cNvCxnSpPr>
            <a:stCxn id="9" idx="2"/>
          </p:cNvCxnSpPr>
          <p:nvPr/>
        </p:nvCxnSpPr>
        <p:spPr>
          <a:xfrm>
            <a:off x="7745435" y="4408580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499788-0BE2-C706-DF38-B51B959F3E65}"/>
              </a:ext>
            </a:extLst>
          </p:cNvPr>
          <p:cNvCxnSpPr/>
          <p:nvPr/>
        </p:nvCxnSpPr>
        <p:spPr>
          <a:xfrm>
            <a:off x="8358937" y="3692962"/>
            <a:ext cx="407002" cy="11041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7270" y="1204856"/>
            <a:ext cx="8437460" cy="47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95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603692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51E217-B860-5577-7D1B-EE2E3D50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52500" y="1246010"/>
            <a:ext cx="10287000" cy="4999393"/>
          </a:xfrm>
        </p:spPr>
      </p:pic>
    </p:spTree>
    <p:extLst>
      <p:ext uri="{BB962C8B-B14F-4D97-AF65-F5344CB8AC3E}">
        <p14:creationId xmlns:p14="http://schemas.microsoft.com/office/powerpoint/2010/main" val="967589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51E217-B860-5577-7D1B-EE2E3D50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52500" y="1246010"/>
            <a:ext cx="10287000" cy="4999393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291F34-4391-6FA3-3D45-158B558A95F7}"/>
              </a:ext>
            </a:extLst>
          </p:cNvPr>
          <p:cNvCxnSpPr>
            <a:cxnSpLocks/>
          </p:cNvCxnSpPr>
          <p:nvPr/>
        </p:nvCxnSpPr>
        <p:spPr>
          <a:xfrm>
            <a:off x="5350331" y="1152939"/>
            <a:ext cx="0" cy="4240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70F3916-B20A-74C6-F10A-A7B5CBCBDF7C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30341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513326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13335" y="1028702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2539" y="5392948"/>
            <a:ext cx="5885438" cy="8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49332" y="1055797"/>
            <a:ext cx="9095019" cy="5174429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6A47DB-E6DF-DD9A-82D8-1379FC83A621}"/>
              </a:ext>
            </a:extLst>
          </p:cNvPr>
          <p:cNvCxnSpPr>
            <a:cxnSpLocks/>
          </p:cNvCxnSpPr>
          <p:nvPr/>
        </p:nvCxnSpPr>
        <p:spPr>
          <a:xfrm>
            <a:off x="5443095" y="1152939"/>
            <a:ext cx="0" cy="4240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7C4519-7A25-4E73-A17C-49A06951174B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04419"/>
            <a:ext cx="8953013" cy="50936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DC9230-CBDE-BBA1-2DAC-B75769C130B1}"/>
              </a:ext>
            </a:extLst>
          </p:cNvPr>
          <p:cNvSpPr txBox="1"/>
          <p:nvPr/>
        </p:nvSpPr>
        <p:spPr>
          <a:xfrm>
            <a:off x="8097275" y="6489020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</p:spTree>
    <p:extLst>
      <p:ext uri="{BB962C8B-B14F-4D97-AF65-F5344CB8AC3E}">
        <p14:creationId xmlns:p14="http://schemas.microsoft.com/office/powerpoint/2010/main" val="9446322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8531-B3AC-9323-C8FB-86FD7E55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Population is Aging</a:t>
            </a:r>
          </a:p>
        </p:txBody>
      </p:sp>
      <p:pic>
        <p:nvPicPr>
          <p:cNvPr id="6" name="Content Placeholder 5" descr="A graph with a line and a red line&#10;&#10;Description automatically generated with medium confidence">
            <a:extLst>
              <a:ext uri="{FF2B5EF4-FFF2-40B4-BE49-F238E27FC236}">
                <a16:creationId xmlns:a16="http://schemas.microsoft.com/office/drawing/2014/main" id="{99F66605-8486-E316-C60D-C7A16B7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87" y="1325563"/>
            <a:ext cx="10835425" cy="4406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7F25-2BEF-C0C2-3472-29288C44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FD0ED-AB4A-8ADA-F5B9-A0EF5BBFACA5}"/>
              </a:ext>
            </a:extLst>
          </p:cNvPr>
          <p:cNvCxnSpPr>
            <a:cxnSpLocks/>
          </p:cNvCxnSpPr>
          <p:nvPr/>
        </p:nvCxnSpPr>
        <p:spPr>
          <a:xfrm>
            <a:off x="6264731" y="1152939"/>
            <a:ext cx="0" cy="4240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29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low, but rising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First: A Budget Review</a:t>
            </a:r>
          </a:p>
          <a:p>
            <a:r>
              <a:rPr lang="en-US" dirty="0"/>
              <a:t>And Now: The Debt</a:t>
            </a:r>
          </a:p>
          <a:p>
            <a:r>
              <a:rPr lang="en-US" dirty="0"/>
              <a:t>Important Points About the Debt</a:t>
            </a:r>
          </a:p>
          <a:p>
            <a:r>
              <a:rPr lang="en-US" dirty="0"/>
              <a:t>How to Think About the Debt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 Inte</a:t>
            </a:r>
            <a:r>
              <a:rPr lang="en-US" sz="3800" dirty="0"/>
              <a:t>rest Rates Are Historically Low, But Climbing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08640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10% of spending in 2023.</a:t>
            </a:r>
          </a:p>
          <a:p>
            <a:pPr lvl="2"/>
            <a:r>
              <a:rPr lang="en-US" dirty="0"/>
              <a:t>23% of spending in 2053.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are increasing.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Stephanie Kelton provided a prominent and recent exposition of modern monetary theory in a </a:t>
            </a:r>
            <a:r>
              <a:rPr lang="en-US" i="1" dirty="0"/>
              <a:t>NY Times </a:t>
            </a:r>
            <a:r>
              <a:rPr lang="en-US" dirty="0"/>
              <a:t>op-ed on June 6, 2020:</a:t>
            </a:r>
          </a:p>
          <a:p>
            <a:pPr lvl="1"/>
            <a:r>
              <a:rPr lang="en-US" dirty="0"/>
              <a:t> “Learn to Love Trillion-Dollar Deficits.”</a:t>
            </a:r>
          </a:p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eral Sense on Modern Monetary Theory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97" y="965201"/>
            <a:ext cx="8058966" cy="52650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3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Budget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9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322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944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continue raising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431984" y="1550415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0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408218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77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79BA0-79D8-071E-7964-295C0CE25AC4}"/>
              </a:ext>
            </a:extLst>
          </p:cNvPr>
          <p:cNvSpPr txBox="1"/>
          <p:nvPr/>
        </p:nvSpPr>
        <p:spPr>
          <a:xfrm>
            <a:off x="2491781" y="4718225"/>
            <a:ext cx="622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my view: We should not wait another minute!</a:t>
            </a:r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2"/>
            <a:r>
              <a:rPr lang="en-US" dirty="0"/>
              <a:t>Spending cuts will mean primarily lower-income households.</a:t>
            </a:r>
          </a:p>
          <a:p>
            <a:pPr lvl="2"/>
            <a:r>
              <a:rPr lang="en-US" dirty="0"/>
              <a:t>Tax increases will mean primarily high-income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7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2223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$1,373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030-891D-F6D5-EE4D-57C0ECF3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at? It’s not 40%? No, it’s 24.1%.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7C38-6D61-B123-59C2-E8569B02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343" y="1276005"/>
            <a:ext cx="6354396" cy="49134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91A2-49D9-1A3B-7C8C-4F7280C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4977-FCA6-D196-A23E-A882A695714F}"/>
              </a:ext>
            </a:extLst>
          </p:cNvPr>
          <p:cNvSpPr txBox="1"/>
          <p:nvPr/>
        </p:nvSpPr>
        <p:spPr>
          <a:xfrm>
            <a:off x="5749447" y="6456851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nymag.com</a:t>
            </a:r>
            <a:r>
              <a:rPr lang="en-US" sz="1200" dirty="0"/>
              <a:t>/intelligencer/article/fact-check-richest-1-dont-pay-40-of-the-taxes.html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3D7A-5301-E8F3-8041-A5CE342CDBB0}"/>
              </a:ext>
            </a:extLst>
          </p:cNvPr>
          <p:cNvSpPr txBox="1"/>
          <p:nvPr/>
        </p:nvSpPr>
        <p:spPr>
          <a:xfrm>
            <a:off x="7271960" y="2557189"/>
            <a:ext cx="474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400 highest income households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Paid an average tax rate of 8%.</a:t>
            </a:r>
          </a:p>
        </p:txBody>
      </p:sp>
    </p:spTree>
    <p:extLst>
      <p:ext uri="{BB962C8B-B14F-4D97-AF65-F5344CB8AC3E}">
        <p14:creationId xmlns:p14="http://schemas.microsoft.com/office/powerpoint/2010/main" val="26673609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C74D-A093-FB37-65F7-CB956CB7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2F293C-8D32-29DC-B397-D373C8E40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102" y="698644"/>
            <a:ext cx="8488648" cy="5315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884E0-C668-2B04-04A6-F034BEC2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E7C42-21A3-A858-474E-77112772891D}"/>
              </a:ext>
            </a:extLst>
          </p:cNvPr>
          <p:cNvSpPr txBox="1"/>
          <p:nvPr/>
        </p:nvSpPr>
        <p:spPr>
          <a:xfrm>
            <a:off x="6196084" y="6595351"/>
            <a:ext cx="600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/content/discretionary-spending-options</a:t>
            </a:r>
          </a:p>
        </p:txBody>
      </p:sp>
    </p:spTree>
    <p:extLst>
      <p:ext uri="{BB962C8B-B14F-4D97-AF65-F5344CB8AC3E}">
        <p14:creationId xmlns:p14="http://schemas.microsoft.com/office/powerpoint/2010/main" val="17785487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5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464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/system/files/2023-02/58848-Outlook.pdf</a:t>
            </a:r>
          </a:p>
        </p:txBody>
      </p:sp>
    </p:spTree>
    <p:extLst>
      <p:ext uri="{BB962C8B-B14F-4D97-AF65-F5344CB8AC3E}">
        <p14:creationId xmlns:p14="http://schemas.microsoft.com/office/powerpoint/2010/main" val="2157458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46540</TotalTime>
  <Words>3232</Words>
  <Application>Microsoft Macintosh PowerPoint</Application>
  <PresentationFormat>Widescreen</PresentationFormat>
  <Paragraphs>565</Paragraphs>
  <Slides>84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Arial</vt:lpstr>
      <vt:lpstr>Calibri</vt:lpstr>
      <vt:lpstr>Courier New</vt:lpstr>
      <vt:lpstr>nyt-cheltenham-cond</vt:lpstr>
      <vt:lpstr>Custom Design</vt:lpstr>
      <vt:lpstr>PowerPoint Presentation</vt:lpstr>
      <vt:lpstr> Available NEED Topics Include:</vt:lpstr>
      <vt:lpstr> Course Outline</vt:lpstr>
      <vt:lpstr>PowerPoint Presentation</vt:lpstr>
      <vt:lpstr>Credits and Disclaimer</vt:lpstr>
      <vt:lpstr>Outline</vt:lpstr>
      <vt:lpstr>First: A Budget Review</vt:lpstr>
      <vt:lpstr>What Does the US Govt. Budget Look Like?</vt:lpstr>
      <vt:lpstr>But There is More to The Budget!</vt:lpstr>
      <vt:lpstr>What Are Tax Expenditures?</vt:lpstr>
      <vt:lpstr>And Now: The Debt</vt:lpstr>
      <vt:lpstr>PowerPoint Presentation</vt:lpstr>
      <vt:lpstr>Of Debt, Deficits, and Surpluses</vt:lpstr>
      <vt:lpstr>Debt vs. Deficit</vt:lpstr>
      <vt:lpstr>Major Takeaways: Talking Points</vt:lpstr>
      <vt:lpstr> How Does the US Government Borrow?</vt:lpstr>
      <vt:lpstr>Trends in US Debt Holdings Over Time</vt:lpstr>
      <vt:lpstr>Who Holds Debt to Foreigners, 11/22</vt:lpstr>
      <vt:lpstr>Why Do Foreign Investors Buy US Treasuries?</vt:lpstr>
      <vt:lpstr>PowerPoint Presentation</vt:lpstr>
      <vt:lpstr>Important Points:</vt:lpstr>
      <vt:lpstr>Not All Debt Is Created Equal </vt:lpstr>
      <vt:lpstr>U.S. Publicly Held Debt, December 31, 2022</vt:lpstr>
      <vt:lpstr>Two Measures of the Debt</vt:lpstr>
      <vt:lpstr>Trends in Intragovernmental Debt</vt:lpstr>
      <vt:lpstr> A Breakdown of Total Federal Debt, 2020</vt:lpstr>
      <vt:lpstr>The All-Important Relative Debt</vt:lpstr>
      <vt:lpstr>Relative Debt and Deficit</vt:lpstr>
      <vt:lpstr>Two Measures of RELATIVE Debt</vt:lpstr>
      <vt:lpstr>Key Points About US Relative Debt</vt:lpstr>
      <vt:lpstr>The Post-WWII Fall in Relative Debt</vt:lpstr>
      <vt:lpstr> Debt Dynamics</vt:lpstr>
      <vt:lpstr>An Almost Free Lunch</vt:lpstr>
      <vt:lpstr>The Arithmetic of Changes in Relative Debt</vt:lpstr>
      <vt:lpstr>Is Stabilizing Relative Debt Good Enough?</vt:lpstr>
      <vt:lpstr>But Let’s Think About Today</vt:lpstr>
      <vt:lpstr>But Let’s Think About Today</vt:lpstr>
      <vt:lpstr>Why Has the Federal Debt Risen So Much?</vt:lpstr>
      <vt:lpstr>Tax Cuts Have Driven The Debt Increases</vt:lpstr>
      <vt:lpstr>Thinking About Today….</vt:lpstr>
      <vt:lpstr>An Insurance Company with An Army</vt:lpstr>
      <vt:lpstr>PowerPoint Presentation</vt:lpstr>
      <vt:lpstr>PowerPoint Presentation</vt:lpstr>
      <vt:lpstr>PowerPoint Presentation</vt:lpstr>
      <vt:lpstr>Thinking About Today….</vt:lpstr>
      <vt:lpstr>Can’t Stop…Thinking About Tomorrow</vt:lpstr>
      <vt:lpstr>Now Let’s Think About Today and the Future</vt:lpstr>
      <vt:lpstr>Rising Debt Levels Due to a Future of Deficits</vt:lpstr>
      <vt:lpstr>Spending to Grow Much Faster Than Revenue</vt:lpstr>
      <vt:lpstr>Two Measures of the Deficit</vt:lpstr>
      <vt:lpstr>Interest Will Grow as a Share of the Deficit</vt:lpstr>
      <vt:lpstr>Interest Will Grow as a Share of the Deficit</vt:lpstr>
      <vt:lpstr>Interest Will Grow as a Share of the Deficit</vt:lpstr>
      <vt:lpstr>What Are the Primary Drivers Going Forward?</vt:lpstr>
      <vt:lpstr>What Are the Primary Drivers Going Forward?</vt:lpstr>
      <vt:lpstr>The Population is Aging</vt:lpstr>
      <vt:lpstr>How to Think About the Debt</vt:lpstr>
      <vt:lpstr>Perspectives on Increased Debt</vt:lpstr>
      <vt:lpstr>Is The Debt a Problem Today?</vt:lpstr>
      <vt:lpstr> Interest Rates Are Historically Low, But Climbing</vt:lpstr>
      <vt:lpstr>Not All Borrowing Is Bad!</vt:lpstr>
      <vt:lpstr>So, Why Worry About it?</vt:lpstr>
      <vt:lpstr>So, Why Worry About It?</vt:lpstr>
      <vt:lpstr>Growth in Relative Debt</vt:lpstr>
      <vt:lpstr>Fiscal Crisis, or a Run on the Dollar</vt:lpstr>
      <vt:lpstr>What Is a Fiscal Crisis?</vt:lpstr>
      <vt:lpstr>Maybe Debt Isn’t a Problem After All: MMT</vt:lpstr>
      <vt:lpstr>MMT’s Free Lunch</vt:lpstr>
      <vt:lpstr>General Sense on Modern Monetary Theory</vt:lpstr>
      <vt:lpstr>A More Reasonable, But Still Optimistic View</vt:lpstr>
      <vt:lpstr>The Key: Stabilization of Relative Debt</vt:lpstr>
      <vt:lpstr>Other Countries Have Higher Debt Levels</vt:lpstr>
      <vt:lpstr>Summary</vt:lpstr>
      <vt:lpstr>Bottom Line:  We Need to Worry about  the Debt</vt:lpstr>
      <vt:lpstr>History: A Cautionary Tale of Interest Rates?</vt:lpstr>
      <vt:lpstr>Interest Payments and Interest Rates</vt:lpstr>
      <vt:lpstr>Bottom Bottom Line</vt:lpstr>
      <vt:lpstr> Summary: Address the Debt?</vt:lpstr>
      <vt:lpstr>How To Address the Debt?</vt:lpstr>
      <vt:lpstr>What? It’s not 40%? No, it’s 24.1%.</vt:lpstr>
      <vt:lpstr>PowerPoint Presentation</vt:lpstr>
      <vt:lpstr>Bottom-Line Takeaways</vt:lpstr>
      <vt:lpstr>Major Takeaways: Talking Points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315</cp:revision>
  <cp:lastPrinted>2023-04-07T01:02:03Z</cp:lastPrinted>
  <dcterms:created xsi:type="dcterms:W3CDTF">2017-05-03T22:30:38Z</dcterms:created>
  <dcterms:modified xsi:type="dcterms:W3CDTF">2023-10-12T22:09:25Z</dcterms:modified>
</cp:coreProperties>
</file>