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1"/>
  </p:notesMasterIdLst>
  <p:sldIdLst>
    <p:sldId id="4479" r:id="rId2"/>
    <p:sldId id="4001" r:id="rId3"/>
    <p:sldId id="4094" r:id="rId4"/>
    <p:sldId id="4420" r:id="rId5"/>
    <p:sldId id="1069" r:id="rId6"/>
    <p:sldId id="1152" r:id="rId7"/>
    <p:sldId id="330" r:id="rId8"/>
    <p:sldId id="1315" r:id="rId9"/>
    <p:sldId id="1114" r:id="rId10"/>
    <p:sldId id="1110" r:id="rId11"/>
    <p:sldId id="1282" r:id="rId12"/>
    <p:sldId id="1304" r:id="rId13"/>
    <p:sldId id="4481" r:id="rId14"/>
    <p:sldId id="421" r:id="rId15"/>
    <p:sldId id="1268" r:id="rId16"/>
    <p:sldId id="1306" r:id="rId17"/>
    <p:sldId id="337" r:id="rId18"/>
    <p:sldId id="1071" r:id="rId19"/>
    <p:sldId id="4501" r:id="rId20"/>
    <p:sldId id="334" r:id="rId21"/>
    <p:sldId id="1316" r:id="rId22"/>
    <p:sldId id="1308" r:id="rId23"/>
    <p:sldId id="1309" r:id="rId24"/>
    <p:sldId id="4482" r:id="rId25"/>
    <p:sldId id="1121" r:id="rId26"/>
    <p:sldId id="4483" r:id="rId27"/>
    <p:sldId id="1283" r:id="rId28"/>
    <p:sldId id="1119" r:id="rId29"/>
    <p:sldId id="4502" r:id="rId30"/>
    <p:sldId id="1303" r:id="rId31"/>
    <p:sldId id="4408" r:id="rId32"/>
    <p:sldId id="4411" r:id="rId33"/>
    <p:sldId id="4412" r:id="rId34"/>
    <p:sldId id="4413" r:id="rId35"/>
    <p:sldId id="4419" r:id="rId36"/>
    <p:sldId id="1056" r:id="rId37"/>
    <p:sldId id="1120" r:id="rId38"/>
    <p:sldId id="1072" r:id="rId39"/>
    <p:sldId id="1278" r:id="rId40"/>
    <p:sldId id="1068" r:id="rId41"/>
    <p:sldId id="4484" r:id="rId42"/>
    <p:sldId id="347" r:id="rId43"/>
    <p:sldId id="1150" r:id="rId44"/>
    <p:sldId id="1057" r:id="rId45"/>
    <p:sldId id="1074" r:id="rId46"/>
    <p:sldId id="4485" r:id="rId47"/>
    <p:sldId id="4486" r:id="rId48"/>
    <p:sldId id="4494" r:id="rId49"/>
    <p:sldId id="4487" r:id="rId50"/>
    <p:sldId id="4488" r:id="rId51"/>
    <p:sldId id="4499" r:id="rId52"/>
    <p:sldId id="4491" r:id="rId53"/>
    <p:sldId id="4492" r:id="rId54"/>
    <p:sldId id="4493" r:id="rId55"/>
    <p:sldId id="4417" r:id="rId56"/>
    <p:sldId id="4398" r:id="rId57"/>
    <p:sldId id="4498" r:id="rId58"/>
    <p:sldId id="4402" r:id="rId59"/>
    <p:sldId id="4400" r:id="rId60"/>
    <p:sldId id="4500" r:id="rId61"/>
    <p:sldId id="4489" r:id="rId62"/>
    <p:sldId id="4490" r:id="rId63"/>
    <p:sldId id="4418" r:id="rId64"/>
    <p:sldId id="4480" r:id="rId65"/>
    <p:sldId id="4124" r:id="rId66"/>
    <p:sldId id="335" r:id="rId67"/>
    <p:sldId id="1147" r:id="rId68"/>
    <p:sldId id="1269" r:id="rId69"/>
    <p:sldId id="34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200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history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serv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Interest2GDP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1type_nom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</a:t>
            </a:r>
            <a:r>
              <a:rPr lang="en-US" sz="4400"/>
              <a:t>Policy Issues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$1,376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/>
              <a:t>istory of Persistent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7552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382B-1A19-4AEB-0677-C51FB2A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</a:t>
            </a:r>
            <a:r>
              <a:rPr lang="en-US" dirty="0"/>
              <a:t>ghly Speaking…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8F40-FB24-DC5C-2C58-AB6B5880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debt:</a:t>
            </a:r>
          </a:p>
          <a:p>
            <a:pPr lvl="1"/>
            <a:r>
              <a:rPr lang="en-US" sz="2800" dirty="0"/>
              <a:t>Rises with a deficit.</a:t>
            </a:r>
          </a:p>
          <a:p>
            <a:pPr lvl="1"/>
            <a:r>
              <a:rPr lang="en-US" sz="2800" dirty="0"/>
              <a:t>Falls with a surplus.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Interest rates might get in the way of this relationship.</a:t>
            </a:r>
          </a:p>
          <a:p>
            <a:pPr lvl="1"/>
            <a:r>
              <a:rPr lang="en-US" sz="2800" dirty="0"/>
              <a:t>High interest rates raise the level of interest payments.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357BD-04C3-1765-800F-10FE270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3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9428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Foreign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94763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4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Components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BDADC6-4661-484A-ABC5-DF27CFAB5454}"/>
              </a:ext>
            </a:extLst>
          </p:cNvPr>
          <p:cNvCxnSpPr>
            <a:cxnSpLocks/>
          </p:cNvCxnSpPr>
          <p:nvPr/>
        </p:nvCxnSpPr>
        <p:spPr>
          <a:xfrm flipV="1">
            <a:off x="9045681" y="2772697"/>
            <a:ext cx="0" cy="329279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5F1E81-FC3F-2344-A9D9-20B62105189F}"/>
              </a:ext>
            </a:extLst>
          </p:cNvPr>
          <p:cNvCxnSpPr>
            <a:cxnSpLocks/>
          </p:cNvCxnSpPr>
          <p:nvPr/>
        </p:nvCxnSpPr>
        <p:spPr>
          <a:xfrm flipH="1" flipV="1">
            <a:off x="8339906" y="1752181"/>
            <a:ext cx="579030" cy="76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AC8E0D-CF3B-3948-A365-EDF3D10B61FA}"/>
              </a:ext>
            </a:extLst>
          </p:cNvPr>
          <p:cNvSpPr txBox="1"/>
          <p:nvPr/>
        </p:nvSpPr>
        <p:spPr>
          <a:xfrm>
            <a:off x="7489731" y="835901"/>
            <a:ext cx="1371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SSN &amp; Medicare Trust Funds</a:t>
            </a:r>
          </a:p>
        </p:txBody>
      </p:sp>
    </p:spTree>
    <p:extLst>
      <p:ext uri="{BB962C8B-B14F-4D97-AF65-F5344CB8AC3E}">
        <p14:creationId xmlns:p14="http://schemas.microsoft.com/office/powerpoint/2010/main" val="231186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68305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$24.7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7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40093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1994-7468-1D4C-ACF3-017A6DDB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05BBA-A07E-6757-80A2-1C0951ABD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3C1B-AD90-119F-B8E0-09A0895A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7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(5/9):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Healthcare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(5/30):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(6/6):	Federal Debt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We Get Here?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BA557-6B00-4571-A360-659619849B8D}"/>
              </a:ext>
            </a:extLst>
          </p:cNvPr>
          <p:cNvSpPr txBox="1"/>
          <p:nvPr/>
        </p:nvSpPr>
        <p:spPr>
          <a:xfrm>
            <a:off x="3616516" y="5891875"/>
            <a:ext cx="788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Deficits before the Pandemic were Unsustainable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2D9E6-E718-4F47-BDFC-E9C8188A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39917"/>
            <a:ext cx="10515600" cy="46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Aging population</a:t>
            </a:r>
          </a:p>
          <a:p>
            <a:pPr lvl="2"/>
            <a:r>
              <a:rPr lang="en-US" dirty="0"/>
              <a:t>Social Security</a:t>
            </a:r>
          </a:p>
          <a:p>
            <a:pPr lvl="2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  <a:p>
            <a:pPr lvl="1"/>
            <a:r>
              <a:rPr lang="en-US" dirty="0"/>
              <a:t>Rising interest payments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7CA655E-10A6-13D2-F76F-6A42465B0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325563"/>
            <a:ext cx="8128119" cy="465135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</p:spTree>
    <p:extLst>
      <p:ext uri="{BB962C8B-B14F-4D97-AF65-F5344CB8AC3E}">
        <p14:creationId xmlns:p14="http://schemas.microsoft.com/office/powerpoint/2010/main" val="2348324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8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after the talk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2"/>
            <a:ext cx="10796081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“crowds out”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Still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much debt is too much debt.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recession, pandemic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38" y="135953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9159-6E73-454D-A2F9-E4365CAA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Our “Exorbitant Privilege” Last Forever?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5464-1108-4B53-B293-1FDE554B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928ED-D4B7-F647-9031-DFC599E8C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7124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rates.</a:t>
            </a:r>
          </a:p>
          <a:p>
            <a:pPr lvl="1"/>
            <a:r>
              <a:rPr lang="en-US" dirty="0"/>
              <a:t>Plunging exchange rates.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default.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153989"/>
            <a:ext cx="9144000" cy="1332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OLLI – 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June 6,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tx2"/>
                </a:solidFill>
              </a:rPr>
              <a:t>Jon </a:t>
            </a:r>
            <a:r>
              <a:rPr lang="en-US" sz="2900" dirty="0" err="1">
                <a:solidFill>
                  <a:schemeClr val="tx2"/>
                </a:solidFill>
              </a:rPr>
              <a:t>Haveman</a:t>
            </a:r>
            <a:r>
              <a:rPr lang="en-US" sz="29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359018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2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7D19-9F82-D821-F4B0-0FE96D01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4D0A3-833C-196B-E21B-9EA1CA8D5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71DE9-7CC7-E4E7-7FEB-9C7345F0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47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</a:t>
            </a:r>
            <a:r>
              <a:rPr lang="en-US" u="sng" dirty="0"/>
              <a:t>cannot default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6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Third part? Could encourage imprudent spending….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69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14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AE9248-5BD6-A10E-9459-CAA0CF67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manufacture our own fiscal crisis?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251B9B-5534-B798-9F02-9CF6B2C07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4B93-3965-702E-3E1D-5CB42B70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25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Averted/Postponed!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30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</a:t>
            </a:r>
            <a:r>
              <a:rPr lang="en-US"/>
              <a:t>Default – Halted!</a:t>
            </a:r>
            <a:endParaRPr lang="en-US" dirty="0"/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659" y="4399173"/>
            <a:ext cx="983292" cy="6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After the debt hit the ceiling, the Treasury Department used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925104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Billion.</a:t>
            </a:r>
          </a:p>
          <a:p>
            <a:endParaRPr lang="en-US" dirty="0"/>
          </a:p>
          <a:p>
            <a:r>
              <a:rPr lang="en-US" dirty="0"/>
              <a:t>2011 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 – perhaps by as much as $20 Billion.</a:t>
            </a:r>
          </a:p>
          <a:p>
            <a:pPr lvl="1"/>
            <a:endParaRPr lang="en-US" dirty="0"/>
          </a:p>
          <a:p>
            <a:r>
              <a:rPr lang="en-US" dirty="0"/>
              <a:t>There were likely costs to the recent mini-crisis.</a:t>
            </a:r>
          </a:p>
          <a:p>
            <a:pPr lvl="1"/>
            <a:r>
              <a:rPr lang="en-US" dirty="0"/>
              <a:t>Economists will evaluate and get back to us.</a:t>
            </a:r>
          </a:p>
          <a:p>
            <a:pPr lvl="1"/>
            <a:r>
              <a:rPr lang="en-US" dirty="0"/>
              <a:t>Also, think about what politicians, treasury employees, and journalists could have been doing with their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AFE2-DEB9-E0ED-C3BA-51139E67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A5D4-EA92-BD80-D4F6-7D1E39DA9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6499-8B9B-9283-08AB-253E5CFA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70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9903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When the house is on fire, you don’t worry about being in a drought; you just put it out.</a:t>
            </a:r>
          </a:p>
          <a:p>
            <a:pPr>
              <a:spcAft>
                <a:spcPts val="1000"/>
              </a:spcAft>
            </a:pPr>
            <a:r>
              <a:rPr lang="en-US" dirty="0"/>
              <a:t>Debt ceiling – what is it good for?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9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(5/9):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Healthcare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(5/30):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(6/6):	Federal Debt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65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422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8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16134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635502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620F-033E-5D45-8F1E-017F65F9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to Grow Significantly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E3E98-3176-0848-B9FF-23FC6D79F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13652" y="1000911"/>
            <a:ext cx="7909221" cy="51350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C8BD-89CF-AF41-AAE8-21CB1233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9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1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51F7-F588-6C66-6196-1760DBCD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B</a:t>
            </a:r>
            <a:r>
              <a:rPr lang="en-US" dirty="0"/>
              <a:t>rief History of The Debt</a:t>
            </a:r>
          </a:p>
        </p:txBody>
      </p:sp>
      <p:pic>
        <p:nvPicPr>
          <p:cNvPr id="6" name="Content Placeholder 5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959D75E6-CB40-9AEC-E6D1-98F8C48F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21080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DDEC-2677-201A-6C22-B562F07A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122C5-7388-6B45-0598-A81225EC070B}"/>
              </a:ext>
            </a:extLst>
          </p:cNvPr>
          <p:cNvSpPr txBox="1"/>
          <p:nvPr/>
        </p:nvSpPr>
        <p:spPr>
          <a:xfrm>
            <a:off x="2357203" y="1694603"/>
            <a:ext cx="67925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Hit the ceiling on </a:t>
            </a:r>
            <a:r>
              <a:rPr lang="en-US" sz="2800" dirty="0"/>
              <a:t>January</a:t>
            </a:r>
            <a:r>
              <a:rPr lang="en-US" sz="2400" dirty="0"/>
              <a:t> 19, 2023: $31.458 Trillion.</a:t>
            </a:r>
          </a:p>
        </p:txBody>
      </p:sp>
    </p:spTree>
    <p:extLst>
      <p:ext uri="{BB962C8B-B14F-4D97-AF65-F5344CB8AC3E}">
        <p14:creationId xmlns:p14="http://schemas.microsoft.com/office/powerpoint/2010/main" val="43728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44333</TotalTime>
  <Words>2875</Words>
  <Application>Microsoft Macintosh PowerPoint</Application>
  <PresentationFormat>Widescreen</PresentationFormat>
  <Paragraphs>474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Courier New</vt:lpstr>
      <vt:lpstr>PT Serif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US Government Debt</vt:lpstr>
      <vt:lpstr>A Brief History of The Debt</vt:lpstr>
      <vt:lpstr>Of Debt, Deficits, and Surpluses</vt:lpstr>
      <vt:lpstr>What Does the US Govt. Budget Look Like?</vt:lpstr>
      <vt:lpstr>A History of Persistent Deficits</vt:lpstr>
      <vt:lpstr>Debt vs. Deficit</vt:lpstr>
      <vt:lpstr>Roughly Speaking…</vt:lpstr>
      <vt:lpstr> How Does the US Government Borrow?</vt:lpstr>
      <vt:lpstr>Trends in US Debt Holdings Over Time</vt:lpstr>
      <vt:lpstr>Who Holds US Foreign Debt?</vt:lpstr>
      <vt:lpstr>PowerPoint Presentation</vt:lpstr>
      <vt:lpstr>Not All Debt Is Created Equal </vt:lpstr>
      <vt:lpstr>Important Points:</vt:lpstr>
      <vt:lpstr>Two Measures of the Debt</vt:lpstr>
      <vt:lpstr>The All-Important Relative Debt</vt:lpstr>
      <vt:lpstr>Two Measures of RELATIVE Debt</vt:lpstr>
      <vt:lpstr>Relative Debt and Deficit</vt:lpstr>
      <vt:lpstr>Key Points About US Relative Debt</vt:lpstr>
      <vt:lpstr> Debt Dynamics</vt:lpstr>
      <vt:lpstr>An Almost Free Lunch</vt:lpstr>
      <vt:lpstr>The Post-WWII Fall in Relative Debt</vt:lpstr>
      <vt:lpstr>The Arithmetic of Changes in Relative Debt</vt:lpstr>
      <vt:lpstr>How did we get here?</vt:lpstr>
      <vt:lpstr>How Did We Get Here? 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What Are the Primary Drivers Going Forward?</vt:lpstr>
      <vt:lpstr>Spending to Grow Much Faster Than Revenue</vt:lpstr>
      <vt:lpstr>Two Measures of the Deficit</vt:lpstr>
      <vt:lpstr>Interest Will Grow as a Share of the Deficit</vt:lpstr>
      <vt:lpstr>How to Think About the Debt</vt:lpstr>
      <vt:lpstr>Perspectives on Increased Debt</vt:lpstr>
      <vt:lpstr>Is The Debt a Problem Today?</vt:lpstr>
      <vt:lpstr> Interest Rates Are Still Historically Low</vt:lpstr>
      <vt:lpstr>Not All Borrowing Is Bad!</vt:lpstr>
      <vt:lpstr>So, Why Worry About it?</vt:lpstr>
      <vt:lpstr>So, Why Worry About It?</vt:lpstr>
      <vt:lpstr>Growth in Relative Debt</vt:lpstr>
      <vt:lpstr>Fiscal Crisis, or a Run on the Dollar</vt:lpstr>
      <vt:lpstr>Will Our “Exorbitant Privilege” Last Forever?</vt:lpstr>
      <vt:lpstr>What Is a Fiscal Crisis?</vt:lpstr>
      <vt:lpstr>The Key: Stabilization of Relative Debt</vt:lpstr>
      <vt:lpstr>But Wait!</vt:lpstr>
      <vt:lpstr>Maybe Debt Isn’t a Problem After All: MMT</vt:lpstr>
      <vt:lpstr>MMT’s Free Lunch</vt:lpstr>
      <vt:lpstr>General Sense on Modern Monetary Theory</vt:lpstr>
      <vt:lpstr>Shall we manufacture our own fiscal crisis?</vt:lpstr>
      <vt:lpstr>Existential Threat: Averted/Postponed!</vt:lpstr>
      <vt:lpstr>Countdown to Default – Halted!</vt:lpstr>
      <vt:lpstr>5 Things to Know about the Debt Ceiling</vt:lpstr>
      <vt:lpstr>Lessons from 1979 &amp; 2011</vt:lpstr>
      <vt:lpstr>More Generally…</vt:lpstr>
      <vt:lpstr>We Need to Worry about the Debt</vt:lpstr>
      <vt:lpstr>Bottom-Line Takeaways</vt:lpstr>
      <vt:lpstr>Bottom Bottom Line</vt:lpstr>
      <vt:lpstr> Course Outline</vt:lpstr>
      <vt:lpstr> Thank you!</vt:lpstr>
      <vt:lpstr>PowerPoint Presentation</vt:lpstr>
      <vt:lpstr> A Breakdown of Total Federal Debt</vt:lpstr>
      <vt:lpstr> Summary: Who Holds US Public Debt?</vt:lpstr>
      <vt:lpstr>Interest Payments to Grow Significantly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295</cp:revision>
  <dcterms:created xsi:type="dcterms:W3CDTF">2017-05-03T22:30:38Z</dcterms:created>
  <dcterms:modified xsi:type="dcterms:W3CDTF">2023-06-06T19:09:19Z</dcterms:modified>
</cp:coreProperties>
</file>