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8"/>
  </p:notesMasterIdLst>
  <p:sldIdLst>
    <p:sldId id="4542" r:id="rId2"/>
    <p:sldId id="4539" r:id="rId3"/>
    <p:sldId id="4094" r:id="rId4"/>
    <p:sldId id="4101" r:id="rId5"/>
    <p:sldId id="1152" r:id="rId6"/>
    <p:sldId id="4506" r:id="rId7"/>
    <p:sldId id="4414" r:id="rId8"/>
    <p:sldId id="1110" r:id="rId9"/>
    <p:sldId id="4403" r:id="rId10"/>
    <p:sldId id="4404" r:id="rId11"/>
    <p:sldId id="4415" r:id="rId12"/>
    <p:sldId id="4504" r:id="rId13"/>
    <p:sldId id="1114" r:id="rId14"/>
    <p:sldId id="332" r:id="rId15"/>
    <p:sldId id="1279" r:id="rId16"/>
    <p:sldId id="421" r:id="rId17"/>
    <p:sldId id="1268" r:id="rId18"/>
    <p:sldId id="4505" r:id="rId19"/>
    <p:sldId id="1294" r:id="rId20"/>
    <p:sldId id="337" r:id="rId21"/>
    <p:sldId id="4501" r:id="rId22"/>
    <p:sldId id="1071" r:id="rId23"/>
    <p:sldId id="4512" r:id="rId24"/>
    <p:sldId id="1271" r:id="rId25"/>
    <p:sldId id="1270" r:id="rId26"/>
    <p:sldId id="1147" r:id="rId27"/>
    <p:sldId id="4540" r:id="rId28"/>
    <p:sldId id="1309" r:id="rId29"/>
    <p:sldId id="1266" r:id="rId30"/>
    <p:sldId id="1120" r:id="rId31"/>
    <p:sldId id="1118" r:id="rId32"/>
    <p:sldId id="4543" r:id="rId33"/>
    <p:sldId id="1283" r:id="rId34"/>
    <p:sldId id="1121" r:id="rId35"/>
    <p:sldId id="1292" r:id="rId36"/>
    <p:sldId id="1119" r:id="rId37"/>
    <p:sldId id="4416" r:id="rId38"/>
    <p:sldId id="4408" r:id="rId39"/>
    <p:sldId id="4411" r:id="rId40"/>
    <p:sldId id="4412" r:id="rId41"/>
    <p:sldId id="4516" r:id="rId42"/>
    <p:sldId id="4508" r:id="rId43"/>
    <p:sldId id="4518" r:id="rId44"/>
    <p:sldId id="4537" r:id="rId45"/>
    <p:sldId id="4511" r:id="rId46"/>
    <p:sldId id="4538" r:id="rId47"/>
    <p:sldId id="4517" r:id="rId48"/>
    <p:sldId id="4413" r:id="rId49"/>
    <p:sldId id="1056" r:id="rId50"/>
    <p:sldId id="1072" r:id="rId51"/>
    <p:sldId id="4502" r:id="rId52"/>
    <p:sldId id="4419" r:id="rId53"/>
    <p:sldId id="4515" r:id="rId54"/>
    <p:sldId id="4541" r:id="rId55"/>
    <p:sldId id="1278" r:id="rId56"/>
    <p:sldId id="1068" r:id="rId57"/>
    <p:sldId id="1150" r:id="rId58"/>
    <p:sldId id="1045" r:id="rId59"/>
    <p:sldId id="1057" r:id="rId60"/>
    <p:sldId id="1074" r:id="rId61"/>
    <p:sldId id="4485" r:id="rId62"/>
    <p:sldId id="1295" r:id="rId63"/>
    <p:sldId id="1281" r:id="rId64"/>
    <p:sldId id="1265" r:id="rId65"/>
    <p:sldId id="4421" r:id="rId66"/>
    <p:sldId id="1280" r:id="rId67"/>
    <p:sldId id="1146" r:id="rId68"/>
    <p:sldId id="1296" r:id="rId69"/>
    <p:sldId id="4420" r:id="rId70"/>
    <p:sldId id="1027" r:id="rId71"/>
    <p:sldId id="1288" r:id="rId72"/>
    <p:sldId id="1289" r:id="rId73"/>
    <p:sldId id="1061" r:id="rId74"/>
    <p:sldId id="1133" r:id="rId75"/>
    <p:sldId id="1275" r:id="rId76"/>
    <p:sldId id="4509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5" autoAdjust="0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20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7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Summer 2024</a:t>
            </a: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OLLI – University of California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70814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0760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8% of GDP in 2023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1661" y="1946533"/>
            <a:ext cx="9888678" cy="25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strike="sngStrike" dirty="0"/>
              <a:t>Given the historically low interest rates, we can afford to wait until after the crisis to act.</a:t>
            </a:r>
          </a:p>
          <a:p>
            <a:r>
              <a:rPr lang="en-US" dirty="0"/>
              <a:t>We must enact plans to reduce the future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governments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Jan.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300753"/>
            <a:ext cx="6092178" cy="4256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29.4%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76766"/>
            <a:ext cx="8176365" cy="59744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December 31, 2022</a:t>
            </a:r>
          </a:p>
        </p:txBody>
      </p:sp>
      <p:pic>
        <p:nvPicPr>
          <p:cNvPr id="10" name="Content Placeholder 9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57F1AA72-1C99-A80B-186D-75D13486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82" y="1235789"/>
            <a:ext cx="4975446" cy="4994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41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1233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55649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(6/4):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(6/11): 	Economics of Immigration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(6/18):	Federal Debt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(6/25):	Taxes: Rebellion, Rascals, and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</a:t>
            </a:r>
            <a:r>
              <a:rPr lang="en-US" u="sng" dirty="0"/>
              <a:t>Primary deficit </a:t>
            </a:r>
            <a:r>
              <a:rPr lang="en-US" dirty="0"/>
              <a:t>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CD2CAD-38E6-79D0-25C5-4372A89BB51D}"/>
              </a:ext>
            </a:extLst>
          </p:cNvPr>
          <p:cNvGrpSpPr/>
          <p:nvPr/>
        </p:nvGrpSpPr>
        <p:grpSpPr>
          <a:xfrm>
            <a:off x="512524" y="3215335"/>
            <a:ext cx="10011508" cy="2338754"/>
            <a:chOff x="8402320" y="1447990"/>
            <a:chExt cx="3004487" cy="44405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891ED8-30ED-AB75-2C26-C96425202982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8F3729-08C4-70B8-9A1D-215EF3CDBBD5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1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110%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June 18,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6FDAEA09-0CB9-7463-5157-CEF516E6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B4BA68-EC9C-8B92-FFEE-B2B22A2ADE9F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C623EB-6854-C032-8416-FA9274139584}"/>
              </a:ext>
            </a:extLst>
          </p:cNvPr>
          <p:cNvSpPr txBox="1"/>
          <p:nvPr/>
        </p:nvSpPr>
        <p:spPr>
          <a:xfrm>
            <a:off x="9332247" y="195627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166% of GDP</a:t>
            </a:r>
          </a:p>
        </p:txBody>
      </p: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603692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52500" y="1246010"/>
            <a:ext cx="10287000" cy="4999393"/>
          </a:xfrm>
        </p:spPr>
      </p:pic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2D370-61C4-24E2-5CDD-58E5A1DBC24A}"/>
              </a:ext>
            </a:extLst>
          </p:cNvPr>
          <p:cNvSpPr txBox="1"/>
          <p:nvPr/>
        </p:nvSpPr>
        <p:spPr>
          <a:xfrm>
            <a:off x="2164871" y="5248623"/>
            <a:ext cx="554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2024          		  2054</a:t>
            </a:r>
          </a:p>
        </p:txBody>
      </p:sp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264731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Overview</a:t>
            </a:r>
          </a:p>
          <a:p>
            <a:r>
              <a:rPr lang="en-US" dirty="0"/>
              <a:t>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13% of spending in 2024.</a:t>
            </a:r>
          </a:p>
          <a:p>
            <a:pPr lvl="2"/>
            <a:r>
              <a:rPr lang="en-US" dirty="0"/>
              <a:t>23% of spending in 2054.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4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83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96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070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9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092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2223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86631-5787-B3CE-601F-DD95AD38E6C7}"/>
              </a:ext>
            </a:extLst>
          </p:cNvPr>
          <p:cNvSpPr/>
          <p:nvPr/>
        </p:nvSpPr>
        <p:spPr>
          <a:xfrm>
            <a:off x="5642544" y="1577262"/>
            <a:ext cx="5852160" cy="38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39715"/>
              </p:ext>
            </p:extLst>
          </p:nvPr>
        </p:nvGraphicFramePr>
        <p:xfrm>
          <a:off x="838200" y="1736224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48835</TotalTime>
  <Words>3146</Words>
  <Application>Microsoft Macintosh PowerPoint</Application>
  <PresentationFormat>Widescreen</PresentationFormat>
  <Paragraphs>551</Paragraphs>
  <Slides>76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Jan. 2024</vt:lpstr>
      <vt:lpstr>Why Do Foreign Investors Buy US Treasuries?</vt:lpstr>
      <vt:lpstr>PowerPoint Presentation</vt:lpstr>
      <vt:lpstr>Important Points:</vt:lpstr>
      <vt:lpstr>Not All Debt Is Created Equal </vt:lpstr>
      <vt:lpstr>U.S. Publicly Held Debt, December 31, 2022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Two Measures of RELATIVE Debt</vt:lpstr>
      <vt:lpstr>Two Measures of the Deficit</vt:lpstr>
      <vt:lpstr>Key Points About US Relative Debt</vt:lpstr>
      <vt:lpstr> Debt Dynamics</vt:lpstr>
      <vt:lpstr>The Post-WWII Fall in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How To Address the Debt?</vt:lpstr>
      <vt:lpstr>PowerPoint Presentation</vt:lpstr>
      <vt:lpstr>What? It’s not 40%? No, it’s 24.1%.</vt:lpstr>
      <vt:lpstr>Can’t Stop…Thinking About Tomorrow</vt:lpstr>
      <vt:lpstr>Now Let’s Think About Today and the Future</vt:lpstr>
      <vt:lpstr>Spending to Grow Much Faster Than Revenue</vt:lpstr>
      <vt:lpstr>Interest Will Grow as a Share of the Deficit</vt:lpstr>
      <vt:lpstr>Interest Will Grow as a Share of the Deficit</vt:lpstr>
      <vt:lpstr>What Are the Primary Drivers Going Forward?</vt:lpstr>
      <vt:lpstr>The Population is Aging</vt:lpstr>
      <vt:lpstr>Mostly Healthcare</vt:lpstr>
      <vt:lpstr>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Summary</vt:lpstr>
      <vt:lpstr>Major Takeaways: Talking Points</vt:lpstr>
      <vt:lpstr>Bottom-Line Takeaways</vt:lpstr>
      <vt:lpstr>Bottom Line:  We Need to Worry about  the Debt</vt:lpstr>
      <vt:lpstr>Bottom Bottom Line</vt:lpstr>
      <vt:lpstr> Thank you!</vt:lpstr>
      <vt:lpstr>Maybe Debt Isn’t a Problem After All: MMT</vt:lpstr>
      <vt:lpstr>MMT’s Free Lunch</vt:lpstr>
      <vt:lpstr>General Sense on Modern Monetary Theory</vt:lpstr>
      <vt:lpstr>A More Reasonable, But Still Optimistic View</vt:lpstr>
      <vt:lpstr>The Key: Stabilization of Relative Debt</vt:lpstr>
      <vt:lpstr>But Let’s Think About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357</cp:revision>
  <cp:lastPrinted>2023-04-07T01:02:03Z</cp:lastPrinted>
  <dcterms:created xsi:type="dcterms:W3CDTF">2017-05-03T22:30:38Z</dcterms:created>
  <dcterms:modified xsi:type="dcterms:W3CDTF">2024-06-18T16:41:26Z</dcterms:modified>
</cp:coreProperties>
</file>