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8"/>
  </p:notesMasterIdLst>
  <p:sldIdLst>
    <p:sldId id="4101" r:id="rId2"/>
    <p:sldId id="328" r:id="rId3"/>
    <p:sldId id="434" r:id="rId4"/>
    <p:sldId id="435" r:id="rId5"/>
    <p:sldId id="4085" r:id="rId6"/>
    <p:sldId id="4001" r:id="rId7"/>
    <p:sldId id="1152" r:id="rId8"/>
    <p:sldId id="4506" r:id="rId9"/>
    <p:sldId id="317" r:id="rId10"/>
    <p:sldId id="4414" r:id="rId11"/>
    <p:sldId id="1110" r:id="rId12"/>
    <p:sldId id="4403" r:id="rId13"/>
    <p:sldId id="4404" r:id="rId14"/>
    <p:sldId id="4415" r:id="rId15"/>
    <p:sldId id="4504" r:id="rId16"/>
    <p:sldId id="1114" r:id="rId17"/>
    <p:sldId id="332" r:id="rId18"/>
    <p:sldId id="1279" r:id="rId19"/>
    <p:sldId id="421" r:id="rId20"/>
    <p:sldId id="1268" r:id="rId21"/>
    <p:sldId id="1055" r:id="rId22"/>
    <p:sldId id="1294" r:id="rId23"/>
    <p:sldId id="337" r:id="rId24"/>
    <p:sldId id="4501" r:id="rId25"/>
    <p:sldId id="1071" r:id="rId26"/>
    <p:sldId id="4512" r:id="rId27"/>
    <p:sldId id="1271" r:id="rId28"/>
    <p:sldId id="1270" r:id="rId29"/>
    <p:sldId id="1147" r:id="rId30"/>
    <p:sldId id="1316" r:id="rId31"/>
    <p:sldId id="1309" r:id="rId32"/>
    <p:sldId id="1266" r:id="rId33"/>
    <p:sldId id="1118" r:id="rId34"/>
    <p:sldId id="1283" r:id="rId35"/>
    <p:sldId id="1121" r:id="rId36"/>
    <p:sldId id="1292" r:id="rId37"/>
    <p:sldId id="1119" r:id="rId38"/>
    <p:sldId id="4416" r:id="rId39"/>
    <p:sldId id="4509" r:id="rId40"/>
    <p:sldId id="4408" r:id="rId41"/>
    <p:sldId id="4411" r:id="rId42"/>
    <p:sldId id="4412" r:id="rId43"/>
    <p:sldId id="4516" r:id="rId44"/>
    <p:sldId id="4508" r:id="rId45"/>
    <p:sldId id="4518" r:id="rId46"/>
    <p:sldId id="4537" r:id="rId47"/>
    <p:sldId id="4511" r:id="rId48"/>
    <p:sldId id="4538" r:id="rId49"/>
    <p:sldId id="4517" r:id="rId50"/>
    <p:sldId id="4413" r:id="rId51"/>
    <p:sldId id="1056" r:id="rId52"/>
    <p:sldId id="1120" r:id="rId53"/>
    <p:sldId id="1072" r:id="rId54"/>
    <p:sldId id="4502" r:id="rId55"/>
    <p:sldId id="4514" r:id="rId56"/>
    <p:sldId id="4515" r:id="rId57"/>
    <p:sldId id="1278" r:id="rId58"/>
    <p:sldId id="1068" r:id="rId59"/>
    <p:sldId id="1150" r:id="rId60"/>
    <p:sldId id="1045" r:id="rId61"/>
    <p:sldId id="1057" r:id="rId62"/>
    <p:sldId id="1074" r:id="rId63"/>
    <p:sldId id="4485" r:id="rId64"/>
    <p:sldId id="1295" r:id="rId65"/>
    <p:sldId id="1281" r:id="rId66"/>
    <p:sldId id="1265" r:id="rId67"/>
    <p:sldId id="4421" r:id="rId68"/>
    <p:sldId id="1146" r:id="rId69"/>
    <p:sldId id="1280" r:id="rId70"/>
    <p:sldId id="4420" r:id="rId71"/>
    <p:sldId id="1027" r:id="rId72"/>
    <p:sldId id="1288" r:id="rId73"/>
    <p:sldId id="1289" r:id="rId74"/>
    <p:sldId id="1061" r:id="rId75"/>
    <p:sldId id="1133" r:id="rId76"/>
    <p:sldId id="1275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73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200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68" d="100"/>
        <a:sy n="168" d="100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hare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share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Debt/debt2deficit_gdpshare.png" TargetMode="External"/><Relationship Id="rId5" Type="http://schemas.openxmlformats.org/officeDocument/2006/relationships/image" Target="../media/image23.png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Debt/debt2types.png" TargetMode="Externa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IntlComp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con.org/friend.php" TargetMode="External"/><Relationship Id="rId4" Type="http://schemas.openxmlformats.org/officeDocument/2006/relationships/hyperlink" Target="http://www.needecon.org/testimonials.php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OLLI – Arizona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January 25,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294459"/>
            <a:ext cx="9144000" cy="13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A Budget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1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42223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2022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$1,373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558945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904859" y="6456851"/>
            <a:ext cx="2722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/publication/58888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BE51-A350-F0A0-BE58-433F4C39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There is More to The Budget!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01D15FD1-24B4-1DB5-DAAE-02647A9C0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104" y="1160555"/>
            <a:ext cx="10389696" cy="47604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6B2CC-618B-4F8F-4D32-2584A83D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1E40F-1256-80E1-DF21-89CDC15E0A65}"/>
              </a:ext>
            </a:extLst>
          </p:cNvPr>
          <p:cNvSpPr/>
          <p:nvPr/>
        </p:nvSpPr>
        <p:spPr>
          <a:xfrm>
            <a:off x="8261873" y="1721224"/>
            <a:ext cx="3238052" cy="41997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AE2BA-1934-B871-93BC-9E49DC631EC2}"/>
              </a:ext>
            </a:extLst>
          </p:cNvPr>
          <p:cNvSpPr txBox="1"/>
          <p:nvPr/>
        </p:nvSpPr>
        <p:spPr>
          <a:xfrm>
            <a:off x="6852755" y="6456851"/>
            <a:ext cx="464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/system/files/2023-02/58848-Outlook.pdf</a:t>
            </a:r>
          </a:p>
        </p:txBody>
      </p:sp>
    </p:spTree>
    <p:extLst>
      <p:ext uri="{BB962C8B-B14F-4D97-AF65-F5344CB8AC3E}">
        <p14:creationId xmlns:p14="http://schemas.microsoft.com/office/powerpoint/2010/main" val="21574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A67D-CDA4-0AC3-0B5D-14C3B1B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6" y="147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Tax Expenditures?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DF94F808-5F03-9405-6512-020127E69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440" y="979343"/>
            <a:ext cx="9643359" cy="5213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2962F-F1BE-2738-803D-081F8948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34C96-ED4F-C24E-D9E8-9336D4B612DF}"/>
              </a:ext>
            </a:extLst>
          </p:cNvPr>
          <p:cNvSpPr txBox="1"/>
          <p:nvPr/>
        </p:nvSpPr>
        <p:spPr>
          <a:xfrm>
            <a:off x="6297562" y="6456851"/>
            <a:ext cx="5282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/Chart-Archive/0199_distribution_tax_expenditures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C79CE-BC36-B07C-5835-B0805F401F90}"/>
              </a:ext>
            </a:extLst>
          </p:cNvPr>
          <p:cNvSpPr txBox="1"/>
          <p:nvPr/>
        </p:nvSpPr>
        <p:spPr>
          <a:xfrm>
            <a:off x="6051756" y="3304935"/>
            <a:ext cx="45104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Total: About $1.2 TRILLION in 2019</a:t>
            </a:r>
          </a:p>
        </p:txBody>
      </p:sp>
    </p:spTree>
    <p:extLst>
      <p:ext uri="{BB962C8B-B14F-4D97-AF65-F5344CB8AC3E}">
        <p14:creationId xmlns:p14="http://schemas.microsoft.com/office/powerpoint/2010/main" val="286870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Now: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8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37B20-760D-1433-A15F-2398D90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882CAFCA-4CCF-2F6A-EAA4-21B7A4F7B7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51661" y="1889115"/>
            <a:ext cx="9888678" cy="26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debt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debt is not currently a significant problem.</a:t>
            </a:r>
          </a:p>
          <a:p>
            <a:r>
              <a:rPr lang="en-US" dirty="0"/>
              <a:t>The current trajectory of federal debt is unsustainable.</a:t>
            </a:r>
          </a:p>
          <a:p>
            <a:r>
              <a:rPr lang="en-US" strike="sngStrike" dirty="0"/>
              <a:t>Given the historically low interest rates, we can afford to wait until after the crisis to act.</a:t>
            </a:r>
          </a:p>
          <a:p>
            <a:r>
              <a:rPr lang="en-US" dirty="0"/>
              <a:t>We must enact plans to reduce the future (primary) deficits.</a:t>
            </a:r>
          </a:p>
          <a:p>
            <a:pPr lvl="1"/>
            <a:r>
              <a:rPr lang="en-US" dirty="0"/>
              <a:t>These are driven by Medicare and Social Security spending.</a:t>
            </a:r>
          </a:p>
          <a:p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23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/>
              <a:t>Foreign government </a:t>
            </a:r>
            <a:r>
              <a:rPr lang="en-US" dirty="0"/>
              <a:t>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33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Nat</a:t>
            </a:r>
            <a:r>
              <a:rPr lang="en-US" dirty="0"/>
              <a:t>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5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Holdings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2023, Q3:  Other Domestic:  	50.8%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20.3%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28.9% </a:t>
            </a:r>
          </a:p>
        </p:txBody>
      </p:sp>
    </p:spTree>
    <p:extLst>
      <p:ext uri="{BB962C8B-B14F-4D97-AF65-F5344CB8AC3E}">
        <p14:creationId xmlns:p14="http://schemas.microsoft.com/office/powerpoint/2010/main" val="28871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Foreigners, 10/23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B9CFB-3A99-B24C-6895-1F7EA950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1250759"/>
            <a:ext cx="6092178" cy="4356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5A0D3-B616-0677-08D9-8E95166F9D52}"/>
              </a:ext>
            </a:extLst>
          </p:cNvPr>
          <p:cNvSpPr txBox="1"/>
          <p:nvPr/>
        </p:nvSpPr>
        <p:spPr>
          <a:xfrm>
            <a:off x="6820161" y="3038513"/>
            <a:ext cx="5195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Foreign ownership is relatively recent </a:t>
            </a:r>
          </a:p>
          <a:p>
            <a:r>
              <a:rPr lang="en-US" sz="2000" dirty="0"/>
              <a:t>– in 1990 foreign ownership was less than 20%</a:t>
            </a:r>
          </a:p>
          <a:p>
            <a:r>
              <a:rPr lang="en-US" sz="2000" dirty="0"/>
              <a:t>– peaked at 40+%</a:t>
            </a:r>
          </a:p>
          <a:p>
            <a:r>
              <a:rPr lang="en-US" sz="2000" dirty="0"/>
              <a:t>– now is 28.9%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DFD0-B4E5-6126-CAF4-E85E996E43AE}"/>
              </a:ext>
            </a:extLst>
          </p:cNvPr>
          <p:cNvSpPr txBox="1"/>
          <p:nvPr/>
        </p:nvSpPr>
        <p:spPr>
          <a:xfrm>
            <a:off x="4031312" y="3895235"/>
            <a:ext cx="244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Billions of U.S. Dollars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658F-5253-6B04-7975-06FD5F268F5D}"/>
              </a:ext>
            </a:extLst>
          </p:cNvPr>
          <p:cNvSpPr txBox="1"/>
          <p:nvPr/>
        </p:nvSpPr>
        <p:spPr>
          <a:xfrm>
            <a:off x="5454127" y="6498278"/>
            <a:ext cx="614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www.statista.com</a:t>
            </a:r>
            <a:r>
              <a:rPr lang="en-US" sz="1200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1140950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(e.g., oil) are quoted in dollars.</a:t>
            </a:r>
          </a:p>
          <a:p>
            <a:pPr lvl="1"/>
            <a:r>
              <a:rPr lang="en-US" dirty="0"/>
              <a:t>88% of international transactions involve the dollar.</a:t>
            </a:r>
          </a:p>
          <a:p>
            <a:pPr lvl="1"/>
            <a:r>
              <a:rPr lang="en-US" dirty="0"/>
              <a:t>With some exceptions, foreign governments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914580" y="176766"/>
            <a:ext cx="8176365" cy="59744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29D347-193B-8B3C-4425-93825A6A562B}"/>
              </a:ext>
            </a:extLst>
          </p:cNvPr>
          <p:cNvSpPr txBox="1"/>
          <p:nvPr/>
        </p:nvSpPr>
        <p:spPr>
          <a:xfrm>
            <a:off x="7103326" y="132162"/>
            <a:ext cx="4237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836307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IntRAgovernmental</a:t>
            </a:r>
            <a:r>
              <a:rPr lang="en-US" dirty="0"/>
              <a:t>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public.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F5CF-3AC4-17BB-683F-836C0B87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</a:t>
            </a:r>
            <a:r>
              <a:rPr lang="en-US" dirty="0"/>
              <a:t>. Publicly Held Debt, December 31, 2022</a:t>
            </a:r>
          </a:p>
        </p:txBody>
      </p:sp>
      <p:pic>
        <p:nvPicPr>
          <p:cNvPr id="10" name="Content Placeholder 9" descr="A blue pie chart with white text&#10;&#10;Description automatically generated">
            <a:extLst>
              <a:ext uri="{FF2B5EF4-FFF2-40B4-BE49-F238E27FC236}">
                <a16:creationId xmlns:a16="http://schemas.microsoft.com/office/drawing/2014/main" id="{57F1AA72-1C99-A80B-186D-75D134861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682" y="1235789"/>
            <a:ext cx="4975446" cy="49944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5231B-D669-72A8-E17B-0F8D5954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6A832-B8F8-3086-38E4-80E9C7305BBF}"/>
              </a:ext>
            </a:extLst>
          </p:cNvPr>
          <p:cNvSpPr txBox="1"/>
          <p:nvPr/>
        </p:nvSpPr>
        <p:spPr>
          <a:xfrm>
            <a:off x="10109164" y="6456851"/>
            <a:ext cx="1244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PGPF.org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5671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4D17-51B5-5A42-A750-CC96BCC7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Intragovernmental Debt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492633-5AE2-F54E-8586-B8DCD2A44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1D1A0-2457-004F-8079-A2128E10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94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Debt,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/>
        </p:blipFill>
        <p:spPr bwMode="auto">
          <a:xfrm>
            <a:off x="3232632" y="1067393"/>
            <a:ext cx="7179730" cy="52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1087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26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00478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$26.3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038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032DA-0E8C-5D08-D43E-2B076231683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922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55649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A806-CD41-4380-D912-8838BA23CC2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5" y="4195483"/>
            <a:ext cx="10515600" cy="188258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Relative debt peaked during World War II, followed by a long decline.</a:t>
            </a:r>
          </a:p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Prior to 1983, relative debt rose purposefully (wars and recessions) and then fell.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Relative debt has been and is expected to rise for the next 30 years w/o a strategic purpose.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7290" y="1063766"/>
            <a:ext cx="6282465" cy="31129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35FCC-6210-FE06-656E-4DF7A68ED13C}"/>
              </a:ext>
            </a:extLst>
          </p:cNvPr>
          <p:cNvCxnSpPr/>
          <p:nvPr/>
        </p:nvCxnSpPr>
        <p:spPr>
          <a:xfrm>
            <a:off x="7734751" y="1054249"/>
            <a:ext cx="0" cy="314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E90AE-7824-4807-231F-B713E1D2B972}"/>
              </a:ext>
            </a:extLst>
          </p:cNvPr>
          <p:cNvSpPr txBox="1"/>
          <p:nvPr/>
        </p:nvSpPr>
        <p:spPr>
          <a:xfrm>
            <a:off x="7648687" y="336058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2"/>
            <a:r>
              <a:rPr lang="en-US" b="1" i="1" dirty="0"/>
              <a:t>GDP growth is greater than the interest rate on borrowing.</a:t>
            </a:r>
          </a:p>
          <a:p>
            <a:pPr lvl="2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hence…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85AF-31E8-4FE3-8D72-B09DD6A3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>
                <a:solidFill>
                  <a:srgbClr val="002060"/>
                </a:solidFill>
              </a:rPr>
              <a:t>Arithmetic of Changes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543-EC02-46C9-8249-DFB7B063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95E774-31A6-AB4C-970A-69777097E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A5DDC6-D2B7-50CA-5348-52AC113AF170}"/>
              </a:ext>
            </a:extLst>
          </p:cNvPr>
          <p:cNvSpPr/>
          <p:nvPr/>
        </p:nvSpPr>
        <p:spPr>
          <a:xfrm>
            <a:off x="4366260" y="1737360"/>
            <a:ext cx="203454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22196-3CF9-3E2B-6CD3-E74F12B37402}"/>
              </a:ext>
            </a:extLst>
          </p:cNvPr>
          <p:cNvSpPr/>
          <p:nvPr/>
        </p:nvSpPr>
        <p:spPr>
          <a:xfrm>
            <a:off x="6400800" y="1737360"/>
            <a:ext cx="448056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0454D-6A37-824F-CE97-2FEC4096BEE3}"/>
              </a:ext>
            </a:extLst>
          </p:cNvPr>
          <p:cNvSpPr/>
          <p:nvPr/>
        </p:nvSpPr>
        <p:spPr>
          <a:xfrm>
            <a:off x="8709660" y="1737360"/>
            <a:ext cx="21717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16BC80-E69E-0A64-F618-AB39AD6C9EC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54E4-513B-501E-7C40-79FA9FA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/>
              <a:t>tabilizing Relative Debt Good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9965-0A01-3823-0D30-75CD32FBF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the absolute level of the debt would continue to increase.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Yes, it is probably good enough.</a:t>
            </a:r>
          </a:p>
          <a:p>
            <a:pPr lvl="1"/>
            <a:r>
              <a:rPr lang="en-US" dirty="0"/>
              <a:t>It is a reflection of the economy’s ability to support the debt.</a:t>
            </a:r>
          </a:p>
          <a:p>
            <a:pPr lvl="1"/>
            <a:r>
              <a:rPr lang="en-US" dirty="0"/>
              <a:t>Stability will avoid bond market scares.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on this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F5BB-3E4F-09A6-54A0-F45EC2BA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B1B7A48-0D30-31C1-B4CF-3B3CA842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52370" y="1216166"/>
            <a:ext cx="9387048" cy="46512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A14EA5-99F8-D02E-E0E5-8BA54E17939A}"/>
              </a:ext>
            </a:extLst>
          </p:cNvPr>
          <p:cNvSpPr/>
          <p:nvPr/>
        </p:nvSpPr>
        <p:spPr>
          <a:xfrm>
            <a:off x="9551817" y="1493157"/>
            <a:ext cx="1310780" cy="30940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34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D56F45-07DF-1128-6905-3949DAA5064A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44B026-2825-347E-7FA6-E8A10181D121}"/>
              </a:ext>
            </a:extLst>
          </p:cNvPr>
          <p:cNvSpPr txBox="1"/>
          <p:nvPr/>
        </p:nvSpPr>
        <p:spPr>
          <a:xfrm>
            <a:off x="7814268" y="3198167"/>
            <a:ext cx="95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Coronavirus</a:t>
            </a:r>
          </a:p>
          <a:p>
            <a:r>
              <a:rPr lang="en-US" sz="1200" b="1" dirty="0"/>
              <a:t>Pandemic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0667B-7709-7F85-E855-3A147D49F597}"/>
              </a:ext>
            </a:extLst>
          </p:cNvPr>
          <p:cNvSpPr txBox="1"/>
          <p:nvPr/>
        </p:nvSpPr>
        <p:spPr>
          <a:xfrm>
            <a:off x="7338432" y="3946915"/>
            <a:ext cx="81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Great</a:t>
            </a:r>
          </a:p>
          <a:p>
            <a:r>
              <a:rPr lang="en-US" sz="1200" b="1" dirty="0"/>
              <a:t>Recession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4391E-7BC6-DFE1-7538-688B1DF7AEC7}"/>
              </a:ext>
            </a:extLst>
          </p:cNvPr>
          <p:cNvSpPr txBox="1"/>
          <p:nvPr/>
        </p:nvSpPr>
        <p:spPr>
          <a:xfrm>
            <a:off x="4220798" y="3272838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WWII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25BE-AB36-6D03-EB0F-848AD992753D}"/>
              </a:ext>
            </a:extLst>
          </p:cNvPr>
          <p:cNvSpPr txBox="1"/>
          <p:nvPr/>
        </p:nvSpPr>
        <p:spPr>
          <a:xfrm>
            <a:off x="3263153" y="4177747"/>
            <a:ext cx="8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Great</a:t>
            </a:r>
          </a:p>
          <a:p>
            <a:r>
              <a:rPr lang="en-US" sz="1200" b="1" dirty="0"/>
              <a:t>Depression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9EF78A-8A48-826F-0A2F-0A2CA963BF0B}"/>
              </a:ext>
            </a:extLst>
          </p:cNvPr>
          <p:cNvSpPr txBox="1"/>
          <p:nvPr/>
        </p:nvSpPr>
        <p:spPr>
          <a:xfrm>
            <a:off x="2713167" y="4737204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WWI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C7147F-9C65-A975-B3AF-D4E83447143F}"/>
              </a:ext>
            </a:extLst>
          </p:cNvPr>
          <p:cNvCxnSpPr>
            <a:stCxn id="10" idx="2"/>
          </p:cNvCxnSpPr>
          <p:nvPr/>
        </p:nvCxnSpPr>
        <p:spPr>
          <a:xfrm>
            <a:off x="7745435" y="4408580"/>
            <a:ext cx="407002" cy="11041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CE5FB9-69E0-4459-350D-A594EC2FC966}"/>
              </a:ext>
            </a:extLst>
          </p:cNvPr>
          <p:cNvCxnSpPr/>
          <p:nvPr/>
        </p:nvCxnSpPr>
        <p:spPr>
          <a:xfrm>
            <a:off x="8358937" y="3692962"/>
            <a:ext cx="407002" cy="11041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77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2FAC1-13AD-052C-5E4D-9A1A710D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4" name="Picture 3" descr="A graph of the number of people in the united states&#10;&#10;Description automatically generated">
            <a:extLst>
              <a:ext uri="{FF2B5EF4-FFF2-40B4-BE49-F238E27FC236}">
                <a16:creationId xmlns:a16="http://schemas.microsoft.com/office/drawing/2014/main" id="{94D810CB-8FC0-7481-EE5A-3C5C2DA1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80" y="139700"/>
            <a:ext cx="6259073" cy="6223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6AFB29-C1C1-159D-CA0B-A3E8BF2EAB18}"/>
              </a:ext>
            </a:extLst>
          </p:cNvPr>
          <p:cNvSpPr txBox="1"/>
          <p:nvPr/>
        </p:nvSpPr>
        <p:spPr>
          <a:xfrm>
            <a:off x="123053" y="2196478"/>
            <a:ext cx="35152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There is very little</a:t>
            </a:r>
          </a:p>
          <a:p>
            <a:r>
              <a:rPr lang="en-US" sz="3600" dirty="0"/>
              <a:t>enthusiasm for</a:t>
            </a:r>
          </a:p>
          <a:p>
            <a:r>
              <a:rPr lang="en-US" sz="3600" dirty="0"/>
              <a:t>cutting anything.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F16A7-D8FB-27A1-5D2C-1954D3719689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422609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 much support for it being a spending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22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5751-C19F-8A99-9813-B4F4209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To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98AB-ACBB-C8B5-1449-D46070147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question isn’t taxes vs spending cuts.</a:t>
            </a:r>
          </a:p>
          <a:p>
            <a:r>
              <a:rPr lang="en-US" dirty="0"/>
              <a:t>The question is: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Who should bear the burden of solving the problem?</a:t>
            </a:r>
          </a:p>
          <a:p>
            <a:pPr lvl="2"/>
            <a:r>
              <a:rPr lang="en-US" dirty="0"/>
              <a:t>Spending cuts will mean primarily lower-income households.</a:t>
            </a:r>
          </a:p>
          <a:p>
            <a:pPr lvl="2"/>
            <a:r>
              <a:rPr lang="en-US" dirty="0"/>
              <a:t>Tax increases will mean primarily high-income households.</a:t>
            </a:r>
          </a:p>
          <a:p>
            <a:pPr lvl="2"/>
            <a:r>
              <a:rPr lang="en-US" dirty="0"/>
              <a:t>Soc Sec benefit cuts (age limit, actual payments, etc.) will mean primarily lower-income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D654E-F3B7-2B83-42CE-573528F0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8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449BD-D6EC-51A1-6E8D-A49E0E56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D3B675-8DE1-53CC-3D5C-54CF8D29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7" y="565199"/>
            <a:ext cx="10233821" cy="53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0BEAD2-28F3-B78D-74F5-B49FD0C3979B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3100098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3030-891D-F6D5-EE4D-57C0ECF3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at? It’s not 40%? No, it’s 24.1%.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597C38-6D61-B123-59C2-E8569B024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343" y="1276005"/>
            <a:ext cx="6354396" cy="49134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091A2-49D9-1A3B-7C8C-4F7280C0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14977-FCA6-D196-A23E-A882A695714F}"/>
              </a:ext>
            </a:extLst>
          </p:cNvPr>
          <p:cNvSpPr txBox="1"/>
          <p:nvPr/>
        </p:nvSpPr>
        <p:spPr>
          <a:xfrm>
            <a:off x="5749447" y="6456851"/>
            <a:ext cx="5864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nymag.com</a:t>
            </a:r>
            <a:r>
              <a:rPr lang="en-US" sz="1200" dirty="0"/>
              <a:t>/intelligencer/article/fact-check-richest-1-dont-pay-40-of-the-taxes.html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93D7A-5301-E8F3-8041-A5CE342CDBB0}"/>
              </a:ext>
            </a:extLst>
          </p:cNvPr>
          <p:cNvSpPr txBox="1"/>
          <p:nvPr/>
        </p:nvSpPr>
        <p:spPr>
          <a:xfrm>
            <a:off x="7271960" y="2557189"/>
            <a:ext cx="4743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400 highest income households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algn="ctr"/>
            <a:r>
              <a:rPr lang="en-US" sz="2400" dirty="0"/>
              <a:t>Paid an average tax rate of 8%.</a:t>
            </a:r>
          </a:p>
        </p:txBody>
      </p:sp>
    </p:spTree>
    <p:extLst>
      <p:ext uri="{BB962C8B-B14F-4D97-AF65-F5344CB8AC3E}">
        <p14:creationId xmlns:p14="http://schemas.microsoft.com/office/powerpoint/2010/main" val="3765075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4826-BD09-3CF0-EF5A-931B638D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Stop…Thinking About Tomorrow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1E80-0952-4C0D-12A8-54B52C8E7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C4205-3AFB-ADCB-F6DE-DF448553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We Presented?  (1,102 Talks)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97166" y="4608925"/>
            <a:ext cx="2981646" cy="18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007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DA4CA-8A65-3E7E-6F8E-A5FCF6341CB6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16C9E-EE8F-CEE3-7BE1-6D8CB70FEEFF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00747591-618A-FF4C-52F2-6D42C826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72" y="1091406"/>
            <a:ext cx="9843453" cy="5031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6301DE-451D-BFBE-5B32-CF03C75E0725}"/>
              </a:ext>
            </a:extLst>
          </p:cNvPr>
          <p:cNvSpPr txBox="1"/>
          <p:nvPr/>
        </p:nvSpPr>
        <p:spPr>
          <a:xfrm>
            <a:off x="7814268" y="3198167"/>
            <a:ext cx="95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Coronavirus</a:t>
            </a:r>
          </a:p>
          <a:p>
            <a:r>
              <a:rPr lang="en-US" sz="1200" b="1" dirty="0"/>
              <a:t>Pandemic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8752ED-173D-703E-774E-90094ED1BF3F}"/>
              </a:ext>
            </a:extLst>
          </p:cNvPr>
          <p:cNvSpPr txBox="1"/>
          <p:nvPr/>
        </p:nvSpPr>
        <p:spPr>
          <a:xfrm>
            <a:off x="7338432" y="3946915"/>
            <a:ext cx="81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Great</a:t>
            </a:r>
          </a:p>
          <a:p>
            <a:r>
              <a:rPr lang="en-US" sz="1200" b="1" dirty="0"/>
              <a:t>Recession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A1DC3-872F-B663-6B28-98A7595B2492}"/>
              </a:ext>
            </a:extLst>
          </p:cNvPr>
          <p:cNvSpPr txBox="1"/>
          <p:nvPr/>
        </p:nvSpPr>
        <p:spPr>
          <a:xfrm>
            <a:off x="4220798" y="3272838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WWII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DE953-1993-32D7-AE67-AF7743B5E440}"/>
              </a:ext>
            </a:extLst>
          </p:cNvPr>
          <p:cNvSpPr txBox="1"/>
          <p:nvPr/>
        </p:nvSpPr>
        <p:spPr>
          <a:xfrm>
            <a:off x="3263153" y="4177747"/>
            <a:ext cx="8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Great</a:t>
            </a:r>
          </a:p>
          <a:p>
            <a:r>
              <a:rPr lang="en-US" sz="1200" b="1" dirty="0"/>
              <a:t>Depression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DE95B-E4F4-5ADA-B349-97E802A249C7}"/>
              </a:ext>
            </a:extLst>
          </p:cNvPr>
          <p:cNvSpPr txBox="1"/>
          <p:nvPr/>
        </p:nvSpPr>
        <p:spPr>
          <a:xfrm>
            <a:off x="2713167" y="4737204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WWI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4EA63E-F43E-D8FF-3C6E-ED6697A00F15}"/>
              </a:ext>
            </a:extLst>
          </p:cNvPr>
          <p:cNvCxnSpPr>
            <a:stCxn id="9" idx="2"/>
          </p:cNvCxnSpPr>
          <p:nvPr/>
        </p:nvCxnSpPr>
        <p:spPr>
          <a:xfrm>
            <a:off x="7745435" y="4408580"/>
            <a:ext cx="407002" cy="11041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499788-0BE2-C706-DF38-B51B959F3E65}"/>
              </a:ext>
            </a:extLst>
          </p:cNvPr>
          <p:cNvCxnSpPr/>
          <p:nvPr/>
        </p:nvCxnSpPr>
        <p:spPr>
          <a:xfrm>
            <a:off x="8358937" y="3692962"/>
            <a:ext cx="407002" cy="11041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8603692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2023 Long Term Budget Outlook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051E217-B860-5577-7D1B-EE2E3D509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952500" y="1246010"/>
            <a:ext cx="10287000" cy="4999393"/>
          </a:xfrm>
        </p:spPr>
      </p:pic>
    </p:spTree>
    <p:extLst>
      <p:ext uri="{BB962C8B-B14F-4D97-AF65-F5344CB8AC3E}">
        <p14:creationId xmlns:p14="http://schemas.microsoft.com/office/powerpoint/2010/main" val="9675892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8513326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2023 Long Term Budget Outlook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2B8C37-55F7-8858-CD22-0A9580BE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313335" y="1028702"/>
            <a:ext cx="9565329" cy="435133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824507-D064-DB11-AEDB-885131D0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62539" y="5392948"/>
            <a:ext cx="5885438" cy="8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916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836353" y="1104419"/>
            <a:ext cx="8953013" cy="50936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DC9230-CBDE-BBA1-2DAC-B75769C130B1}"/>
              </a:ext>
            </a:extLst>
          </p:cNvPr>
          <p:cNvSpPr txBox="1"/>
          <p:nvPr/>
        </p:nvSpPr>
        <p:spPr>
          <a:xfrm>
            <a:off x="8097275" y="6489020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2023 Long Term Budget Outlook</a:t>
            </a:r>
          </a:p>
        </p:txBody>
      </p:sp>
    </p:spTree>
    <p:extLst>
      <p:ext uri="{BB962C8B-B14F-4D97-AF65-F5344CB8AC3E}">
        <p14:creationId xmlns:p14="http://schemas.microsoft.com/office/powerpoint/2010/main" val="9446322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8531-B3AC-9323-C8FB-86FD7E55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Population is Aging</a:t>
            </a:r>
          </a:p>
        </p:txBody>
      </p:sp>
      <p:pic>
        <p:nvPicPr>
          <p:cNvPr id="6" name="Content Placeholder 5" descr="A graph with a line and a red line&#10;&#10;Description automatically generated with medium confidence">
            <a:extLst>
              <a:ext uri="{FF2B5EF4-FFF2-40B4-BE49-F238E27FC236}">
                <a16:creationId xmlns:a16="http://schemas.microsoft.com/office/drawing/2014/main" id="{99F66605-8486-E316-C60D-C7A16B721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287" y="1325563"/>
            <a:ext cx="10835425" cy="4406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F7F25-2BEF-C0C2-3472-29288C44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8FD0ED-AB4A-8ADA-F5B9-A0EF5BBFACA5}"/>
              </a:ext>
            </a:extLst>
          </p:cNvPr>
          <p:cNvCxnSpPr>
            <a:cxnSpLocks/>
          </p:cNvCxnSpPr>
          <p:nvPr/>
        </p:nvCxnSpPr>
        <p:spPr>
          <a:xfrm>
            <a:off x="6264731" y="1152939"/>
            <a:ext cx="0" cy="42406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295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WWII, Great Recession, COVID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B400C-99C8-B8D6-B553-B2E8E9F3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0A41-3BC0-8040-AB78-FBFE4EB7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9E67-D549-3197-843F-21B585BC3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B332D-3414-9135-650E-DF8F48BC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FB328-1699-F9F3-FACE-86DB0EFA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1072E-8C19-12D0-09D6-28CD659A35B0}"/>
              </a:ext>
            </a:extLst>
          </p:cNvPr>
          <p:cNvSpPr/>
          <p:nvPr/>
        </p:nvSpPr>
        <p:spPr>
          <a:xfrm>
            <a:off x="6096000" y="3051313"/>
            <a:ext cx="2829339" cy="665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low, but rising – this is becoming a concern.</a:t>
            </a:r>
          </a:p>
          <a:p>
            <a:endParaRPr lang="en-US" dirty="0"/>
          </a:p>
          <a:p>
            <a:r>
              <a:rPr lang="en-US" dirty="0"/>
              <a:t>So, no, other than the debt ceiling,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86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becomes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10% of spending in 2023.</a:t>
            </a:r>
          </a:p>
          <a:p>
            <a:pPr lvl="2"/>
            <a:r>
              <a:rPr lang="en-US" dirty="0"/>
              <a:t>23% of spending in 2053.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30%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are increasing.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570" y="1602225"/>
            <a:ext cx="5115128" cy="4351338"/>
          </a:xfrm>
        </p:spPr>
        <p:txBody>
          <a:bodyPr>
            <a:normAutofit/>
          </a:bodyPr>
          <a:lstStyle/>
          <a:p>
            <a:r>
              <a:rPr lang="en-US" dirty="0"/>
              <a:t>Can be scary to….</a:t>
            </a:r>
          </a:p>
          <a:p>
            <a:pPr lvl="1"/>
            <a:r>
              <a:rPr lang="en-US" dirty="0"/>
              <a:t>International investors</a:t>
            </a:r>
          </a:p>
          <a:p>
            <a:pPr lvl="1"/>
            <a:r>
              <a:rPr lang="en-US" dirty="0"/>
              <a:t>Bond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955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pPr marL="0" indent="0">
              <a:buNone/>
            </a:pPr>
            <a:endParaRPr lang="en-US" sz="5100" dirty="0"/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20000"/>
              </a:lnSpc>
              <a:buNone/>
            </a:pPr>
            <a:r>
              <a:rPr lang="en-US" sz="4200" b="0" dirty="0"/>
              <a:t>Although no one can predict whether or when a </a:t>
            </a:r>
            <a:r>
              <a:rPr lang="en-US" sz="4200" dirty="0"/>
              <a:t>fiscal crisis </a:t>
            </a:r>
            <a:r>
              <a:rPr lang="en-US" sz="4200" b="0" dirty="0"/>
              <a:t>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8BE9D-00FC-AF48-AA76-452933EA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079320"/>
            <a:ext cx="10058400" cy="5150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944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CEB-B54A-C462-40E6-28CC41F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5216-FB7B-0D99-2EF5-A2FA7D44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D01-5CA6-E267-3F8D-602A26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12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debt is not currently a significant problem.</a:t>
            </a:r>
          </a:p>
          <a:p>
            <a:pPr>
              <a:spcAft>
                <a:spcPts val="1000"/>
              </a:spcAft>
            </a:pPr>
            <a:r>
              <a:rPr lang="en-US" dirty="0"/>
              <a:t>The current trajectory for the federal debt is unsustainable.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primary drivers are an aging population and interest.</a:t>
            </a:r>
          </a:p>
          <a:p>
            <a:pPr>
              <a:spcAft>
                <a:spcPts val="1000"/>
              </a:spcAft>
            </a:pPr>
            <a:r>
              <a:rPr lang="en-US" dirty="0"/>
              <a:t>We must enact plans to reduce the future (primary) deficits.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These are driven by Medicare and Social Security spending.</a:t>
            </a:r>
          </a:p>
          <a:p>
            <a:pPr>
              <a:spcAft>
                <a:spcPts val="1000"/>
              </a:spcAft>
            </a:pPr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4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Olivier Blanchard, Brookings Institution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974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5"/>
              </a:rPr>
              <a:t>www.NEEDEcon.org/friend.php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129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Stephanie Kelton provided a prominent and recent exposition of modern monetary theory in a </a:t>
            </a:r>
            <a:r>
              <a:rPr lang="en-US" i="1" dirty="0"/>
              <a:t>NY Times </a:t>
            </a:r>
            <a:r>
              <a:rPr lang="en-US" dirty="0"/>
              <a:t>op-ed on June 6, 2020:</a:t>
            </a:r>
          </a:p>
          <a:p>
            <a:pPr lvl="1"/>
            <a:r>
              <a:rPr lang="en-US" dirty="0"/>
              <a:t> “Learn to Love Trillion-Dollar Deficits.”</a:t>
            </a:r>
          </a:p>
          <a:p>
            <a:r>
              <a:rPr lang="en-US" dirty="0"/>
              <a:t>Modern 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6831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8961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D6DD-027C-574B-85DA-7EB2BBA0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</a:t>
            </a:r>
            <a:r>
              <a:rPr lang="en-US" dirty="0"/>
              <a:t>eral Sense on Modern Monetary Theory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386ABDF-08D4-EB45-AAE1-99652C48A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597" y="965201"/>
            <a:ext cx="8058966" cy="52650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1826-4BB4-4A4B-9D01-08CCA6C7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070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F64F-8BA6-4232-B1B3-BB4B28E6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99" y="0"/>
            <a:ext cx="1065354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ore Reasonable, But Still Optimistic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FCD2-FF15-49BD-8D1E-49F5D0F0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Olivier Blanchard:</a:t>
            </a:r>
          </a:p>
          <a:p>
            <a:r>
              <a:rPr lang="en-US" b="0" dirty="0"/>
              <a:t>Emeritus Professor at MIT</a:t>
            </a:r>
          </a:p>
          <a:p>
            <a:r>
              <a:rPr lang="en-US" b="0" dirty="0"/>
              <a:t>Chief Economist at the IMF, 2008–2015</a:t>
            </a:r>
          </a:p>
          <a:p>
            <a:r>
              <a:rPr lang="en-US" b="0" dirty="0"/>
              <a:t>President of the American Economic Association,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C46B-73F2-48EE-88CC-E84A188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0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First: A Budget Review</a:t>
            </a:r>
          </a:p>
          <a:p>
            <a:r>
              <a:rPr lang="en-US" dirty="0"/>
              <a:t>And Now: The Debt</a:t>
            </a:r>
          </a:p>
          <a:p>
            <a:r>
              <a:rPr lang="en-US" dirty="0"/>
              <a:t>Important Points About the Debt</a:t>
            </a:r>
          </a:p>
          <a:p>
            <a:r>
              <a:rPr lang="en-US" dirty="0"/>
              <a:t>How to Think About the Debt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Growth: Breaking News!   3.3% in Q4-23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40924293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47813</TotalTime>
  <Words>3133</Words>
  <Application>Microsoft Macintosh PowerPoint</Application>
  <PresentationFormat>Widescreen</PresentationFormat>
  <Paragraphs>544</Paragraphs>
  <Slides>76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Arial</vt:lpstr>
      <vt:lpstr>Calibri</vt:lpstr>
      <vt:lpstr>Courier New</vt:lpstr>
      <vt:lpstr>nyt-cheltenham-cond</vt:lpstr>
      <vt:lpstr>Custom Design</vt:lpstr>
      <vt:lpstr>PowerPoint Presentation</vt:lpstr>
      <vt:lpstr> National Economic Education Delegation</vt:lpstr>
      <vt:lpstr>Who Are We?</vt:lpstr>
      <vt:lpstr>Where Are We?</vt:lpstr>
      <vt:lpstr>Where Have We Presented?  (1,102 Talks)</vt:lpstr>
      <vt:lpstr> Available NEED Topics Include:</vt:lpstr>
      <vt:lpstr>Credits and Disclaimer</vt:lpstr>
      <vt:lpstr>Outline</vt:lpstr>
      <vt:lpstr>GDP Growth: Breaking News!   3.3% in Q4-23</vt:lpstr>
      <vt:lpstr>First: A Budget Review</vt:lpstr>
      <vt:lpstr>What Does the US Govt. Budget Look Like?</vt:lpstr>
      <vt:lpstr>But There is More to The Budget!</vt:lpstr>
      <vt:lpstr>What Are Tax Expenditures?</vt:lpstr>
      <vt:lpstr>And Now: The Debt</vt:lpstr>
      <vt:lpstr>PowerPoint Presentation</vt:lpstr>
      <vt:lpstr>Of Debt, Deficits, and Surpluses</vt:lpstr>
      <vt:lpstr>Debt vs. Deficit</vt:lpstr>
      <vt:lpstr>Major Takeaways: Talking Points</vt:lpstr>
      <vt:lpstr> How Does the US Government Borrow?</vt:lpstr>
      <vt:lpstr>Trends in US Debt Holdings Over Time</vt:lpstr>
      <vt:lpstr>Who Holds Debt to Foreigners, 10/23</vt:lpstr>
      <vt:lpstr>Why Do Foreign Investors Buy US Treasuries?</vt:lpstr>
      <vt:lpstr>PowerPoint Presentation</vt:lpstr>
      <vt:lpstr>Important Points:</vt:lpstr>
      <vt:lpstr>Not All Debt Is Created Equal </vt:lpstr>
      <vt:lpstr>U.S. Publicly Held Debt, December 31, 2022</vt:lpstr>
      <vt:lpstr>Two Measures of the Debt</vt:lpstr>
      <vt:lpstr>Trends in Intragovernmental Debt</vt:lpstr>
      <vt:lpstr> A Breakdown of Total Federal Debt, 2020</vt:lpstr>
      <vt:lpstr>The All-Important Relative Debt</vt:lpstr>
      <vt:lpstr>Relative Debt and Deficit</vt:lpstr>
      <vt:lpstr>Two Measures of RELATIVE Debt</vt:lpstr>
      <vt:lpstr>Key Points About US Relative Debt</vt:lpstr>
      <vt:lpstr>The Post-WWII Fall in Relative Debt</vt:lpstr>
      <vt:lpstr> Debt Dynamics</vt:lpstr>
      <vt:lpstr>An Almost Free Lunch</vt:lpstr>
      <vt:lpstr>The Arithmetic of Changes in Relative Debt</vt:lpstr>
      <vt:lpstr>Is Stabilizing Relative Debt Good Enough?</vt:lpstr>
      <vt:lpstr>But Let’s Think About Today</vt:lpstr>
      <vt:lpstr>But Let’s Think About Today</vt:lpstr>
      <vt:lpstr>Why Has the Federal Debt Risen So Much?</vt:lpstr>
      <vt:lpstr>Tax Cuts Have Driven The Debt Increases</vt:lpstr>
      <vt:lpstr>Thinking About Today….</vt:lpstr>
      <vt:lpstr>PowerPoint Presentation</vt:lpstr>
      <vt:lpstr>Thinking About Today….</vt:lpstr>
      <vt:lpstr>How To Address the Debt?</vt:lpstr>
      <vt:lpstr>PowerPoint Presentation</vt:lpstr>
      <vt:lpstr>What? It’s not 40%? No, it’s 24.1%.</vt:lpstr>
      <vt:lpstr>Can’t Stop…Thinking About Tomorrow</vt:lpstr>
      <vt:lpstr>Now Let’s Think About Today and the Future</vt:lpstr>
      <vt:lpstr>Spending to Grow Much Faster Than Revenue</vt:lpstr>
      <vt:lpstr>Two Measures of the Deficit</vt:lpstr>
      <vt:lpstr>Interest Will Grow as a Share of the Deficit</vt:lpstr>
      <vt:lpstr>Interest Will Grow as a Share of the Deficit</vt:lpstr>
      <vt:lpstr>What Are the Primary Drivers Going Forward?</vt:lpstr>
      <vt:lpstr>The Population is Aging</vt:lpstr>
      <vt:lpstr>How to Think About the Debt</vt:lpstr>
      <vt:lpstr>Perspectives on Increased Debt</vt:lpstr>
      <vt:lpstr>Not All Borrowing Is Bad!</vt:lpstr>
      <vt:lpstr>Is The Debt a Problem Today?</vt:lpstr>
      <vt:lpstr>So, Why Worry About it?</vt:lpstr>
      <vt:lpstr>So, Why Worry About It?</vt:lpstr>
      <vt:lpstr>Growth in Relative Debt</vt:lpstr>
      <vt:lpstr>Fiscal Crisis, or a Run on the Dollar</vt:lpstr>
      <vt:lpstr>What Is a Fiscal Crisis?</vt:lpstr>
      <vt:lpstr>Other Countries Have Higher Debt Levels</vt:lpstr>
      <vt:lpstr>Summary</vt:lpstr>
      <vt:lpstr>Bottom-Line Takeaways</vt:lpstr>
      <vt:lpstr>Major Takeaways: Talking Points</vt:lpstr>
      <vt:lpstr>Bottom Bottom Line</vt:lpstr>
      <vt:lpstr> Thank you!</vt:lpstr>
      <vt:lpstr>Maybe Debt Isn’t a Problem After All: MMT</vt:lpstr>
      <vt:lpstr>MMT’s Free Lunch</vt:lpstr>
      <vt:lpstr>General Sense on Modern Monetary Theory</vt:lpstr>
      <vt:lpstr>A More Reasonable, But Still Optimistic View</vt:lpstr>
      <vt:lpstr>The Key: Stabilization of Relative Debt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330</cp:revision>
  <cp:lastPrinted>2023-04-07T01:02:03Z</cp:lastPrinted>
  <dcterms:created xsi:type="dcterms:W3CDTF">2017-05-03T22:30:38Z</dcterms:created>
  <dcterms:modified xsi:type="dcterms:W3CDTF">2024-01-25T16:36:35Z</dcterms:modified>
</cp:coreProperties>
</file>