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sldIdLst>
    <p:sldId id="4101" r:id="rId2"/>
    <p:sldId id="328" r:id="rId3"/>
    <p:sldId id="1098" r:id="rId4"/>
    <p:sldId id="1152" r:id="rId5"/>
    <p:sldId id="4414" r:id="rId6"/>
    <p:sldId id="1110" r:id="rId7"/>
    <p:sldId id="4403" r:id="rId8"/>
    <p:sldId id="4404" r:id="rId9"/>
    <p:sldId id="4415" r:id="rId10"/>
    <p:sldId id="332" r:id="rId11"/>
    <p:sldId id="1114" r:id="rId12"/>
    <p:sldId id="421" r:id="rId13"/>
    <p:sldId id="1268" r:id="rId14"/>
    <p:sldId id="1055" r:id="rId15"/>
    <p:sldId id="1294" r:id="rId16"/>
    <p:sldId id="337" r:id="rId17"/>
    <p:sldId id="1071" r:id="rId18"/>
    <p:sldId id="4501" r:id="rId19"/>
    <p:sldId id="1271" r:id="rId20"/>
    <p:sldId id="1147" r:id="rId21"/>
    <p:sldId id="1316" r:id="rId22"/>
    <p:sldId id="1309" r:id="rId23"/>
    <p:sldId id="1266" r:id="rId24"/>
    <p:sldId id="1118" r:id="rId25"/>
    <p:sldId id="1121" r:id="rId26"/>
    <p:sldId id="1292" r:id="rId27"/>
    <p:sldId id="1119" r:id="rId28"/>
    <p:sldId id="4416" r:id="rId29"/>
    <p:sldId id="4408" r:id="rId30"/>
    <p:sldId id="4411" r:id="rId31"/>
    <p:sldId id="4412" r:id="rId32"/>
    <p:sldId id="4413" r:id="rId33"/>
    <p:sldId id="1149" r:id="rId34"/>
    <p:sldId id="1056" r:id="rId35"/>
    <p:sldId id="1120" r:id="rId36"/>
    <p:sldId id="1072" r:id="rId37"/>
    <p:sldId id="4502" r:id="rId38"/>
    <p:sldId id="4419" r:id="rId39"/>
    <p:sldId id="1278" r:id="rId40"/>
    <p:sldId id="1068" r:id="rId41"/>
    <p:sldId id="1045" r:id="rId42"/>
    <p:sldId id="1150" r:id="rId43"/>
    <p:sldId id="1057" r:id="rId44"/>
    <p:sldId id="1074" r:id="rId45"/>
    <p:sldId id="4485" r:id="rId46"/>
    <p:sldId id="1295" r:id="rId47"/>
    <p:sldId id="1281" r:id="rId48"/>
    <p:sldId id="4421" r:id="rId49"/>
    <p:sldId id="1275" r:id="rId50"/>
    <p:sldId id="1296" r:id="rId51"/>
    <p:sldId id="4420" r:id="rId52"/>
    <p:sldId id="102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744" autoAdjust="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200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5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Lifeguard Wealth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April 6,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/>
              <a:t>Foreign government </a:t>
            </a:r>
            <a:r>
              <a:rPr lang="en-US" dirty="0"/>
              <a:t>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2022, Q4: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11/22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47B00-CFDD-6580-BD32-5942DAC1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173042"/>
            <a:ext cx="6092178" cy="451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464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– in 1990 foreign ownership was less than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33977"/>
            <a:ext cx="8176365" cy="606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Components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1997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3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is probably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0747591-618A-FF4C-52F2-6D42C826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2" y="1091406"/>
            <a:ext cx="9843453" cy="50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7270" y="1204856"/>
            <a:ext cx="8437460" cy="47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1" name="Content Placeholder 10" descr="A picture containing screenshot, plot, text, line&#10;&#10;Description automatically generated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246010"/>
            <a:ext cx="10287000" cy="4999393"/>
          </a:xfrm>
        </p:spPr>
      </p:pic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 descr="A picture containing screenshot, font, logo, circle&#10;&#10;Description automatically generated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6" y="5493352"/>
            <a:ext cx="5684055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53" y="1104419"/>
            <a:ext cx="8953013" cy="5093638"/>
          </a:xfrm>
        </p:spPr>
      </p:pic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2019.</a:t>
            </a:r>
          </a:p>
          <a:p>
            <a:pPr lvl="2"/>
            <a:r>
              <a:rPr lang="en-US" dirty="0"/>
              <a:t>22% of spending in 2052.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Primer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$1.2 TRILLION in 2019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45389</TotalTime>
  <Words>2292</Words>
  <Application>Microsoft Macintosh PowerPoint</Application>
  <PresentationFormat>Widescreen</PresentationFormat>
  <Paragraphs>393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First: A Budget Primer</vt:lpstr>
      <vt:lpstr>What Does the US Govt. Budget Look Like?</vt:lpstr>
      <vt:lpstr>But There is More to The Budget!</vt:lpstr>
      <vt:lpstr>What Are Tax Expenditures?</vt:lpstr>
      <vt:lpstr>And Now: The Debt</vt:lpstr>
      <vt:lpstr>Debt vs. Deficit</vt:lpstr>
      <vt:lpstr>Of Debt, Deficits, and Surpluses</vt:lpstr>
      <vt:lpstr> How Does the US Government Borrow?</vt:lpstr>
      <vt:lpstr>Trends in US Debt Over Time</vt:lpstr>
      <vt:lpstr>Who Holds Debt to Foreigners, 11/22</vt:lpstr>
      <vt:lpstr>Why Do Foreign Investors Buy US Treasuries?</vt:lpstr>
      <vt:lpstr>PowerPoint Presentation</vt:lpstr>
      <vt:lpstr>Not All Debt Is Created Equal </vt:lpstr>
      <vt:lpstr>Important Points:</vt:lpstr>
      <vt:lpstr>Two Measures of the Debt</vt:lpstr>
      <vt:lpstr> A Breakdown of Total Federal Debt, 2020</vt:lpstr>
      <vt:lpstr>The All-Important Relative Debt</vt:lpstr>
      <vt:lpstr>Relative Debt and Deficit</vt:lpstr>
      <vt:lpstr>Two Measures of RELATIVE Debt</vt:lpstr>
      <vt:lpstr>Key Points About US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Rising Debt Levels Due to a Future of Deficits</vt:lpstr>
      <vt:lpstr>Spending to Grow Much Faster Than Revenue</vt:lpstr>
      <vt:lpstr>Two Measures of the Deficit</vt:lpstr>
      <vt:lpstr>Interest Will Grow as a Share of the Deficit</vt:lpstr>
      <vt:lpstr>Interest Will Grow as a Share of the Deficit</vt:lpstr>
      <vt:lpstr>What Are the Primary Drivers Going Forward?</vt:lpstr>
      <vt:lpstr>How to Think About the Debt</vt:lpstr>
      <vt:lpstr>Perspectives on Increased Debt</vt:lpstr>
      <vt:lpstr>Is The Debt a Problem Today?</vt:lpstr>
      <vt:lpstr>Not All Borrowing Is Bad!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Summary</vt:lpstr>
      <vt:lpstr>The Key: Stabilization of Relative Debt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303</cp:revision>
  <cp:lastPrinted>2023-04-07T01:02:03Z</cp:lastPrinted>
  <dcterms:created xsi:type="dcterms:W3CDTF">2017-05-03T22:30:38Z</dcterms:created>
  <dcterms:modified xsi:type="dcterms:W3CDTF">2023-06-27T15:45:21Z</dcterms:modified>
</cp:coreProperties>
</file>