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8"/>
  </p:notesMasterIdLst>
  <p:sldIdLst>
    <p:sldId id="4142" r:id="rId2"/>
    <p:sldId id="328" r:id="rId3"/>
    <p:sldId id="3935" r:id="rId4"/>
    <p:sldId id="1029" r:id="rId5"/>
    <p:sldId id="4001" r:id="rId6"/>
    <p:sldId id="4428" r:id="rId7"/>
    <p:sldId id="4506" r:id="rId8"/>
    <p:sldId id="4347" r:id="rId9"/>
    <p:sldId id="4218" r:id="rId10"/>
    <p:sldId id="317" r:id="rId11"/>
    <p:sldId id="3886" r:id="rId12"/>
    <p:sldId id="4389" r:id="rId13"/>
    <p:sldId id="272" r:id="rId14"/>
    <p:sldId id="4407" r:id="rId15"/>
    <p:sldId id="4485" r:id="rId16"/>
    <p:sldId id="278" r:id="rId17"/>
    <p:sldId id="4316" r:id="rId18"/>
    <p:sldId id="4357" r:id="rId19"/>
    <p:sldId id="4519" r:id="rId20"/>
    <p:sldId id="4063" r:id="rId21"/>
    <p:sldId id="4223" r:id="rId22"/>
    <p:sldId id="4381" r:id="rId23"/>
    <p:sldId id="4415" r:id="rId24"/>
    <p:sldId id="4392" r:id="rId25"/>
    <p:sldId id="4353" r:id="rId26"/>
    <p:sldId id="4362" r:id="rId27"/>
    <p:sldId id="4393" r:id="rId28"/>
    <p:sldId id="4221" r:id="rId29"/>
    <p:sldId id="4370" r:id="rId30"/>
    <p:sldId id="290" r:id="rId31"/>
    <p:sldId id="4378" r:id="rId32"/>
    <p:sldId id="4518" r:id="rId33"/>
    <p:sldId id="4498" r:id="rId34"/>
    <p:sldId id="4515" r:id="rId35"/>
    <p:sldId id="4168" r:id="rId36"/>
    <p:sldId id="412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46" autoAdjust="0"/>
    <p:restoredTop sz="93886"/>
  </p:normalViewPr>
  <p:slideViewPr>
    <p:cSldViewPr snapToGrid="0" snapToObjects="1">
      <p:cViewPr varScale="1">
        <p:scale>
          <a:sx n="120" d="100"/>
          <a:sy n="120" d="100"/>
        </p:scale>
        <p:origin x="384" y="1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6/20/23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56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Since</a:t>
            </a:r>
            <a:r>
              <a:rPr lang="en-US" baseline="0" dirty="0"/>
              <a:t> 2010, average</a:t>
            </a:r>
            <a:r>
              <a:rPr lang="en-US" dirty="0"/>
              <a:t> government spending growth is </a:t>
            </a:r>
            <a:r>
              <a:rPr lang="en-US" baseline="0" dirty="0"/>
              <a:t>shrinking, resulting in a negative average contribution to GDP growth post-recession of -0.8 percentage points</a:t>
            </a:r>
          </a:p>
          <a:p>
            <a:pPr marL="228600" indent="-228600">
              <a:buAutoNum type="arabicParenBoth"/>
            </a:pPr>
            <a:r>
              <a:rPr lang="en-US" baseline="0" dirty="0"/>
              <a:t>Note that average quarterly government spending growth is 0.42% from 1990-2007 and -0.17% in 2010+ (annualized, 1990-2007 =</a:t>
            </a:r>
            <a:r>
              <a:rPr lang="en-US" baseline="0" dirty="0">
                <a:sym typeface="Wingdings" panose="05000000000000000000" pitchFamily="2" charset="2"/>
              </a:rPr>
              <a:t> 1.68%; 2010+ = -0.70%)</a:t>
            </a:r>
            <a:r>
              <a:rPr lang="en-US" baseline="0" dirty="0"/>
              <a:t>.</a:t>
            </a:r>
          </a:p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35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79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40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98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Charts:</a:t>
            </a:r>
          </a:p>
          <a:p>
            <a:r>
              <a:rPr lang="en-US" dirty="0" err="1"/>
              <a:t>homeprices_recession.png</a:t>
            </a:r>
            <a:endParaRPr lang="en-US" dirty="0"/>
          </a:p>
          <a:p>
            <a:r>
              <a:rPr lang="en-US" dirty="0" err="1"/>
              <a:t>housing.png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6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/gdp_pot_grow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pending/RSAFS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_Contributions/contrib_Government.pn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_recent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CLF16OV_COVID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MonthlyMA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upplyChain/SupplyChainPressureIndex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ImportPrices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CorporateProfits/corporateprofits_recession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Monetary/FEDFUNDS_UpperLimit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Housing/mort_recent.pn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TreasCash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1776790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Economic Update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620722C-CBBA-870D-E397-B494A062C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26085" cy="193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F7B26E-EDB6-7F4E-D702-53CEB8F29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646" y="4309986"/>
            <a:ext cx="3746354" cy="192024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B8F1847-9FC5-FF6C-32CF-9F00A0CEDB6F}"/>
              </a:ext>
            </a:extLst>
          </p:cNvPr>
          <p:cNvSpPr txBox="1">
            <a:spLocks/>
          </p:cNvSpPr>
          <p:nvPr/>
        </p:nvSpPr>
        <p:spPr>
          <a:xfrm>
            <a:off x="1500351" y="3719284"/>
            <a:ext cx="9144000" cy="18656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900" dirty="0"/>
              <a:t>Walnut Creek Rotary Club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June 20,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Jon </a:t>
            </a:r>
            <a:r>
              <a:rPr lang="en-US" dirty="0" err="1">
                <a:solidFill>
                  <a:schemeClr val="tx2"/>
                </a:solidFill>
              </a:rPr>
              <a:t>Haveman</a:t>
            </a:r>
            <a:r>
              <a:rPr lang="en-US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88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2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Quarterly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3308-D906-5147-B47A-A7F3A663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6150" y="1080376"/>
            <a:ext cx="10299700" cy="514985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DC9842-7485-78E4-5DCA-8464EC1F3057}"/>
              </a:ext>
            </a:extLst>
          </p:cNvPr>
          <p:cNvSpPr txBox="1"/>
          <p:nvPr/>
        </p:nvSpPr>
        <p:spPr>
          <a:xfrm>
            <a:off x="7657694" y="1325563"/>
            <a:ext cx="1620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Q3-2022: 3.2%</a:t>
            </a:r>
          </a:p>
          <a:p>
            <a:r>
              <a:rPr lang="en-US" dirty="0"/>
              <a:t>Q4-2022: 2.6%</a:t>
            </a:r>
          </a:p>
          <a:p>
            <a:r>
              <a:rPr lang="en-US" dirty="0"/>
              <a:t>Q1-2023:	1.3%</a:t>
            </a:r>
          </a:p>
        </p:txBody>
      </p:sp>
    </p:spTree>
    <p:extLst>
      <p:ext uri="{BB962C8B-B14F-4D97-AF65-F5344CB8AC3E}">
        <p14:creationId xmlns:p14="http://schemas.microsoft.com/office/powerpoint/2010/main" val="2561679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$0.4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$1.2 Trillion ABOVE 2019-Q4 level.</a:t>
            </a:r>
          </a:p>
        </p:txBody>
      </p:sp>
    </p:spTree>
    <p:extLst>
      <p:ext uri="{BB962C8B-B14F-4D97-AF65-F5344CB8AC3E}">
        <p14:creationId xmlns:p14="http://schemas.microsoft.com/office/powerpoint/2010/main" val="169853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29A31-5B83-304E-A038-6D1B24E9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6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Ret</a:t>
            </a:r>
            <a:r>
              <a:rPr lang="en-US" dirty="0"/>
              <a:t>ail Sales Remain Elevated!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7D04E911-8F3B-1D4B-92BE-075479DAE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950F4-B854-9849-B6AE-1A0B67287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4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F3AE0-1B2E-FE45-8A8E-9B3243F43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Con</a:t>
            </a:r>
            <a:r>
              <a:rPr lang="en-US" dirty="0"/>
              <a:t>tributions to GDP: Government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7753C-806E-E44C-9F64-A4B843F7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9850DFB-11F9-2A43-BF2B-9AB7E70B8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0609" y="1191149"/>
            <a:ext cx="10070781" cy="503539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1F5A91-3A71-0A42-B4DD-2D81DAC41220}"/>
              </a:ext>
            </a:extLst>
          </p:cNvPr>
          <p:cNvSpPr/>
          <p:nvPr/>
        </p:nvSpPr>
        <p:spPr>
          <a:xfrm>
            <a:off x="9681882" y="2068735"/>
            <a:ext cx="1150241" cy="132556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6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E7C0D-9F6D-4440-B704-AC17EC9B0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84CDE-8DB8-3C48-A0F9-9FFDB30F88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73637-CAFF-2448-9F99-FF79A1C69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251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DC8EA9-8691-8542-8EE8-2504701EDF7B}"/>
              </a:ext>
            </a:extLst>
          </p:cNvPr>
          <p:cNvSpPr txBox="1"/>
          <p:nvPr/>
        </p:nvSpPr>
        <p:spPr>
          <a:xfrm>
            <a:off x="8550829" y="1848254"/>
            <a:ext cx="18678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March:	217,000</a:t>
            </a:r>
          </a:p>
          <a:p>
            <a:r>
              <a:rPr lang="en-US" dirty="0"/>
              <a:t>April:     	294,000</a:t>
            </a:r>
          </a:p>
          <a:p>
            <a:r>
              <a:rPr lang="en-US" dirty="0"/>
              <a:t>May:	339,000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B3324EE-4DF7-B384-BFFF-3F7D49D4C1A8}"/>
              </a:ext>
            </a:extLst>
          </p:cNvPr>
          <p:cNvSpPr/>
          <p:nvPr/>
        </p:nvSpPr>
        <p:spPr>
          <a:xfrm>
            <a:off x="6741041" y="3166522"/>
            <a:ext cx="1382233" cy="85258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F54A39-B0CD-5702-07B9-A4838CEE2CC1}"/>
              </a:ext>
            </a:extLst>
          </p:cNvPr>
          <p:cNvSpPr txBox="1"/>
          <p:nvPr/>
        </p:nvSpPr>
        <p:spPr>
          <a:xfrm>
            <a:off x="6628953" y="2771584"/>
            <a:ext cx="174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NYT Recession Q</a:t>
            </a:r>
          </a:p>
        </p:txBody>
      </p:sp>
    </p:spTree>
    <p:extLst>
      <p:ext uri="{BB962C8B-B14F-4D97-AF65-F5344CB8AC3E}">
        <p14:creationId xmlns:p14="http://schemas.microsoft.com/office/powerpoint/2010/main" val="14664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A220B-7EE2-9043-A729-4472610F60DF}"/>
              </a:ext>
            </a:extLst>
          </p:cNvPr>
          <p:cNvSpPr txBox="1"/>
          <p:nvPr/>
        </p:nvSpPr>
        <p:spPr>
          <a:xfrm>
            <a:off x="6293567" y="3346294"/>
            <a:ext cx="466872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100" dirty="0"/>
              <a:t>3.7 Million ABOVE February, 2020.</a:t>
            </a:r>
          </a:p>
          <a:p>
            <a:r>
              <a:rPr lang="en-US" sz="2100" dirty="0"/>
              <a:t>4.9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68597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16BD7-73F1-C6CE-B8E5-CA64F48F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3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Have All the Workers Gone?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C43C12-E557-96C7-2A62-25D999166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17241" y="1151467"/>
            <a:ext cx="10157518" cy="50787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62EF5-0D2B-EAB0-195D-2931FD4C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F7C67E-C23B-1D4E-9301-814DEC80BD11}"/>
              </a:ext>
            </a:extLst>
          </p:cNvPr>
          <p:cNvSpPr txBox="1"/>
          <p:nvPr/>
        </p:nvSpPr>
        <p:spPr>
          <a:xfrm>
            <a:off x="7172677" y="3506180"/>
            <a:ext cx="37501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2.8 million below where we should be</a:t>
            </a:r>
          </a:p>
        </p:txBody>
      </p:sp>
    </p:spTree>
    <p:extLst>
      <p:ext uri="{BB962C8B-B14F-4D97-AF65-F5344CB8AC3E}">
        <p14:creationId xmlns:p14="http://schemas.microsoft.com/office/powerpoint/2010/main" val="84280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175A-C6B5-3F4F-9BEE-5B147673E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7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Are Things Where You Are?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90FBDC9-5178-8348-A516-BBED0E3071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258799" y="1456752"/>
            <a:ext cx="5760106" cy="4184228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A5FD49C-5C2A-EC42-9281-D07B23F4AC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/>
        </p:blipFill>
        <p:spPr>
          <a:xfrm>
            <a:off x="6173091" y="1456752"/>
            <a:ext cx="5760106" cy="418422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D38573-FB5D-A64C-9FED-EE7FAF69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771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4A727-F063-9417-10D0-D12809E2C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More slides like this: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BB916-7196-A591-0763-D9128F5682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5400" dirty="0" err="1"/>
              <a:t>www.NEEDEcon.org</a:t>
            </a:r>
            <a:r>
              <a:rPr lang="en-US" sz="5400" dirty="0"/>
              <a:t>/</a:t>
            </a:r>
            <a:r>
              <a:rPr lang="en-US" sz="5400" dirty="0" err="1"/>
              <a:t>LocalGraphs</a:t>
            </a:r>
            <a:endParaRPr lang="en-US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935CF-F326-3982-F660-B1C0F86C1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743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4BA2-C159-2048-8B33-2FBFC767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DDC87-713F-0F49-B31E-73F6DDC5B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87431-2867-EB4C-9155-DDF694B3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679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D9B3A-B559-2F4D-9E1B-509ED8F61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80" y="2102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Latest Figures – 4%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CB1FBB8-F642-A844-B537-1FE1E8784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669975" y="1346583"/>
            <a:ext cx="10810009" cy="488364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E4FE7-BBF4-1741-A1B3-04ABBA73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9AB841-AB70-C4AD-5F6E-FA3CC63B17BD}"/>
              </a:ext>
            </a:extLst>
          </p:cNvPr>
          <p:cNvSpPr txBox="1"/>
          <p:nvPr/>
        </p:nvSpPr>
        <p:spPr>
          <a:xfrm>
            <a:off x="8369449" y="6456851"/>
            <a:ext cx="3198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NYTimes.com</a:t>
            </a:r>
            <a:r>
              <a:rPr lang="en-US" sz="1200" dirty="0"/>
              <a:t>,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1509021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Chart, line chart&#10;&#10;Description automatically generated">
            <a:extLst>
              <a:ext uri="{FF2B5EF4-FFF2-40B4-BE49-F238E27FC236}">
                <a16:creationId xmlns:a16="http://schemas.microsoft.com/office/drawing/2014/main" id="{3969ECD1-05F6-AA44-912F-450A71EB4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B99C1F-B9E0-2444-891F-7AFA309F1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in the Last 6 Months – Close to 3%!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0D90E-8765-0E47-B32E-87271A60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745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3BAAC-CE45-546E-23C2-936EA3591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is Not just a U.S. Problem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D6BBD427-E657-66E1-8491-4EA28A226C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1907" y="1190090"/>
            <a:ext cx="8517875" cy="490616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29552-2C97-B6DE-18CA-CFB30BAF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303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D23A8-7FBD-FE4E-8CBD-8D17D401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</a:t>
            </a:r>
            <a:r>
              <a:rPr lang="en-US" dirty="0"/>
              <a:t>ply Chains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28606-6940-2342-BAB8-215E2FC3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42B8B70-0A9E-0543-9930-D1B7CBED8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91337" y="1190596"/>
            <a:ext cx="10048162" cy="5024081"/>
          </a:xfrm>
        </p:spPr>
      </p:pic>
    </p:spTree>
    <p:extLst>
      <p:ext uri="{BB962C8B-B14F-4D97-AF65-F5344CB8AC3E}">
        <p14:creationId xmlns:p14="http://schemas.microsoft.com/office/powerpoint/2010/main" val="497077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2E767-0626-3E4A-A6DD-7B199B2C3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</a:t>
            </a:r>
            <a:r>
              <a:rPr lang="en-US" dirty="0"/>
              <a:t>ort Price Inflation WAS High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1860E-B719-0847-9D31-959DE6E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C1582C-190B-7F4C-9999-046C4557D663}"/>
              </a:ext>
            </a:extLst>
          </p:cNvPr>
          <p:cNvSpPr txBox="1"/>
          <p:nvPr/>
        </p:nvSpPr>
        <p:spPr>
          <a:xfrm>
            <a:off x="3821723" y="1839050"/>
            <a:ext cx="364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Inflation – Imported Products: 9-10%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B2E4720E-46B0-B547-AA32-45E153F5F7A9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78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1683D-0E7D-4F42-ABC8-0A5A3993D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</a:t>
            </a:r>
            <a:r>
              <a:rPr lang="en-US" dirty="0"/>
              <a:t>porations Have Pricing Power!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DF2A8DE8-1130-6E48-8290-5F01A818C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B57A6-A750-024E-8360-3BD51249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E102AC-0519-DA40-BA52-BA53C23BDBAA}"/>
              </a:ext>
            </a:extLst>
          </p:cNvPr>
          <p:cNvSpPr txBox="1"/>
          <p:nvPr/>
        </p:nvSpPr>
        <p:spPr>
          <a:xfrm>
            <a:off x="5325979" y="1556084"/>
            <a:ext cx="232005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Corporate Profits</a:t>
            </a:r>
          </a:p>
        </p:txBody>
      </p:sp>
    </p:spTree>
    <p:extLst>
      <p:ext uri="{BB962C8B-B14F-4D97-AF65-F5344CB8AC3E}">
        <p14:creationId xmlns:p14="http://schemas.microsoft.com/office/powerpoint/2010/main" val="1997803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C6179-38BB-4B93-877F-D3E29D87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My</a:t>
            </a:r>
            <a:r>
              <a:rPr lang="en-US" dirty="0"/>
              <a:t> Thoughts on the Sources of Inflation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D4062-94C1-42C1-B9BD-4179D241A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Supply Chain issues were significant – less so now.</a:t>
            </a:r>
          </a:p>
          <a:p>
            <a:r>
              <a:rPr lang="en-US" dirty="0"/>
              <a:t>Import price inflation was high – negative now.</a:t>
            </a:r>
          </a:p>
          <a:p>
            <a:r>
              <a:rPr lang="en-US" dirty="0"/>
              <a:t>Composition of spending changed significantly.</a:t>
            </a:r>
          </a:p>
          <a:p>
            <a:pPr lvl="1"/>
            <a:r>
              <a:rPr lang="en-US" dirty="0"/>
              <a:t>Is now bouncing back, as are prices.</a:t>
            </a:r>
          </a:p>
          <a:p>
            <a:r>
              <a:rPr lang="en-US" dirty="0"/>
              <a:t>Corporations have used the cover of inflation to raise prices more.</a:t>
            </a:r>
          </a:p>
          <a:p>
            <a:r>
              <a:rPr lang="en-US" dirty="0"/>
              <a:t>But there was too much total spending.</a:t>
            </a:r>
          </a:p>
          <a:p>
            <a:pPr lvl="1"/>
            <a:r>
              <a:rPr lang="en-US" dirty="0"/>
              <a:t>Fiscal stimulus led households to increase saving over 2021 by more than $2 trillion. Strong retail sales numbers suggest they are prepared to spend it.</a:t>
            </a:r>
          </a:p>
          <a:p>
            <a:r>
              <a:rPr lang="en-US" dirty="0"/>
              <a:t>Whose to Blame:  ARP possibly too big, but the Fed could have acted sooner.</a:t>
            </a:r>
          </a:p>
          <a:p>
            <a:endParaRPr lang="en-US" dirty="0"/>
          </a:p>
          <a:p>
            <a:r>
              <a:rPr lang="en-US" dirty="0"/>
              <a:t>Bottom line: Recovery from a dramatic economic disruption is seldom painless.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E8195-C736-4289-BF84-7C9434E63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15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638C0-D6BB-E04A-B038-3AE0C4CE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Fed Doing About 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F1762-7F27-034B-9A1E-7DF4CA0A63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F6F8E-D5F7-554C-87DD-571BD9B8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540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10D60-93A0-E14A-B198-562200FA3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208" y="2949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Funds Rate – Recent Activity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8A68F6-2498-E641-89E0-09D72459A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90F64-1A12-B742-9303-73F489E0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5C1B75-648F-AF49-B6B0-C53B0BA90BCE}"/>
              </a:ext>
            </a:extLst>
          </p:cNvPr>
          <p:cNvSpPr txBox="1"/>
          <p:nvPr/>
        </p:nvSpPr>
        <p:spPr>
          <a:xfrm>
            <a:off x="4633135" y="1942712"/>
            <a:ext cx="32081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Expect a Pause in Rate Increases</a:t>
            </a:r>
          </a:p>
        </p:txBody>
      </p:sp>
    </p:spTree>
    <p:extLst>
      <p:ext uri="{BB962C8B-B14F-4D97-AF65-F5344CB8AC3E}">
        <p14:creationId xmlns:p14="http://schemas.microsoft.com/office/powerpoint/2010/main" val="1251056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4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B8AE-6B33-1E46-901B-86647EC9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rtgage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2432B-E759-C04C-9BE5-266897CB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ED5679-8139-0F44-A40C-BC27E9F4DD33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13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3CC04A1-3536-214A-8608-B73228B70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09" y="1519101"/>
            <a:ext cx="5256685" cy="381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66198-C87D-A04B-BCFB-CE4B61BD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me Prices … Depends on Where You 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89BF-5FAB-E04A-9347-D90BAC9C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0C7AA0-1932-AE48-A873-99CBA5B8C6D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24227" y="1507918"/>
            <a:ext cx="5819166" cy="4233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A350D6-8AD4-604E-A7B2-61164E259CF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174117" y="1500603"/>
            <a:ext cx="5819166" cy="423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21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43D19-7764-42CE-4441-32DF298B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Debt?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7FCA0-C911-FCC1-0D1F-202E1798E4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82B1B-1B26-1D8A-9228-5D86725FF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0763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8E71D-7EC2-E90E-397A-79232C851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Aft</a:t>
            </a:r>
            <a:r>
              <a:rPr lang="en-US" dirty="0"/>
              <a:t>ermath of Debt Conflict</a:t>
            </a:r>
          </a:p>
        </p:txBody>
      </p:sp>
      <p:pic>
        <p:nvPicPr>
          <p:cNvPr id="6" name="Content Placeholder 5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177A1FD6-953C-C617-34C7-9A4F17254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A8F99-F1C7-A01C-FDF7-FD7EABE4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141A369-5FA6-FA02-7E53-956E4916D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0168" y="4239490"/>
            <a:ext cx="1303977" cy="80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2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D39B-96D3-8846-B034-A9E8CA396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Federal Debt is Becoming A Problem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737F0F35-4226-3E4B-964F-A0346784E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742" y="840163"/>
            <a:ext cx="7236515" cy="54273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8A32-F0A3-084B-BFA2-1B38AE33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7860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4664-FC0B-752A-BEC6-15CD9512FF80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Tak</a:t>
            </a:r>
            <a:r>
              <a:rPr lang="en-US" dirty="0"/>
              <a:t>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5F203-97A0-659E-B5A8-1A2A42606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1969"/>
            <a:ext cx="10678610" cy="4820099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dirty="0"/>
              <a:t>Is a recession on the horizon? </a:t>
            </a:r>
          </a:p>
          <a:p>
            <a:pPr lvl="1"/>
            <a:r>
              <a:rPr lang="en-US" dirty="0"/>
              <a:t>Perhaps, but shallow?</a:t>
            </a:r>
          </a:p>
          <a:p>
            <a:pPr lvl="1"/>
            <a:r>
              <a:rPr lang="en-US" dirty="0"/>
              <a:t>Many indicators are still in the black.</a:t>
            </a:r>
          </a:p>
          <a:p>
            <a:pPr lvl="2"/>
            <a:r>
              <a:rPr lang="en-US" dirty="0"/>
              <a:t>2021-Q1 GDP growth was ok!</a:t>
            </a:r>
          </a:p>
          <a:p>
            <a:pPr lvl="2"/>
            <a:r>
              <a:rPr lang="en-US" dirty="0"/>
              <a:t>Employment growth is solid.</a:t>
            </a:r>
          </a:p>
          <a:p>
            <a:r>
              <a:rPr lang="en-US" dirty="0"/>
              <a:t>Threats to continued growth:</a:t>
            </a:r>
          </a:p>
          <a:p>
            <a:pPr lvl="1"/>
            <a:r>
              <a:rPr lang="en-US" dirty="0"/>
              <a:t>If inflation starts to rise again, which seems unlikely.</a:t>
            </a:r>
          </a:p>
          <a:p>
            <a:pPr lvl="1"/>
            <a:r>
              <a:rPr lang="en-US" dirty="0"/>
              <a:t>Layoff contagion.</a:t>
            </a:r>
          </a:p>
          <a:p>
            <a:r>
              <a:rPr lang="en-US" dirty="0"/>
              <a:t>Bullets dodged:</a:t>
            </a:r>
          </a:p>
          <a:p>
            <a:pPr lvl="1"/>
            <a:r>
              <a:rPr lang="en-US" dirty="0"/>
              <a:t>Debt negotiations.</a:t>
            </a:r>
          </a:p>
          <a:p>
            <a:pPr lvl="1"/>
            <a:r>
              <a:rPr lang="en-US" dirty="0"/>
              <a:t>Banking crisis.</a:t>
            </a:r>
          </a:p>
          <a:p>
            <a:pPr lvl="1"/>
            <a:r>
              <a:rPr lang="en-US" dirty="0"/>
              <a:t>Inflation (</a:t>
            </a:r>
            <a:r>
              <a:rPr lang="en-US" dirty="0" err="1"/>
              <a:t>shhh</a:t>
            </a:r>
            <a:r>
              <a:rPr lang="en-US" dirty="0"/>
              <a:t>….)</a:t>
            </a:r>
          </a:p>
        </p:txBody>
      </p:sp>
    </p:spTree>
    <p:extLst>
      <p:ext uri="{BB962C8B-B14F-4D97-AF65-F5344CB8AC3E}">
        <p14:creationId xmlns:p14="http://schemas.microsoft.com/office/powerpoint/2010/main" val="397561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922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0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585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4493" y="1602225"/>
            <a:ext cx="6563014" cy="4351338"/>
          </a:xfrm>
        </p:spPr>
        <p:txBody>
          <a:bodyPr>
            <a:normAutofit/>
          </a:bodyPr>
          <a:lstStyle/>
          <a:p>
            <a:r>
              <a:rPr lang="en-US" dirty="0"/>
              <a:t>Economic Indicators</a:t>
            </a:r>
          </a:p>
          <a:p>
            <a:r>
              <a:rPr lang="en-US" dirty="0"/>
              <a:t>Inflation/Federal Reserve</a:t>
            </a:r>
          </a:p>
          <a:p>
            <a:r>
              <a:rPr lang="en-US" dirty="0"/>
              <a:t>Federal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385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F2133-B8F4-E444-8925-B85C9CDCE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Indicators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7F2E2-CDBB-454D-8411-7DB79FE3E6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2C103-F7D3-4943-ABEE-FF90027BF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023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C2E73-5658-FE48-B187-7A875731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7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Hea</a:t>
            </a:r>
            <a:r>
              <a:rPr lang="en-US" dirty="0"/>
              <a:t>dline: July 28,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F0EE6-CFA7-0542-BB2D-BE935D16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DAC8DE-55E7-8242-BAB4-B6C69AFC3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513" y="1631712"/>
            <a:ext cx="5990974" cy="36718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DCB1D7-CD4D-1B88-CFDB-49B9FCB48AB5}"/>
              </a:ext>
            </a:extLst>
          </p:cNvPr>
          <p:cNvSpPr txBox="1"/>
          <p:nvPr/>
        </p:nvSpPr>
        <p:spPr>
          <a:xfrm rot="19314356">
            <a:off x="4260792" y="3423951"/>
            <a:ext cx="25950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Old news….</a:t>
            </a:r>
          </a:p>
        </p:txBody>
      </p:sp>
    </p:spTree>
    <p:extLst>
      <p:ext uri="{BB962C8B-B14F-4D97-AF65-F5344CB8AC3E}">
        <p14:creationId xmlns:p14="http://schemas.microsoft.com/office/powerpoint/2010/main" val="118709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16601</TotalTime>
  <Words>999</Words>
  <Application>Microsoft Macintosh PowerPoint</Application>
  <PresentationFormat>Widescreen</PresentationFormat>
  <Paragraphs>198</Paragraphs>
  <Slides>36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Where Are We?</vt:lpstr>
      <vt:lpstr> Available NEED Topics Include:</vt:lpstr>
      <vt:lpstr>Credits and Disclaimer</vt:lpstr>
      <vt:lpstr>Outline</vt:lpstr>
      <vt:lpstr>Economic Indicators</vt:lpstr>
      <vt:lpstr>Headline: July 28, 2022</vt:lpstr>
      <vt:lpstr>GDP: Quarterly Growth</vt:lpstr>
      <vt:lpstr>GDP Trajectory: Pandemic Plunge!</vt:lpstr>
      <vt:lpstr>Retail Sales Remain Elevated!</vt:lpstr>
      <vt:lpstr> Contributions to GDP: Government</vt:lpstr>
      <vt:lpstr>Employment</vt:lpstr>
      <vt:lpstr>Monthly Changes in Nonfarm Employment</vt:lpstr>
      <vt:lpstr>Employment Gap</vt:lpstr>
      <vt:lpstr>Where Have All the Workers Gone?</vt:lpstr>
      <vt:lpstr>How Are Things Where You Are?</vt:lpstr>
      <vt:lpstr>More slides like this:</vt:lpstr>
      <vt:lpstr>Inflation</vt:lpstr>
      <vt:lpstr>Inflation: Latest Figures – 4%</vt:lpstr>
      <vt:lpstr>Inflation in the Last 6 Months – Close to 3%!</vt:lpstr>
      <vt:lpstr>Inflation is Not just a U.S. Problem</vt:lpstr>
      <vt:lpstr>Supply Chains</vt:lpstr>
      <vt:lpstr>Import Price Inflation WAS High</vt:lpstr>
      <vt:lpstr>Corporations Have Pricing Power!</vt:lpstr>
      <vt:lpstr>My Thoughts on the Sources of Inflation </vt:lpstr>
      <vt:lpstr>What’s the Fed Doing About It?</vt:lpstr>
      <vt:lpstr>Federal Funds Rate – Recent Activity</vt:lpstr>
      <vt:lpstr>Mortgage Rates</vt:lpstr>
      <vt:lpstr> Home Prices … Depends on Where You Are</vt:lpstr>
      <vt:lpstr>What About the Debt?</vt:lpstr>
      <vt:lpstr>Aftermath of Debt Conflict</vt:lpstr>
      <vt:lpstr>The Federal Debt is Becoming A Problem</vt:lpstr>
      <vt:lpstr>Takeaways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312</cp:revision>
  <cp:lastPrinted>2023-05-02T20:12:01Z</cp:lastPrinted>
  <dcterms:created xsi:type="dcterms:W3CDTF">2017-05-03T22:30:38Z</dcterms:created>
  <dcterms:modified xsi:type="dcterms:W3CDTF">2023-06-20T16:38:11Z</dcterms:modified>
</cp:coreProperties>
</file>