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4142" r:id="rId2"/>
    <p:sldId id="3943" r:id="rId3"/>
    <p:sldId id="4347" r:id="rId4"/>
    <p:sldId id="4421" r:id="rId5"/>
    <p:sldId id="317" r:id="rId6"/>
    <p:sldId id="272" r:id="rId7"/>
    <p:sldId id="4426" r:id="rId8"/>
    <p:sldId id="4073" r:id="rId9"/>
    <p:sldId id="278" r:id="rId10"/>
    <p:sldId id="4316" r:id="rId11"/>
    <p:sldId id="4427" r:id="rId12"/>
    <p:sldId id="1189" r:id="rId13"/>
    <p:sldId id="4359" r:id="rId14"/>
    <p:sldId id="4415" r:id="rId15"/>
    <p:sldId id="4345" r:id="rId16"/>
    <p:sldId id="4430" r:id="rId17"/>
    <p:sldId id="4431" r:id="rId18"/>
    <p:sldId id="4434" r:id="rId19"/>
    <p:sldId id="4432" r:id="rId20"/>
    <p:sldId id="4417" r:id="rId21"/>
    <p:sldId id="4433" r:id="rId22"/>
    <p:sldId id="4393" r:id="rId23"/>
    <p:sldId id="4221" r:id="rId24"/>
    <p:sldId id="4416" r:id="rId25"/>
    <p:sldId id="4413" r:id="rId26"/>
    <p:sldId id="4168" r:id="rId27"/>
    <p:sldId id="4425" r:id="rId28"/>
    <p:sldId id="1197" r:id="rId29"/>
    <p:sldId id="4428" r:id="rId30"/>
    <p:sldId id="44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0"/>
    <a:srgbClr val="0C4C88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9" autoAdjust="0"/>
    <p:restoredTop sz="94718"/>
  </p:normalViewPr>
  <p:slideViewPr>
    <p:cSldViewPr snapToGrid="0" snapToObjects="1">
      <p:cViewPr varScale="1">
        <p:scale>
          <a:sx n="99" d="100"/>
          <a:sy n="99" d="100"/>
        </p:scale>
        <p:origin x="200" y="5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change_pandemi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Hom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crude_recen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fred.stlouisfed.org/graph/?g=1jRR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Detai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ProdnWagesReal_PostPa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recen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UpperLimi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U.S. Economic Update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9E7F5F-CD55-9924-3860-72EC639D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6797" y="691377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0057E0A-C55D-3443-AF16-4A0F255A1F0E}"/>
              </a:ext>
            </a:extLst>
          </p:cNvPr>
          <p:cNvSpPr txBox="1">
            <a:spLocks/>
          </p:cNvSpPr>
          <p:nvPr/>
        </p:nvSpPr>
        <p:spPr>
          <a:xfrm>
            <a:off x="1500351" y="3920002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Provisors – SF1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April 10,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3.0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360957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 descr="A graph showing the number of people in the u. s. population growth&#10;&#10;Description automatically generated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97" y="1097281"/>
            <a:ext cx="8662526" cy="5045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5985136" y="6544461"/>
            <a:ext cx="563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www.axios.com</a:t>
            </a:r>
            <a:r>
              <a:rPr lang="en-US" sz="1200" dirty="0"/>
              <a:t>/2024/03/13/immigration-economy-jobs-growth-good#</a:t>
            </a:r>
          </a:p>
        </p:txBody>
      </p:sp>
    </p:spTree>
    <p:extLst>
      <p:ext uri="{BB962C8B-B14F-4D97-AF65-F5344CB8AC3E}">
        <p14:creationId xmlns:p14="http://schemas.microsoft.com/office/powerpoint/2010/main" val="93928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9C2-28F9-BD44-8098-9C58DB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Ho</a:t>
            </a:r>
            <a:r>
              <a:rPr lang="en-US" sz="3800" dirty="0"/>
              <a:t>usehold Debt: Change During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99C5-3FCC-5A44-8DD9-6C872EEE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307010-1584-9A40-B1E9-D2352A75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4375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FBBBCC-4552-EB33-42BC-0AF633C479FC}"/>
              </a:ext>
            </a:extLst>
          </p:cNvPr>
          <p:cNvSpPr/>
          <p:nvPr/>
        </p:nvSpPr>
        <p:spPr>
          <a:xfrm>
            <a:off x="3754419" y="3560781"/>
            <a:ext cx="894816" cy="73152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F00AC-54F8-2682-AAD8-04DC50DC7F15}"/>
              </a:ext>
            </a:extLst>
          </p:cNvPr>
          <p:cNvSpPr/>
          <p:nvPr/>
        </p:nvSpPr>
        <p:spPr>
          <a:xfrm>
            <a:off x="6243575" y="2077411"/>
            <a:ext cx="894816" cy="208579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3648-6153-E448-9CAF-C3967A65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5087" y="1211507"/>
            <a:ext cx="10731130" cy="49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B9BEF-5189-DF40-A93D-C42748C3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5262" y="166750"/>
            <a:ext cx="6301624" cy="6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FB63-6897-5567-3A93-985AE520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is the Primary Problem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18CC33-F2DC-6636-DC7C-F6593AAC1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48896" y="1325563"/>
            <a:ext cx="9487852" cy="4743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4B83-1378-90A7-3E2A-EA62457A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9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9039-82BB-DDC6-D97A-8C902305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4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Are Also Contributing</a:t>
            </a:r>
          </a:p>
        </p:txBody>
      </p:sp>
      <p:pic>
        <p:nvPicPr>
          <p:cNvPr id="6" name="Content Placeholder 5" descr="A graph showing the price of oil&#10;&#10;Description automatically generated">
            <a:extLst>
              <a:ext uri="{FF2B5EF4-FFF2-40B4-BE49-F238E27FC236}">
                <a16:creationId xmlns:a16="http://schemas.microsoft.com/office/drawing/2014/main" id="{22FD835A-43A3-38BC-3375-3D70FCBB3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30545" y="1164771"/>
            <a:ext cx="10130910" cy="50654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046E7-A0D3-1F1D-663C-7967E4D7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1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6B9E-2246-49AD-711C-FA86C619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omobile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A6F71-DE99-E840-AF45-98B863E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88C374E-69E0-7A75-04ED-A2CA81CD3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784" y="880526"/>
            <a:ext cx="7886432" cy="5318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46569-93BC-16CC-9419-DCE782ED6248}"/>
              </a:ext>
            </a:extLst>
          </p:cNvPr>
          <p:cNvSpPr txBox="1"/>
          <p:nvPr/>
        </p:nvSpPr>
        <p:spPr>
          <a:xfrm>
            <a:off x="9808122" y="252732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9A092-6B04-DDDA-5C7F-1F39B3FF6D60}"/>
              </a:ext>
            </a:extLst>
          </p:cNvPr>
          <p:cNvSpPr txBox="1"/>
          <p:nvPr/>
        </p:nvSpPr>
        <p:spPr>
          <a:xfrm>
            <a:off x="4963221" y="1557112"/>
            <a:ext cx="2265557" cy="369332"/>
          </a:xfrm>
          <a:prstGeom prst="rect">
            <a:avLst/>
          </a:prstGeom>
          <a:solidFill>
            <a:srgbClr val="FAF7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Year over Year Change</a:t>
            </a:r>
          </a:p>
        </p:txBody>
      </p:sp>
    </p:spTree>
    <p:extLst>
      <p:ext uri="{BB962C8B-B14F-4D97-AF65-F5344CB8AC3E}">
        <p14:creationId xmlns:p14="http://schemas.microsoft.com/office/powerpoint/2010/main" val="133879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1EAF-F01D-4BA2-9CD8-8B938EE2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d…Is Not</a:t>
            </a:r>
          </a:p>
        </p:txBody>
      </p:sp>
      <p:pic>
        <p:nvPicPr>
          <p:cNvPr id="6" name="Content Placeholder 5" descr="A graph showing the growth of food&#10;&#10;Description automatically generated">
            <a:extLst>
              <a:ext uri="{FF2B5EF4-FFF2-40B4-BE49-F238E27FC236}">
                <a16:creationId xmlns:a16="http://schemas.microsoft.com/office/drawing/2014/main" id="{F7947E04-EDE7-556D-A410-B44B67C9A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98416" y="1132642"/>
            <a:ext cx="10195168" cy="5097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F58C7-7FE0-988B-4956-B518E178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6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Exceeds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344351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Preferred Measure: PCE</a:t>
            </a:r>
          </a:p>
        </p:txBody>
      </p:sp>
      <p:pic>
        <p:nvPicPr>
          <p:cNvPr id="6" name="Content Placeholder 5" descr="A graph showing the growth of the last ten years&#10;&#10;Description automatically generated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5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Future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Last couple of months have been counterproductive.</a:t>
            </a:r>
          </a:p>
          <a:p>
            <a:pPr>
              <a:spcAft>
                <a:spcPts val="1000"/>
              </a:spcAft>
            </a:pPr>
            <a:r>
              <a:rPr lang="en-US" dirty="0"/>
              <a:t>Market expectations are starting to waver.</a:t>
            </a:r>
          </a:p>
          <a:p>
            <a:pPr>
              <a:spcAft>
                <a:spcPts val="1000"/>
              </a:spcAft>
            </a:pPr>
            <a:r>
              <a:rPr lang="en-US" dirty="0"/>
              <a:t>Return to 2% might take a little longer.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Funds rate may stay high for some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Fed: Conservative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54452" y="1188678"/>
            <a:ext cx="10083096" cy="50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6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90854" y="2338943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No.</a:t>
            </a:r>
          </a:p>
          <a:p>
            <a:pPr lvl="1"/>
            <a:r>
              <a:rPr lang="en-US" dirty="0"/>
              <a:t>Many indicators are in the black.</a:t>
            </a:r>
          </a:p>
          <a:p>
            <a:pPr lvl="2"/>
            <a:r>
              <a:rPr lang="en-US" dirty="0"/>
              <a:t>2023 2</a:t>
            </a:r>
            <a:r>
              <a:rPr lang="en-US" baseline="30000" dirty="0"/>
              <a:t>nd</a:t>
            </a:r>
            <a:r>
              <a:rPr lang="en-US" dirty="0"/>
              <a:t> half GDP growth was pretty good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continues to reverses course.</a:t>
            </a:r>
          </a:p>
          <a:p>
            <a:pPr lvl="1"/>
            <a:r>
              <a:rPr lang="en-US" dirty="0"/>
              <a:t>Global conflict (double-edged sword).</a:t>
            </a:r>
          </a:p>
          <a:p>
            <a:pPr lvl="1"/>
            <a:r>
              <a:rPr lang="en-US" dirty="0"/>
              <a:t>Can consumers keep it up?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Certainly trending in the wrong direction.</a:t>
            </a:r>
          </a:p>
          <a:p>
            <a:pPr lvl="1"/>
            <a:r>
              <a:rPr lang="en-US" dirty="0"/>
              <a:t>Not worried about it.</a:t>
            </a:r>
          </a:p>
          <a:p>
            <a:pPr lvl="1"/>
            <a:r>
              <a:rPr lang="en-US" dirty="0"/>
              <a:t>Fed policy will continue to push against it.</a:t>
            </a:r>
          </a:p>
          <a:p>
            <a:pPr lvl="1"/>
            <a:r>
              <a:rPr lang="en-US" dirty="0"/>
              <a:t>Likely to recover 2%ish by middle of next year.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3316-87C7-34FC-FD19-C2800140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</a:t>
            </a:r>
            <a:r>
              <a:rPr lang="en-US" dirty="0"/>
              <a:t>match: Feelings About the Economy</a:t>
            </a:r>
          </a:p>
        </p:txBody>
      </p:sp>
      <p:pic>
        <p:nvPicPr>
          <p:cNvPr id="6" name="Content Placeholder 5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4CF72A50-0774-C33E-B3CC-9751EFA42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88" y="1186959"/>
            <a:ext cx="8843223" cy="49047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84695-C69E-2D4A-92E3-7B325C3F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2808E-2FA3-8D4E-BFD0-5A404381A051}"/>
              </a:ext>
            </a:extLst>
          </p:cNvPr>
          <p:cNvSpPr txBox="1"/>
          <p:nvPr/>
        </p:nvSpPr>
        <p:spPr>
          <a:xfrm>
            <a:off x="7444291" y="6456851"/>
            <a:ext cx="4189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What’s Wrong With the Economy? It’s You, Not the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F75B8-9D21-31AA-5E11-6888DB8EF78D}"/>
              </a:ext>
            </a:extLst>
          </p:cNvPr>
          <p:cNvSpPr/>
          <p:nvPr/>
        </p:nvSpPr>
        <p:spPr>
          <a:xfrm>
            <a:off x="1312433" y="2614108"/>
            <a:ext cx="9563548" cy="2850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1B66D606-A922-ED8D-D965-85D9BD2D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88" y="1186959"/>
            <a:ext cx="8843223" cy="49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4F40-9D17-7D81-8CBE-0D051131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215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 is Historically Low</a:t>
            </a:r>
          </a:p>
        </p:txBody>
      </p:sp>
      <p:pic>
        <p:nvPicPr>
          <p:cNvPr id="6" name="Content Placeholder 5" descr="A graph of growth in the united states&#10;&#10;Description automatically generated">
            <a:extLst>
              <a:ext uri="{FF2B5EF4-FFF2-40B4-BE49-F238E27FC236}">
                <a16:creationId xmlns:a16="http://schemas.microsoft.com/office/drawing/2014/main" id="{3534EB54-9B77-BA83-7659-F655752E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78" y="1381983"/>
            <a:ext cx="9583644" cy="47918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8A48F-761C-9884-FA69-CD75573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5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F25C-5F1B-0FBC-5A6E-9C639C47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Li</a:t>
            </a:r>
            <a:r>
              <a:rPr lang="en-US" dirty="0"/>
              <a:t>ttle Provocative: How do we drive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89F5-D11B-F71D-4E98-75491BD1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784" y="1325563"/>
            <a:ext cx="7434431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Allow more immigration.</a:t>
            </a:r>
          </a:p>
          <a:p>
            <a:pPr>
              <a:spcAft>
                <a:spcPts val="1000"/>
              </a:spcAft>
            </a:pPr>
            <a:r>
              <a:rPr lang="en-US" dirty="0"/>
              <a:t>Develop a pro-growth immigration policy.</a:t>
            </a:r>
          </a:p>
          <a:p>
            <a:pPr>
              <a:spcAft>
                <a:spcPts val="1000"/>
              </a:spcAft>
            </a:pPr>
            <a:r>
              <a:rPr lang="en-US" dirty="0"/>
              <a:t>Invest: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people – education and safety net.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infrastructure.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knowledge – basic R&amp;D.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a clean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Fix health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082C-1232-5F92-E696-C0CD27B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3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7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GD</a:t>
            </a:r>
            <a:r>
              <a:rPr lang="en-US" sz="3800" dirty="0"/>
              <a:t>P Trajectory: Pandemic Recovery Complete!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&lt; $0.1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$1.8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81352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1871831"/>
            <a:ext cx="1106658" cy="15224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2302136"/>
            <a:ext cx="1106658" cy="914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0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10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January:       256,000</a:t>
            </a:r>
          </a:p>
          <a:p>
            <a:r>
              <a:rPr lang="en-US" dirty="0"/>
              <a:t>February:	    270,000</a:t>
            </a:r>
          </a:p>
          <a:p>
            <a:r>
              <a:rPr lang="en-US" dirty="0"/>
              <a:t>March:	    303,000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5.8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23659</TotalTime>
  <Words>834</Words>
  <Application>Microsoft Macintosh PowerPoint</Application>
  <PresentationFormat>Widescreen</PresentationFormat>
  <Paragraphs>148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Custom Design</vt:lpstr>
      <vt:lpstr>PowerPoint Presentation</vt:lpstr>
      <vt:lpstr>Outline</vt:lpstr>
      <vt:lpstr>Economic Indicators</vt:lpstr>
      <vt:lpstr>GDP Trajectory: Pandemic Recovery Complete!</vt:lpstr>
      <vt:lpstr>GDP: Quarterly Growth</vt:lpstr>
      <vt:lpstr> Contributions to GDP: Government</vt:lpstr>
      <vt:lpstr> Contributions to GDP: Consumption</vt:lpstr>
      <vt:lpstr>Monthly Changes in Nonfarm Employment</vt:lpstr>
      <vt:lpstr>Employment Gap</vt:lpstr>
      <vt:lpstr>Where Have All the Workers Gone?</vt:lpstr>
      <vt:lpstr>Is Immigration Saving the Day?</vt:lpstr>
      <vt:lpstr>Household Debt: Change During the Pandemic</vt:lpstr>
      <vt:lpstr>Inflation</vt:lpstr>
      <vt:lpstr>Inflation: Latest Figures</vt:lpstr>
      <vt:lpstr>Which Prices?</vt:lpstr>
      <vt:lpstr>Housing is the Primary Problem</vt:lpstr>
      <vt:lpstr>Oil Prices Are Also Contributing</vt:lpstr>
      <vt:lpstr>Automobile Insurance</vt:lpstr>
      <vt:lpstr>Food…Is Not</vt:lpstr>
      <vt:lpstr>Wage Growth – Exceeds Inflation</vt:lpstr>
      <vt:lpstr>Fed’s Preferred Measure: PCE</vt:lpstr>
      <vt:lpstr>My Thoughts on the Future of Inflation </vt:lpstr>
      <vt:lpstr>The Fed: Conservative</vt:lpstr>
      <vt:lpstr>Federal Funds Rate</vt:lpstr>
      <vt:lpstr>Fed: Reducing its Asset Holdings</vt:lpstr>
      <vt:lpstr>Takeaways</vt:lpstr>
      <vt:lpstr>Mismatch: Feelings About the Economy</vt:lpstr>
      <vt:lpstr> Thank you!</vt:lpstr>
      <vt:lpstr>GDP Growth is Historically Low</vt:lpstr>
      <vt:lpstr>A Little Provocative: How do we drive growth?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442</cp:revision>
  <cp:lastPrinted>2023-02-15T16:00:36Z</cp:lastPrinted>
  <dcterms:created xsi:type="dcterms:W3CDTF">2017-05-03T22:30:38Z</dcterms:created>
  <dcterms:modified xsi:type="dcterms:W3CDTF">2024-04-10T15:46:41Z</dcterms:modified>
</cp:coreProperties>
</file>