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4"/>
  </p:notesMasterIdLst>
  <p:sldIdLst>
    <p:sldId id="4142" r:id="rId2"/>
    <p:sldId id="3943" r:id="rId3"/>
    <p:sldId id="4054" r:id="rId4"/>
    <p:sldId id="317" r:id="rId5"/>
    <p:sldId id="3886" r:id="rId6"/>
    <p:sldId id="4485" r:id="rId7"/>
    <p:sldId id="4063" r:id="rId8"/>
    <p:sldId id="4223" r:id="rId9"/>
    <p:sldId id="4381" r:id="rId10"/>
    <p:sldId id="4415" r:id="rId11"/>
    <p:sldId id="4221" r:id="rId12"/>
    <p:sldId id="292" r:id="rId13"/>
    <p:sldId id="4499" r:id="rId14"/>
    <p:sldId id="4398" r:id="rId15"/>
    <p:sldId id="4500" r:id="rId16"/>
    <p:sldId id="4402" r:id="rId17"/>
    <p:sldId id="4505" r:id="rId18"/>
    <p:sldId id="4400" r:id="rId19"/>
    <p:sldId id="4494" r:id="rId20"/>
    <p:sldId id="4498" r:id="rId21"/>
    <p:sldId id="4168" r:id="rId22"/>
    <p:sldId id="11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09" autoAdjust="0"/>
    <p:restoredTop sz="93878"/>
  </p:normalViewPr>
  <p:slideViewPr>
    <p:cSldViewPr snapToGrid="0" snapToObjects="1">
      <p:cViewPr varScale="1">
        <p:scale>
          <a:sx n="120" d="100"/>
          <a:sy n="120" d="100"/>
        </p:scale>
        <p:origin x="328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6" d="100"/>
        <a:sy n="13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9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_EffectiveRate.p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TreasCash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MonthlyMA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Economic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20722C-CBBA-870D-E397-B494A062C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F7B26E-EDB6-7F4E-D702-53CEB8F29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646" y="4309986"/>
            <a:ext cx="3746354" cy="192024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B8F1847-9FC5-FF6C-32CF-9F00A0CEDB6F}"/>
              </a:ext>
            </a:extLst>
          </p:cNvPr>
          <p:cNvSpPr txBox="1">
            <a:spLocks/>
          </p:cNvSpPr>
          <p:nvPr/>
        </p:nvSpPr>
        <p:spPr>
          <a:xfrm>
            <a:off x="1500351" y="3920002"/>
            <a:ext cx="9144000" cy="18656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Provisors – SF1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chemeClr val="tx2"/>
                </a:solidFill>
              </a:rPr>
              <a:t>May 10, </a:t>
            </a:r>
            <a:r>
              <a:rPr lang="en-US" dirty="0">
                <a:solidFill>
                  <a:schemeClr val="tx2"/>
                </a:solidFill>
              </a:rPr>
              <a:t>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Executive Director,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2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BAAC-CE45-546E-23C2-936EA3591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is Not just a U.S. Problem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D6BBD427-E657-66E1-8491-4EA28A226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907" y="1190090"/>
            <a:ext cx="8517875" cy="49061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29552-2C97-B6DE-18CA-CFB30BAF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30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38C0-D6BB-E04A-B038-3AE0C4CE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Fed Doing About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F1762-7F27-034B-9A1E-7DF4CA0A6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F6F8E-D5F7-554C-87DD-571BD9B8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Rai</a:t>
            </a:r>
            <a:r>
              <a:rPr lang="en-US" dirty="0"/>
              <a:t>sing the Federal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EB9C4-8D8B-444B-9AC5-074A2872132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208239" y="1059067"/>
            <a:ext cx="10033952" cy="501697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6286152-A01C-E7E8-D19E-A3F9A60C24D1}"/>
              </a:ext>
            </a:extLst>
          </p:cNvPr>
          <p:cNvSpPr/>
          <p:nvPr/>
        </p:nvSpPr>
        <p:spPr>
          <a:xfrm>
            <a:off x="9940833" y="3291840"/>
            <a:ext cx="1042927" cy="158060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38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FB54D-E7EF-A0A7-76CE-DEC4C7C61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Ban</a:t>
            </a:r>
            <a:r>
              <a:rPr lang="en-US" dirty="0"/>
              <a:t>ks…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9FA12-52C9-B3DA-20FD-18FAD168D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Silicon Valley Bank</a:t>
            </a:r>
          </a:p>
          <a:p>
            <a:r>
              <a:rPr lang="en-US" dirty="0"/>
              <a:t>Signature Bank</a:t>
            </a:r>
          </a:p>
          <a:p>
            <a:r>
              <a:rPr lang="en-US" dirty="0"/>
              <a:t>First Republic Bank</a:t>
            </a:r>
          </a:p>
          <a:p>
            <a:endParaRPr lang="en-US" dirty="0"/>
          </a:p>
          <a:p>
            <a:r>
              <a:rPr lang="en-US" dirty="0"/>
              <a:t>Rising interest rates are like the tide going out….</a:t>
            </a:r>
          </a:p>
          <a:p>
            <a:pPr lvl="1"/>
            <a:r>
              <a:rPr lang="en-US" dirty="0"/>
              <a:t>They expose who is swimming with no clothes on.</a:t>
            </a:r>
          </a:p>
          <a:p>
            <a:pPr lvl="1"/>
            <a:r>
              <a:rPr lang="en-US" dirty="0"/>
              <a:t>The tide isn’t completely out.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Bank balance sheets seem ok, it’s stocks that are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608ED-64BC-0786-94B2-563BDEE3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96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1CD8-608E-D042-90B6-089D9FCE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</a:t>
            </a:r>
            <a:r>
              <a:rPr lang="en-US" dirty="0"/>
              <a:t>tential Threat: Coming This June!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38F409-8BD8-2F4F-B143-65D94C98D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028" y="985583"/>
            <a:ext cx="6213723" cy="48868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715A0-41D8-824B-A6BD-C5A3C7AA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682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ECB8-34D0-45D0-E066-967EF084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the Debt Ceiling?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839C0-EBB2-AE10-B718-9491695C4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500"/>
              </a:spcAft>
            </a:pPr>
            <a:r>
              <a:rPr lang="en-US" dirty="0"/>
              <a:t>An amount of debt that the federal government can not exceed without congressional approval.</a:t>
            </a:r>
          </a:p>
          <a:p>
            <a:pPr>
              <a:spcAft>
                <a:spcPts val="1500"/>
              </a:spcAft>
            </a:pPr>
            <a:r>
              <a:rPr lang="en-US" dirty="0"/>
              <a:t>From the Constitution: only Congress can authorize the borrowing of money on credit of the United States </a:t>
            </a:r>
            <a:r>
              <a:rPr lang="en-US" sz="2000" b="0" dirty="0"/>
              <a:t>(Article I, Section 8)</a:t>
            </a:r>
            <a:r>
              <a:rPr lang="en-US" dirty="0"/>
              <a:t>.</a:t>
            </a:r>
          </a:p>
          <a:p>
            <a:r>
              <a:rPr lang="en-US" dirty="0"/>
              <a:t>During WWI, requests came so fast and furiously, that Congress put in place the Debt Ceiling.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Approvals then occurred only periodically.</a:t>
            </a:r>
          </a:p>
          <a:p>
            <a:r>
              <a:rPr lang="en-US" dirty="0"/>
              <a:t>And it continues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25E3D-C266-0789-D891-AA35EBC7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5A22-32A8-594A-B65F-89451C05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75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/>
              <a:t>hings to Know about the Debt Ceiling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40EB4-2AFB-FA49-92E6-9E5134B2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debt limit has been </a:t>
            </a:r>
            <a:r>
              <a:rPr lang="en-US" sz="2400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raised continually</a:t>
            </a:r>
            <a:r>
              <a:rPr lang="en-US" sz="2400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for more than a century.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Raising the debt limit is not about new spending; </a:t>
            </a:r>
            <a:r>
              <a:rPr lang="en-US" sz="2400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it is about paying for previous choices</a:t>
            </a:r>
            <a:r>
              <a:rPr lang="en-US" sz="2400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policymakers legislated.</a:t>
            </a:r>
            <a:endParaRPr lang="en-US" sz="2400" b="0" dirty="0">
              <a:solidFill>
                <a:srgbClr val="101010"/>
              </a:solidFill>
              <a:latin typeface="PT Serif" panose="020A0603040505020204" pitchFamily="18" charset="77"/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Only </a:t>
            </a:r>
            <a:r>
              <a:rPr lang="en-US" sz="2400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one other advanced country—Denmark—has a separate debt limit rule</a:t>
            </a:r>
            <a:r>
              <a:rPr lang="en-US" sz="2400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like ours (but theirs isn’t binding).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Now that the debt hit the ceiling, the Treasury Department is using several </a:t>
            </a:r>
            <a:r>
              <a:rPr lang="en-US" sz="2400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extraordinary measures to postpone the day of reckoning</a:t>
            </a:r>
            <a:r>
              <a:rPr lang="en-US" sz="2400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</a:t>
            </a:r>
            <a:r>
              <a:rPr lang="en-US" sz="2400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economic consequences</a:t>
            </a:r>
            <a:r>
              <a:rPr lang="en-US" sz="2400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of a large-scale, intentional default are </a:t>
            </a:r>
            <a:r>
              <a:rPr lang="en-US" sz="2400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unknown</a:t>
            </a:r>
            <a:r>
              <a:rPr lang="en-US" sz="2400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, but predictions range from </a:t>
            </a:r>
            <a:r>
              <a:rPr lang="en-US" sz="2400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bad to catastrophic</a:t>
            </a:r>
            <a:r>
              <a:rPr lang="en-US" sz="2400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. </a:t>
            </a:r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C2A72-D715-044F-938D-3625180D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73B67-8576-0B49-9315-8D00D05FE989}"/>
              </a:ext>
            </a:extLst>
          </p:cNvPr>
          <p:cNvSpPr txBox="1"/>
          <p:nvPr/>
        </p:nvSpPr>
        <p:spPr>
          <a:xfrm>
            <a:off x="5927834" y="6456851"/>
            <a:ext cx="5680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Souce</a:t>
            </a:r>
            <a:r>
              <a:rPr lang="en-US" sz="1200" dirty="0"/>
              <a:t>: https://</a:t>
            </a:r>
            <a:r>
              <a:rPr lang="en-US" sz="1200" dirty="0" err="1"/>
              <a:t>www.brookings.edu</a:t>
            </a:r>
            <a:r>
              <a:rPr lang="en-US" sz="1200" dirty="0"/>
              <a:t>/2023/01/19/7-things-to-know-about-the-debt-limit/</a:t>
            </a:r>
          </a:p>
        </p:txBody>
      </p:sp>
    </p:spTree>
    <p:extLst>
      <p:ext uri="{BB962C8B-B14F-4D97-AF65-F5344CB8AC3E}">
        <p14:creationId xmlns:p14="http://schemas.microsoft.com/office/powerpoint/2010/main" val="370785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8E6A-4CF2-1026-E948-C72BDD12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Bad Could It Be?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B59B4-45EB-6FEE-ABF8-B557CC871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07D3F-62E3-5A03-F54B-53145CAE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88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ECAD-DDC0-734F-B25A-68F6DEBD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</a:t>
            </a:r>
            <a:r>
              <a:rPr lang="en-US" dirty="0"/>
              <a:t>sons from 1979 &amp;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1B14-4FFA-FE4B-8974-FE71F545C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14" y="1325563"/>
            <a:ext cx="10515600" cy="4723889"/>
          </a:xfrm>
        </p:spPr>
        <p:txBody>
          <a:bodyPr>
            <a:normAutofit/>
          </a:bodyPr>
          <a:lstStyle/>
          <a:p>
            <a:r>
              <a:rPr lang="en-US" dirty="0"/>
              <a:t>Accidental partial default in 1979:</a:t>
            </a:r>
          </a:p>
          <a:p>
            <a:pPr lvl="1"/>
            <a:r>
              <a:rPr lang="en-US" dirty="0"/>
              <a:t>Increased borrowing costs by $40 Billion!</a:t>
            </a:r>
          </a:p>
          <a:p>
            <a:endParaRPr lang="en-US" dirty="0"/>
          </a:p>
          <a:p>
            <a:r>
              <a:rPr lang="en-US" dirty="0"/>
              <a:t>Government shutdown was very costly:</a:t>
            </a:r>
          </a:p>
          <a:p>
            <a:pPr lvl="1"/>
            <a:r>
              <a:rPr lang="en-US" dirty="0"/>
              <a:t>Stock markets plunged (17%).</a:t>
            </a:r>
          </a:p>
          <a:p>
            <a:pPr lvl="1"/>
            <a:r>
              <a:rPr lang="en-US" dirty="0"/>
              <a:t>Employment growth stuttered.</a:t>
            </a:r>
          </a:p>
          <a:p>
            <a:pPr lvl="1"/>
            <a:r>
              <a:rPr lang="en-US" dirty="0"/>
              <a:t>Treasuries – downgraded credit ratings.</a:t>
            </a:r>
          </a:p>
          <a:p>
            <a:pPr lvl="1"/>
            <a:r>
              <a:rPr lang="en-US" dirty="0"/>
              <a:t>Borrowing costs rose.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0166D-9F21-7F46-9D43-56776610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13FC-7C0D-4A83-3944-EE00287F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6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Estimate of the Potential Damage: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3641-3956-7C97-1AE4-BF4CC06A1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9279577" cy="341690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Moody’s Analytics </a:t>
            </a:r>
          </a:p>
          <a:p>
            <a:pPr>
              <a:spcAft>
                <a:spcPts val="1000"/>
              </a:spcAft>
            </a:pPr>
            <a:r>
              <a:rPr lang="en-US" dirty="0"/>
              <a:t>A prolonged breach could lead to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Could cost up to 7 million jobs,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Drive unemployment up to 8%, and,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Wipe out $10 trillion in household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9DC7A-0862-AC0A-5303-691F9C2F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73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The U.S. Economy</a:t>
            </a:r>
          </a:p>
          <a:p>
            <a:r>
              <a:rPr lang="en-US" dirty="0"/>
              <a:t>Inflation/The Fed/Banks</a:t>
            </a:r>
          </a:p>
          <a:p>
            <a:r>
              <a:rPr lang="en-US" dirty="0"/>
              <a:t>The Debt Ceiling</a:t>
            </a:r>
          </a:p>
          <a:p>
            <a:r>
              <a:rPr lang="en-US" dirty="0"/>
              <a:t>The Budget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570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E71D-7EC2-E90E-397A-79232C85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Cou</a:t>
            </a:r>
            <a:r>
              <a:rPr lang="en-US" dirty="0"/>
              <a:t>ntdown to Default</a:t>
            </a:r>
          </a:p>
        </p:txBody>
      </p:sp>
      <p:pic>
        <p:nvPicPr>
          <p:cNvPr id="6" name="Content Placeholder 5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177A1FD6-953C-C617-34C7-9A4F17254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A8F99-F1C7-A01C-FDF7-FD7EABE4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141A369-5FA6-FA02-7E53-956E4916D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248" y="4239490"/>
            <a:ext cx="1303977" cy="80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2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4664-FC0B-752A-BEC6-15CD9512FF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F203-97A0-659E-B5A8-1A2A4260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969"/>
            <a:ext cx="10678610" cy="4820099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Is a recession on the horizon? </a:t>
            </a:r>
          </a:p>
          <a:p>
            <a:pPr lvl="1"/>
            <a:r>
              <a:rPr lang="en-US" dirty="0"/>
              <a:t>Perhaps, but shallow?</a:t>
            </a:r>
          </a:p>
          <a:p>
            <a:pPr lvl="1"/>
            <a:r>
              <a:rPr lang="en-US" dirty="0"/>
              <a:t>Many indicators are still in the black.</a:t>
            </a:r>
          </a:p>
          <a:p>
            <a:pPr lvl="2"/>
            <a:r>
              <a:rPr lang="en-US" dirty="0"/>
              <a:t>2022-Q4 GDP growth was pretty good!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Threats to continued growth:</a:t>
            </a:r>
          </a:p>
          <a:p>
            <a:pPr lvl="1"/>
            <a:r>
              <a:rPr lang="en-US" dirty="0"/>
              <a:t>If inflation starts to rise again, which seems unlikely.</a:t>
            </a:r>
          </a:p>
          <a:p>
            <a:pPr lvl="1"/>
            <a:r>
              <a:rPr lang="en-US" dirty="0"/>
              <a:t>Layoff contagion.</a:t>
            </a:r>
          </a:p>
          <a:p>
            <a:pPr lvl="1"/>
            <a:r>
              <a:rPr lang="en-US" dirty="0"/>
              <a:t>Broader banking crisis.</a:t>
            </a:r>
          </a:p>
          <a:p>
            <a:pPr lvl="1"/>
            <a:r>
              <a:rPr lang="en-US" dirty="0"/>
              <a:t>Borrowing and lending seem to be low and shrinking.</a:t>
            </a:r>
          </a:p>
          <a:p>
            <a:pPr lvl="1"/>
            <a:r>
              <a:rPr lang="en-US" dirty="0"/>
              <a:t>Debt ceiling negotiations</a:t>
            </a:r>
          </a:p>
          <a:p>
            <a:pPr lvl="2"/>
            <a:r>
              <a:rPr lang="en-US" dirty="0"/>
              <a:t>Significant cuts to government budgets may well result.</a:t>
            </a:r>
          </a:p>
          <a:p>
            <a:pPr lvl="2"/>
            <a:endParaRPr lang="en-US" dirty="0"/>
          </a:p>
          <a:p>
            <a:r>
              <a:rPr lang="en-US" dirty="0"/>
              <a:t>Everything changes with a default on the U.S. debt.</a:t>
            </a:r>
          </a:p>
        </p:txBody>
      </p:sp>
    </p:spTree>
    <p:extLst>
      <p:ext uri="{BB962C8B-B14F-4D97-AF65-F5344CB8AC3E}">
        <p14:creationId xmlns:p14="http://schemas.microsoft.com/office/powerpoint/2010/main" val="397561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</a:t>
            </a:r>
            <a:r>
              <a:rPr lang="en-US"/>
              <a:t>.NEEDEcon</a:t>
            </a:r>
            <a:r>
              <a:rPr lang="en-US" dirty="0"/>
              <a:t>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30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13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DC9842-7485-78E4-5DCA-8464EC1F3057}"/>
              </a:ext>
            </a:extLst>
          </p:cNvPr>
          <p:cNvSpPr txBox="1"/>
          <p:nvPr/>
        </p:nvSpPr>
        <p:spPr>
          <a:xfrm>
            <a:off x="7657694" y="1325563"/>
            <a:ext cx="162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Q3-2022: 3.2%</a:t>
            </a:r>
          </a:p>
          <a:p>
            <a:r>
              <a:rPr lang="en-US" dirty="0"/>
              <a:t>Q4-2022: 2.6%</a:t>
            </a:r>
          </a:p>
          <a:p>
            <a:r>
              <a:rPr lang="en-US" dirty="0"/>
              <a:t>Q1-2023:	1.1%</a:t>
            </a:r>
          </a:p>
        </p:txBody>
      </p:sp>
    </p:spTree>
    <p:extLst>
      <p:ext uri="{BB962C8B-B14F-4D97-AF65-F5344CB8AC3E}">
        <p14:creationId xmlns:p14="http://schemas.microsoft.com/office/powerpoint/2010/main" val="256167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$0.4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$0.6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16985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8EA9-8691-8542-8EE8-2504701EDF7B}"/>
              </a:ext>
            </a:extLst>
          </p:cNvPr>
          <p:cNvSpPr txBox="1"/>
          <p:nvPr/>
        </p:nvSpPr>
        <p:spPr>
          <a:xfrm>
            <a:off x="8550829" y="1848254"/>
            <a:ext cx="1897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February: 248,000</a:t>
            </a:r>
          </a:p>
          <a:p>
            <a:r>
              <a:rPr lang="en-US" dirty="0"/>
              <a:t>March:     165,000</a:t>
            </a:r>
          </a:p>
          <a:p>
            <a:r>
              <a:rPr lang="en-US" dirty="0"/>
              <a:t>April:	253,000</a:t>
            </a:r>
          </a:p>
        </p:txBody>
      </p:sp>
    </p:spTree>
    <p:extLst>
      <p:ext uri="{BB962C8B-B14F-4D97-AF65-F5344CB8AC3E}">
        <p14:creationId xmlns:p14="http://schemas.microsoft.com/office/powerpoint/2010/main" val="14664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7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B3A-B559-2F4D-9E1B-509ED8F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80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Latest Figures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B1FBB8-F642-A844-B537-1FE1E8784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669975" y="1346583"/>
            <a:ext cx="10810009" cy="48836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E4FE7-BBF4-1741-A1B3-04ABBA73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AB841-AB70-C4AD-5F6E-FA3CC63B17BD}"/>
              </a:ext>
            </a:extLst>
          </p:cNvPr>
          <p:cNvSpPr txBox="1"/>
          <p:nvPr/>
        </p:nvSpPr>
        <p:spPr>
          <a:xfrm>
            <a:off x="8369449" y="6456851"/>
            <a:ext cx="3198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NYTimes.com</a:t>
            </a:r>
            <a:r>
              <a:rPr lang="en-US" sz="1200" dirty="0"/>
              <a:t>,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150902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Chart, line chart&#10;&#10;Description automatically generated">
            <a:extLst>
              <a:ext uri="{FF2B5EF4-FFF2-40B4-BE49-F238E27FC236}">
                <a16:creationId xmlns:a16="http://schemas.microsoft.com/office/drawing/2014/main" id="{3969ECD1-05F6-AA44-912F-450A71EB4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99C1F-B9E0-2444-891F-7AFA309F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in the Last 6 Months – Close </a:t>
            </a:r>
            <a:r>
              <a:rPr lang="en-US"/>
              <a:t>to 3%!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0D90E-8765-0E47-B32E-87271A60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7453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14158</TotalTime>
  <Words>863</Words>
  <Application>Microsoft Macintosh PowerPoint</Application>
  <PresentationFormat>Widescreen</PresentationFormat>
  <Paragraphs>139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PT Serif</vt:lpstr>
      <vt:lpstr>Custom Design</vt:lpstr>
      <vt:lpstr>PowerPoint Presentation</vt:lpstr>
      <vt:lpstr>Outline</vt:lpstr>
      <vt:lpstr>The U.S. Economy</vt:lpstr>
      <vt:lpstr>GDP: Quarterly Growth</vt:lpstr>
      <vt:lpstr>GDP Trajectory: Pandemic Plunge!</vt:lpstr>
      <vt:lpstr>Monthly Changes in Nonfarm Employment</vt:lpstr>
      <vt:lpstr>Inflation</vt:lpstr>
      <vt:lpstr>Inflation: Latest Figures</vt:lpstr>
      <vt:lpstr>Inflation in the Last 6 Months – Close to 3%!</vt:lpstr>
      <vt:lpstr>Inflation is Not just a U.S. Problem</vt:lpstr>
      <vt:lpstr>What’s the Fed Doing About It?</vt:lpstr>
      <vt:lpstr>Raising the Federal Funds Rate</vt:lpstr>
      <vt:lpstr>Banks…</vt:lpstr>
      <vt:lpstr>Existential Threat: Coming This June!</vt:lpstr>
      <vt:lpstr>What is the Debt Ceiling?</vt:lpstr>
      <vt:lpstr>5 Things to Know about the Debt Ceiling</vt:lpstr>
      <vt:lpstr>How Bad Could It Be?</vt:lpstr>
      <vt:lpstr>Lessons from 1979 &amp; 2011</vt:lpstr>
      <vt:lpstr>An Estimate of the Potential Damage:</vt:lpstr>
      <vt:lpstr>Countdown to Default</vt:lpstr>
      <vt:lpstr>Takeaways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288</cp:revision>
  <cp:lastPrinted>2023-05-02T20:12:01Z</cp:lastPrinted>
  <dcterms:created xsi:type="dcterms:W3CDTF">2017-05-03T22:30:38Z</dcterms:created>
  <dcterms:modified xsi:type="dcterms:W3CDTF">2023-05-10T14:27:38Z</dcterms:modified>
</cp:coreProperties>
</file>