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56"/>
  </p:notesMasterIdLst>
  <p:sldIdLst>
    <p:sldId id="4142" r:id="rId2"/>
    <p:sldId id="3943" r:id="rId3"/>
    <p:sldId id="4347" r:id="rId4"/>
    <p:sldId id="4218" r:id="rId5"/>
    <p:sldId id="317" r:id="rId6"/>
    <p:sldId id="1178" r:id="rId7"/>
    <p:sldId id="4388" r:id="rId8"/>
    <p:sldId id="272" r:id="rId9"/>
    <p:sldId id="4073" r:id="rId10"/>
    <p:sldId id="278" r:id="rId11"/>
    <p:sldId id="3855" r:id="rId12"/>
    <p:sldId id="4384" r:id="rId13"/>
    <p:sldId id="4385" r:id="rId14"/>
    <p:sldId id="4316" r:id="rId15"/>
    <p:sldId id="1173" r:id="rId16"/>
    <p:sldId id="4359" r:id="rId17"/>
    <p:sldId id="4223" r:id="rId18"/>
    <p:sldId id="4381" r:id="rId19"/>
    <p:sldId id="4374" r:id="rId20"/>
    <p:sldId id="4391" r:id="rId21"/>
    <p:sldId id="4336" r:id="rId22"/>
    <p:sldId id="4392" r:id="rId23"/>
    <p:sldId id="4353" r:id="rId24"/>
    <p:sldId id="4362" r:id="rId25"/>
    <p:sldId id="4393" r:id="rId26"/>
    <p:sldId id="4221" r:id="rId27"/>
    <p:sldId id="4413" r:id="rId28"/>
    <p:sldId id="292" r:id="rId29"/>
    <p:sldId id="4395" r:id="rId30"/>
    <p:sldId id="290" r:id="rId31"/>
    <p:sldId id="4379" r:id="rId32"/>
    <p:sldId id="4378" r:id="rId33"/>
    <p:sldId id="4168" r:id="rId34"/>
    <p:sldId id="4405" r:id="rId35"/>
    <p:sldId id="4357" r:id="rId36"/>
    <p:sldId id="4408" r:id="rId37"/>
    <p:sldId id="4407" r:id="rId38"/>
    <p:sldId id="4410" r:id="rId39"/>
    <p:sldId id="4411" r:id="rId40"/>
    <p:sldId id="4414" r:id="rId41"/>
    <p:sldId id="4409" r:id="rId42"/>
    <p:sldId id="4412" r:id="rId43"/>
    <p:sldId id="1197" r:id="rId44"/>
    <p:sldId id="4398" r:id="rId45"/>
    <p:sldId id="4402" r:id="rId46"/>
    <p:sldId id="4400" r:id="rId47"/>
    <p:sldId id="4053" r:id="rId48"/>
    <p:sldId id="3886" r:id="rId49"/>
    <p:sldId id="4147" r:id="rId50"/>
    <p:sldId id="354" r:id="rId51"/>
    <p:sldId id="4372" r:id="rId52"/>
    <p:sldId id="4389" r:id="rId53"/>
    <p:sldId id="4390" r:id="rId54"/>
    <p:sldId id="271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68" autoAdjust="0"/>
    <p:restoredTop sz="94694"/>
  </p:normalViewPr>
  <p:slideViewPr>
    <p:cSldViewPr snapToGrid="0" snapToObjects="1">
      <p:cViewPr varScale="1">
        <p:scale>
          <a:sx n="78" d="100"/>
          <a:sy n="78" d="100"/>
        </p:scale>
        <p:origin x="192" y="110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77" d="100"/>
        <a:sy n="177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2/15/23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Graph: </a:t>
            </a:r>
            <a:r>
              <a:rPr lang="en-US" b="1" baseline="0" dirty="0" err="1"/>
              <a:t>gdp_pot_grow.png</a:t>
            </a: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The Point: </a:t>
            </a:r>
            <a:r>
              <a:rPr lang="en-US" baseline="0" dirty="0"/>
              <a:t>From 1990 – 2007, average annual US GDP growth pre-crisis is 2.94%. However, post-crisis US GDP growth is 2.19% (0.75 percentage points lower). Why is has the recovery been sluggish?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Note: </a:t>
            </a:r>
            <a:r>
              <a:rPr lang="en-US" dirty="0"/>
              <a:t>At the</a:t>
            </a:r>
            <a:r>
              <a:rPr lang="en-US" baseline="0" dirty="0"/>
              <a:t> recession’s height, the gap between quarterly GDP growth and potential growth was 2.5 percentage points.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56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Charts:</a:t>
            </a:r>
          </a:p>
          <a:p>
            <a:r>
              <a:rPr lang="en-US" dirty="0" err="1"/>
              <a:t>homeprices_recession.png</a:t>
            </a:r>
            <a:endParaRPr lang="en-US" dirty="0"/>
          </a:p>
          <a:p>
            <a:r>
              <a:rPr lang="en-US" dirty="0" err="1"/>
              <a:t>housing.png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91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PAYEMS.png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322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192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Charts:</a:t>
            </a:r>
          </a:p>
          <a:p>
            <a:r>
              <a:rPr lang="en-US" dirty="0" err="1"/>
              <a:t>homeprices_recession.png</a:t>
            </a:r>
            <a:endParaRPr lang="en-US" dirty="0"/>
          </a:p>
          <a:p>
            <a:r>
              <a:rPr lang="en-US" dirty="0" err="1"/>
              <a:t>housing.png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62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lang="en-US" dirty="0"/>
              <a:t>Chart: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../Charts/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personalconsumption_recession.png</a:t>
            </a:r>
            <a:endParaRPr lang="en-US" dirty="0"/>
          </a:p>
          <a:p>
            <a:pPr marL="228600" indent="-228600">
              <a:buAutoNum type="arabicParenBoth"/>
            </a:pPr>
            <a:endParaRPr lang="en-US" dirty="0"/>
          </a:p>
          <a:p>
            <a:pPr marL="228600" indent="-228600">
              <a:buAutoNum type="arabicParenBoth"/>
            </a:pPr>
            <a:r>
              <a:rPr lang="en-US" dirty="0"/>
              <a:t>Real</a:t>
            </a:r>
            <a:r>
              <a:rPr lang="en-US" baseline="0" dirty="0"/>
              <a:t> consumption remains significantly lower than trend consumption since 2008 (actual is 89% of trend).</a:t>
            </a:r>
          </a:p>
          <a:p>
            <a:pPr marL="228600" indent="-228600">
              <a:buAutoNum type="arabicParenBoth"/>
            </a:pPr>
            <a:r>
              <a:rPr lang="en-US" baseline="0" dirty="0"/>
              <a:t>Since the recession, consumption growth has fallen. From 1990-2007, average annual consumption growth is 3.34%; Post-recession average annual consumption growth is 2.38%.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4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dirty="0"/>
              <a:t>Since</a:t>
            </a:r>
            <a:r>
              <a:rPr lang="en-US" baseline="0" dirty="0"/>
              <a:t> 2010, average</a:t>
            </a:r>
            <a:r>
              <a:rPr lang="en-US" dirty="0"/>
              <a:t> government spending growth is </a:t>
            </a:r>
            <a:r>
              <a:rPr lang="en-US" baseline="0" dirty="0"/>
              <a:t>shrinking, resulting in a negative average contribution to GDP growth post-recession of -0.8 percentage points</a:t>
            </a:r>
          </a:p>
          <a:p>
            <a:pPr marL="228600" indent="-228600">
              <a:buAutoNum type="arabicParenBoth"/>
            </a:pPr>
            <a:r>
              <a:rPr lang="en-US" baseline="0" dirty="0"/>
              <a:t>Note that average quarterly government spending growth is 0.42% from 1990-2007 and -0.17% in 2010+ (annualized, 1990-2007 =</a:t>
            </a:r>
            <a:r>
              <a:rPr lang="en-US" baseline="0" dirty="0">
                <a:sym typeface="Wingdings" panose="05000000000000000000" pitchFamily="2" charset="2"/>
              </a:rPr>
              <a:t> 1.68%; 2010+ = -0.70%)</a:t>
            </a:r>
            <a:r>
              <a:rPr lang="en-US" baseline="0" dirty="0"/>
              <a:t>.</a:t>
            </a:r>
          </a:p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35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PAYEMS.png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79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payroll_recent.png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40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Data/National/</a:t>
            </a:r>
            <a:r>
              <a:rPr lang="en-US" dirty="0" err="1"/>
              <a:t>FederalReserve</a:t>
            </a:r>
            <a:r>
              <a:rPr lang="en-US" dirty="0"/>
              <a:t>/Credit/Programs/</a:t>
            </a:r>
            <a:r>
              <a:rPr lang="en-US" dirty="0" err="1"/>
              <a:t>rev.png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11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 this necessary given the</a:t>
            </a:r>
            <a:r>
              <a:rPr lang="en-US" baseline="0" dirty="0"/>
              <a:t> previous slide?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088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dirty="0"/>
              <a:t>The fed funds rate is the interest</a:t>
            </a:r>
            <a:r>
              <a:rPr lang="en-US" baseline="0" dirty="0"/>
              <a:t> rate on overnight loans between banks. Think of it as the baseline interest rate on which banks base all other interest rates (e.g. mortgage rates)</a:t>
            </a:r>
            <a:endParaRPr lang="en-US" dirty="0"/>
          </a:p>
          <a:p>
            <a:pPr marL="228600" indent="-228600">
              <a:buAutoNum type="arabicParenBoth"/>
            </a:pPr>
            <a:r>
              <a:rPr lang="en-US" dirty="0"/>
              <a:t>FOMC</a:t>
            </a:r>
            <a:r>
              <a:rPr lang="en-US" baseline="0" dirty="0"/>
              <a:t> lowers the fed funds rate during recessions and raises the fed funds rate during expansions</a:t>
            </a:r>
          </a:p>
          <a:p>
            <a:pPr marL="228600" indent="-228600">
              <a:buAutoNum type="arabicParenBoth"/>
            </a:pPr>
            <a:r>
              <a:rPr lang="en-US" dirty="0"/>
              <a:t>Fed funds rate peaked in the 1980s as then</a:t>
            </a:r>
            <a:r>
              <a:rPr lang="en-US" baseline="0" dirty="0"/>
              <a:t> Chairman Paul Volcker sought to reign in “run away” inflation of the 1970s; doing so resulted in a recession in the early 1980s.</a:t>
            </a:r>
          </a:p>
          <a:p>
            <a:pPr marL="228600" indent="-228600">
              <a:buAutoNum type="arabicParenBoth"/>
            </a:pPr>
            <a:r>
              <a:rPr lang="en-US" baseline="0" dirty="0"/>
              <a:t>Since the 2008-09 recession, the fed funds rate has been kept near zero. </a:t>
            </a:r>
          </a:p>
          <a:p>
            <a:pPr marL="228600" indent="-228600">
              <a:buAutoNum type="arabicParenBoth"/>
            </a:pPr>
            <a:r>
              <a:rPr lang="en-US" baseline="0" dirty="0"/>
              <a:t>During the 2008-09 recession, Federal Reserve turned to unconventional tools to influence longer term interest rates to further stimulate the economy - QE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FedFunds.png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96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98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roll_pandemic.pn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1Given/0.OLLI/2023_1_Winter/WVU/Screen%20Shot%202023-01-31%20at%203.43.16%20PM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Data/Raw/National/FederalReserve/Credit/Programs/rev.p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CLF16OV_COVID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HourlyWages_change_recent.pn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cpi_MonthlyMA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Gasoline/nom_retailgas.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SupplyChain/SupplyChainPressureIndex.pn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ImportPrices.pn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CorporateProfits/corporateprofits_recession.p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Monetary/FEDAssets.pn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Monetary/FEDFUNDS_EffectiveRate.png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Housing/mort_recent.pn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Housing/housing_sales_new.pn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Presentations/Base_New/Charts/0.USGraphs/Housing/Existing_Home_Sales.png" TargetMode="Externa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NEED/LocalGraphs/Counties/CA/Santa_Cruz/gdp_chg.png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edelegation.org/LocalGraphs" TargetMode="Externa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GDP/gdp_panValues.png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Productivity/INDPRO.png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GDP/gdp_pot_grow.png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EMS.png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Spending/RSAFS.png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/Volumes/Promise%20Pegasus/FileShare/Presentations/Base_New/Charts/0.USGraphs/Housing/housing.png" TargetMode="External"/><Relationship Id="rId5" Type="http://schemas.openxmlformats.org/officeDocument/2006/relationships/image" Target="../media/image50.png"/><Relationship Id="rId4" Type="http://schemas.openxmlformats.org/officeDocument/2006/relationships/image" Target="file:////Volumes/Promise%20Pegasus/FileShare/Presentations/Base_New/Charts/0.USGraphs/Housing/homeprices_recession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Spending/personalconsumptionYoY_recession.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Spending/RetailSales_Detail_cum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GDP_Contributions/contrib_Government.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EMS_recent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1776790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Economic Update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US &amp; Santa Cruz County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D2299F7-B118-F94E-8862-E4A57C984DB5}"/>
              </a:ext>
            </a:extLst>
          </p:cNvPr>
          <p:cNvSpPr txBox="1">
            <a:spLocks/>
          </p:cNvSpPr>
          <p:nvPr/>
        </p:nvSpPr>
        <p:spPr>
          <a:xfrm>
            <a:off x="1563596" y="3975696"/>
            <a:ext cx="9144000" cy="201168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5100" dirty="0">
                <a:solidFill>
                  <a:schemeClr val="tx2"/>
                </a:solidFill>
              </a:rPr>
              <a:t>Economic Forum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Santa Cruz Chamber of Commerce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&amp; UC Santa Cruz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NEED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February 15,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6D7F51-049F-674F-8A06-04B9CAEBB587}"/>
              </a:ext>
            </a:extLst>
          </p:cNvPr>
          <p:cNvSpPr txBox="1"/>
          <p:nvPr/>
        </p:nvSpPr>
        <p:spPr>
          <a:xfrm>
            <a:off x="3774831" y="5509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8" name="Picture 4" descr="Gas prices today: How much is gas in my state? How does it compare?">
            <a:extLst>
              <a:ext uri="{FF2B5EF4-FFF2-40B4-BE49-F238E27FC236}">
                <a16:creationId xmlns:a16="http://schemas.microsoft.com/office/drawing/2014/main" id="{7F20DA37-4CEF-4A34-9FE9-1020D78DA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713" y="4340821"/>
            <a:ext cx="3574461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4CF4ED5-150E-4A95-92A6-9DF43EE48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1" y="0"/>
            <a:ext cx="2583018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225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E4C00-6EC5-8D44-B8A7-FCDF59A6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D7D96-E13D-744D-9726-53AA9AE6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5D61EB-A64B-A048-8D42-438CE603E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BA220B-7EE2-9043-A729-4472610F60DF}"/>
              </a:ext>
            </a:extLst>
          </p:cNvPr>
          <p:cNvSpPr txBox="1"/>
          <p:nvPr/>
        </p:nvSpPr>
        <p:spPr>
          <a:xfrm>
            <a:off x="6293567" y="3346294"/>
            <a:ext cx="4668723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100" dirty="0"/>
              <a:t>2.6 Million ABOVE February, 2020.</a:t>
            </a:r>
          </a:p>
          <a:p>
            <a:r>
              <a:rPr lang="en-US" sz="2100" dirty="0"/>
              <a:t>5.1 Million BELOW where we should be.</a:t>
            </a:r>
          </a:p>
        </p:txBody>
      </p:sp>
    </p:spTree>
    <p:extLst>
      <p:ext uri="{BB962C8B-B14F-4D97-AF65-F5344CB8AC3E}">
        <p14:creationId xmlns:p14="http://schemas.microsoft.com/office/powerpoint/2010/main" val="68597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E66FE-9D58-4648-9F88-34936C0DC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906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Low</a:t>
            </a:r>
            <a:r>
              <a:rPr lang="en-US" sz="3800" dirty="0"/>
              <a:t> Wage Employment is Lagging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E78E1A-A6FE-9749-9290-C57044BBE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020FA8-310A-264D-8A5D-220E969665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08988" y="1143000"/>
            <a:ext cx="9959180" cy="497393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41CA1F2-3B1C-064A-9C60-2459692F2DEE}"/>
              </a:ext>
            </a:extLst>
          </p:cNvPr>
          <p:cNvSpPr/>
          <p:nvPr/>
        </p:nvSpPr>
        <p:spPr>
          <a:xfrm>
            <a:off x="9633186" y="1133441"/>
            <a:ext cx="1600200" cy="569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24B000-6153-666D-7A1C-95033FFA77BD}"/>
              </a:ext>
            </a:extLst>
          </p:cNvPr>
          <p:cNvSpPr txBox="1"/>
          <p:nvPr/>
        </p:nvSpPr>
        <p:spPr>
          <a:xfrm>
            <a:off x="9122229" y="6456851"/>
            <a:ext cx="2459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tracktherecovery.org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96223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E66FE-9D58-4648-9F88-34936C0DC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906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Low</a:t>
            </a:r>
            <a:r>
              <a:rPr lang="en-US" sz="3800" dirty="0"/>
              <a:t> Wage Spending is NOT!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E78E1A-A6FE-9749-9290-C57044BBE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020FA8-310A-264D-8A5D-220E9696655A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872657" y="1240221"/>
            <a:ext cx="10670532" cy="497060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41CA1F2-3B1C-064A-9C60-2459692F2DEE}"/>
              </a:ext>
            </a:extLst>
          </p:cNvPr>
          <p:cNvSpPr/>
          <p:nvPr/>
        </p:nvSpPr>
        <p:spPr>
          <a:xfrm>
            <a:off x="9942989" y="1252352"/>
            <a:ext cx="1600200" cy="569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24B000-6153-666D-7A1C-95033FFA77BD}"/>
              </a:ext>
            </a:extLst>
          </p:cNvPr>
          <p:cNvSpPr txBox="1"/>
          <p:nvPr/>
        </p:nvSpPr>
        <p:spPr>
          <a:xfrm>
            <a:off x="9122229" y="6456851"/>
            <a:ext cx="2459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tracktherecovery.org</a:t>
            </a:r>
            <a:endParaRPr lang="en-US" sz="1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DD5A09-752F-324A-BB32-DF9370BB8036}"/>
              </a:ext>
            </a:extLst>
          </p:cNvPr>
          <p:cNvSpPr/>
          <p:nvPr/>
        </p:nvSpPr>
        <p:spPr>
          <a:xfrm>
            <a:off x="10519243" y="4751142"/>
            <a:ext cx="1600200" cy="569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07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704EC-075D-4C43-8BF0-1B8724676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Nor</a:t>
            </a:r>
            <a:r>
              <a:rPr lang="en-US" dirty="0"/>
              <a:t> is Borrowing on Credit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58EB5312-DD24-CF40-9FD1-7EF6C9C98E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tretch>
            <a:fillRect/>
          </a:stretch>
        </p:blipFill>
        <p:spPr>
          <a:xfrm>
            <a:off x="943300" y="1170878"/>
            <a:ext cx="10110827" cy="505934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F8BFB-826C-7045-90E6-C8EACB96E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4BBB0D3-53A8-4540-A2E0-F76E82D43BCF}"/>
              </a:ext>
            </a:extLst>
          </p:cNvPr>
          <p:cNvCxnSpPr>
            <a:cxnSpLocks/>
          </p:cNvCxnSpPr>
          <p:nvPr/>
        </p:nvCxnSpPr>
        <p:spPr>
          <a:xfrm flipV="1">
            <a:off x="1906923" y="1483112"/>
            <a:ext cx="8909760" cy="3586924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282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16BD7-73F1-C6CE-B8E5-CA64F48FC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32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Have All the Workers Gone?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C43C12-E557-96C7-2A62-25D9991662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17241" y="1151467"/>
            <a:ext cx="10157518" cy="507875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62EF5-0D2B-EAB0-195D-2931FD4C5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F7C67E-C23B-1D4E-9301-814DEC80BD11}"/>
              </a:ext>
            </a:extLst>
          </p:cNvPr>
          <p:cNvSpPr txBox="1"/>
          <p:nvPr/>
        </p:nvSpPr>
        <p:spPr>
          <a:xfrm>
            <a:off x="7744177" y="3593228"/>
            <a:ext cx="375019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3.3 million below where we should be</a:t>
            </a:r>
          </a:p>
        </p:txBody>
      </p:sp>
    </p:spTree>
    <p:extLst>
      <p:ext uri="{BB962C8B-B14F-4D97-AF65-F5344CB8AC3E}">
        <p14:creationId xmlns:p14="http://schemas.microsoft.com/office/powerpoint/2010/main" val="84280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183BA-D526-3243-9C0E-724681E8F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 Growth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06C26A-3917-884A-97AA-7A45ABE49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910E935-6DE2-3245-80FD-35A194C3C4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2116987" y="929372"/>
            <a:ext cx="7958026" cy="5300854"/>
          </a:xfrm>
        </p:spPr>
      </p:pic>
    </p:spTree>
    <p:extLst>
      <p:ext uri="{BB962C8B-B14F-4D97-AF65-F5344CB8AC3E}">
        <p14:creationId xmlns:p14="http://schemas.microsoft.com/office/powerpoint/2010/main" val="1161297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44BA2-C159-2048-8B33-2FBFC767B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Inflation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DDC87-713F-0F49-B31E-73F6DDC5B9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87431-2867-EB4C-9155-DDF694B34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909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D9B3A-B559-2F4D-9E1B-509ED8F61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180" y="2102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ation: Latest Figures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CB1FBB8-F642-A844-B537-1FE1E87845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669975" y="1346583"/>
            <a:ext cx="10810009" cy="488364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E4FE7-BBF4-1741-A1B3-04ABBA730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021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Chart, line chart&#10;&#10;Description automatically generated">
            <a:extLst>
              <a:ext uri="{FF2B5EF4-FFF2-40B4-BE49-F238E27FC236}">
                <a16:creationId xmlns:a16="http://schemas.microsoft.com/office/drawing/2014/main" id="{3969ECD1-05F6-AA44-912F-450A71EB4B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B99C1F-B9E0-2444-891F-7AFA309F1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in the Last 6 Months – Closer to 2%!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0D90E-8765-0E47-B32E-87271A60A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D59894-2AC2-844C-A482-CFE49B8BC8C0}"/>
              </a:ext>
            </a:extLst>
          </p:cNvPr>
          <p:cNvSpPr txBox="1"/>
          <p:nvPr/>
        </p:nvSpPr>
        <p:spPr>
          <a:xfrm>
            <a:off x="6498771" y="6499290"/>
            <a:ext cx="5042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www.nytimes.com</a:t>
            </a:r>
            <a:r>
              <a:rPr lang="en-US" sz="1200" dirty="0"/>
              <a:t>/2023/01/13/opinion/cpi-inflation-</a:t>
            </a:r>
            <a:r>
              <a:rPr lang="en-US" sz="1200" dirty="0" err="1"/>
              <a:t>fed.html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33745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1AEF8B8D-0977-284C-BB9C-730B93C25C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4184533" y="374818"/>
            <a:ext cx="6590759" cy="604888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052685-0CC0-4C48-9C48-085BE27C9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66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ich Prices?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C5975-D3B9-E94E-9A11-2367478C0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8CF491-1994-6B48-90F7-63B2AD401FC8}"/>
              </a:ext>
            </a:extLst>
          </p:cNvPr>
          <p:cNvSpPr txBox="1"/>
          <p:nvPr/>
        </p:nvSpPr>
        <p:spPr>
          <a:xfrm>
            <a:off x="576759" y="2483129"/>
            <a:ext cx="164166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Oct-Nov:  +0.10</a:t>
            </a:r>
          </a:p>
          <a:p>
            <a:endParaRPr lang="en-US" dirty="0"/>
          </a:p>
          <a:p>
            <a:r>
              <a:rPr lang="en-US" dirty="0"/>
              <a:t>Nov-Dec: -0.08</a:t>
            </a:r>
          </a:p>
          <a:p>
            <a:endParaRPr lang="en-US" dirty="0"/>
          </a:p>
          <a:p>
            <a:r>
              <a:rPr lang="en-US" dirty="0"/>
              <a:t>Dec-Jan: +0.5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3618C7-A124-F84D-A739-133853AC7B1C}"/>
              </a:ext>
            </a:extLst>
          </p:cNvPr>
          <p:cNvSpPr/>
          <p:nvPr/>
        </p:nvSpPr>
        <p:spPr>
          <a:xfrm>
            <a:off x="5252359" y="607104"/>
            <a:ext cx="1883229" cy="27463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A1DFB6-FF97-5D4E-89BF-AA212476ABA7}"/>
              </a:ext>
            </a:extLst>
          </p:cNvPr>
          <p:cNvSpPr/>
          <p:nvPr/>
        </p:nvSpPr>
        <p:spPr>
          <a:xfrm>
            <a:off x="4816930" y="1597048"/>
            <a:ext cx="2303456" cy="26440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1CBEE9-98BE-BD42-AA9B-628B1AE7FA6F}"/>
              </a:ext>
            </a:extLst>
          </p:cNvPr>
          <p:cNvSpPr/>
          <p:nvPr/>
        </p:nvSpPr>
        <p:spPr>
          <a:xfrm>
            <a:off x="4816930" y="2104070"/>
            <a:ext cx="2303456" cy="26440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35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E6F9-A980-2348-88F6-87696A437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E8607-FDD7-E740-A0B8-3B94245F7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4493" y="1602225"/>
            <a:ext cx="6563014" cy="4351338"/>
          </a:xfrm>
        </p:spPr>
        <p:txBody>
          <a:bodyPr>
            <a:normAutofit/>
          </a:bodyPr>
          <a:lstStyle/>
          <a:p>
            <a:r>
              <a:rPr lang="en-US" dirty="0"/>
              <a:t>Economic Indicators</a:t>
            </a:r>
          </a:p>
          <a:p>
            <a:r>
              <a:rPr lang="en-US" dirty="0"/>
              <a:t>Inflation/Federal Reserve</a:t>
            </a:r>
          </a:p>
          <a:p>
            <a:r>
              <a:rPr lang="en-US" dirty="0"/>
              <a:t>The Local Economy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924DA-FE6F-254B-8EBF-5C58B48D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5385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6CD3E-8E5A-4444-8DBA-C9D84358B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Gas</a:t>
            </a:r>
            <a:r>
              <a:rPr lang="en-US" dirty="0"/>
              <a:t> Prices: National Average at the Pump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2CEA2F0-CC6D-D44B-9C8B-DA7C4DD148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72985" y="1136118"/>
            <a:ext cx="10188214" cy="509410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E7D49B-1F8B-0D4C-8934-42AF75CF1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84808B-9A6C-2448-A33F-63B20B21916B}"/>
              </a:ext>
            </a:extLst>
          </p:cNvPr>
          <p:cNvSpPr txBox="1"/>
          <p:nvPr/>
        </p:nvSpPr>
        <p:spPr>
          <a:xfrm>
            <a:off x="2701159" y="1534510"/>
            <a:ext cx="35419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Why rising?</a:t>
            </a:r>
          </a:p>
          <a:p>
            <a:endParaRPr lang="en-US" dirty="0"/>
          </a:p>
          <a:p>
            <a:r>
              <a:rPr lang="en-US" dirty="0"/>
              <a:t>Refinery outages.</a:t>
            </a:r>
          </a:p>
          <a:p>
            <a:r>
              <a:rPr lang="en-US" dirty="0"/>
              <a:t>No more from strategic oil reserves.</a:t>
            </a:r>
          </a:p>
        </p:txBody>
      </p:sp>
    </p:spTree>
    <p:extLst>
      <p:ext uri="{BB962C8B-B14F-4D97-AF65-F5344CB8AC3E}">
        <p14:creationId xmlns:p14="http://schemas.microsoft.com/office/powerpoint/2010/main" val="3201784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A9A91-17AA-A774-1F45-856391680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6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ation: Not just a US Problem</a:t>
            </a:r>
          </a:p>
        </p:txBody>
      </p:sp>
      <p:pic>
        <p:nvPicPr>
          <p:cNvPr id="6" name="Content Placeholder 5" descr="A red and white map&#10;&#10;Description automatically generated with low confidence">
            <a:extLst>
              <a:ext uri="{FF2B5EF4-FFF2-40B4-BE49-F238E27FC236}">
                <a16:creationId xmlns:a16="http://schemas.microsoft.com/office/drawing/2014/main" id="{66ED2581-8576-1498-31F8-06DB47304E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2073" y="987915"/>
            <a:ext cx="8367853" cy="524231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28120A-AAA5-00FA-47FC-A9D6CAF3F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040C43-4D25-DB99-E13F-4F352671B9CF}"/>
              </a:ext>
            </a:extLst>
          </p:cNvPr>
          <p:cNvSpPr txBox="1"/>
          <p:nvPr/>
        </p:nvSpPr>
        <p:spPr>
          <a:xfrm>
            <a:off x="398073" y="3204217"/>
            <a:ext cx="244009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United States:	8.5</a:t>
            </a:r>
          </a:p>
          <a:p>
            <a:endParaRPr lang="en-US" dirty="0"/>
          </a:p>
          <a:p>
            <a:r>
              <a:rPr lang="en-US" dirty="0"/>
              <a:t>Netherlands:	12.0</a:t>
            </a:r>
          </a:p>
          <a:p>
            <a:r>
              <a:rPr lang="en-US" dirty="0"/>
              <a:t>Spain:		10.4</a:t>
            </a:r>
          </a:p>
          <a:p>
            <a:r>
              <a:rPr lang="en-US" dirty="0"/>
              <a:t>United Kingdom:	10.1</a:t>
            </a:r>
          </a:p>
          <a:p>
            <a:r>
              <a:rPr lang="en-US" dirty="0"/>
              <a:t>Denmark:		8.9</a:t>
            </a:r>
          </a:p>
          <a:p>
            <a:r>
              <a:rPr lang="en-US" dirty="0"/>
              <a:t>Sweden:		8.5</a:t>
            </a:r>
          </a:p>
          <a:p>
            <a:r>
              <a:rPr lang="en-US" dirty="0"/>
              <a:t>Germany:		7.9</a:t>
            </a:r>
          </a:p>
          <a:p>
            <a:r>
              <a:rPr lang="en-US" dirty="0"/>
              <a:t>Norway:		6.5</a:t>
            </a:r>
          </a:p>
          <a:p>
            <a:r>
              <a:rPr lang="en-US" dirty="0"/>
              <a:t>France:		5.8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F1BBF2-5679-A9C0-38BC-A38D9B257D73}"/>
              </a:ext>
            </a:extLst>
          </p:cNvPr>
          <p:cNvSpPr txBox="1"/>
          <p:nvPr/>
        </p:nvSpPr>
        <p:spPr>
          <a:xfrm>
            <a:off x="8649598" y="6456851"/>
            <a:ext cx="270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TradingEconomics.com</a:t>
            </a:r>
            <a:r>
              <a:rPr lang="en-US" sz="1200" dirty="0"/>
              <a:t>, 9/12/22</a:t>
            </a:r>
          </a:p>
        </p:txBody>
      </p:sp>
    </p:spTree>
    <p:extLst>
      <p:ext uri="{BB962C8B-B14F-4D97-AF65-F5344CB8AC3E}">
        <p14:creationId xmlns:p14="http://schemas.microsoft.com/office/powerpoint/2010/main" val="1090451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D23A8-7FBD-FE4E-8CBD-8D17D401F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Sup</a:t>
            </a:r>
            <a:r>
              <a:rPr lang="en-US" dirty="0"/>
              <a:t>ply Chains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828606-6940-2342-BAB8-215E2FC37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42B8B70-0A9E-0543-9930-D1B7CBED86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191337" y="1190596"/>
            <a:ext cx="10048162" cy="5024081"/>
          </a:xfrm>
        </p:spPr>
      </p:pic>
    </p:spTree>
    <p:extLst>
      <p:ext uri="{BB962C8B-B14F-4D97-AF65-F5344CB8AC3E}">
        <p14:creationId xmlns:p14="http://schemas.microsoft.com/office/powerpoint/2010/main" val="4289302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2E767-0626-3E4A-A6DD-7B199B2C3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94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Imp</a:t>
            </a:r>
            <a:r>
              <a:rPr lang="en-US" dirty="0"/>
              <a:t>ort Price Inflation was Very High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1860E-B719-0847-9D31-959DE6EDC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C1582C-190B-7F4C-9999-046C4557D663}"/>
              </a:ext>
            </a:extLst>
          </p:cNvPr>
          <p:cNvSpPr txBox="1"/>
          <p:nvPr/>
        </p:nvSpPr>
        <p:spPr>
          <a:xfrm>
            <a:off x="3821723" y="1839050"/>
            <a:ext cx="364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Inflation – Imported Products: 9-10%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E4720E-46B0-B547-AA32-45E153F5F7A9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3781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1683D-0E7D-4F42-ABC8-0A5A3993D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47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Cor</a:t>
            </a:r>
            <a:r>
              <a:rPr lang="en-US" dirty="0"/>
              <a:t>porations Have Pricing Power!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DF2A8DE8-1130-6E48-8290-5F01A818C9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9B57A6-A750-024E-8360-3BD512498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E102AC-0519-DA40-BA52-BA53C23BDBAA}"/>
              </a:ext>
            </a:extLst>
          </p:cNvPr>
          <p:cNvSpPr txBox="1"/>
          <p:nvPr/>
        </p:nvSpPr>
        <p:spPr>
          <a:xfrm>
            <a:off x="5325979" y="1556084"/>
            <a:ext cx="232005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Corporate Profits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F673F0-2E50-6C41-81DA-715FF48B8577}"/>
              </a:ext>
            </a:extLst>
          </p:cNvPr>
          <p:cNvSpPr/>
          <p:nvPr/>
        </p:nvSpPr>
        <p:spPr>
          <a:xfrm>
            <a:off x="9566031" y="1723292"/>
            <a:ext cx="1406769" cy="15097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24082F-4438-614C-AADE-31DE0B3DB587}"/>
              </a:ext>
            </a:extLst>
          </p:cNvPr>
          <p:cNvSpPr txBox="1"/>
          <p:nvPr/>
        </p:nvSpPr>
        <p:spPr>
          <a:xfrm>
            <a:off x="9863112" y="2861622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 40%</a:t>
            </a:r>
          </a:p>
        </p:txBody>
      </p:sp>
    </p:spTree>
    <p:extLst>
      <p:ext uri="{BB962C8B-B14F-4D97-AF65-F5344CB8AC3E}">
        <p14:creationId xmlns:p14="http://schemas.microsoft.com/office/powerpoint/2010/main" val="38586239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C6179-38BB-4B93-877F-D3E29D879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My</a:t>
            </a:r>
            <a:r>
              <a:rPr lang="en-US" dirty="0"/>
              <a:t> Thoughts on the Sources of Inflation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D4062-94C1-42C1-B9BD-4179D241A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Supply Chain issues were significant – less so now.</a:t>
            </a:r>
          </a:p>
          <a:p>
            <a:r>
              <a:rPr lang="en-US" dirty="0"/>
              <a:t>Composition of spending changed significantly.</a:t>
            </a:r>
          </a:p>
          <a:p>
            <a:pPr lvl="1"/>
            <a:r>
              <a:rPr lang="en-US" dirty="0"/>
              <a:t>Is now bouncing back, as are prices.</a:t>
            </a:r>
          </a:p>
          <a:p>
            <a:r>
              <a:rPr lang="en-US" dirty="0"/>
              <a:t>Corporations have used the cover of inflation to raise prices more.</a:t>
            </a:r>
          </a:p>
          <a:p>
            <a:r>
              <a:rPr lang="en-US" dirty="0"/>
              <a:t>But there was too much total spending.</a:t>
            </a:r>
          </a:p>
          <a:p>
            <a:pPr lvl="1"/>
            <a:r>
              <a:rPr lang="en-US" dirty="0"/>
              <a:t>Fiscal stimulus led households to increase saving over 2021 by more than $2 trillion. Strong retail sales numbers suggest they are prepared to spend it.</a:t>
            </a:r>
          </a:p>
          <a:p>
            <a:r>
              <a:rPr lang="en-US" dirty="0"/>
              <a:t>Whose to Blame:  ARP probably too big, but the Fed could have acted sooner.</a:t>
            </a:r>
          </a:p>
          <a:p>
            <a:endParaRPr lang="en-US" dirty="0"/>
          </a:p>
          <a:p>
            <a:r>
              <a:rPr lang="en-US" dirty="0"/>
              <a:t>Bottom line: Recovery from a dramatic economic disruption is seldom painless.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E8195-C736-4289-BF84-7C9434E63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15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638C0-D6BB-E04A-B038-3AE0C4CE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Fed Doing About It?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F1762-7F27-034B-9A1E-7DF4CA0A63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6F6F8E-D5F7-554C-87DD-571BD9B83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5407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F6CD1-9A71-1044-B634-D5ABCF420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41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</a:t>
            </a:r>
            <a:r>
              <a:rPr lang="en-US" dirty="0"/>
              <a:t>: Reducing its Asset Holdings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53F6AF64-4FA4-4940-BB15-0807C66E7D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F2B2A7-D59C-8145-85DE-3BAB7943E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D7E1D7-2438-CD40-B663-53DE18BB194C}"/>
              </a:ext>
            </a:extLst>
          </p:cNvPr>
          <p:cNvSpPr txBox="1"/>
          <p:nvPr/>
        </p:nvSpPr>
        <p:spPr>
          <a:xfrm>
            <a:off x="2310972" y="1648226"/>
            <a:ext cx="6260881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Reducing the Money Supply – A Little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Jun-Aug: $47.5 billion roll off its portfolio every 30 days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Sep: $85 billion.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A7371B-AD45-014B-A14F-790F244A13A7}"/>
              </a:ext>
            </a:extLst>
          </p:cNvPr>
          <p:cNvSpPr txBox="1"/>
          <p:nvPr/>
        </p:nvSpPr>
        <p:spPr>
          <a:xfrm>
            <a:off x="8281014" y="3838778"/>
            <a:ext cx="239411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Quantitative Tightening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B82659-FACF-084A-BE0F-CA5FC5EA8B79}"/>
              </a:ext>
            </a:extLst>
          </p:cNvPr>
          <p:cNvCxnSpPr/>
          <p:nvPr/>
        </p:nvCxnSpPr>
        <p:spPr>
          <a:xfrm flipV="1">
            <a:off x="10015548" y="2156057"/>
            <a:ext cx="628803" cy="1559569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2247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3B4B8-4EA4-7A45-853F-BEA07BBF8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25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Rai</a:t>
            </a:r>
            <a:r>
              <a:rPr lang="en-US" dirty="0"/>
              <a:t>sing the Federal Funds 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34A19-F5A9-7642-8967-20E339E2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1EB9C4-8D8B-444B-9AC5-074A28721325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208239" y="1059067"/>
            <a:ext cx="10033952" cy="501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382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AF649-CF95-E546-A283-6CED11798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02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Imp</a:t>
            </a:r>
            <a:r>
              <a:rPr lang="en-US" dirty="0"/>
              <a:t>lications for Demand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3AB2B-C671-A34D-AC1D-6EE66D950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Investment borrowing</a:t>
            </a:r>
          </a:p>
          <a:p>
            <a:r>
              <a:rPr lang="en-US" dirty="0"/>
              <a:t>Home loans – tied to 10-year Treasury</a:t>
            </a:r>
          </a:p>
          <a:p>
            <a:r>
              <a:rPr lang="en-US" dirty="0"/>
              <a:t>Car loans</a:t>
            </a:r>
          </a:p>
          <a:p>
            <a:r>
              <a:rPr lang="en-US" dirty="0"/>
              <a:t>Credit cards</a:t>
            </a:r>
          </a:p>
          <a:p>
            <a:r>
              <a:rPr lang="en-US" dirty="0"/>
              <a:t>Savings accounts – positive</a:t>
            </a:r>
          </a:p>
          <a:p>
            <a:r>
              <a:rPr lang="en-US" dirty="0"/>
              <a:t>And more….</a:t>
            </a:r>
          </a:p>
          <a:p>
            <a:endParaRPr lang="en-US" dirty="0"/>
          </a:p>
          <a:p>
            <a:r>
              <a:rPr lang="en-US" dirty="0"/>
              <a:t>All of which slows the economy.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18B984-42BC-8641-A55F-ADCEBA190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063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F2133-B8F4-E444-8925-B85C9CDCE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Indicators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7F2E2-CDBB-454D-8411-7DB79FE3E6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C2C103-F7D3-4943-ABEE-FF90027BF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0234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0B8AE-6B33-1E46-901B-86647EC97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66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rtgage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22432B-E759-C04C-9BE5-266897CB8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ED5679-8139-0F44-A40C-BC27E9F4DD33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133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258CC-FF08-BF4E-9711-C223A877C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77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Sales Falling</a:t>
            </a:r>
          </a:p>
        </p:txBody>
      </p:sp>
      <p:pic>
        <p:nvPicPr>
          <p:cNvPr id="7" name="Content Placeholder 6" descr="Chart, histogram&#10;&#10;Description automatically generated">
            <a:extLst>
              <a:ext uri="{FF2B5EF4-FFF2-40B4-BE49-F238E27FC236}">
                <a16:creationId xmlns:a16="http://schemas.microsoft.com/office/drawing/2014/main" id="{D80A7A9A-7306-4A43-8D55-2B56DE59D3B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tretch>
            <a:fillRect/>
          </a:stretch>
        </p:blipFill>
        <p:spPr>
          <a:xfrm>
            <a:off x="127192" y="1559860"/>
            <a:ext cx="5892608" cy="3926494"/>
          </a:xfrm>
        </p:spPr>
      </p:pic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A4BF8187-D70B-3B4B-8AD4-D70237326D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tretch>
            <a:fillRect/>
          </a:stretch>
        </p:blipFill>
        <p:spPr>
          <a:xfrm>
            <a:off x="6172200" y="1559860"/>
            <a:ext cx="5892608" cy="3926494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F2A356-B78C-2944-8732-D2F201A97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9167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3CC04A1-3536-214A-8608-B73228B70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09" y="1519101"/>
            <a:ext cx="5256685" cy="381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366198-C87D-A04B-BCFB-CE4B61BD6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me Prices … Falling Throughout CA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289BF-5FAB-E04A-9347-D90BAC9CC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0C7AA0-1932-AE48-A873-99CBA5B8C6D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75302" y="1548233"/>
            <a:ext cx="5707107" cy="41457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A350D6-8AD4-604E-A7B2-61164E259CF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170260" y="1501071"/>
            <a:ext cx="5826882" cy="423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0604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F4664-FC0B-752A-BEC6-15CD9512FF80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Tak</a:t>
            </a:r>
            <a:r>
              <a:rPr lang="en-US" dirty="0"/>
              <a:t>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5F203-97A0-659E-B5A8-1A2A42606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1969"/>
            <a:ext cx="10678610" cy="4820099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r>
              <a:rPr lang="en-US" dirty="0"/>
              <a:t>Is a recession on the horizon? </a:t>
            </a:r>
          </a:p>
          <a:p>
            <a:pPr lvl="1"/>
            <a:r>
              <a:rPr lang="en-US" dirty="0"/>
              <a:t>Perhaps, but no reason to think that it will be anything more than shallow.</a:t>
            </a:r>
          </a:p>
          <a:p>
            <a:pPr lvl="1"/>
            <a:r>
              <a:rPr lang="en-US" dirty="0"/>
              <a:t>Many indicators are still in the black.</a:t>
            </a:r>
          </a:p>
          <a:p>
            <a:pPr lvl="2"/>
            <a:r>
              <a:rPr lang="en-US" dirty="0"/>
              <a:t>2022-Q4 GDP growth was pretty good!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Threats to continued growth:</a:t>
            </a:r>
          </a:p>
          <a:p>
            <a:pPr lvl="1"/>
            <a:r>
              <a:rPr lang="en-US" dirty="0"/>
              <a:t>If inflation stays high, which seems unlikely.</a:t>
            </a:r>
          </a:p>
          <a:p>
            <a:pPr lvl="1"/>
            <a:r>
              <a:rPr lang="en-US" dirty="0"/>
              <a:t>Layoff contagion.</a:t>
            </a:r>
          </a:p>
          <a:p>
            <a:pPr lvl="1"/>
            <a:r>
              <a:rPr lang="en-US" dirty="0"/>
              <a:t>Debt ceiling negotiations</a:t>
            </a:r>
          </a:p>
          <a:p>
            <a:pPr lvl="2"/>
            <a:r>
              <a:rPr lang="en-US" dirty="0"/>
              <a:t>Significant cuts to government budgets may well result.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Inflation</a:t>
            </a:r>
          </a:p>
          <a:p>
            <a:pPr lvl="1"/>
            <a:r>
              <a:rPr lang="en-US" dirty="0"/>
              <a:t>Is both a supply and demand side issue.  Fed can only work on demand side.</a:t>
            </a:r>
          </a:p>
          <a:p>
            <a:pPr lvl="1"/>
            <a:r>
              <a:rPr lang="en-US" dirty="0"/>
              <a:t>But there are many supply side issues: war, weather, avian flu….</a:t>
            </a:r>
          </a:p>
          <a:p>
            <a:pPr lvl="1"/>
            <a:r>
              <a:rPr lang="en-US" dirty="0"/>
              <a:t>Certainly trending in the right direction.</a:t>
            </a:r>
          </a:p>
        </p:txBody>
      </p:sp>
    </p:spTree>
    <p:extLst>
      <p:ext uri="{BB962C8B-B14F-4D97-AF65-F5344CB8AC3E}">
        <p14:creationId xmlns:p14="http://schemas.microsoft.com/office/powerpoint/2010/main" val="254369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5915C-D602-0C4D-9AEA-297E902C5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Santa Cruz Economy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D05DFA-B941-6143-801A-60D6AB1344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0C957E-3C16-D746-9326-39CD7D83F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8737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E175A-C6B5-3F4F-9BEE-5B147673E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83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in Santa Cruz County?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90FBDC9-5178-8348-A516-BBED0E30718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/>
        </p:blipFill>
        <p:spPr>
          <a:xfrm>
            <a:off x="258799" y="1456752"/>
            <a:ext cx="5760107" cy="4184228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A5FD49C-5C2A-EC42-9281-D07B23F4AC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/>
        </p:blipFill>
        <p:spPr>
          <a:xfrm>
            <a:off x="6173091" y="1456752"/>
            <a:ext cx="5760107" cy="4184228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D38573-FB5D-A64C-9FED-EE7FAF690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5750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93ADB-A08B-FB48-9E90-336EECEFB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55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San</a:t>
            </a:r>
            <a:r>
              <a:rPr lang="en-US" dirty="0"/>
              <a:t>ta Cruz Economy: GDP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D1CF081-CA58-3744-8AE8-E0FACB021A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070711" y="1202981"/>
            <a:ext cx="10050578" cy="502528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ED85D2-E0EC-2E44-B2F1-081DA2202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6563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69294-9FB8-4046-B480-2D90CAF8C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58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Pandemic Effect: GDP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E37D4DC-78F0-3D47-827A-47A12DE4AA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70711" y="1202981"/>
            <a:ext cx="10050578" cy="502528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D52D62-1678-174B-BED4-BEDD9E0AF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5652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A4CE0-A180-4F42-B392-4643323D5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8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San</a:t>
            </a:r>
            <a:r>
              <a:rPr lang="en-US" dirty="0"/>
              <a:t>ta Cruz Economy: Employment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BC27A42-4141-EC46-A3D1-443CCCF765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070711" y="1202981"/>
            <a:ext cx="10050578" cy="502528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2A77CE-ED1A-CB4D-A9AD-5BED4B232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4400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BCA2D-AEE0-E24F-849A-111FF1212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55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Pandemic Effect: Employment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F4D37E5-E560-A649-81B6-A0AAFA6352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070711" y="1202981"/>
            <a:ext cx="10050578" cy="502528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67B45-A025-C74E-B34A-C423235D0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697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C2E73-5658-FE48-B187-7A875731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87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Hea</a:t>
            </a:r>
            <a:r>
              <a:rPr lang="en-US" dirty="0"/>
              <a:t>dline: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8F0EE6-CFA7-0542-BB2D-BE935D166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DAC8DE-55E7-8242-BAB4-B6C69AFC3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513" y="1631712"/>
            <a:ext cx="5990974" cy="367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0924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FAA8C-002D-0B43-A355-1144A792B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Loc</a:t>
            </a:r>
            <a:r>
              <a:rPr lang="en-US" dirty="0"/>
              <a:t>al Population Change</a:t>
            </a:r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10371358-46D2-7F4E-BF42-2F0286F1CF3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0635" y="1325563"/>
            <a:ext cx="5939165" cy="4318074"/>
          </a:xfrm>
        </p:spPr>
      </p:pic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529DD64F-8905-0C46-B0E9-54C67C6030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199" y="1325563"/>
            <a:ext cx="5939165" cy="4318074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0F9256-AD09-9442-B003-06D7383FC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2323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CF8F6-75F1-2C4D-80FA-93C155CD5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54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Wo</a:t>
            </a:r>
            <a:r>
              <a:rPr lang="en-US" dirty="0"/>
              <a:t>rking From Home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D4FE47C6-CB69-1F46-A57C-7427CF723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4612" y="1003653"/>
            <a:ext cx="7182775" cy="522657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83CF8-BDB1-E447-A769-7E556A734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0119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90CAD-B6C8-E747-9364-18B663110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55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San</a:t>
            </a:r>
            <a:r>
              <a:rPr lang="en-US" dirty="0"/>
              <a:t>ta Cruz County: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ADCD6-2EB5-344C-A587-090627371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 prices are falling as they are elsewhere in CA.</a:t>
            </a:r>
          </a:p>
          <a:p>
            <a:r>
              <a:rPr lang="en-US" dirty="0"/>
              <a:t>Santa Cruz County has been altered by the pandemic.</a:t>
            </a:r>
          </a:p>
          <a:p>
            <a:pPr lvl="1"/>
            <a:r>
              <a:rPr lang="en-US" dirty="0"/>
              <a:t>Lots of working from home.</a:t>
            </a:r>
          </a:p>
          <a:p>
            <a:pPr lvl="1"/>
            <a:r>
              <a:rPr lang="en-US" dirty="0"/>
              <a:t>An economy more focused on manufacturing relative to ag.</a:t>
            </a:r>
          </a:p>
          <a:p>
            <a:pPr lvl="2"/>
            <a:r>
              <a:rPr lang="en-US" dirty="0"/>
              <a:t>GDP has grown faster than in CA or the US.</a:t>
            </a:r>
          </a:p>
          <a:p>
            <a:pPr lvl="2"/>
            <a:r>
              <a:rPr lang="en-US" dirty="0"/>
              <a:t>Employment has not.</a:t>
            </a:r>
          </a:p>
          <a:p>
            <a:r>
              <a:rPr lang="en-US" dirty="0"/>
              <a:t>If this shift is permanent, that could be good for Santa Cruz County.</a:t>
            </a:r>
          </a:p>
          <a:p>
            <a:r>
              <a:rPr lang="en-US" dirty="0"/>
              <a:t>However, countywide population declines are concerning.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B3EC68-0451-244E-A4D9-69F1979D4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5518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D. </a:t>
            </a:r>
            <a:r>
              <a:rPr lang="en-US" dirty="0" err="1"/>
              <a:t>Haveman</a:t>
            </a:r>
            <a:endParaRPr lang="en-US" dirty="0"/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12483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91CD8-608E-D042-90B6-089D9FCE1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3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Exis</a:t>
            </a:r>
            <a:r>
              <a:rPr lang="en-US" dirty="0"/>
              <a:t>tential Threat: Coming This June!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338F409-8BD8-2F4F-B143-65D94C98D1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9028" y="985583"/>
            <a:ext cx="6213723" cy="488683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7715A0-41D8-824B-A6BD-C5A3C7AA4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1135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15A22-32A8-594A-B65F-89451C05C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750" y="3153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US" dirty="0"/>
              <a:t>hings to Know about the Debt Ceiling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40EB4-2AFB-FA49-92E6-9E5134B26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The debt limit has been </a:t>
            </a:r>
            <a:r>
              <a:rPr lang="en-US" b="0" i="0" u="sng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raised continually</a:t>
            </a: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 for more than a century.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Raising the debt limit is not about new spending; </a:t>
            </a:r>
            <a:r>
              <a:rPr lang="en-US" b="0" i="0" u="sng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it is about paying for previous choices</a:t>
            </a: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 policymakers legislated.</a:t>
            </a:r>
            <a:endParaRPr lang="en-US" b="0" dirty="0">
              <a:solidFill>
                <a:srgbClr val="101010"/>
              </a:solidFill>
              <a:latin typeface="PT Serif" panose="020A0603040505020204" pitchFamily="18" charset="77"/>
            </a:endParaRP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The uselessness of a debt limit is exhibited by the fact that only </a:t>
            </a:r>
            <a:r>
              <a:rPr lang="en-US" b="0" i="0" u="sng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one other advanced country—Denmark—has a separate debt limit rule</a:t>
            </a: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 like ours.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If debt hits the ceiling, the Treasury Department uses several </a:t>
            </a:r>
            <a:r>
              <a:rPr lang="en-US" b="0" i="0" u="sng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accounting gimmicks to postpone the day of reckoning</a:t>
            </a: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, but these typically last only a few months.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The </a:t>
            </a:r>
            <a:r>
              <a:rPr lang="en-US" b="0" i="0" u="sng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economic consequences</a:t>
            </a: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 of a large-scale, intentional default are unknown, but predictions range from </a:t>
            </a:r>
            <a:r>
              <a:rPr lang="en-US" b="0" i="0" u="sng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bad to catastrophic</a:t>
            </a: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. 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BC2A72-D715-044F-938D-3625180D8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073B67-8576-0B49-9315-8D00D05FE989}"/>
              </a:ext>
            </a:extLst>
          </p:cNvPr>
          <p:cNvSpPr txBox="1"/>
          <p:nvPr/>
        </p:nvSpPr>
        <p:spPr>
          <a:xfrm>
            <a:off x="5927834" y="6456851"/>
            <a:ext cx="56807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Souce</a:t>
            </a:r>
            <a:r>
              <a:rPr lang="en-US" sz="1200" dirty="0"/>
              <a:t>: https://</a:t>
            </a:r>
            <a:r>
              <a:rPr lang="en-US" sz="1200" dirty="0" err="1"/>
              <a:t>www.brookings.edu</a:t>
            </a:r>
            <a:r>
              <a:rPr lang="en-US" sz="1200" dirty="0"/>
              <a:t>/2023/01/19/7-things-to-know-about-the-debt-limit/</a:t>
            </a:r>
          </a:p>
        </p:txBody>
      </p:sp>
    </p:spTree>
    <p:extLst>
      <p:ext uri="{BB962C8B-B14F-4D97-AF65-F5344CB8AC3E}">
        <p14:creationId xmlns:p14="http://schemas.microsoft.com/office/powerpoint/2010/main" val="9788845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3ECAD-DDC0-734F-B25A-68F6DEBDA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Les</a:t>
            </a:r>
            <a:r>
              <a:rPr lang="en-US" dirty="0"/>
              <a:t>sons from 2011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61B14-4FFA-FE4B-8974-FE71F545C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814" y="1325563"/>
            <a:ext cx="10515600" cy="472388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Government shutdown was very costly:</a:t>
            </a:r>
          </a:p>
          <a:p>
            <a:pPr lvl="1"/>
            <a:r>
              <a:rPr lang="en-US" dirty="0"/>
              <a:t>Stock markets plunged (17%).</a:t>
            </a:r>
          </a:p>
          <a:p>
            <a:pPr lvl="1"/>
            <a:r>
              <a:rPr lang="en-US" dirty="0"/>
              <a:t>Employment growth stuttered.</a:t>
            </a:r>
          </a:p>
          <a:p>
            <a:pPr lvl="1"/>
            <a:r>
              <a:rPr lang="en-US" dirty="0"/>
              <a:t>Treasuries – downgraded credit ratings.</a:t>
            </a:r>
          </a:p>
          <a:p>
            <a:pPr lvl="1"/>
            <a:r>
              <a:rPr lang="en-US" dirty="0"/>
              <a:t>Borrowing costs rose.</a:t>
            </a:r>
          </a:p>
          <a:p>
            <a:pPr lvl="1"/>
            <a:endParaRPr lang="en-US" dirty="0"/>
          </a:p>
          <a:p>
            <a:r>
              <a:rPr lang="en-US" dirty="0"/>
              <a:t>The Debt Ceiling may be a very effective bargaining tool, but…</a:t>
            </a:r>
          </a:p>
          <a:p>
            <a:pPr lvl="1"/>
            <a:r>
              <a:rPr lang="en-US" dirty="0"/>
              <a:t>It is costly.</a:t>
            </a:r>
          </a:p>
          <a:p>
            <a:pPr lvl="1"/>
            <a:r>
              <a:rPr lang="en-US" dirty="0"/>
              <a:t>It is unnecessary.</a:t>
            </a:r>
          </a:p>
          <a:p>
            <a:pPr lvl="1"/>
            <a:endParaRPr lang="en-US" dirty="0"/>
          </a:p>
          <a:p>
            <a:r>
              <a:rPr lang="en-US" dirty="0"/>
              <a:t>Accidental partial default in 1979:</a:t>
            </a:r>
          </a:p>
          <a:p>
            <a:pPr lvl="1"/>
            <a:r>
              <a:rPr lang="en-US" dirty="0"/>
              <a:t>increased borrowing costs by $40 Billion!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90166D-9F21-7F46-9D43-567766107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6580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70583-B943-B44B-8490-B6803B3B7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hlinkClick r:id="rId2"/>
              </a:rPr>
              <a:t>www.NEEDelegation.org/LocalGraphs</a:t>
            </a:r>
            <a:br>
              <a:rPr lang="en-US" sz="5000" dirty="0"/>
            </a:br>
            <a:endParaRPr lang="en-US" sz="5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C2BF2-AD29-174E-8A41-AD8AEFCC2B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every state and county in the United States.</a:t>
            </a:r>
          </a:p>
          <a:p>
            <a:r>
              <a:rPr lang="en-US" dirty="0"/>
              <a:t>Detailed graphs on employment, housing, moves, and other statistics.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CEAAA-E031-8B48-B3E4-329ACA54D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5381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EED9167-0C90-0249-AC37-95007AA09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867384" y="1088877"/>
            <a:ext cx="10282698" cy="514134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C4BD39-2117-415E-A656-F9F391A0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3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 Trajectory: Pandemic Plunge!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952D9-4526-4892-AD54-F2C1EC13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2B28F7-D760-44C1-A506-2B4A4A778A45}"/>
              </a:ext>
            </a:extLst>
          </p:cNvPr>
          <p:cNvSpPr txBox="1"/>
          <p:nvPr/>
        </p:nvSpPr>
        <p:spPr>
          <a:xfrm>
            <a:off x="6635393" y="3429000"/>
            <a:ext cx="4149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GDP is: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$0.3 Trillion below 2019 forecast.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$1.2 Trillion ABOVE 2019-Q4 level.</a:t>
            </a:r>
          </a:p>
        </p:txBody>
      </p:sp>
    </p:spTree>
    <p:extLst>
      <p:ext uri="{BB962C8B-B14F-4D97-AF65-F5344CB8AC3E}">
        <p14:creationId xmlns:p14="http://schemas.microsoft.com/office/powerpoint/2010/main" val="28617597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401F3-3360-784A-BFFF-A5813789B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940" y="3153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Ind</a:t>
            </a:r>
            <a:r>
              <a:rPr lang="en-US" dirty="0"/>
              <a:t>ustrial Production (</a:t>
            </a:r>
            <a:r>
              <a:rPr lang="en-US" dirty="0" err="1"/>
              <a:t>Manuf</a:t>
            </a:r>
            <a:r>
              <a:rPr lang="en-US" dirty="0"/>
              <a:t>, Util, Mining)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07581432-9301-3D48-A570-7F5B244217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2954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42A491-EB7B-E64A-B8E4-309882B7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045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29C44-DC2B-944E-A46A-9D0DE8D16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27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P: Quarterly Growth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183E5-391D-C948-B8F5-E54AEC8B4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23A3308-D906-5147-B47A-A7F3A6636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946150" y="1080376"/>
            <a:ext cx="10299700" cy="5149850"/>
          </a:xfrm>
        </p:spPr>
      </p:pic>
    </p:spTree>
    <p:extLst>
      <p:ext uri="{BB962C8B-B14F-4D97-AF65-F5344CB8AC3E}">
        <p14:creationId xmlns:p14="http://schemas.microsoft.com/office/powerpoint/2010/main" val="25616791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2968-C1F7-984E-A56D-45797AE0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9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nthly Changes in Nonfarm 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D4AF-ACFD-CE42-BD51-A0439CE1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BD40EF-5E41-8246-BCBD-55A7F152D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34796" y="1169022"/>
            <a:ext cx="10122408" cy="5061204"/>
          </a:xfrm>
        </p:spPr>
      </p:pic>
    </p:spTree>
    <p:extLst>
      <p:ext uri="{BB962C8B-B14F-4D97-AF65-F5344CB8AC3E}">
        <p14:creationId xmlns:p14="http://schemas.microsoft.com/office/powerpoint/2010/main" val="41783690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840AB-BEAF-CE19-2483-C8757A794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5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</a:t>
            </a:r>
            <a:r>
              <a:rPr lang="en-US" dirty="0"/>
              <a:t>me Explanations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B54EA5-33A5-82FA-5DAE-A4E3DA99E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4ECF4B6-2969-D4EB-869C-ACF883087E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42" y="907429"/>
            <a:ext cx="8945857" cy="532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63C81D-C977-F54D-9E6B-1165CA65648A}"/>
              </a:ext>
            </a:extLst>
          </p:cNvPr>
          <p:cNvSpPr txBox="1"/>
          <p:nvPr/>
        </p:nvSpPr>
        <p:spPr>
          <a:xfrm>
            <a:off x="4488060" y="4086892"/>
            <a:ext cx="3215880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500 Thousand: Long COVID Exits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1-2%: Long Social Distancing</a:t>
            </a:r>
          </a:p>
        </p:txBody>
      </p:sp>
    </p:spTree>
    <p:extLst>
      <p:ext uri="{BB962C8B-B14F-4D97-AF65-F5344CB8AC3E}">
        <p14:creationId xmlns:p14="http://schemas.microsoft.com/office/powerpoint/2010/main" val="10826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29A31-5B83-304E-A038-6D1B24E9D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8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/>
              <a:t> SUPER High to Begin With!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7D04E911-8F3B-1D4B-92BE-075479DAE0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A950F4-B854-9849-B6AE-1A0B67287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9910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– Falling! Job is not done.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70711" y="1197222"/>
            <a:ext cx="10050578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738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66198-C87D-A04B-BCFB-CE4B61BD6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me Prices and Housing Starts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289BF-5FAB-E04A-9347-D90BAC9CC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0C7AA0-1932-AE48-A873-99CBA5B8C6D0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340399" y="1507919"/>
            <a:ext cx="5749267" cy="38309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A350D6-8AD4-604E-A7B2-61164E259CF6}"/>
              </a:ext>
            </a:extLst>
          </p:cNvPr>
          <p:cNvPicPr>
            <a:picLocks noChangeAspect="1"/>
          </p:cNvPicPr>
          <p:nvPr/>
        </p:nvPicPr>
        <p:blipFill>
          <a:blip r:embed="rId5" r:link="rId6"/>
          <a:srcRect/>
          <a:stretch>
            <a:fillRect/>
          </a:stretch>
        </p:blipFill>
        <p:spPr>
          <a:xfrm>
            <a:off x="6096001" y="1500604"/>
            <a:ext cx="5771223" cy="384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926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E0D8-812E-C842-A75E-4AB335B83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Per</a:t>
            </a:r>
            <a:r>
              <a:rPr lang="en-US" dirty="0"/>
              <a:t>sonal Consumption Expenditures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5FE746-EE84-3049-830D-2BDBEF506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3EA9A5A-8B6A-7742-BA2D-0120207709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A6E2D9-8557-5445-99F2-417C5419555B}"/>
              </a:ext>
            </a:extLst>
          </p:cNvPr>
          <p:cNvSpPr txBox="1"/>
          <p:nvPr/>
        </p:nvSpPr>
        <p:spPr>
          <a:xfrm>
            <a:off x="8657346" y="3740995"/>
            <a:ext cx="127150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Trouble?</a:t>
            </a:r>
          </a:p>
        </p:txBody>
      </p:sp>
    </p:spTree>
    <p:extLst>
      <p:ext uri="{BB962C8B-B14F-4D97-AF65-F5344CB8AC3E}">
        <p14:creationId xmlns:p14="http://schemas.microsoft.com/office/powerpoint/2010/main" val="918003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F261A-24DD-D14F-99AD-FDA454801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1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Ret</a:t>
            </a:r>
            <a:r>
              <a:rPr lang="en-US" dirty="0"/>
              <a:t>ail </a:t>
            </a:r>
            <a:r>
              <a:rPr lang="en-US"/>
              <a:t>Sales Rose 3% </a:t>
            </a:r>
            <a:r>
              <a:rPr lang="en-US" dirty="0"/>
              <a:t>in January</a:t>
            </a:r>
          </a:p>
        </p:txBody>
      </p:sp>
      <p:pic>
        <p:nvPicPr>
          <p:cNvPr id="6" name="Content Placeholder 5" descr="Chart, bar chart&#10;&#10;Description automatically generated">
            <a:extLst>
              <a:ext uri="{FF2B5EF4-FFF2-40B4-BE49-F238E27FC236}">
                <a16:creationId xmlns:a16="http://schemas.microsoft.com/office/drawing/2014/main" id="{042EAB70-A765-C34D-8D8B-ECADBEC663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868F56-EADC-B44D-B610-180D8FA2A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BDB314-0E19-5A4E-A65E-676EE7E10412}"/>
              </a:ext>
            </a:extLst>
          </p:cNvPr>
          <p:cNvSpPr/>
          <p:nvPr/>
        </p:nvSpPr>
        <p:spPr>
          <a:xfrm>
            <a:off x="2297723" y="1500555"/>
            <a:ext cx="2820239" cy="27381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71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F3AE0-1B2E-FE45-8A8E-9B3243F43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Con</a:t>
            </a:r>
            <a:r>
              <a:rPr lang="en-US" dirty="0"/>
              <a:t>tributions to GDP: Government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B7753C-806E-E44C-9F64-A4B843F75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49850DFB-11F9-2A43-BF2B-9AB7E70B8B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0609" y="1191149"/>
            <a:ext cx="10070781" cy="503539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D1F5A91-3A71-0A42-B4DD-2D81DAC41220}"/>
              </a:ext>
            </a:extLst>
          </p:cNvPr>
          <p:cNvSpPr/>
          <p:nvPr/>
        </p:nvSpPr>
        <p:spPr>
          <a:xfrm>
            <a:off x="9889588" y="2311086"/>
            <a:ext cx="942535" cy="1083212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16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2968-C1F7-984E-A56D-45797AE0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nthly Changes in Nonfarm 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D4AF-ACFD-CE42-BD51-A0439CE1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BD40EF-5E41-8246-BCBD-55A7F152D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34796" y="1169022"/>
            <a:ext cx="10122408" cy="506120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DC8EA9-8691-8542-8EE8-2504701EDF7B}"/>
              </a:ext>
            </a:extLst>
          </p:cNvPr>
          <p:cNvSpPr txBox="1"/>
          <p:nvPr/>
        </p:nvSpPr>
        <p:spPr>
          <a:xfrm>
            <a:off x="8550829" y="1848254"/>
            <a:ext cx="2085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December:  260,000</a:t>
            </a:r>
          </a:p>
          <a:p>
            <a:r>
              <a:rPr lang="en-US" dirty="0"/>
              <a:t>January:       517,000</a:t>
            </a:r>
          </a:p>
        </p:txBody>
      </p:sp>
    </p:spTree>
    <p:extLst>
      <p:ext uri="{BB962C8B-B14F-4D97-AF65-F5344CB8AC3E}">
        <p14:creationId xmlns:p14="http://schemas.microsoft.com/office/powerpoint/2010/main" val="291695411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19978</TotalTime>
  <Words>1511</Words>
  <Application>Microsoft Macintosh PowerPoint</Application>
  <PresentationFormat>Widescreen</PresentationFormat>
  <Paragraphs>279</Paragraphs>
  <Slides>54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Arial</vt:lpstr>
      <vt:lpstr>Calibri</vt:lpstr>
      <vt:lpstr>Courier New</vt:lpstr>
      <vt:lpstr>PT Serif</vt:lpstr>
      <vt:lpstr>Custom Design</vt:lpstr>
      <vt:lpstr>PowerPoint Presentation</vt:lpstr>
      <vt:lpstr>Outline</vt:lpstr>
      <vt:lpstr>Economic Indicators</vt:lpstr>
      <vt:lpstr>Headline:</vt:lpstr>
      <vt:lpstr>GDP: Quarterly Growth</vt:lpstr>
      <vt:lpstr>Personal Consumption Expenditures</vt:lpstr>
      <vt:lpstr>Retail Sales Rose 3% in January</vt:lpstr>
      <vt:lpstr> Contributions to GDP: Government</vt:lpstr>
      <vt:lpstr>Monthly Changes in Nonfarm Employment</vt:lpstr>
      <vt:lpstr>Employment Gap</vt:lpstr>
      <vt:lpstr>Low Wage Employment is Lagging</vt:lpstr>
      <vt:lpstr>Low Wage Spending is NOT!</vt:lpstr>
      <vt:lpstr>Nor is Borrowing on Credit</vt:lpstr>
      <vt:lpstr>Where Have All the Workers Gone?</vt:lpstr>
      <vt:lpstr>Wage Growth</vt:lpstr>
      <vt:lpstr>Inflation</vt:lpstr>
      <vt:lpstr>Inflation: Latest Figures</vt:lpstr>
      <vt:lpstr>Inflation in the Last 6 Months – Closer to 2%!</vt:lpstr>
      <vt:lpstr>Which Prices?</vt:lpstr>
      <vt:lpstr>Gas Prices: National Average at the Pump</vt:lpstr>
      <vt:lpstr>Inflation: Not just a US Problem</vt:lpstr>
      <vt:lpstr>Supply Chains</vt:lpstr>
      <vt:lpstr>Import Price Inflation was Very High</vt:lpstr>
      <vt:lpstr>Corporations Have Pricing Power!</vt:lpstr>
      <vt:lpstr>My Thoughts on the Sources of Inflation </vt:lpstr>
      <vt:lpstr>What’s the Fed Doing About It?</vt:lpstr>
      <vt:lpstr>Fed: Reducing its Asset Holdings</vt:lpstr>
      <vt:lpstr>Raising the Federal Funds Rate</vt:lpstr>
      <vt:lpstr>Implications for Demand</vt:lpstr>
      <vt:lpstr>Mortgage Rates</vt:lpstr>
      <vt:lpstr>Home Sales Falling</vt:lpstr>
      <vt:lpstr> Home Prices … Falling Throughout CA</vt:lpstr>
      <vt:lpstr>Takeaways</vt:lpstr>
      <vt:lpstr>Santa Cruz Economy</vt:lpstr>
      <vt:lpstr>Employment in Santa Cruz County?</vt:lpstr>
      <vt:lpstr>Santa Cruz Economy: GDP</vt:lpstr>
      <vt:lpstr>The Pandemic Effect: GDP</vt:lpstr>
      <vt:lpstr>Santa Cruz Economy: Employment</vt:lpstr>
      <vt:lpstr>The Pandemic Effect: Employment</vt:lpstr>
      <vt:lpstr>Local Population Change</vt:lpstr>
      <vt:lpstr>Working From Home</vt:lpstr>
      <vt:lpstr>Santa Cruz County: Summary</vt:lpstr>
      <vt:lpstr> Thank you!</vt:lpstr>
      <vt:lpstr>Existential Threat: Coming This June!</vt:lpstr>
      <vt:lpstr>5 Things to Know about the Debt Ceiling</vt:lpstr>
      <vt:lpstr>Lessons from 2011</vt:lpstr>
      <vt:lpstr>www.NEEDelegation.org/LocalGraphs </vt:lpstr>
      <vt:lpstr>GDP Trajectory: Pandemic Plunge!</vt:lpstr>
      <vt:lpstr>Industrial Production (Manuf, Util, Mining)</vt:lpstr>
      <vt:lpstr>Monthly Changes in Nonfarm Employment</vt:lpstr>
      <vt:lpstr>Some Explanations</vt:lpstr>
      <vt:lpstr>But SUPER High to Begin With!</vt:lpstr>
      <vt:lpstr>Inflation – Falling! Job is not done.</vt:lpstr>
      <vt:lpstr> Home Prices and Housing Starts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412</cp:revision>
  <cp:lastPrinted>2023-02-15T16:00:36Z</cp:lastPrinted>
  <dcterms:created xsi:type="dcterms:W3CDTF">2017-05-03T22:30:38Z</dcterms:created>
  <dcterms:modified xsi:type="dcterms:W3CDTF">2023-02-15T16:00:54Z</dcterms:modified>
</cp:coreProperties>
</file>