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6"/>
  </p:notesMasterIdLst>
  <p:sldIdLst>
    <p:sldId id="4142" r:id="rId2"/>
    <p:sldId id="3943" r:id="rId3"/>
    <p:sldId id="4347" r:id="rId4"/>
    <p:sldId id="4421" r:id="rId5"/>
    <p:sldId id="4218" r:id="rId6"/>
    <p:sldId id="317" r:id="rId7"/>
    <p:sldId id="1178" r:id="rId8"/>
    <p:sldId id="4388" r:id="rId9"/>
    <p:sldId id="4424" r:id="rId10"/>
    <p:sldId id="272" r:id="rId11"/>
    <p:sldId id="4073" r:id="rId12"/>
    <p:sldId id="278" r:id="rId13"/>
    <p:sldId id="4316" r:id="rId14"/>
    <p:sldId id="4385" r:id="rId15"/>
    <p:sldId id="267" r:id="rId16"/>
    <p:sldId id="374" r:id="rId17"/>
    <p:sldId id="1188" r:id="rId18"/>
    <p:sldId id="1189" r:id="rId19"/>
    <p:sldId id="4359" r:id="rId20"/>
    <p:sldId id="4415" r:id="rId21"/>
    <p:sldId id="4345" r:id="rId22"/>
    <p:sldId id="4381" r:id="rId23"/>
    <p:sldId id="4422" r:id="rId24"/>
    <p:sldId id="4392" r:id="rId25"/>
    <p:sldId id="4353" r:id="rId26"/>
    <p:sldId id="4393" r:id="rId27"/>
    <p:sldId id="4417" r:id="rId28"/>
    <p:sldId id="4221" r:id="rId29"/>
    <p:sldId id="4413" r:id="rId30"/>
    <p:sldId id="4416" r:id="rId31"/>
    <p:sldId id="290" r:id="rId32"/>
    <p:sldId id="4379" r:id="rId33"/>
    <p:sldId id="4378" r:id="rId34"/>
    <p:sldId id="4168" r:id="rId35"/>
    <p:sldId id="4405" r:id="rId36"/>
    <p:sldId id="4357" r:id="rId37"/>
    <p:sldId id="4411" r:id="rId38"/>
    <p:sldId id="4410" r:id="rId39"/>
    <p:sldId id="4423" r:id="rId40"/>
    <p:sldId id="4419" r:id="rId41"/>
    <p:sldId id="4414" r:id="rId42"/>
    <p:sldId id="4418" r:id="rId43"/>
    <p:sldId id="4420" r:id="rId44"/>
    <p:sldId id="4409" r:id="rId45"/>
    <p:sldId id="4412" r:id="rId46"/>
    <p:sldId id="1197" r:id="rId47"/>
    <p:sldId id="4053" r:id="rId48"/>
    <p:sldId id="3886" r:id="rId49"/>
    <p:sldId id="4147" r:id="rId50"/>
    <p:sldId id="354" r:id="rId51"/>
    <p:sldId id="4372" r:id="rId52"/>
    <p:sldId id="4389" r:id="rId53"/>
    <p:sldId id="4390" r:id="rId54"/>
    <p:sldId id="27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4" autoAdjust="0"/>
    <p:restoredTop sz="94700"/>
  </p:normalViewPr>
  <p:slideViewPr>
    <p:cSldViewPr snapToGrid="0" snapToObjects="1">
      <p:cViewPr varScale="1">
        <p:scale>
          <a:sx n="144" d="100"/>
          <a:sy n="144" d="100"/>
        </p:scale>
        <p:origin x="712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2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9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6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Chart: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../Charts/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personalconsumption_recession.png</a:t>
            </a:r>
            <a:endParaRPr lang="en-US" dirty="0"/>
          </a:p>
          <a:p>
            <a:pPr marL="228600" indent="-228600">
              <a:buAutoNum type="arabicParenBoth"/>
            </a:pP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Real</a:t>
            </a:r>
            <a:r>
              <a:rPr lang="en-US" baseline="0" dirty="0"/>
              <a:t> consumption remains significantly lower than trend consumption since 2008 (actual is 89% of trend).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recession, consumption growth has fallen. From 1990-2007, average annual consumption growth is 3.34%; Post-recession average annual consumption growth is 2.38%.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Data/National/</a:t>
            </a:r>
            <a:r>
              <a:rPr lang="en-US" dirty="0" err="1"/>
              <a:t>FederalReserve</a:t>
            </a:r>
            <a:r>
              <a:rPr lang="en-US" dirty="0"/>
              <a:t>/Credit/Programs/</a:t>
            </a:r>
            <a:r>
              <a:rPr lang="en-US" dirty="0" err="1"/>
              <a:t>rev.png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/>
              <a:t>US household debt relative to GDP rose until the latest recession.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Households have reduced debt relative to GDP 11% since it’s peak in 2008 (at 99%).</a:t>
            </a:r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0" indent="0">
              <a:buNone/>
            </a:pPr>
            <a:r>
              <a:rPr lang="en-US" b="1" baseline="0" dirty="0"/>
              <a:t>Conclusion:</a:t>
            </a:r>
            <a:r>
              <a:rPr lang="en-US" b="0" baseline="0" dirty="0"/>
              <a:t> Falling household debt likely contributes to slower consumption growth since the recession. </a:t>
            </a:r>
          </a:p>
          <a:p>
            <a:pPr marL="0" indent="0">
              <a:buNone/>
            </a:pPr>
            <a:endParaRPr lang="en-US" b="0" baseline="0" dirty="0"/>
          </a:p>
          <a:p>
            <a:pPr marL="0" indent="0">
              <a:buNone/>
            </a:pPr>
            <a:r>
              <a:rPr lang="en-US" b="0" baseline="0" dirty="0"/>
              <a:t>Chart:  </a:t>
            </a:r>
            <a:r>
              <a:rPr lang="en-US" b="0" baseline="0"/>
              <a:t>HHPERCT.png</a:t>
            </a: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4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necessary given the</a:t>
            </a:r>
            <a:r>
              <a:rPr lang="en-US" baseline="0" dirty="0"/>
              <a:t> previous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Government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RevolvingCredit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HHPERCT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hhdebt_detail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hhdebt_detail_pandemic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hhdebt_change_pandemic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nfl_exp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Wages/ProdnWagesReal_PostPan.p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Asset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housing_sales_new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.png" TargetMode="Externa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file:////Volumes/NEED_16TB/NEED/LocalGraphs/Counties/CA/San_Francisco/Zhvi_AllHomes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file:////Volumes/NEED_16TB/NEED/LocalGraphs/Counties/CA/Santa_Cruz/Zhvi_AllHomes.png" TargetMode="Externa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ta_Cruz/laus_emp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NEED_16TB/NEED/LocalGraphs/Counties/CA/Santa_Cruz/laus_lf.png" TargetMode="Externa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ta_Cruz/emp_shares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ojects/HEC_Internal/CalTrans/Counties/Santa_Cruz_County/Charts/EmpTotal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ojects/HEC_Internal/Population/Reports/Cities/Santa_Cruz/Charts/TotalPop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ojects/HEC_Internal/Population/Reports/Counties/Santa_Cruz_County/Charts/TotalPop.png" TargetMode="Externa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ojects/HEC_Internal/Population/Reports/Counties/Santa_Cruz_County/Charts/HistMigration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ojects/HEC_Internal/CalTrans/Counties/Santa_Cruz_County/Charts/Pop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ta_Cruz/workfromhome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.pn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using.png" TargetMode="External"/><Relationship Id="rId5" Type="http://schemas.openxmlformats.org/officeDocument/2006/relationships/image" Target="../media/image53.png"/><Relationship Id="rId4" Type="http://schemas.openxmlformats.org/officeDocument/2006/relationships/image" Target="file:////Volumes/Promise%20Pegasus/FileShare/Presentations/Base_New/Charts/0.USGraphs/Housing/homeprices_recession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Spending/personalconsumptionYoY_recessi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etailSales_Detail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etailSales_Detail_cu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Economic Update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US &amp; Santa Cruz County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63596" y="3975696"/>
            <a:ext cx="9144000" cy="201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100" dirty="0">
                <a:solidFill>
                  <a:schemeClr val="tx2"/>
                </a:solidFill>
              </a:rPr>
              <a:t>Economic Forum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Santa Cruz Chamber of Commerce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&amp; UC Santa Cruz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February 15,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89E7F5F-CD55-9924-3860-72EC639D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26797" y="691377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5A91-3A71-0A42-B4DD-2D81DAC41220}"/>
              </a:ext>
            </a:extLst>
          </p:cNvPr>
          <p:cNvSpPr/>
          <p:nvPr/>
        </p:nvSpPr>
        <p:spPr>
          <a:xfrm>
            <a:off x="9889588" y="2311086"/>
            <a:ext cx="1106658" cy="108321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December:  333,000</a:t>
            </a:r>
          </a:p>
          <a:p>
            <a:r>
              <a:rPr lang="en-US" dirty="0"/>
              <a:t>January:       353,000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5.4 Million ABOVE February, 2020.</a:t>
            </a:r>
          </a:p>
          <a:p>
            <a:r>
              <a:rPr lang="en-US" sz="2100" dirty="0"/>
              <a:t>5.0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3.3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360957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04EC-075D-4C43-8BF0-1B87246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Bor</a:t>
            </a:r>
            <a:r>
              <a:rPr lang="en-US" dirty="0"/>
              <a:t>rowing on Credit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EB5312-DD24-CF40-9FD1-7EF6C9C98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3300" y="1170878"/>
            <a:ext cx="10110827" cy="50593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8BFB-826C-7045-90E6-C8EACB9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BB0D3-53A8-4540-A2E0-F76E82D43BCF}"/>
              </a:ext>
            </a:extLst>
          </p:cNvPr>
          <p:cNvCxnSpPr>
            <a:cxnSpLocks/>
          </p:cNvCxnSpPr>
          <p:nvPr/>
        </p:nvCxnSpPr>
        <p:spPr>
          <a:xfrm flipV="1">
            <a:off x="1906923" y="2028092"/>
            <a:ext cx="8831415" cy="304194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282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ED07-E349-BF42-876E-E2E7BF03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2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Debt as a Share of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045F2-9072-6F4F-AB4D-90FE0993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EAC8D8-36F7-B74A-9B07-974B47D52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04452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89C2-28F9-BD44-8098-9C58DBEA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Debt: Other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99C5-3FCC-5A44-8DD9-6C872EEE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307010-1584-9A40-B1E9-D2352A752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14375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177865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89C2-28F9-BD44-8098-9C58DBEA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Debt: Other Sources -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99C5-3FCC-5A44-8DD9-6C872EEE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 descr="A picture containing chart&#10;&#10;Description automatically generated">
            <a:extLst>
              <a:ext uri="{FF2B5EF4-FFF2-40B4-BE49-F238E27FC236}">
                <a16:creationId xmlns:a16="http://schemas.microsoft.com/office/drawing/2014/main" id="{41DA98EB-6C0E-8042-B2D8-F96F8DD4B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48512" y="966908"/>
            <a:ext cx="7894976" cy="5263318"/>
          </a:xfrm>
        </p:spPr>
      </p:pic>
    </p:spTree>
    <p:extLst>
      <p:ext uri="{BB962C8B-B14F-4D97-AF65-F5344CB8AC3E}">
        <p14:creationId xmlns:p14="http://schemas.microsoft.com/office/powerpoint/2010/main" val="1735394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89C2-28F9-BD44-8098-9C58DBEA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Ho</a:t>
            </a:r>
            <a:r>
              <a:rPr lang="en-US" sz="3800" dirty="0"/>
              <a:t>usehold Debt: Change During the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99C5-3FCC-5A44-8DD9-6C872EEE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307010-1584-9A40-B1E9-D2352A752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14375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95194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Economic Indicators</a:t>
            </a:r>
          </a:p>
          <a:p>
            <a:r>
              <a:rPr lang="en-US" dirty="0"/>
              <a:t>Inflation/Federal Reserve</a:t>
            </a:r>
          </a:p>
          <a:p>
            <a:r>
              <a:rPr lang="en-US" dirty="0"/>
              <a:t>The Local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3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5D965-38A0-CE42-91CF-4EBB17D62A03}"/>
              </a:ext>
            </a:extLst>
          </p:cNvPr>
          <p:cNvSpPr txBox="1"/>
          <p:nvPr/>
        </p:nvSpPr>
        <p:spPr>
          <a:xfrm>
            <a:off x="10070170" y="6456851"/>
            <a:ext cx="154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23648-6153-E448-9CAF-C3967A65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1892" y="1211507"/>
            <a:ext cx="11037521" cy="49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B9BEF-5189-DF40-A93D-C42748C3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85262" y="166750"/>
            <a:ext cx="6301624" cy="64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0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3/6 Months – Still 3%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9894-2AC2-844C-A482-CFE49B8BC8C0}"/>
              </a:ext>
            </a:extLst>
          </p:cNvPr>
          <p:cNvSpPr txBox="1"/>
          <p:nvPr/>
        </p:nvSpPr>
        <p:spPr>
          <a:xfrm>
            <a:off x="6498771" y="6499290"/>
            <a:ext cx="5042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/2023/01/13/opinion/cpi-inflation-</a:t>
            </a:r>
            <a:r>
              <a:rPr lang="en-US" sz="1200" dirty="0" err="1"/>
              <a:t>fed.html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9894-2AC2-844C-A482-CFE49B8BC8C0}"/>
              </a:ext>
            </a:extLst>
          </p:cNvPr>
          <p:cNvSpPr txBox="1"/>
          <p:nvPr/>
        </p:nvSpPr>
        <p:spPr>
          <a:xfrm>
            <a:off x="6498771" y="6499290"/>
            <a:ext cx="5042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/2023/01/13/opinion/cpi-inflation-</a:t>
            </a:r>
            <a:r>
              <a:rPr lang="en-US" sz="1200" dirty="0" err="1"/>
              <a:t>fed.html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8745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4289302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 Inflation was Very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Future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indicators suggests continued declines.</a:t>
            </a:r>
          </a:p>
          <a:p>
            <a:r>
              <a:rPr lang="en-US" dirty="0"/>
              <a:t>Last couple of months have been counterproductive.</a:t>
            </a:r>
          </a:p>
          <a:p>
            <a:r>
              <a:rPr lang="en-US" dirty="0"/>
              <a:t>Market expectations are solid.</a:t>
            </a:r>
          </a:p>
          <a:p>
            <a:r>
              <a:rPr lang="en-US" dirty="0"/>
              <a:t>Return to 2% might take a little longer.</a:t>
            </a:r>
          </a:p>
          <a:p>
            <a:r>
              <a:rPr lang="en-US" dirty="0"/>
              <a:t>Federal Funds rate to stay high for some time.</a:t>
            </a:r>
          </a:p>
          <a:p>
            <a:r>
              <a:rPr lang="en-US" dirty="0"/>
              <a:t>Popular expectations may take a little while to catch 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83BA-D526-3243-9C0E-724681E8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– Exceeds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6C26A-3917-884A-97AA-7A45ABE4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10E935-6DE2-3245-80FD-35A194C3C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116987" y="929372"/>
            <a:ext cx="7958026" cy="5300854"/>
          </a:xfrm>
        </p:spPr>
      </p:pic>
    </p:spTree>
    <p:extLst>
      <p:ext uri="{BB962C8B-B14F-4D97-AF65-F5344CB8AC3E}">
        <p14:creationId xmlns:p14="http://schemas.microsoft.com/office/powerpoint/2010/main" val="3413822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Fed: Conservative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6CD1-9A71-1044-B634-D5ABCF42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: Reducing its Asset Holdings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F6AF64-4FA4-4940-BB15-0807C66E7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B2A7-D59C-8145-85DE-3BAB794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7371B-AD45-014B-A14F-790F244A13A7}"/>
              </a:ext>
            </a:extLst>
          </p:cNvPr>
          <p:cNvSpPr txBox="1"/>
          <p:nvPr/>
        </p:nvSpPr>
        <p:spPr>
          <a:xfrm>
            <a:off x="8281014" y="3838778"/>
            <a:ext cx="2394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Quantitative Tightening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B82659-FACF-084A-BE0F-CA5FC5EA8B79}"/>
              </a:ext>
            </a:extLst>
          </p:cNvPr>
          <p:cNvCxnSpPr/>
          <p:nvPr/>
        </p:nvCxnSpPr>
        <p:spPr>
          <a:xfrm flipV="1">
            <a:off x="10015548" y="2156057"/>
            <a:ext cx="628803" cy="1559569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2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133-B8F4-E444-8925-B85C9CDC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7F2E2-CDBB-454D-8411-7DB79FE3E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C103-F7D3-4943-ABEE-FF90027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23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37644" y="1059067"/>
            <a:ext cx="8975142" cy="5016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0FA7D2-3490-B346-74A0-163D92B567B9}"/>
              </a:ext>
            </a:extLst>
          </p:cNvPr>
          <p:cNvSpPr txBox="1"/>
          <p:nvPr/>
        </p:nvSpPr>
        <p:spPr>
          <a:xfrm>
            <a:off x="10024366" y="3968685"/>
            <a:ext cx="16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Holding at 5.5%</a:t>
            </a:r>
          </a:p>
        </p:txBody>
      </p:sp>
    </p:spTree>
    <p:extLst>
      <p:ext uri="{BB962C8B-B14F-4D97-AF65-F5344CB8AC3E}">
        <p14:creationId xmlns:p14="http://schemas.microsoft.com/office/powerpoint/2010/main" val="3579865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8CC-FF08-BF4E-9711-C223A87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Sales Falling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80A7A9A-7306-4A43-8D55-2B56DE59D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27192" y="1559860"/>
            <a:ext cx="5892608" cy="3926494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4BF8187-D70B-3B4B-8AD4-D70237326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559860"/>
            <a:ext cx="5892608" cy="39264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A356-B78C-2944-8732-D2F201A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6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3CC04A1-3536-214A-8608-B73228B7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9" y="1519101"/>
            <a:ext cx="5256685" cy="38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Falling Throughout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279711" y="1548233"/>
            <a:ext cx="5698289" cy="4145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174761" y="1501071"/>
            <a:ext cx="5817880" cy="42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0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no reason to think that it will be anything more than shallow.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2023 2</a:t>
            </a:r>
            <a:r>
              <a:rPr lang="en-US" baseline="30000" dirty="0"/>
              <a:t>nd</a:t>
            </a:r>
            <a:r>
              <a:rPr lang="en-US" dirty="0"/>
              <a:t> half GDP growth was pretty good</a:t>
            </a:r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reverses course, which seems unlikely.</a:t>
            </a:r>
          </a:p>
          <a:p>
            <a:pPr lvl="1"/>
            <a:r>
              <a:rPr lang="en-US" dirty="0"/>
              <a:t>Global conflict (double-edged sword)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Certainly trending (slightly) in the wrong direction.</a:t>
            </a:r>
          </a:p>
          <a:p>
            <a:pPr lvl="1"/>
            <a:r>
              <a:rPr lang="en-US" dirty="0"/>
              <a:t>Not worried about it.</a:t>
            </a:r>
          </a:p>
          <a:p>
            <a:pPr lvl="1"/>
            <a:r>
              <a:rPr lang="en-US" dirty="0"/>
              <a:t>Fed policy will continue to push against it.</a:t>
            </a:r>
          </a:p>
          <a:p>
            <a:pPr lvl="1"/>
            <a:r>
              <a:rPr lang="en-US" dirty="0"/>
              <a:t>Likely to recover 2% by year’s end.</a:t>
            </a:r>
          </a:p>
        </p:txBody>
      </p:sp>
    </p:spTree>
    <p:extLst>
      <p:ext uri="{BB962C8B-B14F-4D97-AF65-F5344CB8AC3E}">
        <p14:creationId xmlns:p14="http://schemas.microsoft.com/office/powerpoint/2010/main" val="2543692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915C-D602-0C4D-9AEA-297E902C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Cruz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5DFA-B941-6143-801A-60D6AB134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C957E-3C16-D746-9326-39CD7D83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73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175A-C6B5-3F4F-9BEE-5B147673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Santa Cruz County?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0FBDC9-5178-8348-A516-BBED0E3071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8799" y="1456752"/>
            <a:ext cx="5760107" cy="418422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5FD49C-5C2A-EC42-9281-D07B23F4A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091" y="1456752"/>
            <a:ext cx="5760107" cy="41842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38573-FB5D-A64C-9FED-EE7FAF69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75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CA2D-AEE0-E24F-849A-111FF121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Pandemic Effect: Employment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4D37E5-E560-A649-81B6-A0AAFA635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70711" y="1202981"/>
            <a:ext cx="10050578" cy="5025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67B45-A025-C74E-B34A-C423235D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18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4CE0-A180-4F42-B392-4643323D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ta Cruz Economy: Employment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C27A42-4141-EC46-A3D1-443CCCF76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0711" y="1202981"/>
            <a:ext cx="10050578" cy="5025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A77CE-ED1A-CB4D-A9AD-5BED4B23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85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4CE0-A180-4F42-B392-4643323D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ta Cruz Economy: GDP Growth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C27A42-4141-EC46-A3D1-443CCCF76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70711" y="1202981"/>
            <a:ext cx="10050578" cy="5025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A77CE-ED1A-CB4D-A9AD-5BED4B23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7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27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GD</a:t>
            </a:r>
            <a:r>
              <a:rPr lang="en-US" sz="3800" dirty="0"/>
              <a:t>P Trajectory: Pandemic Recovery Complete!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$0.1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$1.8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813526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F4A9-25FC-2B5F-CAEF-D10EE074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Cal</a:t>
            </a:r>
            <a:r>
              <a:rPr lang="en-US" dirty="0" err="1"/>
              <a:t>Trans</a:t>
            </a:r>
            <a:r>
              <a:rPr lang="en-US" dirty="0"/>
              <a:t> Forecast: Employment</a:t>
            </a:r>
          </a:p>
        </p:txBody>
      </p:sp>
      <p:pic>
        <p:nvPicPr>
          <p:cNvPr id="6" name="Content Placeholder 5" descr="A graph showing the number of different states&#10;&#10;Description automatically generated with medium confidence">
            <a:extLst>
              <a:ext uri="{FF2B5EF4-FFF2-40B4-BE49-F238E27FC236}">
                <a16:creationId xmlns:a16="http://schemas.microsoft.com/office/drawing/2014/main" id="{5D317819-CC94-B1AB-D4A2-EC6319E8E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7115" y="982209"/>
            <a:ext cx="7183456" cy="52227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329D3-A269-E24E-F105-762BCCC5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7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AA8C-002D-0B43-A355-1144A792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</a:t>
            </a:r>
            <a:r>
              <a:rPr lang="en-US" dirty="0"/>
              <a:t>al Population Change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371358-46D2-7F4E-BF42-2F0286F1CF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0635" y="1325563"/>
            <a:ext cx="5939165" cy="431807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9DD64F-8905-0C46-B0E9-54C67C603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199" y="1325563"/>
            <a:ext cx="5939165" cy="431807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F9256-AD09-9442-B003-06D7383F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E8860-46EA-BE69-7B58-F05EFEC13F50}"/>
              </a:ext>
            </a:extLst>
          </p:cNvPr>
          <p:cNvSpPr txBox="1"/>
          <p:nvPr/>
        </p:nvSpPr>
        <p:spPr>
          <a:xfrm>
            <a:off x="838200" y="1576754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1696D-8DAC-A37D-5C01-CE4EAE43C8F8}"/>
              </a:ext>
            </a:extLst>
          </p:cNvPr>
          <p:cNvSpPr txBox="1"/>
          <p:nvPr/>
        </p:nvSpPr>
        <p:spPr>
          <a:xfrm>
            <a:off x="6881446" y="1576753"/>
            <a:ext cx="1073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County</a:t>
            </a:r>
          </a:p>
        </p:txBody>
      </p:sp>
    </p:spTree>
    <p:extLst>
      <p:ext uri="{BB962C8B-B14F-4D97-AF65-F5344CB8AC3E}">
        <p14:creationId xmlns:p14="http://schemas.microsoft.com/office/powerpoint/2010/main" val="2488232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AA8C-002D-0B43-A355-1144A792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ta Cruz County Migration Patterns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371358-46D2-7F4E-BF42-2F0286F1CF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0635" y="1325563"/>
            <a:ext cx="5939165" cy="431807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9DD64F-8905-0C46-B0E9-54C67C603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6172199" y="1325563"/>
            <a:ext cx="5939165" cy="431807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F9256-AD09-9442-B003-06D7383F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31028-56FA-A351-3CC5-3914CCE0B17C}"/>
              </a:ext>
            </a:extLst>
          </p:cNvPr>
          <p:cNvSpPr txBox="1"/>
          <p:nvPr/>
        </p:nvSpPr>
        <p:spPr>
          <a:xfrm>
            <a:off x="7397262" y="3429000"/>
            <a:ext cx="337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Natural Change is Nearly Negative</a:t>
            </a:r>
          </a:p>
        </p:txBody>
      </p:sp>
    </p:spTree>
    <p:extLst>
      <p:ext uri="{BB962C8B-B14F-4D97-AF65-F5344CB8AC3E}">
        <p14:creationId xmlns:p14="http://schemas.microsoft.com/office/powerpoint/2010/main" val="42004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F4A9-25FC-2B5F-CAEF-D10EE074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Cal</a:t>
            </a:r>
            <a:r>
              <a:rPr lang="en-US" dirty="0" err="1"/>
              <a:t>Trans</a:t>
            </a:r>
            <a:r>
              <a:rPr lang="en-US" dirty="0"/>
              <a:t> Forecast: Population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317819-CC94-B1AB-D4A2-EC6319E8E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7115" y="982209"/>
            <a:ext cx="7183456" cy="52227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329D3-A269-E24E-F105-762BCCC5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50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F8F6-75F1-2C4D-80FA-93C155CD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</a:t>
            </a:r>
            <a:r>
              <a:rPr lang="en-US" dirty="0"/>
              <a:t>rking From Home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FE47C6-CB69-1F46-A57C-7427CF723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04612" y="1003653"/>
            <a:ext cx="7182775" cy="52265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83CF8-BDB1-E447-A769-7E556A73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011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0CAD-B6C8-E747-9364-18B66311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ta Cruz County: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ADCD6-2EB5-344C-A587-090627371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prices are falling as they are elsewhere in CA.</a:t>
            </a:r>
          </a:p>
          <a:p>
            <a:r>
              <a:rPr lang="en-US" dirty="0"/>
              <a:t>Santa Cruz County has been altered by the pandemic.</a:t>
            </a:r>
          </a:p>
          <a:p>
            <a:pPr lvl="1"/>
            <a:r>
              <a:rPr lang="en-US" dirty="0"/>
              <a:t>Lots of working from home.</a:t>
            </a:r>
          </a:p>
          <a:p>
            <a:pPr lvl="1"/>
            <a:r>
              <a:rPr lang="en-US" dirty="0"/>
              <a:t>An economy more focused on manufacturing relative to ag.</a:t>
            </a:r>
          </a:p>
          <a:p>
            <a:pPr lvl="2"/>
            <a:r>
              <a:rPr lang="en-US" dirty="0"/>
              <a:t>GDP has grown faster than in CA or the US.</a:t>
            </a:r>
          </a:p>
          <a:p>
            <a:pPr lvl="2"/>
            <a:r>
              <a:rPr lang="en-US" dirty="0"/>
              <a:t>Employment has not.</a:t>
            </a:r>
          </a:p>
          <a:p>
            <a:r>
              <a:rPr lang="en-US" dirty="0"/>
              <a:t>If this shift is permanent, that could be good for Santa Cruz County.</a:t>
            </a:r>
          </a:p>
          <a:p>
            <a:r>
              <a:rPr lang="en-US" dirty="0"/>
              <a:t>However, countywide population declines are concerning.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3EC68-0451-244E-A4D9-69F1979D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51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48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38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861759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4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9BF36-2716-B7FB-5624-4BD26A29C03F}"/>
              </a:ext>
            </a:extLst>
          </p:cNvPr>
          <p:cNvSpPr txBox="1"/>
          <p:nvPr/>
        </p:nvSpPr>
        <p:spPr>
          <a:xfrm rot="18776323">
            <a:off x="4185138" y="2913657"/>
            <a:ext cx="3384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41783690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40AB-BEAF-CE19-2483-C8757A7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Explanations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4EA5-33A5-82FA-5DAE-A4E3DA99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CF4B6-2969-D4EB-869C-ACF883087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42" y="907429"/>
            <a:ext cx="8945857" cy="53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3C81D-C977-F54D-9E6B-1165CA65648A}"/>
              </a:ext>
            </a:extLst>
          </p:cNvPr>
          <p:cNvSpPr txBox="1"/>
          <p:nvPr/>
        </p:nvSpPr>
        <p:spPr>
          <a:xfrm>
            <a:off x="4488060" y="4086892"/>
            <a:ext cx="321588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500 Thousand: Long COVID Exits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1-2%: Long Social Distancing</a:t>
            </a:r>
          </a:p>
        </p:txBody>
      </p:sp>
    </p:spTree>
    <p:extLst>
      <p:ext uri="{BB962C8B-B14F-4D97-AF65-F5344CB8AC3E}">
        <p14:creationId xmlns:p14="http://schemas.microsoft.com/office/powerpoint/2010/main" val="1082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9A31-5B83-304E-A038-6D1B24E9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SUPER High to Begin With!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D04E911-8F3B-1D4B-92BE-075479DA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950F4-B854-9849-B6AE-1A0B6728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91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Falling! Job is not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0711" y="1197222"/>
            <a:ext cx="100505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73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340399" y="1507919"/>
            <a:ext cx="5749267" cy="3830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096001" y="1500604"/>
            <a:ext cx="5771223" cy="38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2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E0D8-812E-C842-A75E-4AB335B8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Consumption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E746-EE84-3049-830D-2BDBEF50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EA9A5A-8B6A-7742-BA2D-012020770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A6E2D9-8557-5445-99F2-417C5419555B}"/>
              </a:ext>
            </a:extLst>
          </p:cNvPr>
          <p:cNvSpPr txBox="1"/>
          <p:nvPr/>
        </p:nvSpPr>
        <p:spPr>
          <a:xfrm>
            <a:off x="8657346" y="3740995"/>
            <a:ext cx="12715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Trouble?</a:t>
            </a:r>
          </a:p>
        </p:txBody>
      </p:sp>
    </p:spTree>
    <p:extLst>
      <p:ext uri="{BB962C8B-B14F-4D97-AF65-F5344CB8AC3E}">
        <p14:creationId xmlns:p14="http://schemas.microsoft.com/office/powerpoint/2010/main" val="91800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261A-24DD-D14F-99AD-FDA45480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Fell -0.8% in January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2EAB70-A765-C34D-8D8B-ECADBEC66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8F56-EADC-B44D-B610-180D8FA2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DB314-0E19-5A4E-A65E-676EE7E10412}"/>
              </a:ext>
            </a:extLst>
          </p:cNvPr>
          <p:cNvSpPr/>
          <p:nvPr/>
        </p:nvSpPr>
        <p:spPr>
          <a:xfrm>
            <a:off x="2297723" y="1500555"/>
            <a:ext cx="5474677" cy="2813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261A-24DD-D14F-99AD-FDA45480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Fell -0.8% in January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42EAB70-A765-C34D-8D8B-ECADBEC66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8F56-EADC-B44D-B610-180D8FA2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DB314-0E19-5A4E-A65E-676EE7E10412}"/>
              </a:ext>
            </a:extLst>
          </p:cNvPr>
          <p:cNvSpPr/>
          <p:nvPr/>
        </p:nvSpPr>
        <p:spPr>
          <a:xfrm>
            <a:off x="2297723" y="1500555"/>
            <a:ext cx="5474677" cy="2813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17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23196</TotalTime>
  <Words>1213</Words>
  <Application>Microsoft Macintosh PowerPoint</Application>
  <PresentationFormat>Widescreen</PresentationFormat>
  <Paragraphs>237</Paragraphs>
  <Slides>54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Courier New</vt:lpstr>
      <vt:lpstr>Wingdings</vt:lpstr>
      <vt:lpstr>Custom Design</vt:lpstr>
      <vt:lpstr>PowerPoint Presentation</vt:lpstr>
      <vt:lpstr>Outline</vt:lpstr>
      <vt:lpstr>Economic Indicators</vt:lpstr>
      <vt:lpstr>GDP Trajectory: Pandemic Recovery Complete!</vt:lpstr>
      <vt:lpstr>Headline:</vt:lpstr>
      <vt:lpstr>GDP: Quarterly Growth</vt:lpstr>
      <vt:lpstr>Personal Consumption Expenditures</vt:lpstr>
      <vt:lpstr>Retail Sales Fell -0.8% in January</vt:lpstr>
      <vt:lpstr>Retail Sales Fell -0.8% in January</vt:lpstr>
      <vt:lpstr> Contributions to GDP: Government</vt:lpstr>
      <vt:lpstr>Monthly Changes in Nonfarm Employment</vt:lpstr>
      <vt:lpstr>Employment Gap</vt:lpstr>
      <vt:lpstr>Where Have All the Workers Gone?</vt:lpstr>
      <vt:lpstr>Borrowing on Credit</vt:lpstr>
      <vt:lpstr> Household Debt as a Share of GDP</vt:lpstr>
      <vt:lpstr>Household Debt: Other Sources</vt:lpstr>
      <vt:lpstr>Household Debt: Other Sources - Pandemic</vt:lpstr>
      <vt:lpstr>Household Debt: Change During the Pandemic</vt:lpstr>
      <vt:lpstr>Inflation</vt:lpstr>
      <vt:lpstr>Inflation: Latest Figures</vt:lpstr>
      <vt:lpstr>Which Prices?</vt:lpstr>
      <vt:lpstr>Inflation in the Last 3/6 Months – Still 3%</vt:lpstr>
      <vt:lpstr>Inflation Expectations</vt:lpstr>
      <vt:lpstr>Supply Chains</vt:lpstr>
      <vt:lpstr>Import Price Inflation was Very High</vt:lpstr>
      <vt:lpstr>My Thoughts on the Future of Inflation </vt:lpstr>
      <vt:lpstr>Wage Growth – Exceeds Inflation</vt:lpstr>
      <vt:lpstr>The Fed: Conservative</vt:lpstr>
      <vt:lpstr>Fed: Reducing its Asset Holdings</vt:lpstr>
      <vt:lpstr>Federal Funds Rate</vt:lpstr>
      <vt:lpstr>Mortgage Rates</vt:lpstr>
      <vt:lpstr>Home Sales Falling</vt:lpstr>
      <vt:lpstr> Home Prices … Falling Throughout CA</vt:lpstr>
      <vt:lpstr>Takeaways</vt:lpstr>
      <vt:lpstr>Santa Cruz Economy</vt:lpstr>
      <vt:lpstr>Employment in Santa Cruz County?</vt:lpstr>
      <vt:lpstr>The Pandemic Effect: Employment</vt:lpstr>
      <vt:lpstr>Santa Cruz Economy: Employment</vt:lpstr>
      <vt:lpstr>Santa Cruz Economy: GDP Growth</vt:lpstr>
      <vt:lpstr>CalTrans Forecast: Employment</vt:lpstr>
      <vt:lpstr>Local Population Change</vt:lpstr>
      <vt:lpstr>Santa Cruz County Migration Patterns</vt:lpstr>
      <vt:lpstr>CalTrans Forecast: Population</vt:lpstr>
      <vt:lpstr>Working From Home</vt:lpstr>
      <vt:lpstr>Santa Cruz County: Summary</vt:lpstr>
      <vt:lpstr> Thank you!</vt:lpstr>
      <vt:lpstr>www.NEEDelegation.org/LocalGraphs </vt:lpstr>
      <vt:lpstr>GDP Trajectory: Pandemic Plunge!</vt:lpstr>
      <vt:lpstr>Industrial Production (Manuf, Util, Mining)</vt:lpstr>
      <vt:lpstr>Monthly Changes in Nonfarm Employment</vt:lpstr>
      <vt:lpstr>Some Explanations</vt:lpstr>
      <vt:lpstr>But SUPER High to Begin With!</vt:lpstr>
      <vt:lpstr>Inflation – Falling! Job is not done.</vt:lpstr>
      <vt:lpstr> Home Prices and Housing Starts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424</cp:revision>
  <cp:lastPrinted>2023-02-15T16:00:36Z</cp:lastPrinted>
  <dcterms:created xsi:type="dcterms:W3CDTF">2017-05-03T22:30:38Z</dcterms:created>
  <dcterms:modified xsi:type="dcterms:W3CDTF">2024-02-15T22:40:01Z</dcterms:modified>
</cp:coreProperties>
</file>