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9"/>
  </p:notesMasterIdLst>
  <p:sldIdLst>
    <p:sldId id="4142" r:id="rId2"/>
    <p:sldId id="3943" r:id="rId3"/>
    <p:sldId id="4347" r:id="rId4"/>
    <p:sldId id="4436" r:id="rId5"/>
    <p:sldId id="4485" r:id="rId6"/>
    <p:sldId id="4437" r:id="rId7"/>
    <p:sldId id="4656" r:id="rId8"/>
    <p:sldId id="4657" r:id="rId9"/>
    <p:sldId id="4359" r:id="rId10"/>
    <p:sldId id="4535" r:id="rId11"/>
    <p:sldId id="4374" r:id="rId12"/>
    <p:sldId id="4501" r:id="rId13"/>
    <p:sldId id="4658" r:id="rId14"/>
    <p:sldId id="4393" r:id="rId15"/>
    <p:sldId id="4221" r:id="rId16"/>
    <p:sldId id="292" r:id="rId17"/>
    <p:sldId id="4378" r:id="rId18"/>
    <p:sldId id="4662" r:id="rId19"/>
    <p:sldId id="4405" r:id="rId20"/>
    <p:sldId id="4357" r:id="rId21"/>
    <p:sldId id="4411" r:id="rId22"/>
    <p:sldId id="4410" r:id="rId23"/>
    <p:sldId id="4414" r:id="rId24"/>
    <p:sldId id="4661" r:id="rId25"/>
    <p:sldId id="4412" r:id="rId26"/>
    <p:sldId id="4124" r:id="rId27"/>
    <p:sldId id="4053" r:id="rId28"/>
    <p:sldId id="354" r:id="rId29"/>
    <p:sldId id="278" r:id="rId30"/>
    <p:sldId id="4316" r:id="rId31"/>
    <p:sldId id="4389" r:id="rId32"/>
    <p:sldId id="271" r:id="rId33"/>
    <p:sldId id="4544" r:id="rId34"/>
    <p:sldId id="4659" r:id="rId35"/>
    <p:sldId id="4511" r:id="rId36"/>
    <p:sldId id="4531" r:id="rId37"/>
    <p:sldId id="43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94648"/>
  </p:normalViewPr>
  <p:slideViewPr>
    <p:cSldViewPr snapToGrid="0" snapToObjects="1">
      <p:cViewPr varScale="1">
        <p:scale>
          <a:sx n="104" d="100"/>
          <a:sy n="104" d="100"/>
        </p:scale>
        <p:origin x="216" y="472"/>
      </p:cViewPr>
      <p:guideLst>
        <p:guide orient="horz" pos="2160"/>
        <p:guide pos="3840"/>
      </p:guideLst>
    </p:cSldViewPr>
  </p:slideViewPr>
  <p:notesTextViewPr>
    <p:cViewPr>
      <p:scale>
        <a:sx n="3" d="2"/>
        <a:sy n="3" d="2"/>
      </p:scale>
      <p:origin x="0" y="0"/>
    </p:cViewPr>
  </p:notesTextViewPr>
  <p:sorterViewPr>
    <p:cViewPr>
      <p:scale>
        <a:sx n="177" d="100"/>
        <a:sy n="177"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Graph: </a:t>
            </a:r>
            <a:r>
              <a:rPr lang="en-US" b="1" baseline="0" dirty="0" err="1"/>
              <a:t>gdp_pot_grow.png</a:t>
            </a: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The Point: </a:t>
            </a:r>
            <a:r>
              <a:rPr lang="en-US" baseline="0" dirty="0"/>
              <a:t>From 1990 – 2007, average annual US GDP growth pre-crisis is 2.94%. However, post-crisis US GDP growth is 2.19% (0.75 percentage points lower). Why is has the recovery been sluggish?</a:t>
            </a:r>
          </a:p>
          <a:p>
            <a:pPr marL="0" indent="0">
              <a:buNone/>
            </a:pPr>
            <a:endParaRPr lang="en-US" dirty="0"/>
          </a:p>
          <a:p>
            <a:pPr marL="0" indent="0">
              <a:buNone/>
            </a:pPr>
            <a:r>
              <a:rPr lang="en-US" b="1" dirty="0"/>
              <a:t>Note: </a:t>
            </a:r>
            <a:r>
              <a:rPr lang="en-US" dirty="0"/>
              <a:t>At the</a:t>
            </a:r>
            <a:r>
              <a:rPr lang="en-US" baseline="0" dirty="0"/>
              <a:t> recession’s height, the gap between quarterly GDP growth and potential growth was 2.5 percentage points.</a:t>
            </a:r>
          </a:p>
        </p:txBody>
      </p:sp>
      <p:sp>
        <p:nvSpPr>
          <p:cNvPr id="4" name="Slide Number Placeholder 3"/>
          <p:cNvSpPr>
            <a:spLocks noGrp="1"/>
          </p:cNvSpPr>
          <p:nvPr>
            <p:ph type="sldNum" sz="quarter" idx="10"/>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116105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249737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Shelter is 36% of CPI and 45% of Core CPI.  About half as much in PCE.  CPI less shelter is 2.3% sine March of last year. Shelter is up 5.8%</a:t>
            </a:r>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92648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US" dirty="0"/>
              <a:t>The fed funds rate is the interest</a:t>
            </a:r>
            <a:r>
              <a:rPr lang="en-US" baseline="0" dirty="0"/>
              <a:t> rate on overnight loans between banks. Think of it as the baseline interest rate on which banks base all other interest rates (e.g. mortgage rates)</a:t>
            </a:r>
            <a:endParaRPr lang="en-US" dirty="0"/>
          </a:p>
          <a:p>
            <a:pPr marL="228600" indent="-228600">
              <a:buAutoNum type="arabicParenBoth"/>
            </a:pPr>
            <a:r>
              <a:rPr lang="en-US" dirty="0"/>
              <a:t>FOMC</a:t>
            </a:r>
            <a:r>
              <a:rPr lang="en-US" baseline="0" dirty="0"/>
              <a:t> lowers the fed funds rate during recessions and raises the fed funds rate during expansions</a:t>
            </a:r>
          </a:p>
          <a:p>
            <a:pPr marL="228600" indent="-228600">
              <a:buAutoNum type="arabicParenBoth"/>
            </a:pPr>
            <a:r>
              <a:rPr lang="en-US" dirty="0"/>
              <a:t>Fed funds rate peaked in the 1980s as then</a:t>
            </a:r>
            <a:r>
              <a:rPr lang="en-US" baseline="0" dirty="0"/>
              <a:t> Chairman Paul Volcker sought to reign in “run away” inflation of the 1970s; doing so resulted in a recession in the early 1980s.</a:t>
            </a:r>
          </a:p>
          <a:p>
            <a:pPr marL="228600" indent="-228600">
              <a:buAutoNum type="arabicParenBoth"/>
            </a:pPr>
            <a:r>
              <a:rPr lang="en-US" baseline="0" dirty="0"/>
              <a:t>Since the 2008-09 recession, the fed funds rate has been kept near zero. </a:t>
            </a:r>
          </a:p>
          <a:p>
            <a:pPr marL="228600" indent="-228600">
              <a:buAutoNum type="arabicParenBoth"/>
            </a:pPr>
            <a:r>
              <a:rPr lang="en-US" baseline="0" dirty="0"/>
              <a:t>During the 2008-09 recession, Federal Reserve turned to unconventional tools to influence longer term interest rates to further stimulate the economy - QE</a:t>
            </a:r>
          </a:p>
          <a:p>
            <a:pPr marL="0" indent="0">
              <a:buNone/>
            </a:pPr>
            <a:endParaRPr lang="en-US" dirty="0"/>
          </a:p>
          <a:p>
            <a:pPr marL="0" indent="0">
              <a:buNone/>
            </a:pPr>
            <a:r>
              <a:rPr lang="en-US" dirty="0" err="1"/>
              <a:t>FedFunds.png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766896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Charts:</a:t>
            </a:r>
          </a:p>
          <a:p>
            <a:r>
              <a:rPr lang="en-US" dirty="0" err="1"/>
              <a:t>homeprices_recession.png</a:t>
            </a:r>
            <a:endParaRPr lang="en-US" dirty="0"/>
          </a:p>
          <a:p>
            <a:r>
              <a:rPr lang="en-US" dirty="0" err="1"/>
              <a:t>housing.png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111229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PAYEMS.png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374032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payroll_recent.png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324761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Charts:</a:t>
            </a:r>
          </a:p>
          <a:p>
            <a:r>
              <a:rPr lang="en-US" dirty="0" err="1"/>
              <a:t>homeprices_recession.png</a:t>
            </a:r>
            <a:endParaRPr lang="en-US" dirty="0"/>
          </a:p>
          <a:p>
            <a:r>
              <a:rPr lang="en-US" dirty="0" err="1"/>
              <a:t>housing.png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145686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Users/Jon/NEED%20Dropbox/Presentations/1Given/Haveman/MarinBreakfast/Inflation/Screen%20Shot%202024-05-15%20at%204.36.49%20PM.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Inflation/HousingCosts_just2.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PCE_recent.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FEDFUNDS_EffectiveRate.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file:////Volumes/NEED_16TB/NEED/LocalGraphs/Counties/CA/San_Francisco/Zhvi_AllHomes.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file:////Volumes/NEED_16TB/NEED/LocalGraphs/Counties/CA/San_Mateo/Zhvi_AllHomes.png"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Volumes/NEED_16TB/NEED/LocalGraphs/Counties/CA/San_Mateo/laus_emp.png" TargetMode="External"/><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file:////Volumes/NEED_16TB/NEED/LocalGraphs/Counties/CA/San_Mateo/laus_lf.png"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file:////Volumes/NEED_16TB/NEED/LocalGraphs/Counties/CA/San_Mateo/emp_detail.pn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Volumes/NEED_16TB/NEED/LocalGraphs/Counties/CA/San_Mateo/emp_shares.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file:////Volumes/Promise%20Pegasus/FileShare/Projects/HEC_Internal/Population/Reports/Counties/San_Mateo_County/Charts/TotalPop.png" TargetMode="External"/><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file:////Volumes/Promise%20Pegasus/FileShare/Projects/HEC_Internal/Population/Reports/Counties/San_Mateo_County/Charts/PopTotalProj.png" TargetMode="Externa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file:////Volumes/NEED_16TB/NEED/LocalGraphs/Counties/CA/San_Mateo/workfromhome_1yr.png"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roll_pandemic.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CLF16OV_COVID.p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pending/RSAFS.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file:////Volumes/Promise%20Pegasus/FileShare/Presentations/Base_New/Charts/0.USGraphs/Housing/housing.png" TargetMode="External"/><Relationship Id="rId5" Type="http://schemas.openxmlformats.org/officeDocument/2006/relationships/image" Target="../media/image30.png"/><Relationship Id="rId4" Type="http://schemas.openxmlformats.org/officeDocument/2006/relationships/image" Target="file:////Volumes/Promise%20Pegasus/FileShare/Presentations/Base_New/Charts/0.USGraphs/Housing/homeprices_recession.pn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Inflation/PCE_PostpandemicFC.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Population/BoomersRetiring.png"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Monetary/FEDAssets.png"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GDP/gdp_pot_grow.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Employment/PAYEMS_recent.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Nativity_Index.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Employment/UNRATE_alone_history.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Stocks/DJIA_recession.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Economic Update</a:t>
            </a:r>
          </a:p>
          <a:p>
            <a:pPr>
              <a:lnSpc>
                <a:spcPct val="100000"/>
              </a:lnSpc>
              <a:spcBef>
                <a:spcPts val="0"/>
              </a:spcBef>
            </a:pPr>
            <a:r>
              <a:rPr lang="en-US" sz="4800" b="1" dirty="0"/>
              <a:t>US &amp; San Mateo County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63596" y="3706067"/>
            <a:ext cx="9144000" cy="201168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5100" dirty="0">
                <a:solidFill>
                  <a:schemeClr val="tx2"/>
                </a:solidFill>
              </a:rPr>
              <a:t>SAMCEDA </a:t>
            </a:r>
          </a:p>
          <a:p>
            <a:pPr>
              <a:lnSpc>
                <a:spcPct val="100000"/>
              </a:lnSpc>
              <a:spcBef>
                <a:spcPts val="0"/>
              </a:spcBef>
            </a:pPr>
            <a:r>
              <a:rPr lang="en-US" sz="5100" dirty="0">
                <a:solidFill>
                  <a:schemeClr val="tx2"/>
                </a:solidFill>
              </a:rPr>
              <a:t>Public Policy Committee</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NEED</a:t>
            </a:r>
          </a:p>
          <a:p>
            <a:pPr>
              <a:lnSpc>
                <a:spcPct val="100000"/>
              </a:lnSpc>
              <a:spcBef>
                <a:spcPts val="0"/>
              </a:spcBef>
            </a:pPr>
            <a:r>
              <a:rPr lang="en-US" sz="2200" dirty="0">
                <a:solidFill>
                  <a:schemeClr val="tx2"/>
                </a:solidFill>
              </a:rPr>
              <a:t>June 11, 2024</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2" name="Picture 2">
            <a:extLst>
              <a:ext uri="{FF2B5EF4-FFF2-40B4-BE49-F238E27FC236}">
                <a16:creationId xmlns:a16="http://schemas.microsoft.com/office/drawing/2014/main" id="{60F9C511-3879-3FF6-276F-66C2A8D3E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6797" y="646579"/>
            <a:ext cx="3226085" cy="19329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is image poignantly illustrates the intersection of medicine and economics, with a stethoscope resting on a stack of US dollar bills suggesting the significant expenses associated with healthcare. The photo captures the essence of the ongoing conversation about the financial burden of medical care, implicitly questioning the accessibility and affordability of healthcare services for people from various socio-economic backgrounds. It serves as a powerful statement on the cost of health and the value of life in monetary terms.">
            <a:extLst>
              <a:ext uri="{FF2B5EF4-FFF2-40B4-BE49-F238E27FC236}">
                <a16:creationId xmlns:a16="http://schemas.microsoft.com/office/drawing/2014/main" id="{881F42DD-A51A-050D-0FFF-03D796BB7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808" y="4206241"/>
            <a:ext cx="3258127" cy="182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2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17180" y="21020"/>
            <a:ext cx="10515600" cy="1325563"/>
          </a:xfrm>
        </p:spPr>
        <p:txBody>
          <a:bodyPr/>
          <a:lstStyle/>
          <a:p>
            <a:r>
              <a:rPr lang="en-US" dirty="0">
                <a:solidFill>
                  <a:schemeClr val="bg1"/>
                </a:solidFill>
              </a:rPr>
              <a:t>Infl</a:t>
            </a:r>
            <a:r>
              <a:rPr lang="en-US" dirty="0"/>
              <a:t>ation: Latest Figures – Headline - CPI</a:t>
            </a:r>
          </a:p>
        </p:txBody>
      </p:sp>
      <p:pic>
        <p:nvPicPr>
          <p:cNvPr id="7" name="Content Placeholder 6">
            <a:extLst>
              <a:ext uri="{FF2B5EF4-FFF2-40B4-BE49-F238E27FC236}">
                <a16:creationId xmlns:a16="http://schemas.microsoft.com/office/drawing/2014/main" id="{2CB1FBB8-F642-A844-B537-1FE1E878457B}"/>
              </a:ext>
            </a:extLst>
          </p:cNvPr>
          <p:cNvPicPr>
            <a:picLocks noGrp="1" noChangeAspect="1"/>
          </p:cNvPicPr>
          <p:nvPr>
            <p:ph idx="1"/>
          </p:nvPr>
        </p:nvPicPr>
        <p:blipFill>
          <a:blip r:embed="rId2" r:link="rId3"/>
          <a:srcRect/>
          <a:stretch>
            <a:fillRect/>
          </a:stretch>
        </p:blipFill>
        <p:spPr>
          <a:xfrm>
            <a:off x="790533" y="1346583"/>
            <a:ext cx="10610934" cy="4717043"/>
          </a:xfrm>
        </p:spPr>
      </p:pic>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80568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1AEF8B8D-0977-284C-BB9C-730B93C25C30}"/>
              </a:ext>
            </a:extLst>
          </p:cNvPr>
          <p:cNvPicPr>
            <a:picLocks noGrp="1" noChangeAspect="1"/>
          </p:cNvPicPr>
          <p:nvPr>
            <p:ph idx="1"/>
          </p:nvPr>
        </p:nvPicPr>
        <p:blipFill>
          <a:blip r:embed="rId2"/>
          <a:srcRect/>
          <a:stretch/>
        </p:blipFill>
        <p:spPr>
          <a:xfrm>
            <a:off x="3579875" y="210366"/>
            <a:ext cx="6590759" cy="6392186"/>
          </a:xfrm>
        </p:spPr>
      </p:pic>
      <p:sp>
        <p:nvSpPr>
          <p:cNvPr id="2" name="Title 1">
            <a:extLst>
              <a:ext uri="{FF2B5EF4-FFF2-40B4-BE49-F238E27FC236}">
                <a16:creationId xmlns:a16="http://schemas.microsoft.com/office/drawing/2014/main" id="{51052685-0CC0-4C48-9C48-085BE27C9709}"/>
              </a:ext>
            </a:extLst>
          </p:cNvPr>
          <p:cNvSpPr>
            <a:spLocks noGrp="1"/>
          </p:cNvSpPr>
          <p:nvPr>
            <p:ph type="title"/>
          </p:nvPr>
        </p:nvSpPr>
        <p:spPr>
          <a:xfrm>
            <a:off x="806668" y="0"/>
            <a:ext cx="10515600" cy="1325563"/>
          </a:xfrm>
        </p:spPr>
        <p:txBody>
          <a:bodyPr/>
          <a:lstStyle/>
          <a:p>
            <a:r>
              <a:rPr lang="en-US" dirty="0">
                <a:solidFill>
                  <a:schemeClr val="bg1"/>
                </a:solidFill>
              </a:rPr>
              <a:t>Wh</a:t>
            </a:r>
            <a:r>
              <a:rPr lang="en-US" dirty="0"/>
              <a:t>ich Prices?</a:t>
            </a:r>
          </a:p>
        </p:txBody>
      </p:sp>
      <p:sp>
        <p:nvSpPr>
          <p:cNvPr id="4" name="Slide Number Placeholder 3">
            <a:extLst>
              <a:ext uri="{FF2B5EF4-FFF2-40B4-BE49-F238E27FC236}">
                <a16:creationId xmlns:a16="http://schemas.microsoft.com/office/drawing/2014/main" id="{4CFC5975-D3B9-E94E-9A11-2367478C066F}"/>
              </a:ext>
            </a:extLst>
          </p:cNvPr>
          <p:cNvSpPr>
            <a:spLocks noGrp="1"/>
          </p:cNvSpPr>
          <p:nvPr>
            <p:ph type="sldNum" sz="quarter" idx="12"/>
          </p:nvPr>
        </p:nvSpPr>
        <p:spPr/>
        <p:txBody>
          <a:bodyPr/>
          <a:lstStyle/>
          <a:p>
            <a:fld id="{D9F085D5-EC86-4F6A-B501-C1359CB39116}" type="slidenum">
              <a:rPr lang="en-GB" smtClean="0"/>
              <a:t>11</a:t>
            </a:fld>
            <a:endParaRPr lang="en-GB"/>
          </a:p>
        </p:txBody>
      </p:sp>
      <p:grpSp>
        <p:nvGrpSpPr>
          <p:cNvPr id="6" name="Group 5">
            <a:extLst>
              <a:ext uri="{FF2B5EF4-FFF2-40B4-BE49-F238E27FC236}">
                <a16:creationId xmlns:a16="http://schemas.microsoft.com/office/drawing/2014/main" id="{13BC7B7B-EA92-C29E-F71D-86631F45356C}"/>
              </a:ext>
            </a:extLst>
          </p:cNvPr>
          <p:cNvGrpSpPr/>
          <p:nvPr/>
        </p:nvGrpSpPr>
        <p:grpSpPr>
          <a:xfrm>
            <a:off x="2654300" y="527327"/>
            <a:ext cx="7632586" cy="1097696"/>
            <a:chOff x="2654300" y="596900"/>
            <a:chExt cx="7632586" cy="1097696"/>
          </a:xfrm>
        </p:grpSpPr>
        <p:sp>
          <p:nvSpPr>
            <p:cNvPr id="8" name="Rectangle 7">
              <a:extLst>
                <a:ext uri="{FF2B5EF4-FFF2-40B4-BE49-F238E27FC236}">
                  <a16:creationId xmlns:a16="http://schemas.microsoft.com/office/drawing/2014/main" id="{6933F631-523E-DEF8-4DB1-4687A6C4E185}"/>
                </a:ext>
              </a:extLst>
            </p:cNvPr>
            <p:cNvSpPr/>
            <p:nvPr/>
          </p:nvSpPr>
          <p:spPr>
            <a:xfrm>
              <a:off x="3985262" y="596900"/>
              <a:ext cx="6301624" cy="506343"/>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FF5E30E1-EE52-7DFB-51BD-B183A866D3DF}"/>
                </a:ext>
              </a:extLst>
            </p:cNvPr>
            <p:cNvSpPr txBox="1"/>
            <p:nvPr/>
          </p:nvSpPr>
          <p:spPr>
            <a:xfrm>
              <a:off x="2654300" y="1325264"/>
              <a:ext cx="1050929" cy="369332"/>
            </a:xfrm>
            <a:prstGeom prst="rect">
              <a:avLst/>
            </a:prstGeom>
            <a:noFill/>
          </p:spPr>
          <p:txBody>
            <a:bodyPr wrap="none" rtlCol="0">
              <a:spAutoFit/>
            </a:bodyPr>
            <a:lstStyle/>
            <a:p>
              <a:r>
                <a:rPr lang="en-US" dirty="0"/>
                <a:t>Car Costs</a:t>
              </a:r>
            </a:p>
          </p:txBody>
        </p:sp>
      </p:grpSp>
      <p:grpSp>
        <p:nvGrpSpPr>
          <p:cNvPr id="16" name="Group 15">
            <a:extLst>
              <a:ext uri="{FF2B5EF4-FFF2-40B4-BE49-F238E27FC236}">
                <a16:creationId xmlns:a16="http://schemas.microsoft.com/office/drawing/2014/main" id="{ECFD527E-C323-8B97-E52E-0EFF7F0309CF}"/>
              </a:ext>
            </a:extLst>
          </p:cNvPr>
          <p:cNvGrpSpPr/>
          <p:nvPr/>
        </p:nvGrpSpPr>
        <p:grpSpPr>
          <a:xfrm>
            <a:off x="2021366" y="2146466"/>
            <a:ext cx="6859991" cy="409088"/>
            <a:chOff x="2487095" y="519045"/>
            <a:chExt cx="6859991" cy="409088"/>
          </a:xfrm>
        </p:grpSpPr>
        <p:sp>
          <p:nvSpPr>
            <p:cNvPr id="17" name="Rectangle 16">
              <a:extLst>
                <a:ext uri="{FF2B5EF4-FFF2-40B4-BE49-F238E27FC236}">
                  <a16:creationId xmlns:a16="http://schemas.microsoft.com/office/drawing/2014/main" id="{F103EF50-1DAB-2DB5-809D-8208C4CE5869}"/>
                </a:ext>
              </a:extLst>
            </p:cNvPr>
            <p:cNvSpPr/>
            <p:nvPr/>
          </p:nvSpPr>
          <p:spPr>
            <a:xfrm>
              <a:off x="3985262" y="519045"/>
              <a:ext cx="5361824" cy="29946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E709842-6218-E6F1-C5BE-4C4BEAC8D6DC}"/>
                </a:ext>
              </a:extLst>
            </p:cNvPr>
            <p:cNvSpPr txBox="1"/>
            <p:nvPr/>
          </p:nvSpPr>
          <p:spPr>
            <a:xfrm>
              <a:off x="2487095" y="558801"/>
              <a:ext cx="1498167" cy="369332"/>
            </a:xfrm>
            <a:prstGeom prst="rect">
              <a:avLst/>
            </a:prstGeom>
            <a:noFill/>
          </p:spPr>
          <p:txBody>
            <a:bodyPr wrap="none" rtlCol="0">
              <a:spAutoFit/>
            </a:bodyPr>
            <a:lstStyle/>
            <a:p>
              <a:r>
                <a:rPr lang="en-US" dirty="0"/>
                <a:t>Housing Costs</a:t>
              </a:r>
            </a:p>
          </p:txBody>
        </p:sp>
      </p:grpSp>
    </p:spTree>
    <p:extLst>
      <p:ext uri="{BB962C8B-B14F-4D97-AF65-F5344CB8AC3E}">
        <p14:creationId xmlns:p14="http://schemas.microsoft.com/office/powerpoint/2010/main" val="391713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2679-8FB3-5B9D-8FD0-D3622A674C2A}"/>
              </a:ext>
            </a:extLst>
          </p:cNvPr>
          <p:cNvSpPr>
            <a:spLocks noGrp="1"/>
          </p:cNvSpPr>
          <p:nvPr>
            <p:ph type="title"/>
          </p:nvPr>
        </p:nvSpPr>
        <p:spPr>
          <a:xfrm>
            <a:off x="736600" y="0"/>
            <a:ext cx="10515600" cy="1325563"/>
          </a:xfrm>
        </p:spPr>
        <p:txBody>
          <a:bodyPr/>
          <a:lstStyle/>
          <a:p>
            <a:r>
              <a:rPr lang="en-US" dirty="0">
                <a:solidFill>
                  <a:schemeClr val="bg1"/>
                </a:solidFill>
              </a:rPr>
              <a:t>The </a:t>
            </a:r>
            <a:r>
              <a:rPr lang="en-US" dirty="0">
                <a:solidFill>
                  <a:schemeClr val="accent5">
                    <a:lumMod val="50000"/>
                  </a:schemeClr>
                </a:solidFill>
              </a:rPr>
              <a:t>Importance &amp; Problems with Rents</a:t>
            </a:r>
          </a:p>
        </p:txBody>
      </p:sp>
      <p:sp>
        <p:nvSpPr>
          <p:cNvPr id="4" name="Slide Number Placeholder 3">
            <a:extLst>
              <a:ext uri="{FF2B5EF4-FFF2-40B4-BE49-F238E27FC236}">
                <a16:creationId xmlns:a16="http://schemas.microsoft.com/office/drawing/2014/main" id="{65A9BEF3-F03C-30BA-C293-324D37931C39}"/>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9" name="Content Placeholder 8">
            <a:extLst>
              <a:ext uri="{FF2B5EF4-FFF2-40B4-BE49-F238E27FC236}">
                <a16:creationId xmlns:a16="http://schemas.microsoft.com/office/drawing/2014/main" id="{95A164DA-D232-62C7-EAFE-FAD93632B7CA}"/>
              </a:ext>
            </a:extLst>
          </p:cNvPr>
          <p:cNvPicPr>
            <a:picLocks noGrp="1" noChangeAspect="1"/>
          </p:cNvPicPr>
          <p:nvPr>
            <p:ph idx="1"/>
          </p:nvPr>
        </p:nvPicPr>
        <p:blipFill>
          <a:blip r:embed="rId3" r:link="rId4"/>
          <a:srcRect/>
          <a:stretch>
            <a:fillRect/>
          </a:stretch>
        </p:blipFill>
        <p:spPr>
          <a:xfrm>
            <a:off x="1021080" y="1155306"/>
            <a:ext cx="10149840" cy="5074920"/>
          </a:xfrm>
        </p:spPr>
      </p:pic>
      <p:sp>
        <p:nvSpPr>
          <p:cNvPr id="3" name="TextBox 2">
            <a:extLst>
              <a:ext uri="{FF2B5EF4-FFF2-40B4-BE49-F238E27FC236}">
                <a16:creationId xmlns:a16="http://schemas.microsoft.com/office/drawing/2014/main" id="{30894229-6759-A9B4-BD54-C2E95C6570C8}"/>
              </a:ext>
            </a:extLst>
          </p:cNvPr>
          <p:cNvSpPr txBox="1"/>
          <p:nvPr/>
        </p:nvSpPr>
        <p:spPr>
          <a:xfrm>
            <a:off x="2151529" y="1419692"/>
            <a:ext cx="3564725" cy="1446550"/>
          </a:xfrm>
          <a:prstGeom prst="rect">
            <a:avLst/>
          </a:prstGeom>
          <a:solidFill>
            <a:schemeClr val="bg1"/>
          </a:solidFill>
          <a:ln w="19050">
            <a:solidFill>
              <a:schemeClr val="tx1"/>
            </a:solidFill>
          </a:ln>
        </p:spPr>
        <p:txBody>
          <a:bodyPr wrap="square" rtlCol="0">
            <a:spAutoFit/>
          </a:bodyPr>
          <a:lstStyle/>
          <a:p>
            <a:r>
              <a:rPr lang="en-US" sz="2200" dirty="0"/>
              <a:t>Shelter is 36% of CPI </a:t>
            </a:r>
          </a:p>
          <a:p>
            <a:r>
              <a:rPr lang="en-US" sz="2200" dirty="0"/>
              <a:t>	  - 45% of Core CPI.  </a:t>
            </a:r>
          </a:p>
          <a:p>
            <a:endParaRPr lang="en-US" sz="2200" dirty="0"/>
          </a:p>
          <a:p>
            <a:r>
              <a:rPr lang="en-US" sz="2200" dirty="0"/>
              <a:t>About half as much in PCE.</a:t>
            </a:r>
          </a:p>
        </p:txBody>
      </p:sp>
    </p:spTree>
    <p:extLst>
      <p:ext uri="{BB962C8B-B14F-4D97-AF65-F5344CB8AC3E}">
        <p14:creationId xmlns:p14="http://schemas.microsoft.com/office/powerpoint/2010/main" val="80894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FB63-6897-5567-3A93-985AE5201875}"/>
              </a:ext>
            </a:extLst>
          </p:cNvPr>
          <p:cNvSpPr>
            <a:spLocks noGrp="1"/>
          </p:cNvSpPr>
          <p:nvPr>
            <p:ph type="title"/>
          </p:nvPr>
        </p:nvSpPr>
        <p:spPr>
          <a:xfrm>
            <a:off x="827446" y="13447"/>
            <a:ext cx="10515600" cy="1325563"/>
          </a:xfrm>
        </p:spPr>
        <p:txBody>
          <a:bodyPr/>
          <a:lstStyle/>
          <a:p>
            <a:r>
              <a:rPr lang="en-US" dirty="0">
                <a:solidFill>
                  <a:schemeClr val="bg1"/>
                </a:solidFill>
              </a:rPr>
              <a:t>Infl</a:t>
            </a:r>
            <a:r>
              <a:rPr lang="en-US" dirty="0"/>
              <a:t>ation Looks Better by the PCEPI</a:t>
            </a:r>
          </a:p>
        </p:txBody>
      </p:sp>
      <p:pic>
        <p:nvPicPr>
          <p:cNvPr id="6" name="Content Placeholder 5">
            <a:extLst>
              <a:ext uri="{FF2B5EF4-FFF2-40B4-BE49-F238E27FC236}">
                <a16:creationId xmlns:a16="http://schemas.microsoft.com/office/drawing/2014/main" id="{DA18CC33-F2DC-6636-DC7C-F6593AAC1B65}"/>
              </a:ext>
            </a:extLst>
          </p:cNvPr>
          <p:cNvPicPr>
            <a:picLocks noGrp="1" noChangeAspect="1"/>
          </p:cNvPicPr>
          <p:nvPr>
            <p:ph idx="1"/>
          </p:nvPr>
        </p:nvPicPr>
        <p:blipFill>
          <a:blip r:embed="rId2" r:link="rId3"/>
          <a:srcRect/>
          <a:stretch>
            <a:fillRect/>
          </a:stretch>
        </p:blipFill>
        <p:spPr>
          <a:xfrm>
            <a:off x="1117902" y="1155306"/>
            <a:ext cx="10149839" cy="5074920"/>
          </a:xfrm>
        </p:spPr>
      </p:pic>
      <p:sp>
        <p:nvSpPr>
          <p:cNvPr id="4" name="Slide Number Placeholder 3">
            <a:extLst>
              <a:ext uri="{FF2B5EF4-FFF2-40B4-BE49-F238E27FC236}">
                <a16:creationId xmlns:a16="http://schemas.microsoft.com/office/drawing/2014/main" id="{5D544B83-1378-90A7-3E2A-EA62457A1189}"/>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551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Thoughts on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normAutofit/>
          </a:bodyPr>
          <a:lstStyle/>
          <a:p>
            <a:pPr>
              <a:spcAft>
                <a:spcPts val="1000"/>
              </a:spcAft>
            </a:pPr>
            <a:r>
              <a:rPr lang="en-US" dirty="0"/>
              <a:t>PCE is more accurate than the CPI:  2.7 vs 3.4</a:t>
            </a:r>
          </a:p>
          <a:p>
            <a:pPr>
              <a:spcAft>
                <a:spcPts val="1000"/>
              </a:spcAft>
            </a:pPr>
            <a:r>
              <a:rPr lang="en-US" dirty="0"/>
              <a:t>Most indicators suggests continued declines.</a:t>
            </a:r>
          </a:p>
          <a:p>
            <a:pPr>
              <a:spcAft>
                <a:spcPts val="1000"/>
              </a:spcAft>
            </a:pPr>
            <a:r>
              <a:rPr lang="en-US" dirty="0"/>
              <a:t>Return to 2% - next year.</a:t>
            </a:r>
          </a:p>
          <a:p>
            <a:r>
              <a:rPr lang="en-US" dirty="0"/>
              <a:t>Federal Funds rate to stay high for some time.</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05848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38C0-D6BB-E04A-B038-3AE0C4CE1EA0}"/>
              </a:ext>
            </a:extLst>
          </p:cNvPr>
          <p:cNvSpPr>
            <a:spLocks noGrp="1"/>
          </p:cNvSpPr>
          <p:nvPr>
            <p:ph type="title"/>
          </p:nvPr>
        </p:nvSpPr>
        <p:spPr/>
        <p:txBody>
          <a:bodyPr/>
          <a:lstStyle/>
          <a:p>
            <a:r>
              <a:rPr lang="en-US" dirty="0"/>
              <a:t>What’s the Fed Doing About It?</a:t>
            </a:r>
          </a:p>
        </p:txBody>
      </p:sp>
      <p:sp>
        <p:nvSpPr>
          <p:cNvPr id="3" name="Text Placeholder 2">
            <a:extLst>
              <a:ext uri="{FF2B5EF4-FFF2-40B4-BE49-F238E27FC236}">
                <a16:creationId xmlns:a16="http://schemas.microsoft.com/office/drawing/2014/main" id="{2A5F1762-7F27-034B-9A1E-7DF4CA0A6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6F6F8E-D5F7-554C-87DD-571BD9B83512}"/>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79354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3B4B8-4EA4-7A45-853F-BEA07BBF8ABB}"/>
              </a:ext>
            </a:extLst>
          </p:cNvPr>
          <p:cNvSpPr>
            <a:spLocks noGrp="1"/>
          </p:cNvSpPr>
          <p:nvPr>
            <p:ph type="title"/>
          </p:nvPr>
        </p:nvSpPr>
        <p:spPr>
          <a:xfrm>
            <a:off x="874258" y="0"/>
            <a:ext cx="10515600" cy="1325563"/>
          </a:xfrm>
        </p:spPr>
        <p:txBody>
          <a:bodyPr/>
          <a:lstStyle/>
          <a:p>
            <a:r>
              <a:rPr lang="en-US" dirty="0">
                <a:solidFill>
                  <a:schemeClr val="bg1"/>
                </a:solidFill>
              </a:rPr>
              <a:t>Rai</a:t>
            </a:r>
            <a:r>
              <a:rPr lang="en-US" dirty="0"/>
              <a:t>sing the Federal Funds Rate</a:t>
            </a:r>
          </a:p>
        </p:txBody>
      </p:sp>
      <p:sp>
        <p:nvSpPr>
          <p:cNvPr id="4" name="Slide Number Placeholder 3">
            <a:extLst>
              <a:ext uri="{FF2B5EF4-FFF2-40B4-BE49-F238E27FC236}">
                <a16:creationId xmlns:a16="http://schemas.microsoft.com/office/drawing/2014/main" id="{4F134A19-F5A9-7642-8967-20E339E22126}"/>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3" name="Picture 2">
            <a:extLst>
              <a:ext uri="{FF2B5EF4-FFF2-40B4-BE49-F238E27FC236}">
                <a16:creationId xmlns:a16="http://schemas.microsoft.com/office/drawing/2014/main" id="{C01EB9C4-8D8B-444B-9AC5-074A28721325}"/>
              </a:ext>
            </a:extLst>
          </p:cNvPr>
          <p:cNvPicPr>
            <a:picLocks noChangeAspect="1"/>
          </p:cNvPicPr>
          <p:nvPr/>
        </p:nvPicPr>
        <p:blipFill>
          <a:blip r:embed="rId3" r:link="rId4"/>
          <a:srcRect/>
          <a:stretch>
            <a:fillRect/>
          </a:stretch>
        </p:blipFill>
        <p:spPr>
          <a:xfrm>
            <a:off x="1079024" y="920512"/>
            <a:ext cx="10033952" cy="5016976"/>
          </a:xfrm>
          <a:prstGeom prst="rect">
            <a:avLst/>
          </a:prstGeom>
        </p:spPr>
      </p:pic>
      <p:sp>
        <p:nvSpPr>
          <p:cNvPr id="5" name="Oval 4">
            <a:extLst>
              <a:ext uri="{FF2B5EF4-FFF2-40B4-BE49-F238E27FC236}">
                <a16:creationId xmlns:a16="http://schemas.microsoft.com/office/drawing/2014/main" id="{96286152-A01C-E7E8-D19E-A3F9A60C24D1}"/>
              </a:ext>
            </a:extLst>
          </p:cNvPr>
          <p:cNvSpPr/>
          <p:nvPr/>
        </p:nvSpPr>
        <p:spPr>
          <a:xfrm>
            <a:off x="9761221" y="3063240"/>
            <a:ext cx="1222540" cy="164918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838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3CC04A1-3536-214A-8608-B73228B70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09" y="1519101"/>
            <a:ext cx="5256685" cy="38197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366198-C87D-A04B-BCFB-CE4B61BD6418}"/>
              </a:ext>
            </a:extLst>
          </p:cNvPr>
          <p:cNvSpPr>
            <a:spLocks noGrp="1"/>
          </p:cNvSpPr>
          <p:nvPr>
            <p:ph type="title"/>
          </p:nvPr>
        </p:nvSpPr>
        <p:spPr/>
        <p:txBody>
          <a:bodyPr/>
          <a:lstStyle/>
          <a:p>
            <a:r>
              <a:rPr lang="en-US" dirty="0">
                <a:solidFill>
                  <a:schemeClr val="bg1"/>
                </a:solidFill>
              </a:rPr>
              <a:t> Ho</a:t>
            </a:r>
            <a:r>
              <a:rPr lang="en-US" dirty="0"/>
              <a:t>me Prices … Falling Throughout CA</a:t>
            </a:r>
          </a:p>
        </p:txBody>
      </p:sp>
      <p:sp>
        <p:nvSpPr>
          <p:cNvPr id="4" name="Slide Number Placeholder 3">
            <a:extLst>
              <a:ext uri="{FF2B5EF4-FFF2-40B4-BE49-F238E27FC236}">
                <a16:creationId xmlns:a16="http://schemas.microsoft.com/office/drawing/2014/main" id="{1F1289BF-5FAB-E04A-9347-D90BAC9CC4D5}"/>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9" name="Picture 8">
            <a:extLst>
              <a:ext uri="{FF2B5EF4-FFF2-40B4-BE49-F238E27FC236}">
                <a16:creationId xmlns:a16="http://schemas.microsoft.com/office/drawing/2014/main" id="{250C7AA0-1932-AE48-A873-99CBA5B8C6D0}"/>
              </a:ext>
            </a:extLst>
          </p:cNvPr>
          <p:cNvPicPr>
            <a:picLocks noChangeAspect="1"/>
          </p:cNvPicPr>
          <p:nvPr/>
        </p:nvPicPr>
        <p:blipFill>
          <a:blip r:embed="rId4" r:link="rId5"/>
          <a:srcRect/>
          <a:stretch>
            <a:fillRect/>
          </a:stretch>
        </p:blipFill>
        <p:spPr>
          <a:xfrm>
            <a:off x="279710" y="1548233"/>
            <a:ext cx="5698289" cy="4145727"/>
          </a:xfrm>
          <a:prstGeom prst="rect">
            <a:avLst/>
          </a:prstGeom>
        </p:spPr>
      </p:pic>
      <p:pic>
        <p:nvPicPr>
          <p:cNvPr id="13" name="Picture 12">
            <a:extLst>
              <a:ext uri="{FF2B5EF4-FFF2-40B4-BE49-F238E27FC236}">
                <a16:creationId xmlns:a16="http://schemas.microsoft.com/office/drawing/2014/main" id="{BDA350D6-8AD4-604E-A7B2-61164E259CF6}"/>
              </a:ext>
            </a:extLst>
          </p:cNvPr>
          <p:cNvPicPr>
            <a:picLocks noChangeAspect="1"/>
          </p:cNvPicPr>
          <p:nvPr/>
        </p:nvPicPr>
        <p:blipFill>
          <a:blip r:embed="rId6" r:link="rId7"/>
          <a:srcRect/>
          <a:stretch>
            <a:fillRect/>
          </a:stretch>
        </p:blipFill>
        <p:spPr>
          <a:xfrm>
            <a:off x="6174761" y="1501071"/>
            <a:ext cx="5817880" cy="4232735"/>
          </a:xfrm>
          <a:prstGeom prst="rect">
            <a:avLst/>
          </a:prstGeom>
        </p:spPr>
      </p:pic>
    </p:spTree>
    <p:extLst>
      <p:ext uri="{BB962C8B-B14F-4D97-AF65-F5344CB8AC3E}">
        <p14:creationId xmlns:p14="http://schemas.microsoft.com/office/powerpoint/2010/main" val="140206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CE8D-0629-4AF3-B533-551C96DD46B0}"/>
              </a:ext>
            </a:extLst>
          </p:cNvPr>
          <p:cNvSpPr>
            <a:spLocks noGrp="1"/>
          </p:cNvSpPr>
          <p:nvPr>
            <p:ph type="title"/>
          </p:nvPr>
        </p:nvSpPr>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78F8F0BB-DDB0-11D8-6834-47761497EDC1}"/>
              </a:ext>
            </a:extLst>
          </p:cNvPr>
          <p:cNvSpPr>
            <a:spLocks noGrp="1"/>
          </p:cNvSpPr>
          <p:nvPr>
            <p:ph sz="half" idx="1"/>
          </p:nvPr>
        </p:nvSpPr>
        <p:spPr/>
        <p:txBody>
          <a:bodyPr/>
          <a:lstStyle/>
          <a:p>
            <a:r>
              <a:rPr lang="en-US" dirty="0"/>
              <a:t>Is a recession on the horizon? </a:t>
            </a:r>
          </a:p>
          <a:p>
            <a:pPr lvl="1"/>
            <a:r>
              <a:rPr lang="en-US" dirty="0"/>
              <a:t>No. Potentially a slowdown.</a:t>
            </a:r>
          </a:p>
          <a:p>
            <a:pPr lvl="1"/>
            <a:r>
              <a:rPr lang="en-US" dirty="0"/>
              <a:t>Many indicators are well in the black.</a:t>
            </a:r>
          </a:p>
          <a:p>
            <a:pPr lvl="2"/>
            <a:r>
              <a:rPr lang="en-US" dirty="0"/>
              <a:t>2024-Q1 GDP growth was ok.</a:t>
            </a:r>
          </a:p>
          <a:p>
            <a:r>
              <a:rPr lang="en-US" dirty="0"/>
              <a:t>Inflation has been tamed.</a:t>
            </a:r>
          </a:p>
          <a:p>
            <a:r>
              <a:rPr lang="en-US" dirty="0"/>
              <a:t>Fed will hold steady for a while.</a:t>
            </a:r>
          </a:p>
        </p:txBody>
      </p:sp>
      <p:sp>
        <p:nvSpPr>
          <p:cNvPr id="4" name="Content Placeholder 3">
            <a:extLst>
              <a:ext uri="{FF2B5EF4-FFF2-40B4-BE49-F238E27FC236}">
                <a16:creationId xmlns:a16="http://schemas.microsoft.com/office/drawing/2014/main" id="{70F2FEDE-11DE-5080-2BF0-EFA1004BCCB4}"/>
              </a:ext>
            </a:extLst>
          </p:cNvPr>
          <p:cNvSpPr>
            <a:spLocks noGrp="1"/>
          </p:cNvSpPr>
          <p:nvPr>
            <p:ph sz="half" idx="2"/>
          </p:nvPr>
        </p:nvSpPr>
        <p:spPr/>
        <p:txBody>
          <a:bodyPr/>
          <a:lstStyle/>
          <a:p>
            <a:r>
              <a:rPr lang="en-US" dirty="0"/>
              <a:t>Threats to continued growth:</a:t>
            </a:r>
          </a:p>
          <a:p>
            <a:pPr lvl="1"/>
            <a:r>
              <a:rPr lang="en-US" dirty="0"/>
              <a:t>Conflicts in Ukraine and Israel.</a:t>
            </a:r>
          </a:p>
          <a:p>
            <a:pPr lvl="2"/>
            <a:r>
              <a:rPr lang="en-US" dirty="0"/>
              <a:t>Global Supply Chains?</a:t>
            </a:r>
          </a:p>
          <a:p>
            <a:pPr lvl="2"/>
            <a:r>
              <a:rPr lang="en-US" dirty="0"/>
              <a:t>Oil Prices?</a:t>
            </a:r>
          </a:p>
          <a:p>
            <a:pPr lvl="1"/>
            <a:r>
              <a:rPr lang="en-US" dirty="0"/>
              <a:t>Asset prices (stocks)</a:t>
            </a:r>
          </a:p>
          <a:p>
            <a:pPr lvl="1"/>
            <a:r>
              <a:rPr lang="en-US" dirty="0"/>
              <a:t>Household balance sheets</a:t>
            </a:r>
          </a:p>
          <a:p>
            <a:pPr lvl="1"/>
            <a:r>
              <a:rPr lang="en-US" dirty="0"/>
              <a:t>Fed Actions in a Political Year.</a:t>
            </a:r>
          </a:p>
        </p:txBody>
      </p:sp>
      <p:sp>
        <p:nvSpPr>
          <p:cNvPr id="5" name="Slide Number Placeholder 4">
            <a:extLst>
              <a:ext uri="{FF2B5EF4-FFF2-40B4-BE49-F238E27FC236}">
                <a16:creationId xmlns:a16="http://schemas.microsoft.com/office/drawing/2014/main" id="{9B5E7B55-4AFE-032E-A9E8-F14D0EF8D88B}"/>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99154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915C-D602-0C4D-9AEA-297E902C5A8B}"/>
              </a:ext>
            </a:extLst>
          </p:cNvPr>
          <p:cNvSpPr>
            <a:spLocks noGrp="1"/>
          </p:cNvSpPr>
          <p:nvPr>
            <p:ph type="title"/>
          </p:nvPr>
        </p:nvSpPr>
        <p:spPr/>
        <p:txBody>
          <a:bodyPr/>
          <a:lstStyle/>
          <a:p>
            <a:r>
              <a:rPr lang="en-US" dirty="0"/>
              <a:t>San Mateo Economy</a:t>
            </a:r>
          </a:p>
        </p:txBody>
      </p:sp>
      <p:sp>
        <p:nvSpPr>
          <p:cNvPr id="3" name="Text Placeholder 2">
            <a:extLst>
              <a:ext uri="{FF2B5EF4-FFF2-40B4-BE49-F238E27FC236}">
                <a16:creationId xmlns:a16="http://schemas.microsoft.com/office/drawing/2014/main" id="{B0D05DFA-B941-6143-801A-60D6AB1344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0C957E-3C16-D746-9326-39CD7D83F97A}"/>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55487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3" y="1602225"/>
            <a:ext cx="6563014" cy="4351338"/>
          </a:xfrm>
        </p:spPr>
        <p:txBody>
          <a:bodyPr>
            <a:normAutofit/>
          </a:bodyPr>
          <a:lstStyle/>
          <a:p>
            <a:r>
              <a:rPr lang="en-US" dirty="0"/>
              <a:t>Economic Indicators</a:t>
            </a:r>
          </a:p>
          <a:p>
            <a:r>
              <a:rPr lang="en-US" dirty="0"/>
              <a:t>Inflation/Federal Reserve</a:t>
            </a:r>
          </a:p>
          <a:p>
            <a:r>
              <a:rPr lang="en-US" dirty="0"/>
              <a:t>The Local Economy</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2</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175A-C6B5-3F4F-9BEE-5B147673EED8}"/>
              </a:ext>
            </a:extLst>
          </p:cNvPr>
          <p:cNvSpPr>
            <a:spLocks noGrp="1"/>
          </p:cNvSpPr>
          <p:nvPr>
            <p:ph type="title"/>
          </p:nvPr>
        </p:nvSpPr>
        <p:spPr>
          <a:xfrm>
            <a:off x="865836" y="0"/>
            <a:ext cx="10515600" cy="1325563"/>
          </a:xfrm>
        </p:spPr>
        <p:txBody>
          <a:bodyPr/>
          <a:lstStyle/>
          <a:p>
            <a:r>
              <a:rPr lang="en-US" dirty="0">
                <a:solidFill>
                  <a:schemeClr val="bg1"/>
                </a:solidFill>
              </a:rPr>
              <a:t>Em</a:t>
            </a:r>
            <a:r>
              <a:rPr lang="en-US" dirty="0"/>
              <a:t>ployment in San Mateo County?</a:t>
            </a:r>
          </a:p>
        </p:txBody>
      </p:sp>
      <p:pic>
        <p:nvPicPr>
          <p:cNvPr id="7" name="Content Placeholder 6">
            <a:extLst>
              <a:ext uri="{FF2B5EF4-FFF2-40B4-BE49-F238E27FC236}">
                <a16:creationId xmlns:a16="http://schemas.microsoft.com/office/drawing/2014/main" id="{490FBDC9-5178-8348-A516-BBED0E307187}"/>
              </a:ext>
            </a:extLst>
          </p:cNvPr>
          <p:cNvPicPr>
            <a:picLocks noGrp="1" noChangeAspect="1"/>
          </p:cNvPicPr>
          <p:nvPr>
            <p:ph sz="half" idx="1"/>
          </p:nvPr>
        </p:nvPicPr>
        <p:blipFill>
          <a:blip r:embed="rId2" r:link="rId3"/>
          <a:srcRect/>
          <a:stretch>
            <a:fillRect/>
          </a:stretch>
        </p:blipFill>
        <p:spPr>
          <a:xfrm>
            <a:off x="258799" y="1456752"/>
            <a:ext cx="5760107" cy="4184228"/>
          </a:xfrm>
        </p:spPr>
      </p:pic>
      <p:pic>
        <p:nvPicPr>
          <p:cNvPr id="9" name="Content Placeholder 8">
            <a:extLst>
              <a:ext uri="{FF2B5EF4-FFF2-40B4-BE49-F238E27FC236}">
                <a16:creationId xmlns:a16="http://schemas.microsoft.com/office/drawing/2014/main" id="{BA5FD49C-5C2A-EC42-9281-D07B23F4ACB8}"/>
              </a:ext>
            </a:extLst>
          </p:cNvPr>
          <p:cNvPicPr>
            <a:picLocks noGrp="1" noChangeAspect="1"/>
          </p:cNvPicPr>
          <p:nvPr>
            <p:ph sz="half" idx="2"/>
          </p:nvPr>
        </p:nvPicPr>
        <p:blipFill>
          <a:blip r:embed="rId4" r:link="rId5"/>
          <a:srcRect/>
          <a:stretch>
            <a:fillRect/>
          </a:stretch>
        </p:blipFill>
        <p:spPr>
          <a:xfrm>
            <a:off x="6173091" y="1456752"/>
            <a:ext cx="5760107" cy="4184228"/>
          </a:xfrm>
        </p:spPr>
      </p:pic>
      <p:sp>
        <p:nvSpPr>
          <p:cNvPr id="5" name="Slide Number Placeholder 4">
            <a:extLst>
              <a:ext uri="{FF2B5EF4-FFF2-40B4-BE49-F238E27FC236}">
                <a16:creationId xmlns:a16="http://schemas.microsoft.com/office/drawing/2014/main" id="{48D38573-FB5D-A64C-9FED-EE7FAF6901C9}"/>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586575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CA2D-AEE0-E24F-849A-111FF12123D7}"/>
              </a:ext>
            </a:extLst>
          </p:cNvPr>
          <p:cNvSpPr>
            <a:spLocks noGrp="1"/>
          </p:cNvSpPr>
          <p:nvPr>
            <p:ph type="title"/>
          </p:nvPr>
        </p:nvSpPr>
        <p:spPr>
          <a:xfrm>
            <a:off x="756555" y="0"/>
            <a:ext cx="10515600" cy="1325563"/>
          </a:xfrm>
        </p:spPr>
        <p:txBody>
          <a:bodyPr/>
          <a:lstStyle/>
          <a:p>
            <a:r>
              <a:rPr lang="en-US" dirty="0">
                <a:solidFill>
                  <a:schemeClr val="bg1"/>
                </a:solidFill>
              </a:rPr>
              <a:t>The</a:t>
            </a:r>
            <a:r>
              <a:rPr lang="en-US" dirty="0"/>
              <a:t> Pandemic Effect: Employment</a:t>
            </a:r>
          </a:p>
        </p:txBody>
      </p:sp>
      <p:pic>
        <p:nvPicPr>
          <p:cNvPr id="6" name="Content Placeholder 5">
            <a:extLst>
              <a:ext uri="{FF2B5EF4-FFF2-40B4-BE49-F238E27FC236}">
                <a16:creationId xmlns:a16="http://schemas.microsoft.com/office/drawing/2014/main" id="{8F4D37E5-E560-A649-81B6-A0AAFA635275}"/>
              </a:ext>
            </a:extLst>
          </p:cNvPr>
          <p:cNvPicPr>
            <a:picLocks noGrp="1" noChangeAspect="1"/>
          </p:cNvPicPr>
          <p:nvPr>
            <p:ph idx="1"/>
          </p:nvPr>
        </p:nvPicPr>
        <p:blipFill>
          <a:blip r:embed="rId2" r:link="rId3"/>
          <a:srcRect/>
          <a:stretch>
            <a:fillRect/>
          </a:stretch>
        </p:blipFill>
        <p:spPr>
          <a:xfrm>
            <a:off x="1070711" y="1202981"/>
            <a:ext cx="10050578" cy="5025289"/>
          </a:xfrm>
        </p:spPr>
      </p:pic>
      <p:sp>
        <p:nvSpPr>
          <p:cNvPr id="4" name="Slide Number Placeholder 3">
            <a:extLst>
              <a:ext uri="{FF2B5EF4-FFF2-40B4-BE49-F238E27FC236}">
                <a16:creationId xmlns:a16="http://schemas.microsoft.com/office/drawing/2014/main" id="{E9367B45-A025-C74E-B34A-C423235D0D6C}"/>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3" name="Rectangle 2">
            <a:extLst>
              <a:ext uri="{FF2B5EF4-FFF2-40B4-BE49-F238E27FC236}">
                <a16:creationId xmlns:a16="http://schemas.microsoft.com/office/drawing/2014/main" id="{2222AE0C-154D-35FF-D92E-8B477164ACB2}"/>
              </a:ext>
            </a:extLst>
          </p:cNvPr>
          <p:cNvSpPr/>
          <p:nvPr/>
        </p:nvSpPr>
        <p:spPr>
          <a:xfrm>
            <a:off x="3705668" y="2918012"/>
            <a:ext cx="2775814" cy="153296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969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A4CE0-A180-4F42-B392-4643323D56B8}"/>
              </a:ext>
            </a:extLst>
          </p:cNvPr>
          <p:cNvSpPr>
            <a:spLocks noGrp="1"/>
          </p:cNvSpPr>
          <p:nvPr>
            <p:ph type="title"/>
          </p:nvPr>
        </p:nvSpPr>
        <p:spPr>
          <a:xfrm>
            <a:off x="772884" y="0"/>
            <a:ext cx="10515600" cy="1325563"/>
          </a:xfrm>
        </p:spPr>
        <p:txBody>
          <a:bodyPr/>
          <a:lstStyle/>
          <a:p>
            <a:r>
              <a:rPr lang="en-US" dirty="0">
                <a:solidFill>
                  <a:schemeClr val="bg1"/>
                </a:solidFill>
              </a:rPr>
              <a:t>San</a:t>
            </a:r>
            <a:r>
              <a:rPr lang="en-US" dirty="0"/>
              <a:t> Mateo Economy: Employment</a:t>
            </a:r>
          </a:p>
        </p:txBody>
      </p:sp>
      <p:pic>
        <p:nvPicPr>
          <p:cNvPr id="6" name="Content Placeholder 5">
            <a:extLst>
              <a:ext uri="{FF2B5EF4-FFF2-40B4-BE49-F238E27FC236}">
                <a16:creationId xmlns:a16="http://schemas.microsoft.com/office/drawing/2014/main" id="{CBC27A42-4141-EC46-A3D1-443CCCF765FF}"/>
              </a:ext>
            </a:extLst>
          </p:cNvPr>
          <p:cNvPicPr>
            <a:picLocks noGrp="1" noChangeAspect="1"/>
          </p:cNvPicPr>
          <p:nvPr>
            <p:ph idx="1"/>
          </p:nvPr>
        </p:nvPicPr>
        <p:blipFill>
          <a:blip r:embed="rId2" r:link="rId3"/>
          <a:srcRect/>
          <a:stretch>
            <a:fillRect/>
          </a:stretch>
        </p:blipFill>
        <p:spPr>
          <a:xfrm>
            <a:off x="1070711" y="1202981"/>
            <a:ext cx="10050578" cy="5025289"/>
          </a:xfrm>
        </p:spPr>
      </p:pic>
      <p:sp>
        <p:nvSpPr>
          <p:cNvPr id="4" name="Slide Number Placeholder 3">
            <a:extLst>
              <a:ext uri="{FF2B5EF4-FFF2-40B4-BE49-F238E27FC236}">
                <a16:creationId xmlns:a16="http://schemas.microsoft.com/office/drawing/2014/main" id="{552A77CE-ED1A-CB4D-A9AD-5BED4B2325DF}"/>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3" name="Rectangle 2">
            <a:extLst>
              <a:ext uri="{FF2B5EF4-FFF2-40B4-BE49-F238E27FC236}">
                <a16:creationId xmlns:a16="http://schemas.microsoft.com/office/drawing/2014/main" id="{43855E8D-C7D2-675E-666F-12E1A483AA9C}"/>
              </a:ext>
            </a:extLst>
          </p:cNvPr>
          <p:cNvSpPr/>
          <p:nvPr/>
        </p:nvSpPr>
        <p:spPr>
          <a:xfrm>
            <a:off x="6096000" y="1869142"/>
            <a:ext cx="2775814" cy="99508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944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AA8C-002D-0B43-A355-1144A792BF1D}"/>
              </a:ext>
            </a:extLst>
          </p:cNvPr>
          <p:cNvSpPr>
            <a:spLocks noGrp="1"/>
          </p:cNvSpPr>
          <p:nvPr>
            <p:ph type="title"/>
          </p:nvPr>
        </p:nvSpPr>
        <p:spPr/>
        <p:txBody>
          <a:bodyPr/>
          <a:lstStyle/>
          <a:p>
            <a:r>
              <a:rPr lang="en-US" dirty="0">
                <a:solidFill>
                  <a:schemeClr val="bg1"/>
                </a:solidFill>
              </a:rPr>
              <a:t>Loc</a:t>
            </a:r>
            <a:r>
              <a:rPr lang="en-US" dirty="0"/>
              <a:t>al Population Change</a:t>
            </a:r>
          </a:p>
        </p:txBody>
      </p:sp>
      <p:pic>
        <p:nvPicPr>
          <p:cNvPr id="7" name="Content Placeholder 6">
            <a:extLst>
              <a:ext uri="{FF2B5EF4-FFF2-40B4-BE49-F238E27FC236}">
                <a16:creationId xmlns:a16="http://schemas.microsoft.com/office/drawing/2014/main" id="{10371358-46D2-7F4E-BF42-2F0286F1CF35}"/>
              </a:ext>
            </a:extLst>
          </p:cNvPr>
          <p:cNvPicPr>
            <a:picLocks noGrp="1" noChangeAspect="1"/>
          </p:cNvPicPr>
          <p:nvPr>
            <p:ph sz="half" idx="1"/>
          </p:nvPr>
        </p:nvPicPr>
        <p:blipFill>
          <a:blip r:embed="rId2" r:link="rId3"/>
          <a:srcRect/>
          <a:stretch>
            <a:fillRect/>
          </a:stretch>
        </p:blipFill>
        <p:spPr>
          <a:xfrm>
            <a:off x="80635" y="1325563"/>
            <a:ext cx="5939165" cy="4318074"/>
          </a:xfrm>
        </p:spPr>
      </p:pic>
      <p:sp>
        <p:nvSpPr>
          <p:cNvPr id="5" name="Slide Number Placeholder 4">
            <a:extLst>
              <a:ext uri="{FF2B5EF4-FFF2-40B4-BE49-F238E27FC236}">
                <a16:creationId xmlns:a16="http://schemas.microsoft.com/office/drawing/2014/main" id="{EE0F9256-AD09-9442-B003-06D7383FC515}"/>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8" name="Content Placeholder 7" descr="A graph of a graph showing the number of years&#10;&#10;Description automatically generated with medium confidence">
            <a:extLst>
              <a:ext uri="{FF2B5EF4-FFF2-40B4-BE49-F238E27FC236}">
                <a16:creationId xmlns:a16="http://schemas.microsoft.com/office/drawing/2014/main" id="{D4797090-B01A-3369-4541-163176C7858B}"/>
              </a:ext>
            </a:extLst>
          </p:cNvPr>
          <p:cNvPicPr>
            <a:picLocks noGrp="1" noChangeAspect="1"/>
          </p:cNvPicPr>
          <p:nvPr>
            <p:ph sz="half" idx="2"/>
          </p:nvPr>
        </p:nvPicPr>
        <p:blipFill>
          <a:blip r:embed="rId4" r:link="rId5"/>
          <a:stretch>
            <a:fillRect/>
          </a:stretch>
        </p:blipFill>
        <p:spPr>
          <a:xfrm>
            <a:off x="6172199" y="1325563"/>
            <a:ext cx="5939165" cy="4318074"/>
          </a:xfrm>
        </p:spPr>
      </p:pic>
    </p:spTree>
    <p:extLst>
      <p:ext uri="{BB962C8B-B14F-4D97-AF65-F5344CB8AC3E}">
        <p14:creationId xmlns:p14="http://schemas.microsoft.com/office/powerpoint/2010/main" val="2488232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F8F6-75F1-2C4D-80FA-93C155CD575D}"/>
              </a:ext>
            </a:extLst>
          </p:cNvPr>
          <p:cNvSpPr>
            <a:spLocks noGrp="1"/>
          </p:cNvSpPr>
          <p:nvPr>
            <p:ph type="title"/>
          </p:nvPr>
        </p:nvSpPr>
        <p:spPr>
          <a:xfrm>
            <a:off x="805542" y="0"/>
            <a:ext cx="10515600" cy="1325563"/>
          </a:xfrm>
        </p:spPr>
        <p:txBody>
          <a:bodyPr/>
          <a:lstStyle/>
          <a:p>
            <a:r>
              <a:rPr lang="en-US" dirty="0">
                <a:solidFill>
                  <a:schemeClr val="bg1"/>
                </a:solidFill>
              </a:rPr>
              <a:t>Wo</a:t>
            </a:r>
            <a:r>
              <a:rPr lang="en-US" dirty="0"/>
              <a:t>rking From Home</a:t>
            </a:r>
          </a:p>
        </p:txBody>
      </p:sp>
      <p:pic>
        <p:nvPicPr>
          <p:cNvPr id="6" name="Content Placeholder 5">
            <a:extLst>
              <a:ext uri="{FF2B5EF4-FFF2-40B4-BE49-F238E27FC236}">
                <a16:creationId xmlns:a16="http://schemas.microsoft.com/office/drawing/2014/main" id="{D4FE47C6-CB69-1F46-A57C-7427CF7230D0}"/>
              </a:ext>
            </a:extLst>
          </p:cNvPr>
          <p:cNvPicPr>
            <a:picLocks noGrp="1" noChangeAspect="1"/>
          </p:cNvPicPr>
          <p:nvPr>
            <p:ph idx="1"/>
          </p:nvPr>
        </p:nvPicPr>
        <p:blipFill>
          <a:blip r:embed="rId2" r:link="rId3"/>
          <a:srcRect/>
          <a:stretch>
            <a:fillRect/>
          </a:stretch>
        </p:blipFill>
        <p:spPr>
          <a:xfrm>
            <a:off x="2504612" y="1003653"/>
            <a:ext cx="7182775" cy="5226573"/>
          </a:xfrm>
        </p:spPr>
      </p:pic>
      <p:sp>
        <p:nvSpPr>
          <p:cNvPr id="4" name="Slide Number Placeholder 3">
            <a:extLst>
              <a:ext uri="{FF2B5EF4-FFF2-40B4-BE49-F238E27FC236}">
                <a16:creationId xmlns:a16="http://schemas.microsoft.com/office/drawing/2014/main" id="{32D83CF8-BDB1-E447-A769-7E556A734ED4}"/>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72737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0CAD-B6C8-E747-9364-18B6631109AB}"/>
              </a:ext>
            </a:extLst>
          </p:cNvPr>
          <p:cNvSpPr>
            <a:spLocks noGrp="1"/>
          </p:cNvSpPr>
          <p:nvPr>
            <p:ph type="title"/>
          </p:nvPr>
        </p:nvSpPr>
        <p:spPr>
          <a:xfrm>
            <a:off x="756555" y="0"/>
            <a:ext cx="10515600" cy="1325563"/>
          </a:xfrm>
        </p:spPr>
        <p:txBody>
          <a:bodyPr/>
          <a:lstStyle/>
          <a:p>
            <a:r>
              <a:rPr lang="en-US" dirty="0">
                <a:solidFill>
                  <a:schemeClr val="bg1"/>
                </a:solidFill>
              </a:rPr>
              <a:t>San</a:t>
            </a:r>
            <a:r>
              <a:rPr lang="en-US" dirty="0"/>
              <a:t> Mateo County: Summary</a:t>
            </a:r>
          </a:p>
        </p:txBody>
      </p:sp>
      <p:sp>
        <p:nvSpPr>
          <p:cNvPr id="3" name="Content Placeholder 2">
            <a:extLst>
              <a:ext uri="{FF2B5EF4-FFF2-40B4-BE49-F238E27FC236}">
                <a16:creationId xmlns:a16="http://schemas.microsoft.com/office/drawing/2014/main" id="{AEEADCD6-2EB5-344C-A587-090627371104}"/>
              </a:ext>
            </a:extLst>
          </p:cNvPr>
          <p:cNvSpPr>
            <a:spLocks noGrp="1"/>
          </p:cNvSpPr>
          <p:nvPr>
            <p:ph idx="1"/>
          </p:nvPr>
        </p:nvSpPr>
        <p:spPr/>
        <p:txBody>
          <a:bodyPr>
            <a:normAutofit lnSpcReduction="10000"/>
          </a:bodyPr>
          <a:lstStyle/>
          <a:p>
            <a:r>
              <a:rPr lang="en-US" dirty="0"/>
              <a:t>Home prices have stabilized (?).</a:t>
            </a:r>
          </a:p>
          <a:p>
            <a:r>
              <a:rPr lang="en-US" dirty="0"/>
              <a:t>San Mateo County has been altered by the pandemic.</a:t>
            </a:r>
          </a:p>
          <a:p>
            <a:pPr lvl="1"/>
            <a:r>
              <a:rPr lang="en-US" dirty="0"/>
              <a:t>Lots of working from home.</a:t>
            </a:r>
          </a:p>
          <a:p>
            <a:pPr lvl="2"/>
            <a:r>
              <a:rPr lang="en-US" dirty="0"/>
              <a:t>But 25% have returned to the office/workplace over the last year.</a:t>
            </a:r>
          </a:p>
          <a:p>
            <a:pPr lvl="1"/>
            <a:r>
              <a:rPr lang="en-US" dirty="0"/>
              <a:t>An economy doubling down on Tech</a:t>
            </a:r>
          </a:p>
          <a:p>
            <a:pPr lvl="2"/>
            <a:r>
              <a:rPr lang="en-US" dirty="0"/>
              <a:t>Service economy has shrunk.</a:t>
            </a:r>
          </a:p>
          <a:p>
            <a:pPr lvl="2"/>
            <a:r>
              <a:rPr lang="en-US" dirty="0"/>
              <a:t>Information and PSTS are growth sectors.</a:t>
            </a:r>
          </a:p>
          <a:p>
            <a:r>
              <a:rPr lang="en-US" dirty="0"/>
              <a:t>If this shift is permanent – a more volatile economy.</a:t>
            </a:r>
          </a:p>
          <a:p>
            <a:r>
              <a:rPr lang="en-US" dirty="0"/>
              <a:t>Another concern: population declines.</a:t>
            </a:r>
          </a:p>
          <a:p>
            <a:pPr lvl="1"/>
            <a:r>
              <a:rPr lang="en-US" dirty="0"/>
              <a:t>Primarily among </a:t>
            </a:r>
            <a:r>
              <a:rPr lang="en-US"/>
              <a:t>low-income households.</a:t>
            </a:r>
            <a:endParaRPr lang="en-US" dirty="0"/>
          </a:p>
        </p:txBody>
      </p:sp>
      <p:sp>
        <p:nvSpPr>
          <p:cNvPr id="4" name="Slide Number Placeholder 3">
            <a:extLst>
              <a:ext uri="{FF2B5EF4-FFF2-40B4-BE49-F238E27FC236}">
                <a16:creationId xmlns:a16="http://schemas.microsoft.com/office/drawing/2014/main" id="{87B3EC68-0451-244E-A4D9-69F1979D4A46}"/>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691551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u="sng" dirty="0">
                <a:hlinkClick r:id="rId4"/>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26</a:t>
            </a:fld>
            <a:endParaRPr lang="en-GB" dirty="0"/>
          </a:p>
        </p:txBody>
      </p:sp>
    </p:spTree>
    <p:extLst>
      <p:ext uri="{BB962C8B-B14F-4D97-AF65-F5344CB8AC3E}">
        <p14:creationId xmlns:p14="http://schemas.microsoft.com/office/powerpoint/2010/main" val="1801922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546538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950"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Tree>
    <p:extLst>
      <p:ext uri="{BB962C8B-B14F-4D97-AF65-F5344CB8AC3E}">
        <p14:creationId xmlns:p14="http://schemas.microsoft.com/office/powerpoint/2010/main" val="417836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4C00-6EC5-8D44-B8A7-FCDF59A6C82F}"/>
              </a:ext>
            </a:extLst>
          </p:cNvPr>
          <p:cNvSpPr>
            <a:spLocks noGrp="1"/>
          </p:cNvSpPr>
          <p:nvPr>
            <p:ph type="title"/>
          </p:nvPr>
        </p:nvSpPr>
        <p:spPr/>
        <p:txBody>
          <a:bodyPr/>
          <a:lstStyle/>
          <a:p>
            <a:r>
              <a:rPr lang="en-US" dirty="0">
                <a:solidFill>
                  <a:schemeClr val="bg1"/>
                </a:solidFill>
              </a:rPr>
              <a:t>Em</a:t>
            </a:r>
            <a:r>
              <a:rPr lang="en-US" dirty="0"/>
              <a:t>ployment Gap</a:t>
            </a:r>
          </a:p>
        </p:txBody>
      </p:sp>
      <p:sp>
        <p:nvSpPr>
          <p:cNvPr id="4" name="Slide Number Placeholder 3">
            <a:extLst>
              <a:ext uri="{FF2B5EF4-FFF2-40B4-BE49-F238E27FC236}">
                <a16:creationId xmlns:a16="http://schemas.microsoft.com/office/drawing/2014/main" id="{EEBD7D96-E13D-744D-9726-53AA9AE61D1F}"/>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8" name="Content Placeholder 7">
            <a:extLst>
              <a:ext uri="{FF2B5EF4-FFF2-40B4-BE49-F238E27FC236}">
                <a16:creationId xmlns:a16="http://schemas.microsoft.com/office/drawing/2014/main" id="{3E5D61EB-A64B-A048-8D42-438CE603E0E0}"/>
              </a:ext>
            </a:extLst>
          </p:cNvPr>
          <p:cNvPicPr>
            <a:picLocks noGrp="1" noChangeAspect="1"/>
          </p:cNvPicPr>
          <p:nvPr>
            <p:ph idx="1"/>
          </p:nvPr>
        </p:nvPicPr>
        <p:blipFill>
          <a:blip r:embed="rId3" r:link="rId4"/>
          <a:srcRect/>
          <a:stretch>
            <a:fillRect/>
          </a:stretch>
        </p:blipFill>
        <p:spPr>
          <a:xfrm>
            <a:off x="1066800" y="1201026"/>
            <a:ext cx="10058400" cy="5029200"/>
          </a:xfrm>
        </p:spPr>
      </p:pic>
      <p:sp>
        <p:nvSpPr>
          <p:cNvPr id="5" name="TextBox 4">
            <a:extLst>
              <a:ext uri="{FF2B5EF4-FFF2-40B4-BE49-F238E27FC236}">
                <a16:creationId xmlns:a16="http://schemas.microsoft.com/office/drawing/2014/main" id="{11BA220B-7EE2-9043-A729-4472610F60DF}"/>
              </a:ext>
            </a:extLst>
          </p:cNvPr>
          <p:cNvSpPr txBox="1"/>
          <p:nvPr/>
        </p:nvSpPr>
        <p:spPr>
          <a:xfrm>
            <a:off x="6293567" y="3346294"/>
            <a:ext cx="4668723" cy="738664"/>
          </a:xfrm>
          <a:prstGeom prst="rect">
            <a:avLst/>
          </a:prstGeom>
          <a:solidFill>
            <a:schemeClr val="bg1"/>
          </a:solidFill>
        </p:spPr>
        <p:txBody>
          <a:bodyPr wrap="square" rtlCol="0">
            <a:spAutoFit/>
          </a:bodyPr>
          <a:lstStyle/>
          <a:p>
            <a:r>
              <a:rPr lang="en-US" sz="2100" dirty="0"/>
              <a:t>6.2 Million ABOVE February, 2020.</a:t>
            </a:r>
          </a:p>
          <a:p>
            <a:r>
              <a:rPr lang="en-US" sz="2100" dirty="0"/>
              <a:t>5.0 Million BELOW where we should be.</a:t>
            </a:r>
          </a:p>
        </p:txBody>
      </p:sp>
    </p:spTree>
    <p:extLst>
      <p:ext uri="{BB962C8B-B14F-4D97-AF65-F5344CB8AC3E}">
        <p14:creationId xmlns:p14="http://schemas.microsoft.com/office/powerpoint/2010/main" val="40337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2133-B8F4-E444-8925-B85C9CDCE971}"/>
              </a:ext>
            </a:extLst>
          </p:cNvPr>
          <p:cNvSpPr>
            <a:spLocks noGrp="1"/>
          </p:cNvSpPr>
          <p:nvPr>
            <p:ph type="title"/>
          </p:nvPr>
        </p:nvSpPr>
        <p:spPr/>
        <p:txBody>
          <a:bodyPr/>
          <a:lstStyle/>
          <a:p>
            <a:r>
              <a:rPr lang="en-US" dirty="0"/>
              <a:t>Economic Indicators</a:t>
            </a:r>
          </a:p>
        </p:txBody>
      </p:sp>
      <p:sp>
        <p:nvSpPr>
          <p:cNvPr id="3" name="Text Placeholder 2">
            <a:extLst>
              <a:ext uri="{FF2B5EF4-FFF2-40B4-BE49-F238E27FC236}">
                <a16:creationId xmlns:a16="http://schemas.microsoft.com/office/drawing/2014/main" id="{74E7F2E2-CDBB-454D-8411-7DB79FE3E6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C2C103-F7D3-4943-ABEE-FF90027BF6F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103023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a:xfrm>
            <a:off x="780325" y="0"/>
            <a:ext cx="10515600" cy="1325563"/>
          </a:xfrm>
        </p:spPr>
        <p:txBody>
          <a:bodyPr/>
          <a:lstStyle/>
          <a:p>
            <a:r>
              <a:rPr lang="en-US" dirty="0">
                <a:solidFill>
                  <a:schemeClr val="bg1"/>
                </a:solidFill>
              </a:rPr>
              <a:t>Wh</a:t>
            </a:r>
            <a:r>
              <a:rPr lang="en-US" dirty="0"/>
              <a:t>ere Have All the Workers Gone?</a:t>
            </a:r>
          </a:p>
        </p:txBody>
      </p:sp>
      <p:pic>
        <p:nvPicPr>
          <p:cNvPr id="5" name="Content Placeholder 4">
            <a:extLst>
              <a:ext uri="{FF2B5EF4-FFF2-40B4-BE49-F238E27FC236}">
                <a16:creationId xmlns:a16="http://schemas.microsoft.com/office/drawing/2014/main" id="{97C43C12-E557-96C7-2A62-25D999166238}"/>
              </a:ext>
            </a:extLst>
          </p:cNvPr>
          <p:cNvPicPr>
            <a:picLocks noGrp="1" noChangeAspect="1"/>
          </p:cNvPicPr>
          <p:nvPr>
            <p:ph idx="1"/>
          </p:nvPr>
        </p:nvPicPr>
        <p:blipFill>
          <a:blip r:embed="rId2" r:link="rId3"/>
          <a:srcRect/>
          <a:stretch>
            <a:fillRect/>
          </a:stretch>
        </p:blipFill>
        <p:spPr>
          <a:xfrm>
            <a:off x="1017241" y="1151467"/>
            <a:ext cx="10157518" cy="5078759"/>
          </a:xfrm>
          <a:prstGeom prst="rect">
            <a:avLst/>
          </a:prstGeom>
        </p:spPr>
      </p:pic>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3" name="TextBox 2">
            <a:extLst>
              <a:ext uri="{FF2B5EF4-FFF2-40B4-BE49-F238E27FC236}">
                <a16:creationId xmlns:a16="http://schemas.microsoft.com/office/drawing/2014/main" id="{99F7C67E-C23B-1D4E-9301-814DEC80BD11}"/>
              </a:ext>
            </a:extLst>
          </p:cNvPr>
          <p:cNvSpPr txBox="1"/>
          <p:nvPr/>
        </p:nvSpPr>
        <p:spPr>
          <a:xfrm>
            <a:off x="7744177" y="3593228"/>
            <a:ext cx="3750194" cy="369332"/>
          </a:xfrm>
          <a:prstGeom prst="rect">
            <a:avLst/>
          </a:prstGeom>
          <a:solidFill>
            <a:schemeClr val="bg1"/>
          </a:solidFill>
          <a:ln>
            <a:solidFill>
              <a:schemeClr val="accent1"/>
            </a:solidFill>
          </a:ln>
        </p:spPr>
        <p:txBody>
          <a:bodyPr wrap="none" rtlCol="0">
            <a:spAutoFit/>
          </a:bodyPr>
          <a:lstStyle/>
          <a:p>
            <a:r>
              <a:rPr lang="en-US" dirty="0"/>
              <a:t>3.5 million below where we should be</a:t>
            </a:r>
          </a:p>
        </p:txBody>
      </p:sp>
    </p:spTree>
    <p:extLst>
      <p:ext uri="{BB962C8B-B14F-4D97-AF65-F5344CB8AC3E}">
        <p14:creationId xmlns:p14="http://schemas.microsoft.com/office/powerpoint/2010/main" val="868645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9A31-5B83-304E-A038-6D1B24E9D57C}"/>
              </a:ext>
            </a:extLst>
          </p:cNvPr>
          <p:cNvSpPr>
            <a:spLocks noGrp="1"/>
          </p:cNvSpPr>
          <p:nvPr>
            <p:ph type="title"/>
          </p:nvPr>
        </p:nvSpPr>
        <p:spPr>
          <a:xfrm>
            <a:off x="772884" y="0"/>
            <a:ext cx="10515600" cy="1325563"/>
          </a:xfrm>
        </p:spPr>
        <p:txBody>
          <a:bodyPr/>
          <a:lstStyle/>
          <a:p>
            <a:r>
              <a:rPr lang="en-US" dirty="0">
                <a:solidFill>
                  <a:schemeClr val="bg1"/>
                </a:solidFill>
              </a:rPr>
              <a:t>But</a:t>
            </a:r>
            <a:r>
              <a:rPr lang="en-US" dirty="0"/>
              <a:t> SUPER High to Begin With!</a:t>
            </a:r>
          </a:p>
        </p:txBody>
      </p:sp>
      <p:pic>
        <p:nvPicPr>
          <p:cNvPr id="6" name="Content Placeholder 5" descr="Chart, line chart&#10;&#10;Description automatically generated">
            <a:extLst>
              <a:ext uri="{FF2B5EF4-FFF2-40B4-BE49-F238E27FC236}">
                <a16:creationId xmlns:a16="http://schemas.microsoft.com/office/drawing/2014/main" id="{7D04E911-8F3B-1D4B-92BE-075479DAE044}"/>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A7A950F4-B854-9849-B6AE-1A0B67287598}"/>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543991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6198-C87D-A04B-BCFB-CE4B61BD6418}"/>
              </a:ext>
            </a:extLst>
          </p:cNvPr>
          <p:cNvSpPr>
            <a:spLocks noGrp="1"/>
          </p:cNvSpPr>
          <p:nvPr>
            <p:ph type="title"/>
          </p:nvPr>
        </p:nvSpPr>
        <p:spPr/>
        <p:txBody>
          <a:bodyPr/>
          <a:lstStyle/>
          <a:p>
            <a:r>
              <a:rPr lang="en-US" dirty="0">
                <a:solidFill>
                  <a:schemeClr val="bg1"/>
                </a:solidFill>
              </a:rPr>
              <a:t> Ho</a:t>
            </a:r>
            <a:r>
              <a:rPr lang="en-US" dirty="0"/>
              <a:t>me Prices and Housing Starts</a:t>
            </a:r>
          </a:p>
        </p:txBody>
      </p:sp>
      <p:sp>
        <p:nvSpPr>
          <p:cNvPr id="4" name="Slide Number Placeholder 3">
            <a:extLst>
              <a:ext uri="{FF2B5EF4-FFF2-40B4-BE49-F238E27FC236}">
                <a16:creationId xmlns:a16="http://schemas.microsoft.com/office/drawing/2014/main" id="{1F1289BF-5FAB-E04A-9347-D90BAC9CC4D5}"/>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9" name="Picture 8">
            <a:extLst>
              <a:ext uri="{FF2B5EF4-FFF2-40B4-BE49-F238E27FC236}">
                <a16:creationId xmlns:a16="http://schemas.microsoft.com/office/drawing/2014/main" id="{250C7AA0-1932-AE48-A873-99CBA5B8C6D0}"/>
              </a:ext>
            </a:extLst>
          </p:cNvPr>
          <p:cNvPicPr>
            <a:picLocks noChangeAspect="1"/>
          </p:cNvPicPr>
          <p:nvPr/>
        </p:nvPicPr>
        <p:blipFill>
          <a:blip r:embed="rId3" r:link="rId4"/>
          <a:srcRect/>
          <a:stretch>
            <a:fillRect/>
          </a:stretch>
        </p:blipFill>
        <p:spPr>
          <a:xfrm>
            <a:off x="340399" y="1507919"/>
            <a:ext cx="5749267" cy="3830980"/>
          </a:xfrm>
          <a:prstGeom prst="rect">
            <a:avLst/>
          </a:prstGeom>
        </p:spPr>
      </p:pic>
      <p:pic>
        <p:nvPicPr>
          <p:cNvPr id="13" name="Picture 12">
            <a:extLst>
              <a:ext uri="{FF2B5EF4-FFF2-40B4-BE49-F238E27FC236}">
                <a16:creationId xmlns:a16="http://schemas.microsoft.com/office/drawing/2014/main" id="{BDA350D6-8AD4-604E-A7B2-61164E259CF6}"/>
              </a:ext>
            </a:extLst>
          </p:cNvPr>
          <p:cNvPicPr>
            <a:picLocks noChangeAspect="1"/>
          </p:cNvPicPr>
          <p:nvPr/>
        </p:nvPicPr>
        <p:blipFill>
          <a:blip r:embed="rId5" r:link="rId6"/>
          <a:srcRect/>
          <a:stretch>
            <a:fillRect/>
          </a:stretch>
        </p:blipFill>
        <p:spPr>
          <a:xfrm>
            <a:off x="6096001" y="1500604"/>
            <a:ext cx="5771223" cy="3845611"/>
          </a:xfrm>
          <a:prstGeom prst="rect">
            <a:avLst/>
          </a:prstGeom>
        </p:spPr>
      </p:pic>
    </p:spTree>
    <p:extLst>
      <p:ext uri="{BB962C8B-B14F-4D97-AF65-F5344CB8AC3E}">
        <p14:creationId xmlns:p14="http://schemas.microsoft.com/office/powerpoint/2010/main" val="3333926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aph of a line graph&#10;&#10;Description automatically generated with medium confidence">
            <a:extLst>
              <a:ext uri="{FF2B5EF4-FFF2-40B4-BE49-F238E27FC236}">
                <a16:creationId xmlns:a16="http://schemas.microsoft.com/office/drawing/2014/main" id="{933E9E0C-A34B-CBDB-467E-913FB207068F}"/>
              </a:ext>
            </a:extLst>
          </p:cNvPr>
          <p:cNvPicPr>
            <a:picLocks noGrp="1" noChangeAspect="1"/>
          </p:cNvPicPr>
          <p:nvPr>
            <p:ph idx="4294967295"/>
          </p:nvPr>
        </p:nvPicPr>
        <p:blipFill>
          <a:blip r:embed="rId2"/>
          <a:stretch>
            <a:fillRect/>
          </a:stretch>
        </p:blipFill>
        <p:spPr>
          <a:xfrm>
            <a:off x="1009651" y="59294"/>
            <a:ext cx="9290930" cy="6155239"/>
          </a:xfrm>
          <a:prstGeom prst="rect">
            <a:avLst/>
          </a:prstGeom>
        </p:spPr>
      </p:pic>
      <p:sp>
        <p:nvSpPr>
          <p:cNvPr id="4" name="Slide Number Placeholder 3">
            <a:extLst>
              <a:ext uri="{FF2B5EF4-FFF2-40B4-BE49-F238E27FC236}">
                <a16:creationId xmlns:a16="http://schemas.microsoft.com/office/drawing/2014/main" id="{5ADD3D2D-2BA1-906C-8F17-43BE59B1F3CD}"/>
              </a:ext>
            </a:extLst>
          </p:cNvPr>
          <p:cNvSpPr>
            <a:spLocks noGrp="1"/>
          </p:cNvSpPr>
          <p:nvPr>
            <p:ph type="sldNum" sz="quarter" idx="12"/>
          </p:nvPr>
        </p:nvSpPr>
        <p:spPr>
          <a:xfrm>
            <a:off x="8610600" y="6356350"/>
            <a:ext cx="2743200" cy="365125"/>
          </a:xfrm>
        </p:spPr>
        <p:txBody>
          <a:bodyPr>
            <a:normAutofit/>
          </a:bodyPr>
          <a:lstStyle/>
          <a:p>
            <a:pPr>
              <a:spcAft>
                <a:spcPts val="600"/>
              </a:spcAft>
            </a:pPr>
            <a:fld id="{D9F085D5-EC86-4F6A-B501-C1359CB39116}" type="slidenum">
              <a:rPr lang="en-GB" smtClean="0"/>
              <a:pPr>
                <a:spcAft>
                  <a:spcPts val="600"/>
                </a:spcAft>
              </a:pPr>
              <a:t>33</a:t>
            </a:fld>
            <a:endParaRPr lang="en-GB"/>
          </a:p>
        </p:txBody>
      </p:sp>
      <p:sp>
        <p:nvSpPr>
          <p:cNvPr id="2" name="Rectangle 1">
            <a:extLst>
              <a:ext uri="{FF2B5EF4-FFF2-40B4-BE49-F238E27FC236}">
                <a16:creationId xmlns:a16="http://schemas.microsoft.com/office/drawing/2014/main" id="{F2038CC4-F0D5-68E9-53B6-9A37EAB9B6FC}"/>
              </a:ext>
            </a:extLst>
          </p:cNvPr>
          <p:cNvSpPr/>
          <p:nvPr/>
        </p:nvSpPr>
        <p:spPr>
          <a:xfrm>
            <a:off x="1134142" y="3339160"/>
            <a:ext cx="4590797" cy="282309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2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FB63-6897-5567-3A93-985AE5201875}"/>
              </a:ext>
            </a:extLst>
          </p:cNvPr>
          <p:cNvSpPr>
            <a:spLocks noGrp="1"/>
          </p:cNvSpPr>
          <p:nvPr>
            <p:ph type="title"/>
          </p:nvPr>
        </p:nvSpPr>
        <p:spPr>
          <a:xfrm>
            <a:off x="827446" y="13447"/>
            <a:ext cx="10515600" cy="1325563"/>
          </a:xfrm>
        </p:spPr>
        <p:txBody>
          <a:bodyPr/>
          <a:lstStyle/>
          <a:p>
            <a:r>
              <a:rPr lang="en-US" dirty="0">
                <a:solidFill>
                  <a:schemeClr val="bg1"/>
                </a:solidFill>
              </a:rPr>
              <a:t>Infl</a:t>
            </a:r>
            <a:r>
              <a:rPr lang="en-US" dirty="0"/>
              <a:t>ation: Prices up About 9%</a:t>
            </a:r>
          </a:p>
        </p:txBody>
      </p:sp>
      <p:pic>
        <p:nvPicPr>
          <p:cNvPr id="6" name="Content Placeholder 5">
            <a:extLst>
              <a:ext uri="{FF2B5EF4-FFF2-40B4-BE49-F238E27FC236}">
                <a16:creationId xmlns:a16="http://schemas.microsoft.com/office/drawing/2014/main" id="{DA18CC33-F2DC-6636-DC7C-F6593AAC1B65}"/>
              </a:ext>
            </a:extLst>
          </p:cNvPr>
          <p:cNvPicPr>
            <a:picLocks noGrp="1" noChangeAspect="1"/>
          </p:cNvPicPr>
          <p:nvPr>
            <p:ph idx="1"/>
          </p:nvPr>
        </p:nvPicPr>
        <p:blipFill>
          <a:blip r:embed="rId2" r:link="rId3"/>
          <a:srcRect/>
          <a:stretch>
            <a:fillRect/>
          </a:stretch>
        </p:blipFill>
        <p:spPr>
          <a:xfrm>
            <a:off x="1117902" y="1155306"/>
            <a:ext cx="10149839" cy="5074920"/>
          </a:xfrm>
        </p:spPr>
      </p:pic>
      <p:sp>
        <p:nvSpPr>
          <p:cNvPr id="4" name="Slide Number Placeholder 3">
            <a:extLst>
              <a:ext uri="{FF2B5EF4-FFF2-40B4-BE49-F238E27FC236}">
                <a16:creationId xmlns:a16="http://schemas.microsoft.com/office/drawing/2014/main" id="{5D544B83-1378-90A7-3E2A-EA62457A1189}"/>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3" name="Rectangle 2">
            <a:extLst>
              <a:ext uri="{FF2B5EF4-FFF2-40B4-BE49-F238E27FC236}">
                <a16:creationId xmlns:a16="http://schemas.microsoft.com/office/drawing/2014/main" id="{35538C9B-714E-74E0-E2C7-A09EFBF19265}"/>
              </a:ext>
            </a:extLst>
          </p:cNvPr>
          <p:cNvSpPr/>
          <p:nvPr/>
        </p:nvSpPr>
        <p:spPr>
          <a:xfrm>
            <a:off x="9272751" y="1909482"/>
            <a:ext cx="745308" cy="287453"/>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277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E3AC-1EE9-B24C-02E1-FD448FE9262E}"/>
              </a:ext>
            </a:extLst>
          </p:cNvPr>
          <p:cNvSpPr>
            <a:spLocks noGrp="1"/>
          </p:cNvSpPr>
          <p:nvPr>
            <p:ph type="title"/>
          </p:nvPr>
        </p:nvSpPr>
        <p:spPr>
          <a:xfrm>
            <a:off x="730624" y="13447"/>
            <a:ext cx="10515600" cy="1325563"/>
          </a:xfrm>
        </p:spPr>
        <p:txBody>
          <a:bodyPr/>
          <a:lstStyle/>
          <a:p>
            <a:r>
              <a:rPr lang="en-US" dirty="0">
                <a:solidFill>
                  <a:schemeClr val="bg1"/>
                </a:solidFill>
              </a:rPr>
              <a:t>Poli</a:t>
            </a:r>
            <a:r>
              <a:rPr lang="en-US" dirty="0"/>
              <a:t>cy  Effects: Fiscal</a:t>
            </a:r>
          </a:p>
        </p:txBody>
      </p:sp>
      <p:sp>
        <p:nvSpPr>
          <p:cNvPr id="3" name="Content Placeholder 2">
            <a:extLst>
              <a:ext uri="{FF2B5EF4-FFF2-40B4-BE49-F238E27FC236}">
                <a16:creationId xmlns:a16="http://schemas.microsoft.com/office/drawing/2014/main" id="{5659226D-C74D-5FB9-9360-0FC3701ADEC6}"/>
              </a:ext>
            </a:extLst>
          </p:cNvPr>
          <p:cNvSpPr>
            <a:spLocks noGrp="1"/>
          </p:cNvSpPr>
          <p:nvPr>
            <p:ph idx="1"/>
          </p:nvPr>
        </p:nvSpPr>
        <p:spPr>
          <a:xfrm>
            <a:off x="838200" y="1325563"/>
            <a:ext cx="10515600" cy="4351338"/>
          </a:xfrm>
        </p:spPr>
        <p:txBody>
          <a:bodyPr>
            <a:normAutofit/>
          </a:bodyPr>
          <a:lstStyle/>
          <a:p>
            <a:pPr marL="0" indent="0">
              <a:buNone/>
            </a:pPr>
            <a:endParaRPr lang="en-US" dirty="0"/>
          </a:p>
          <a:p>
            <a:r>
              <a:rPr lang="en-US" dirty="0"/>
              <a:t>2020-2021:  massive stimulus, $4.6t:  Cares Act, 3 rounds of stimulus checks, expanded unemployment benefits, Payroll Protection Loans.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677BBBD-CE45-7541-19D1-ECCA29393BAE}"/>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7" name="Picture 6">
            <a:extLst>
              <a:ext uri="{FF2B5EF4-FFF2-40B4-BE49-F238E27FC236}">
                <a16:creationId xmlns:a16="http://schemas.microsoft.com/office/drawing/2014/main" id="{0DA5392B-DA3A-4613-BA66-819D85AB15B0}"/>
              </a:ext>
            </a:extLst>
          </p:cNvPr>
          <p:cNvPicPr>
            <a:picLocks noChangeAspect="1"/>
          </p:cNvPicPr>
          <p:nvPr/>
        </p:nvPicPr>
        <p:blipFill>
          <a:blip r:embed="rId2"/>
          <a:stretch>
            <a:fillRect/>
          </a:stretch>
        </p:blipFill>
        <p:spPr>
          <a:xfrm>
            <a:off x="5564252" y="2344769"/>
            <a:ext cx="6536760" cy="3685619"/>
          </a:xfrm>
          <a:prstGeom prst="rect">
            <a:avLst/>
          </a:prstGeom>
        </p:spPr>
      </p:pic>
      <p:pic>
        <p:nvPicPr>
          <p:cNvPr id="8" name="Picture 7">
            <a:extLst>
              <a:ext uri="{FF2B5EF4-FFF2-40B4-BE49-F238E27FC236}">
                <a16:creationId xmlns:a16="http://schemas.microsoft.com/office/drawing/2014/main" id="{6412F657-4469-BC1C-A632-980410772413}"/>
              </a:ext>
            </a:extLst>
          </p:cNvPr>
          <p:cNvPicPr>
            <a:picLocks noChangeAspect="1"/>
          </p:cNvPicPr>
          <p:nvPr/>
        </p:nvPicPr>
        <p:blipFill>
          <a:blip r:embed="rId3"/>
          <a:stretch>
            <a:fillRect/>
          </a:stretch>
        </p:blipFill>
        <p:spPr>
          <a:xfrm>
            <a:off x="90989" y="2189078"/>
            <a:ext cx="5604446" cy="3841909"/>
          </a:xfrm>
          <a:prstGeom prst="rect">
            <a:avLst/>
          </a:prstGeom>
        </p:spPr>
      </p:pic>
    </p:spTree>
    <p:extLst>
      <p:ext uri="{BB962C8B-B14F-4D97-AF65-F5344CB8AC3E}">
        <p14:creationId xmlns:p14="http://schemas.microsoft.com/office/powerpoint/2010/main" val="220252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D0BE7-2001-24C8-3A2F-7F66ACE001E8}"/>
              </a:ext>
            </a:extLst>
          </p:cNvPr>
          <p:cNvSpPr>
            <a:spLocks noGrp="1"/>
          </p:cNvSpPr>
          <p:nvPr>
            <p:ph type="title"/>
          </p:nvPr>
        </p:nvSpPr>
        <p:spPr>
          <a:xfrm>
            <a:off x="727360" y="0"/>
            <a:ext cx="10515600" cy="1325563"/>
          </a:xfrm>
        </p:spPr>
        <p:txBody>
          <a:bodyPr/>
          <a:lstStyle/>
          <a:p>
            <a:r>
              <a:rPr lang="en-US" dirty="0">
                <a:solidFill>
                  <a:schemeClr val="bg1"/>
                </a:solidFill>
              </a:rPr>
              <a:t>Earl</a:t>
            </a:r>
            <a:r>
              <a:rPr lang="en-US" dirty="0"/>
              <a:t>y Retirements Among Native Born</a:t>
            </a:r>
          </a:p>
        </p:txBody>
      </p:sp>
      <p:pic>
        <p:nvPicPr>
          <p:cNvPr id="6" name="Content Placeholder 5" descr="A graph with a red line and a graph with numbers&#10;&#10;Description automatically generated">
            <a:extLst>
              <a:ext uri="{FF2B5EF4-FFF2-40B4-BE49-F238E27FC236}">
                <a16:creationId xmlns:a16="http://schemas.microsoft.com/office/drawing/2014/main" id="{2E309851-0EDB-4582-69E8-2B5EFCDC3C1C}"/>
              </a:ext>
            </a:extLst>
          </p:cNvPr>
          <p:cNvPicPr>
            <a:picLocks noGrp="1" noChangeAspect="1"/>
          </p:cNvPicPr>
          <p:nvPr>
            <p:ph idx="1"/>
          </p:nvPr>
        </p:nvPicPr>
        <p:blipFill>
          <a:blip r:embed="rId2" r:link="rId3"/>
          <a:stretch>
            <a:fillRect/>
          </a:stretch>
        </p:blipFill>
        <p:spPr>
          <a:xfrm>
            <a:off x="2507673" y="969819"/>
            <a:ext cx="7233062" cy="5260408"/>
          </a:xfrm>
        </p:spPr>
      </p:pic>
      <p:sp>
        <p:nvSpPr>
          <p:cNvPr id="4" name="Slide Number Placeholder 3">
            <a:extLst>
              <a:ext uri="{FF2B5EF4-FFF2-40B4-BE49-F238E27FC236}">
                <a16:creationId xmlns:a16="http://schemas.microsoft.com/office/drawing/2014/main" id="{2D408FF4-FCE6-1897-F19C-E75794EDBB85}"/>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602243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6CD1-9A71-1044-B634-D5ABCF420383}"/>
              </a:ext>
            </a:extLst>
          </p:cNvPr>
          <p:cNvSpPr>
            <a:spLocks noGrp="1"/>
          </p:cNvSpPr>
          <p:nvPr>
            <p:ph type="title"/>
          </p:nvPr>
        </p:nvSpPr>
        <p:spPr>
          <a:xfrm>
            <a:off x="784413" y="0"/>
            <a:ext cx="10515600" cy="1325563"/>
          </a:xfrm>
        </p:spPr>
        <p:txBody>
          <a:bodyPr/>
          <a:lstStyle/>
          <a:p>
            <a:r>
              <a:rPr lang="en-US" dirty="0">
                <a:solidFill>
                  <a:schemeClr val="bg1"/>
                </a:solidFill>
              </a:rPr>
              <a:t>Fed</a:t>
            </a:r>
            <a:r>
              <a:rPr lang="en-US" dirty="0"/>
              <a:t>: Reducing its Asset Holdings</a:t>
            </a:r>
          </a:p>
        </p:txBody>
      </p:sp>
      <p:pic>
        <p:nvPicPr>
          <p:cNvPr id="6" name="Content Placeholder 5" descr="Chart, line chart&#10;&#10;Description automatically generated">
            <a:extLst>
              <a:ext uri="{FF2B5EF4-FFF2-40B4-BE49-F238E27FC236}">
                <a16:creationId xmlns:a16="http://schemas.microsoft.com/office/drawing/2014/main" id="{53F6AF64-4FA4-4940-BB15-0807C66E7D47}"/>
              </a:ext>
            </a:extLst>
          </p:cNvPr>
          <p:cNvPicPr>
            <a:picLocks noGrp="1" noChangeAspect="1"/>
          </p:cNvPicPr>
          <p:nvPr>
            <p:ph idx="1"/>
          </p:nvPr>
        </p:nvPicPr>
        <p:blipFill>
          <a:blip r:embed="rId2" r:link="rId3"/>
          <a:stretch>
            <a:fillRect/>
          </a:stretch>
        </p:blipFill>
        <p:spPr>
          <a:xfrm>
            <a:off x="1066800" y="1201026"/>
            <a:ext cx="10058400" cy="5029200"/>
          </a:xfrm>
        </p:spPr>
      </p:pic>
      <p:sp>
        <p:nvSpPr>
          <p:cNvPr id="4" name="Slide Number Placeholder 3">
            <a:extLst>
              <a:ext uri="{FF2B5EF4-FFF2-40B4-BE49-F238E27FC236}">
                <a16:creationId xmlns:a16="http://schemas.microsoft.com/office/drawing/2014/main" id="{1BF2B2A7-D59C-8145-85DE-3BAB7943E5BE}"/>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8" name="TextBox 7">
            <a:extLst>
              <a:ext uri="{FF2B5EF4-FFF2-40B4-BE49-F238E27FC236}">
                <a16:creationId xmlns:a16="http://schemas.microsoft.com/office/drawing/2014/main" id="{F9A7371B-AD45-014B-A14F-790F244A13A7}"/>
              </a:ext>
            </a:extLst>
          </p:cNvPr>
          <p:cNvSpPr txBox="1"/>
          <p:nvPr/>
        </p:nvSpPr>
        <p:spPr>
          <a:xfrm>
            <a:off x="8281014" y="3838778"/>
            <a:ext cx="2394117" cy="369332"/>
          </a:xfrm>
          <a:prstGeom prst="rect">
            <a:avLst/>
          </a:prstGeom>
          <a:solidFill>
            <a:schemeClr val="bg1"/>
          </a:solidFill>
        </p:spPr>
        <p:txBody>
          <a:bodyPr wrap="none" rtlCol="0">
            <a:spAutoFit/>
          </a:bodyPr>
          <a:lstStyle/>
          <a:p>
            <a:r>
              <a:rPr lang="en-US" dirty="0"/>
              <a:t>Quantitative Tightening</a:t>
            </a:r>
          </a:p>
        </p:txBody>
      </p:sp>
      <p:cxnSp>
        <p:nvCxnSpPr>
          <p:cNvPr id="10" name="Straight Connector 9">
            <a:extLst>
              <a:ext uri="{FF2B5EF4-FFF2-40B4-BE49-F238E27FC236}">
                <a16:creationId xmlns:a16="http://schemas.microsoft.com/office/drawing/2014/main" id="{C7B82659-FACF-084A-BE0F-CA5FC5EA8B79}"/>
              </a:ext>
            </a:extLst>
          </p:cNvPr>
          <p:cNvCxnSpPr>
            <a:cxnSpLocks/>
          </p:cNvCxnSpPr>
          <p:nvPr/>
        </p:nvCxnSpPr>
        <p:spPr>
          <a:xfrm flipV="1">
            <a:off x="10015548" y="2306782"/>
            <a:ext cx="510443" cy="1408844"/>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57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9C44-DC2B-944E-A46A-9D0DE8D1662E}"/>
              </a:ext>
            </a:extLst>
          </p:cNvPr>
          <p:cNvSpPr>
            <a:spLocks noGrp="1"/>
          </p:cNvSpPr>
          <p:nvPr>
            <p:ph type="title"/>
          </p:nvPr>
        </p:nvSpPr>
        <p:spPr>
          <a:xfrm>
            <a:off x="875271" y="0"/>
            <a:ext cx="10515600" cy="1325563"/>
          </a:xfrm>
        </p:spPr>
        <p:txBody>
          <a:bodyPr/>
          <a:lstStyle/>
          <a:p>
            <a:r>
              <a:rPr lang="en-US" dirty="0">
                <a:solidFill>
                  <a:schemeClr val="bg1"/>
                </a:solidFill>
              </a:rPr>
              <a:t>GD</a:t>
            </a:r>
            <a:r>
              <a:rPr lang="en-US" dirty="0"/>
              <a:t>P: Quarterly Growth</a:t>
            </a:r>
          </a:p>
        </p:txBody>
      </p:sp>
      <p:sp>
        <p:nvSpPr>
          <p:cNvPr id="4" name="Slide Number Placeholder 3">
            <a:extLst>
              <a:ext uri="{FF2B5EF4-FFF2-40B4-BE49-F238E27FC236}">
                <a16:creationId xmlns:a16="http://schemas.microsoft.com/office/drawing/2014/main" id="{425183E5-391D-C948-B8F5-E54AEC8B4D4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Content Placeholder 7">
            <a:extLst>
              <a:ext uri="{FF2B5EF4-FFF2-40B4-BE49-F238E27FC236}">
                <a16:creationId xmlns:a16="http://schemas.microsoft.com/office/drawing/2014/main" id="{823A3308-D906-5147-B47A-A7F3A6636337}"/>
              </a:ext>
            </a:extLst>
          </p:cNvPr>
          <p:cNvPicPr>
            <a:picLocks noGrp="1" noChangeAspect="1"/>
          </p:cNvPicPr>
          <p:nvPr>
            <p:ph idx="1"/>
          </p:nvPr>
        </p:nvPicPr>
        <p:blipFill>
          <a:blip r:embed="rId3" r:link="rId4"/>
          <a:srcRect/>
          <a:stretch>
            <a:fillRect/>
          </a:stretch>
        </p:blipFill>
        <p:spPr>
          <a:xfrm>
            <a:off x="946150" y="1080376"/>
            <a:ext cx="10299700" cy="5149850"/>
          </a:xfrm>
        </p:spPr>
      </p:pic>
      <p:sp>
        <p:nvSpPr>
          <p:cNvPr id="3" name="TextBox 2">
            <a:extLst>
              <a:ext uri="{FF2B5EF4-FFF2-40B4-BE49-F238E27FC236}">
                <a16:creationId xmlns:a16="http://schemas.microsoft.com/office/drawing/2014/main" id="{9BDC9842-7485-78E4-5DCA-8464EC1F3057}"/>
              </a:ext>
            </a:extLst>
          </p:cNvPr>
          <p:cNvSpPr txBox="1"/>
          <p:nvPr/>
        </p:nvSpPr>
        <p:spPr>
          <a:xfrm>
            <a:off x="7657694" y="1325563"/>
            <a:ext cx="1568058" cy="1200329"/>
          </a:xfrm>
          <a:prstGeom prst="rect">
            <a:avLst/>
          </a:prstGeom>
          <a:noFill/>
        </p:spPr>
        <p:txBody>
          <a:bodyPr wrap="none" rtlCol="0">
            <a:spAutoFit/>
          </a:bodyPr>
          <a:lstStyle/>
          <a:p>
            <a:r>
              <a:rPr lang="en-US" dirty="0"/>
              <a:t>Q2-2023:	2.1%</a:t>
            </a:r>
          </a:p>
          <a:p>
            <a:r>
              <a:rPr lang="en-US" dirty="0"/>
              <a:t>Q3-2023: 4.9%</a:t>
            </a:r>
          </a:p>
          <a:p>
            <a:r>
              <a:rPr lang="en-US" dirty="0"/>
              <a:t>Q4-2023: 3.4%</a:t>
            </a:r>
          </a:p>
          <a:p>
            <a:r>
              <a:rPr lang="en-US" dirty="0"/>
              <a:t>Q1-2024</a:t>
            </a:r>
            <a:r>
              <a:rPr lang="en-US"/>
              <a:t>: 1.3%</a:t>
            </a:r>
            <a:endParaRPr lang="en-US" dirty="0"/>
          </a:p>
        </p:txBody>
      </p:sp>
    </p:spTree>
    <p:extLst>
      <p:ext uri="{BB962C8B-B14F-4D97-AF65-F5344CB8AC3E}">
        <p14:creationId xmlns:p14="http://schemas.microsoft.com/office/powerpoint/2010/main" val="198249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2968-C1F7-984E-A56D-45797AE0A894}"/>
              </a:ext>
            </a:extLst>
          </p:cNvPr>
          <p:cNvSpPr>
            <a:spLocks noGrp="1"/>
          </p:cNvSpPr>
          <p:nvPr>
            <p:ph type="title"/>
          </p:nvPr>
        </p:nvSpPr>
        <p:spPr>
          <a:xfrm>
            <a:off x="818322" y="0"/>
            <a:ext cx="10515600" cy="1325563"/>
          </a:xfrm>
        </p:spPr>
        <p:txBody>
          <a:bodyPr/>
          <a:lstStyle/>
          <a:p>
            <a:r>
              <a:rPr lang="en-US" dirty="0">
                <a:solidFill>
                  <a:schemeClr val="bg1"/>
                </a:solidFill>
              </a:rPr>
              <a:t>Mo</a:t>
            </a:r>
            <a:r>
              <a:rPr lang="en-US" dirty="0"/>
              <a:t>nthly Changes in Nonfarm Employment</a:t>
            </a:r>
          </a:p>
        </p:txBody>
      </p:sp>
      <p:sp>
        <p:nvSpPr>
          <p:cNvPr id="4" name="Slide Number Placeholder 3">
            <a:extLst>
              <a:ext uri="{FF2B5EF4-FFF2-40B4-BE49-F238E27FC236}">
                <a16:creationId xmlns:a16="http://schemas.microsoft.com/office/drawing/2014/main" id="{F188D4AF-ACFD-CE42-BD51-A0439CE1ED52}"/>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8" name="Content Placeholder 7">
            <a:extLst>
              <a:ext uri="{FF2B5EF4-FFF2-40B4-BE49-F238E27FC236}">
                <a16:creationId xmlns:a16="http://schemas.microsoft.com/office/drawing/2014/main" id="{A6BD40EF-5E41-8246-BCBD-55A7F152DDE2}"/>
              </a:ext>
            </a:extLst>
          </p:cNvPr>
          <p:cNvPicPr>
            <a:picLocks noGrp="1" noChangeAspect="1"/>
          </p:cNvPicPr>
          <p:nvPr>
            <p:ph idx="1"/>
          </p:nvPr>
        </p:nvPicPr>
        <p:blipFill>
          <a:blip r:embed="rId3" r:link="rId4"/>
          <a:srcRect/>
          <a:stretch>
            <a:fillRect/>
          </a:stretch>
        </p:blipFill>
        <p:spPr>
          <a:xfrm>
            <a:off x="1034796" y="1169022"/>
            <a:ext cx="10122408" cy="5061204"/>
          </a:xfrm>
        </p:spPr>
      </p:pic>
      <p:sp>
        <p:nvSpPr>
          <p:cNvPr id="6" name="TextBox 5">
            <a:extLst>
              <a:ext uri="{FF2B5EF4-FFF2-40B4-BE49-F238E27FC236}">
                <a16:creationId xmlns:a16="http://schemas.microsoft.com/office/drawing/2014/main" id="{2CFB54D6-A693-6872-5007-81FFB823D052}"/>
              </a:ext>
            </a:extLst>
          </p:cNvPr>
          <p:cNvSpPr txBox="1"/>
          <p:nvPr/>
        </p:nvSpPr>
        <p:spPr>
          <a:xfrm>
            <a:off x="8434464" y="1746394"/>
            <a:ext cx="2079415" cy="923330"/>
          </a:xfrm>
          <a:prstGeom prst="rect">
            <a:avLst/>
          </a:prstGeom>
          <a:noFill/>
        </p:spPr>
        <p:txBody>
          <a:bodyPr wrap="none" rtlCol="0">
            <a:spAutoFit/>
          </a:bodyPr>
          <a:lstStyle/>
          <a:p>
            <a:r>
              <a:rPr lang="en-US" dirty="0"/>
              <a:t>March:	    310,000</a:t>
            </a:r>
          </a:p>
          <a:p>
            <a:r>
              <a:rPr lang="en-US" dirty="0"/>
              <a:t>April:	    165,000</a:t>
            </a:r>
          </a:p>
          <a:p>
            <a:r>
              <a:rPr lang="en-US" dirty="0"/>
              <a:t>May:	    272,000</a:t>
            </a:r>
          </a:p>
        </p:txBody>
      </p:sp>
    </p:spTree>
    <p:extLst>
      <p:ext uri="{BB962C8B-B14F-4D97-AF65-F5344CB8AC3E}">
        <p14:creationId xmlns:p14="http://schemas.microsoft.com/office/powerpoint/2010/main" val="146642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A815-81E3-F614-B223-B7C5120744BC}"/>
              </a:ext>
            </a:extLst>
          </p:cNvPr>
          <p:cNvSpPr>
            <a:spLocks noGrp="1"/>
          </p:cNvSpPr>
          <p:nvPr>
            <p:ph type="title"/>
          </p:nvPr>
        </p:nvSpPr>
        <p:spPr>
          <a:xfrm>
            <a:off x="1001490" y="0"/>
            <a:ext cx="10515600" cy="1325563"/>
          </a:xfrm>
        </p:spPr>
        <p:txBody>
          <a:bodyPr/>
          <a:lstStyle/>
          <a:p>
            <a:r>
              <a:rPr lang="en-US" dirty="0">
                <a:solidFill>
                  <a:schemeClr val="bg1"/>
                </a:solidFill>
              </a:rPr>
              <a:t>Im</a:t>
            </a:r>
            <a:r>
              <a:rPr lang="en-US" dirty="0"/>
              <a:t>migrants to the Rescue?</a:t>
            </a:r>
          </a:p>
        </p:txBody>
      </p:sp>
      <p:pic>
        <p:nvPicPr>
          <p:cNvPr id="6" name="Content Placeholder 5">
            <a:extLst>
              <a:ext uri="{FF2B5EF4-FFF2-40B4-BE49-F238E27FC236}">
                <a16:creationId xmlns:a16="http://schemas.microsoft.com/office/drawing/2014/main" id="{98B434BF-EEAA-ED3D-002D-A72A9468E452}"/>
              </a:ext>
            </a:extLst>
          </p:cNvPr>
          <p:cNvPicPr>
            <a:picLocks noGrp="1" noChangeAspect="1"/>
          </p:cNvPicPr>
          <p:nvPr>
            <p:ph idx="1"/>
          </p:nvPr>
        </p:nvPicPr>
        <p:blipFill>
          <a:blip r:embed="rId2" r:link="rId3"/>
          <a:srcRect/>
          <a:stretch>
            <a:fillRect/>
          </a:stretch>
        </p:blipFill>
        <p:spPr>
          <a:xfrm>
            <a:off x="1186996" y="1126671"/>
            <a:ext cx="10207110" cy="5103555"/>
          </a:xfrm>
        </p:spPr>
      </p:pic>
      <p:sp>
        <p:nvSpPr>
          <p:cNvPr id="4" name="Slide Number Placeholder 3">
            <a:extLst>
              <a:ext uri="{FF2B5EF4-FFF2-40B4-BE49-F238E27FC236}">
                <a16:creationId xmlns:a16="http://schemas.microsoft.com/office/drawing/2014/main" id="{89AE69E3-7376-5D01-A24C-1D1D75BC5FF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89578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D14E-69F0-AEF3-01E8-61D6138D8611}"/>
              </a:ext>
            </a:extLst>
          </p:cNvPr>
          <p:cNvSpPr>
            <a:spLocks noGrp="1"/>
          </p:cNvSpPr>
          <p:nvPr>
            <p:ph type="title"/>
          </p:nvPr>
        </p:nvSpPr>
        <p:spPr>
          <a:xfrm>
            <a:off x="788772" y="0"/>
            <a:ext cx="10515600" cy="1325563"/>
          </a:xfrm>
        </p:spPr>
        <p:txBody>
          <a:bodyPr/>
          <a:lstStyle/>
          <a:p>
            <a:r>
              <a:rPr lang="en-US" dirty="0">
                <a:solidFill>
                  <a:schemeClr val="bg1"/>
                </a:solidFill>
              </a:rPr>
              <a:t>Wh</a:t>
            </a:r>
            <a:r>
              <a:rPr lang="en-US" dirty="0"/>
              <a:t>at About Unemployment?</a:t>
            </a:r>
          </a:p>
        </p:txBody>
      </p:sp>
      <p:pic>
        <p:nvPicPr>
          <p:cNvPr id="6" name="Content Placeholder 5" descr="A graph showing the growth of the stock market&#10;&#10;Description automatically generated with medium confidence">
            <a:extLst>
              <a:ext uri="{FF2B5EF4-FFF2-40B4-BE49-F238E27FC236}">
                <a16:creationId xmlns:a16="http://schemas.microsoft.com/office/drawing/2014/main" id="{A7C45D53-33AB-DA1F-CFB0-9164F344B902}"/>
              </a:ext>
            </a:extLst>
          </p:cNvPr>
          <p:cNvPicPr>
            <a:picLocks noGrp="1" noChangeAspect="1"/>
          </p:cNvPicPr>
          <p:nvPr>
            <p:ph idx="1"/>
          </p:nvPr>
        </p:nvPicPr>
        <p:blipFill>
          <a:blip r:embed="rId2" r:link="rId3"/>
          <a:stretch>
            <a:fillRect/>
          </a:stretch>
        </p:blipFill>
        <p:spPr>
          <a:xfrm>
            <a:off x="1021080" y="1155306"/>
            <a:ext cx="10149840" cy="5074920"/>
          </a:xfrm>
        </p:spPr>
      </p:pic>
      <p:sp>
        <p:nvSpPr>
          <p:cNvPr id="4" name="Slide Number Placeholder 3">
            <a:extLst>
              <a:ext uri="{FF2B5EF4-FFF2-40B4-BE49-F238E27FC236}">
                <a16:creationId xmlns:a16="http://schemas.microsoft.com/office/drawing/2014/main" id="{E9F8DB95-F66F-BB67-08E0-71080F9FBE9A}"/>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43277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E5B22-3BD1-B421-1FB5-AD006877177D}"/>
              </a:ext>
            </a:extLst>
          </p:cNvPr>
          <p:cNvSpPr>
            <a:spLocks noGrp="1"/>
          </p:cNvSpPr>
          <p:nvPr>
            <p:ph type="title"/>
          </p:nvPr>
        </p:nvSpPr>
        <p:spPr>
          <a:xfrm>
            <a:off x="677559" y="0"/>
            <a:ext cx="10515600" cy="1325563"/>
          </a:xfrm>
        </p:spPr>
        <p:txBody>
          <a:bodyPr/>
          <a:lstStyle/>
          <a:p>
            <a:r>
              <a:rPr lang="en-US" dirty="0">
                <a:solidFill>
                  <a:schemeClr val="bg1"/>
                </a:solidFill>
              </a:rPr>
              <a:t>And</a:t>
            </a:r>
            <a:r>
              <a:rPr lang="en-US" dirty="0"/>
              <a:t> Stocks? Way up!</a:t>
            </a:r>
          </a:p>
        </p:txBody>
      </p:sp>
      <p:pic>
        <p:nvPicPr>
          <p:cNvPr id="6" name="Content Placeholder 5" descr="A graph showing the fall of the stock market&#10;&#10;Description automatically generated">
            <a:extLst>
              <a:ext uri="{FF2B5EF4-FFF2-40B4-BE49-F238E27FC236}">
                <a16:creationId xmlns:a16="http://schemas.microsoft.com/office/drawing/2014/main" id="{A206EAD3-E432-8C7F-7483-8CA1B139D010}"/>
              </a:ext>
            </a:extLst>
          </p:cNvPr>
          <p:cNvPicPr>
            <a:picLocks noGrp="1" noChangeAspect="1"/>
          </p:cNvPicPr>
          <p:nvPr>
            <p:ph idx="1"/>
          </p:nvPr>
        </p:nvPicPr>
        <p:blipFill>
          <a:blip r:embed="rId2" r:link="rId3"/>
          <a:stretch>
            <a:fillRect/>
          </a:stretch>
        </p:blipFill>
        <p:spPr>
          <a:xfrm>
            <a:off x="1021080" y="1155306"/>
            <a:ext cx="10149840" cy="5074920"/>
          </a:xfrm>
        </p:spPr>
      </p:pic>
      <p:sp>
        <p:nvSpPr>
          <p:cNvPr id="4" name="Slide Number Placeholder 3">
            <a:extLst>
              <a:ext uri="{FF2B5EF4-FFF2-40B4-BE49-F238E27FC236}">
                <a16:creationId xmlns:a16="http://schemas.microsoft.com/office/drawing/2014/main" id="{94A0E5F0-DCB0-3DAE-54F7-E418FF7C22B2}"/>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35868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4BA2-C159-2048-8B33-2FBFC767B2A6}"/>
              </a:ext>
            </a:extLst>
          </p:cNvPr>
          <p:cNvSpPr>
            <a:spLocks noGrp="1"/>
          </p:cNvSpPr>
          <p:nvPr>
            <p:ph type="title"/>
          </p:nvPr>
        </p:nvSpPr>
        <p:spPr/>
        <p:txBody>
          <a:bodyPr/>
          <a:lstStyle/>
          <a:p>
            <a:r>
              <a:rPr lang="en-US"/>
              <a:t>Inflation</a:t>
            </a:r>
            <a:endParaRPr lang="en-US" dirty="0"/>
          </a:p>
        </p:txBody>
      </p:sp>
      <p:sp>
        <p:nvSpPr>
          <p:cNvPr id="3" name="Text Placeholder 2">
            <a:extLst>
              <a:ext uri="{FF2B5EF4-FFF2-40B4-BE49-F238E27FC236}">
                <a16:creationId xmlns:a16="http://schemas.microsoft.com/office/drawing/2014/main" id="{620DDC87-713F-0F49-B31E-73F6DDC5B9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587431-2867-EB4C-9155-DDF694B341D4}"/>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62790910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21925</TotalTime>
  <Words>883</Words>
  <Application>Microsoft Macintosh PowerPoint</Application>
  <PresentationFormat>Widescreen</PresentationFormat>
  <Paragraphs>182</Paragraphs>
  <Slides>37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Courier New</vt:lpstr>
      <vt:lpstr>Custom Design</vt:lpstr>
      <vt:lpstr>PowerPoint Presentation</vt:lpstr>
      <vt:lpstr>Outline</vt:lpstr>
      <vt:lpstr>Economic Indicators</vt:lpstr>
      <vt:lpstr>GDP: Quarterly Growth</vt:lpstr>
      <vt:lpstr>Monthly Changes in Nonfarm Employment</vt:lpstr>
      <vt:lpstr>Immigrants to the Rescue?</vt:lpstr>
      <vt:lpstr>What About Unemployment?</vt:lpstr>
      <vt:lpstr>And Stocks? Way up!</vt:lpstr>
      <vt:lpstr>Inflation</vt:lpstr>
      <vt:lpstr>Inflation: Latest Figures – Headline - CPI</vt:lpstr>
      <vt:lpstr>Which Prices?</vt:lpstr>
      <vt:lpstr>The Importance &amp; Problems with Rents</vt:lpstr>
      <vt:lpstr>Inflation Looks Better by the PCEPI</vt:lpstr>
      <vt:lpstr>My Thoughts on Inflation </vt:lpstr>
      <vt:lpstr>What’s the Fed Doing About It?</vt:lpstr>
      <vt:lpstr>Raising the Federal Funds Rate</vt:lpstr>
      <vt:lpstr> Home Prices … Falling Throughout CA</vt:lpstr>
      <vt:lpstr>Takeaways</vt:lpstr>
      <vt:lpstr>San Mateo Economy</vt:lpstr>
      <vt:lpstr>Employment in San Mateo County?</vt:lpstr>
      <vt:lpstr>The Pandemic Effect: Employment</vt:lpstr>
      <vt:lpstr>San Mateo Economy: Employment</vt:lpstr>
      <vt:lpstr>Local Population Change</vt:lpstr>
      <vt:lpstr>Working From Home</vt:lpstr>
      <vt:lpstr>San Mateo County: Summary</vt:lpstr>
      <vt:lpstr> Thank you!</vt:lpstr>
      <vt:lpstr>www.NEEDelegation.org/LocalGraphs </vt:lpstr>
      <vt:lpstr>Monthly Changes in Nonfarm Employment</vt:lpstr>
      <vt:lpstr>Employment Gap</vt:lpstr>
      <vt:lpstr>Where Have All the Workers Gone?</vt:lpstr>
      <vt:lpstr>But SUPER High to Begin With!</vt:lpstr>
      <vt:lpstr> Home Prices and Housing Starts</vt:lpstr>
      <vt:lpstr>PowerPoint Presentation</vt:lpstr>
      <vt:lpstr>Inflation: Prices up About 9%</vt:lpstr>
      <vt:lpstr>Policy  Effects: Fiscal</vt:lpstr>
      <vt:lpstr>Early Retirements Among Native Born</vt:lpstr>
      <vt:lpstr>Fed: Reducing its Asset Holdings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429</cp:revision>
  <cp:lastPrinted>2023-04-11T13:55:18Z</cp:lastPrinted>
  <dcterms:created xsi:type="dcterms:W3CDTF">2017-05-03T22:30:38Z</dcterms:created>
  <dcterms:modified xsi:type="dcterms:W3CDTF">2024-06-11T15:40:23Z</dcterms:modified>
</cp:coreProperties>
</file>