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57"/>
  </p:notesMasterIdLst>
  <p:sldIdLst>
    <p:sldId id="4142" r:id="rId2"/>
    <p:sldId id="3943" r:id="rId3"/>
    <p:sldId id="4347" r:id="rId4"/>
    <p:sldId id="4218" r:id="rId5"/>
    <p:sldId id="317" r:id="rId6"/>
    <p:sldId id="4073" r:id="rId7"/>
    <p:sldId id="278" r:id="rId8"/>
    <p:sldId id="4316" r:id="rId9"/>
    <p:sldId id="4385" r:id="rId10"/>
    <p:sldId id="4359" r:id="rId11"/>
    <p:sldId id="4223" r:id="rId12"/>
    <p:sldId id="4415" r:id="rId13"/>
    <p:sldId id="4381" r:id="rId14"/>
    <p:sldId id="4392" r:id="rId15"/>
    <p:sldId id="4353" r:id="rId16"/>
    <p:sldId id="4393" r:id="rId17"/>
    <p:sldId id="4221" r:id="rId18"/>
    <p:sldId id="4413" r:id="rId19"/>
    <p:sldId id="292" r:id="rId20"/>
    <p:sldId id="290" r:id="rId21"/>
    <p:sldId id="4379" r:id="rId22"/>
    <p:sldId id="4378" r:id="rId23"/>
    <p:sldId id="4481" r:id="rId24"/>
    <p:sldId id="4462" r:id="rId25"/>
    <p:sldId id="4463" r:id="rId26"/>
    <p:sldId id="4465" r:id="rId27"/>
    <p:sldId id="4466" r:id="rId28"/>
    <p:sldId id="4467" r:id="rId29"/>
    <p:sldId id="4483" r:id="rId30"/>
    <p:sldId id="4480" r:id="rId31"/>
    <p:sldId id="4482" r:id="rId32"/>
    <p:sldId id="4398" r:id="rId33"/>
    <p:sldId id="4402" r:id="rId34"/>
    <p:sldId id="4400" r:id="rId35"/>
    <p:sldId id="4168" r:id="rId36"/>
    <p:sldId id="4405" r:id="rId37"/>
    <p:sldId id="4357" r:id="rId38"/>
    <p:sldId id="4408" r:id="rId39"/>
    <p:sldId id="4407" r:id="rId40"/>
    <p:sldId id="4410" r:id="rId41"/>
    <p:sldId id="4411" r:id="rId42"/>
    <p:sldId id="4414" r:id="rId43"/>
    <p:sldId id="4409" r:id="rId44"/>
    <p:sldId id="4412" r:id="rId45"/>
    <p:sldId id="1197" r:id="rId46"/>
    <p:sldId id="4053" r:id="rId47"/>
    <p:sldId id="3886" r:id="rId48"/>
    <p:sldId id="4147" r:id="rId49"/>
    <p:sldId id="354" r:id="rId50"/>
    <p:sldId id="4372" r:id="rId51"/>
    <p:sldId id="4389" r:id="rId52"/>
    <p:sldId id="4390" r:id="rId53"/>
    <p:sldId id="271" r:id="rId54"/>
    <p:sldId id="4417" r:id="rId55"/>
    <p:sldId id="4416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94" autoAdjust="0"/>
    <p:restoredTop sz="94718"/>
  </p:normalViewPr>
  <p:slideViewPr>
    <p:cSldViewPr snapToGrid="0" snapToObjects="1">
      <p:cViewPr varScale="1">
        <p:scale>
          <a:sx n="98" d="100"/>
          <a:sy n="98" d="100"/>
        </p:scale>
        <p:origin x="208" y="59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77" d="100"/>
        <a:sy n="177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Graph: </a:t>
            </a:r>
            <a:r>
              <a:rPr lang="en-US" b="1" baseline="0" dirty="0" err="1"/>
              <a:t>gdp_pot_grow.png</a:t>
            </a: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The Point: </a:t>
            </a:r>
            <a:r>
              <a:rPr lang="en-US" baseline="0" dirty="0"/>
              <a:t>From 1990 – 2007, average annual US GDP growth pre-crisis is 2.94%. However, post-crisis US GDP growth is 2.19% (0.75 percentage points lower). Why is has the recovery been sluggish?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Note: </a:t>
            </a:r>
            <a:r>
              <a:rPr lang="en-US" dirty="0"/>
              <a:t>At the</a:t>
            </a:r>
            <a:r>
              <a:rPr lang="en-US" baseline="0" dirty="0"/>
              <a:t> recession’s height, the gap between quarterly GDP growth and potential growth was 2.5 percentage points.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56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192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Charts:</a:t>
            </a:r>
          </a:p>
          <a:p>
            <a:r>
              <a:rPr lang="en-US" dirty="0" err="1"/>
              <a:t>homeprices_recession.png</a:t>
            </a:r>
            <a:endParaRPr lang="en-US" dirty="0"/>
          </a:p>
          <a:p>
            <a:r>
              <a:rPr lang="en-US" dirty="0" err="1"/>
              <a:t>housing.png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62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PAYEMS.png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79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payroll_recent.png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40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90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/>
              <a:t>The fed funds rate is the interest</a:t>
            </a:r>
            <a:r>
              <a:rPr lang="en-US" baseline="0" dirty="0"/>
              <a:t> rate on overnight loans between banks. Think of it as the baseline interest rate on which banks base all other interest rates (e.g. mortgage rates)</a:t>
            </a:r>
            <a:endParaRPr lang="en-US" dirty="0"/>
          </a:p>
          <a:p>
            <a:pPr marL="228600" indent="-228600">
              <a:buAutoNum type="arabicParenBoth"/>
            </a:pPr>
            <a:r>
              <a:rPr lang="en-US" dirty="0"/>
              <a:t>FOMC</a:t>
            </a:r>
            <a:r>
              <a:rPr lang="en-US" baseline="0" dirty="0"/>
              <a:t> lowers the fed funds rate during recessions and raises the fed funds rate during expansions</a:t>
            </a:r>
          </a:p>
          <a:p>
            <a:pPr marL="228600" indent="-228600">
              <a:buAutoNum type="arabicParenBoth"/>
            </a:pPr>
            <a:r>
              <a:rPr lang="en-US" dirty="0"/>
              <a:t>Fed funds rate peaked in the 1980s as then</a:t>
            </a:r>
            <a:r>
              <a:rPr lang="en-US" baseline="0" dirty="0"/>
              <a:t> Chairman Paul Volcker sought to reign in “run away” inflation of the 1970s; doing so resulted in a recession in the early 1980s.</a:t>
            </a:r>
          </a:p>
          <a:p>
            <a:pPr marL="228600" indent="-228600">
              <a:buAutoNum type="arabicParenBoth"/>
            </a:pPr>
            <a:r>
              <a:rPr lang="en-US" baseline="0" dirty="0"/>
              <a:t>Since the 2008-09 recession, the fed funds rate has been kept near zero. </a:t>
            </a:r>
          </a:p>
          <a:p>
            <a:pPr marL="228600" indent="-228600">
              <a:buAutoNum type="arabicParenBoth"/>
            </a:pPr>
            <a:r>
              <a:rPr lang="en-US" baseline="0" dirty="0"/>
              <a:t>During the 2008-09 recession, Federal Reserve turned to unconventional tools to influence longer term interest rates to further stimulate the economy - QE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FedFunds.png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96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98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Charts:</a:t>
            </a:r>
          </a:p>
          <a:p>
            <a:r>
              <a:rPr lang="en-US" dirty="0" err="1"/>
              <a:t>homeprices_recession.png</a:t>
            </a:r>
            <a:endParaRPr lang="en-US" dirty="0"/>
          </a:p>
          <a:p>
            <a:r>
              <a:rPr lang="en-US" dirty="0" err="1"/>
              <a:t>housing.png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91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JP morgan chase 3.7 trillion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26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PAYEMS.png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322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cpi_MonthlyMA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SupplyChain/SupplyChainPressureIndex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ImportPrices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Monetary/FEDAssets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Monetary/FEDFUNDS_EffectiveRate.p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Housing/mort_recent.pn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Housing/housing_sales_new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Presentations/Base_New/Charts/0.USGraphs/Housing/Existing_Home_Sales.png" TargetMode="Externa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/Volumes/NEED_16TB/NEED/LocalGraphs/Counties/CA/San_Francisco/Zhvi_AllHomes.png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Lending/ComIndLoans_1yr.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NEED_16TB/NEED/LocalGraphs/Counties/CA/San_Mateo/laus_emp.pn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NEED_16TB/NEED/LocalGraphs/Counties/CA/San_Mateo/laus_lf.png" TargetMode="External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NEED_16TB/NEED/LocalGraphs/Counties/CA/San_Mateo/gdp_shares.pn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NEED_16TB/NEED/LocalGraphs/Counties/CA/San_Mateo/gdp_chg.pn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NEED_16TB/NEED/LocalGraphs/Counties/CA/San_Mateo/emp_shares.pn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NEED_16TB/NEED/LocalGraphs/Counties/CA/San_Mateo/emp_detail.png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ojects/HEC_Internal/Population/Reports/Counties/San_Mateo_County/Charts/TotalPop.png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Projects/HEC_Internal/Population/Reports/Counties/San_Francisco_County/Charts/TotalPop.png" TargetMode="External"/><Relationship Id="rId4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NEED_16TB/NEED/LocalGraphs/Counties/CA/San_Mateo/workfromhome_1yr.png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edelegation.org/LocalGraphs" TargetMode="Externa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GDP/gdp_panValues.png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Productivity/INDPRO.png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EMS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GDP/gdp_pot_grow.png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Spending/RSAFS.png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/Volumes/Promise%20Pegasus/FileShare/Presentations/Base_New/Charts/0.USGraphs/Housing/housing.png" TargetMode="External"/><Relationship Id="rId5" Type="http://schemas.openxmlformats.org/officeDocument/2006/relationships/image" Target="../media/image43.png"/><Relationship Id="rId4" Type="http://schemas.openxmlformats.org/officeDocument/2006/relationships/image" Target="file:////Volumes/Promise%20Pegasus/FileShare/Presentations/Base_New/Charts/0.USGraphs/Housing/homeprices_recession.png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Lending/BankCredit_1yr.png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Lending/ComIndLoans_1yr.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EMS_recent.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roll_pandemic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CLF16OV_COVID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Debt/RevolvingCredit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1776790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Economic Update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US &amp; San Mateo County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D2299F7-B118-F94E-8862-E4A57C984DB5}"/>
              </a:ext>
            </a:extLst>
          </p:cNvPr>
          <p:cNvSpPr txBox="1">
            <a:spLocks/>
          </p:cNvSpPr>
          <p:nvPr/>
        </p:nvSpPr>
        <p:spPr>
          <a:xfrm>
            <a:off x="1563596" y="3706067"/>
            <a:ext cx="9144000" cy="201168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5100" dirty="0">
                <a:solidFill>
                  <a:schemeClr val="tx2"/>
                </a:solidFill>
              </a:rPr>
              <a:t>SAMCEDA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5100" dirty="0">
                <a:solidFill>
                  <a:schemeClr val="tx2"/>
                </a:solidFill>
              </a:rPr>
              <a:t>Public Policy Committee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NEED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April 11,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6D7F51-049F-674F-8A06-04B9CAEBB587}"/>
              </a:ext>
            </a:extLst>
          </p:cNvPr>
          <p:cNvSpPr txBox="1"/>
          <p:nvPr/>
        </p:nvSpPr>
        <p:spPr>
          <a:xfrm>
            <a:off x="3774831" y="5509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0F9C511-3879-3FF6-276F-66C2A8D3E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26085" cy="193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9DE402-A07E-E4A1-2376-298349AE2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646" y="4309986"/>
            <a:ext cx="3746354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25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4BA2-C159-2048-8B33-2FBFC767B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Inflation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DDC87-713F-0F49-B31E-73F6DDC5B9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87431-2867-EB4C-9155-DDF694B34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909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D9B3A-B559-2F4D-9E1B-509ED8F61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180" y="2102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ation: Latest Figures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CB1FBB8-F642-A844-B537-1FE1E87845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669975" y="1346583"/>
            <a:ext cx="10810009" cy="488364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E4FE7-BBF4-1741-A1B3-04ABBA730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021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3BAAC-CE45-546E-23C2-936EA3591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is Not just a U.S. Problem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D6BBD427-E657-66E1-8491-4EA28A226C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1907" y="1190090"/>
            <a:ext cx="8517875" cy="490616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029552-2C97-B6DE-18CA-CFB30BAF6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510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Chart, line chart&#10;&#10;Description automatically generated">
            <a:extLst>
              <a:ext uri="{FF2B5EF4-FFF2-40B4-BE49-F238E27FC236}">
                <a16:creationId xmlns:a16="http://schemas.microsoft.com/office/drawing/2014/main" id="{3969ECD1-05F6-AA44-912F-450A71EB4B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B99C1F-B9E0-2444-891F-7AFA309F1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in the Last 6 Months – Closer to 4%!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0D90E-8765-0E47-B32E-87271A60A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D59894-2AC2-844C-A482-CFE49B8BC8C0}"/>
              </a:ext>
            </a:extLst>
          </p:cNvPr>
          <p:cNvSpPr txBox="1"/>
          <p:nvPr/>
        </p:nvSpPr>
        <p:spPr>
          <a:xfrm>
            <a:off x="6498771" y="6499290"/>
            <a:ext cx="5042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www.nytimes.com</a:t>
            </a:r>
            <a:r>
              <a:rPr lang="en-US" sz="1200" dirty="0"/>
              <a:t>/2023/01/13/opinion/cpi-inflation-</a:t>
            </a:r>
            <a:r>
              <a:rPr lang="en-US" sz="1200" dirty="0" err="1"/>
              <a:t>fed.html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33745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D23A8-7FBD-FE4E-8CBD-8D17D401F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Sup</a:t>
            </a:r>
            <a:r>
              <a:rPr lang="en-US" dirty="0"/>
              <a:t>ply Chains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828606-6940-2342-BAB8-215E2FC37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42B8B70-0A9E-0543-9930-D1B7CBED86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191337" y="1190596"/>
            <a:ext cx="10048162" cy="5024081"/>
          </a:xfrm>
        </p:spPr>
      </p:pic>
    </p:spTree>
    <p:extLst>
      <p:ext uri="{BB962C8B-B14F-4D97-AF65-F5344CB8AC3E}">
        <p14:creationId xmlns:p14="http://schemas.microsoft.com/office/powerpoint/2010/main" val="4289302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2E767-0626-3E4A-A6DD-7B199B2C3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94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Imp</a:t>
            </a:r>
            <a:r>
              <a:rPr lang="en-US" dirty="0"/>
              <a:t>ort Price Inflation WAS Very High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1860E-B719-0847-9D31-959DE6EDC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C1582C-190B-7F4C-9999-046C4557D663}"/>
              </a:ext>
            </a:extLst>
          </p:cNvPr>
          <p:cNvSpPr txBox="1"/>
          <p:nvPr/>
        </p:nvSpPr>
        <p:spPr>
          <a:xfrm>
            <a:off x="3821723" y="1839050"/>
            <a:ext cx="364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Inflation – Imported Products: 9-10%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E4720E-46B0-B547-AA32-45E153F5F7A9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378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C6179-38BB-4B93-877F-D3E29D879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My</a:t>
            </a:r>
            <a:r>
              <a:rPr lang="en-US" dirty="0"/>
              <a:t> Thoughts on the Sources of Inflation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D4062-94C1-42C1-B9BD-4179D241A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Supply Chain issues were significant – less so now.</a:t>
            </a:r>
          </a:p>
          <a:p>
            <a:r>
              <a:rPr lang="en-US" dirty="0"/>
              <a:t>Composition of spending changed significantly.</a:t>
            </a:r>
          </a:p>
          <a:p>
            <a:pPr lvl="1"/>
            <a:r>
              <a:rPr lang="en-US" dirty="0"/>
              <a:t>Is now bouncing back, as are prices.</a:t>
            </a:r>
          </a:p>
          <a:p>
            <a:r>
              <a:rPr lang="en-US" dirty="0"/>
              <a:t>Corporations have used the cover of inflation to raise prices more.</a:t>
            </a:r>
          </a:p>
          <a:p>
            <a:r>
              <a:rPr lang="en-US" dirty="0"/>
              <a:t>But there was too much total spending.</a:t>
            </a:r>
          </a:p>
          <a:p>
            <a:pPr lvl="1"/>
            <a:r>
              <a:rPr lang="en-US" dirty="0"/>
              <a:t>Fiscal stimulus led households to increase saving over 2021 by more than $2 trillion. Strong retail sales numbers suggest they are prepared to spend it.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Who is to Blame:  ARP probably too big, but the Fed could have acted sooner.</a:t>
            </a:r>
          </a:p>
          <a:p>
            <a:endParaRPr lang="en-US" dirty="0"/>
          </a:p>
          <a:p>
            <a:r>
              <a:rPr lang="en-US" dirty="0"/>
              <a:t>Bottom line: Recovery from a dramatic economic disruption is seldom painless.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E8195-C736-4289-BF84-7C9434E63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15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638C0-D6BB-E04A-B038-3AE0C4CE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Fed Doing About 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F1762-7F27-034B-9A1E-7DF4CA0A63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6F6F8E-D5F7-554C-87DD-571BD9B8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540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F6CD1-9A71-1044-B634-D5ABCF420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41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: Reducing its Asset Holdings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53F6AF64-4FA4-4940-BB15-0807C66E7D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F2B2A7-D59C-8145-85DE-3BAB7943E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D7E1D7-2438-CD40-B663-53DE18BB194C}"/>
              </a:ext>
            </a:extLst>
          </p:cNvPr>
          <p:cNvSpPr txBox="1"/>
          <p:nvPr/>
        </p:nvSpPr>
        <p:spPr>
          <a:xfrm>
            <a:off x="2310972" y="1648226"/>
            <a:ext cx="6260881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Reducing the Money Supply – A Little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Jun-Aug: $47.5 billion roll off its portfolio every 30 days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Sep: $85 billion.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A7371B-AD45-014B-A14F-790F244A13A7}"/>
              </a:ext>
            </a:extLst>
          </p:cNvPr>
          <p:cNvSpPr txBox="1"/>
          <p:nvPr/>
        </p:nvSpPr>
        <p:spPr>
          <a:xfrm>
            <a:off x="8281014" y="3838778"/>
            <a:ext cx="239411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Quantitative Tightening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B82659-FACF-084A-BE0F-CA5FC5EA8B79}"/>
              </a:ext>
            </a:extLst>
          </p:cNvPr>
          <p:cNvCxnSpPr/>
          <p:nvPr/>
        </p:nvCxnSpPr>
        <p:spPr>
          <a:xfrm flipV="1">
            <a:off x="10015548" y="2156057"/>
            <a:ext cx="628803" cy="1559569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224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3B4B8-4EA4-7A45-853F-BEA07BBF8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5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Rai</a:t>
            </a:r>
            <a:r>
              <a:rPr lang="en-US" dirty="0"/>
              <a:t>sing the Federal Funds 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34A19-F5A9-7642-8967-20E339E2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1EB9C4-8D8B-444B-9AC5-074A28721325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208239" y="1059067"/>
            <a:ext cx="10033952" cy="501697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6286152-A01C-E7E8-D19E-A3F9A60C24D1}"/>
              </a:ext>
            </a:extLst>
          </p:cNvPr>
          <p:cNvSpPr/>
          <p:nvPr/>
        </p:nvSpPr>
        <p:spPr>
          <a:xfrm>
            <a:off x="9940833" y="3291840"/>
            <a:ext cx="1042927" cy="158060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38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E6F9-A980-2348-88F6-87696A437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E8607-FDD7-E740-A0B8-3B94245F7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4493" y="1602225"/>
            <a:ext cx="6563014" cy="4351338"/>
          </a:xfrm>
        </p:spPr>
        <p:txBody>
          <a:bodyPr>
            <a:normAutofit/>
          </a:bodyPr>
          <a:lstStyle/>
          <a:p>
            <a:r>
              <a:rPr lang="en-US" dirty="0"/>
              <a:t>Economic Indicators</a:t>
            </a:r>
          </a:p>
          <a:p>
            <a:r>
              <a:rPr lang="en-US" dirty="0"/>
              <a:t>Inflation/Federal Reserve/Banks</a:t>
            </a:r>
          </a:p>
          <a:p>
            <a:r>
              <a:rPr lang="en-US" dirty="0"/>
              <a:t>The Debt Ceiling</a:t>
            </a:r>
          </a:p>
          <a:p>
            <a:r>
              <a:rPr lang="en-US" dirty="0"/>
              <a:t>The Local Economy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924DA-FE6F-254B-8EBF-5C58B48D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5385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0B8AE-6B33-1E46-901B-86647EC97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66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rtgage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22432B-E759-C04C-9BE5-266897CB8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ED5679-8139-0F44-A40C-BC27E9F4DD33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13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258CC-FF08-BF4E-9711-C223A877C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77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Sales Falling…Well, They Had Been</a:t>
            </a:r>
          </a:p>
        </p:txBody>
      </p:sp>
      <p:pic>
        <p:nvPicPr>
          <p:cNvPr id="7" name="Content Placeholder 6" descr="Chart, histogram&#10;&#10;Description automatically generated">
            <a:extLst>
              <a:ext uri="{FF2B5EF4-FFF2-40B4-BE49-F238E27FC236}">
                <a16:creationId xmlns:a16="http://schemas.microsoft.com/office/drawing/2014/main" id="{D80A7A9A-7306-4A43-8D55-2B56DE59D3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tretch>
            <a:fillRect/>
          </a:stretch>
        </p:blipFill>
        <p:spPr>
          <a:xfrm>
            <a:off x="127192" y="1559860"/>
            <a:ext cx="5892608" cy="3926494"/>
          </a:xfrm>
        </p:spPr>
      </p:pic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A4BF8187-D70B-3B4B-8AD4-D70237326D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tretch>
            <a:fillRect/>
          </a:stretch>
        </p:blipFill>
        <p:spPr>
          <a:xfrm>
            <a:off x="6172200" y="1559860"/>
            <a:ext cx="5892608" cy="3926494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F2A356-B78C-2944-8732-D2F201A97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916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3CC04A1-3536-214A-8608-B73228B70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09" y="1519101"/>
            <a:ext cx="5256685" cy="381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366198-C87D-A04B-BCFB-CE4B61BD6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me Prices … Falling Throughout CA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289BF-5FAB-E04A-9347-D90BAC9CC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0C7AA0-1932-AE48-A873-99CBA5B8C6D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79710" y="1548233"/>
            <a:ext cx="5698289" cy="41457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A350D6-8AD4-604E-A7B2-61164E259CF6}"/>
              </a:ext>
            </a:extLst>
          </p:cNvPr>
          <p:cNvPicPr>
            <a:picLocks noChangeAspect="1"/>
          </p:cNvPicPr>
          <p:nvPr/>
        </p:nvPicPr>
        <p:blipFill>
          <a:blip r:embed="rId5" r:link="rId6"/>
          <a:srcRect/>
          <a:stretch>
            <a:fillRect/>
          </a:stretch>
        </p:blipFill>
        <p:spPr>
          <a:xfrm>
            <a:off x="6174761" y="1501071"/>
            <a:ext cx="5817880" cy="423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60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5ECC0-37CB-409D-DDCA-DEAA00C36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Then Banks Started Falling…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7BA3C0-B884-7655-0E0F-0713FC3E88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FD85F-E4DE-6BC8-BEB4-6CF2786C1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3548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743BE-CE2D-560A-72D1-884783045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392" y="1203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Sili</a:t>
            </a:r>
            <a:r>
              <a:rPr lang="en-US" dirty="0"/>
              <a:t>con Valley Bank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3B1A4-6ABB-1028-5892-B9BA0BB7B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Regional mid-sized bank with $212b in assets; $6billion in capitalization (15</a:t>
            </a:r>
            <a:r>
              <a:rPr lang="en-US" baseline="30000" dirty="0"/>
              <a:t>th</a:t>
            </a:r>
            <a:r>
              <a:rPr lang="en-US" dirty="0"/>
              <a:t> largest).</a:t>
            </a:r>
          </a:p>
          <a:p>
            <a:r>
              <a:rPr lang="en-US" dirty="0"/>
              <a:t>Focused on loans to venture capital and managing the deposit accounts of startups.</a:t>
            </a:r>
          </a:p>
          <a:p>
            <a:r>
              <a:rPr lang="en-US" dirty="0"/>
              <a:t>Very rapid growth in deposits and assets between 2021 and 2022, which led to big investments in “safe” long-term Treasury bond.</a:t>
            </a:r>
          </a:p>
          <a:p>
            <a:r>
              <a:rPr lang="en-US" dirty="0"/>
              <a:t>The market value of these bonds fell drastically due to the Fed’s rise in interest rates.</a:t>
            </a:r>
          </a:p>
          <a:p>
            <a:r>
              <a:rPr lang="en-US" dirty="0"/>
              <a:t>No problem!  The bank does not incur “losses” unless it sells the bonds before maturity.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D6B618-1A5E-0F06-4453-83E28EEEB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86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F6D36-CE69-0901-A174-952776CD1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10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oops!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4B859-FF12-7014-9F5D-B9EA97092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Concentrated and sophisticated depositors see the problem and want to get their money out (FDIC insurance guarantees deposits up to $250 thousand, and 90% above this amount!).</a:t>
            </a:r>
          </a:p>
          <a:p>
            <a:r>
              <a:rPr lang="en-US" dirty="0"/>
              <a:t>Deposit withdrawals force SVB to sell those bonds.</a:t>
            </a:r>
          </a:p>
          <a:p>
            <a:r>
              <a:rPr lang="en-US" dirty="0"/>
              <a:t>Precipitating a classic bank run and leading to the FDIC seizing the bank on Friday, a month ago.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8230DF-0BAA-DEDB-199C-BCE5CA9CD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60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160F6-C226-2CDA-C3B9-82F610870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FDI</a:t>
            </a:r>
            <a:r>
              <a:rPr lang="en-US" dirty="0"/>
              <a:t>C Bank Closures, in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69DEF-7103-24F6-05EA-AEB0F27E7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“Auction” off the failed bank; all depositors paid in full.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Payoff insured deposits and liquidate bank assets</a:t>
            </a:r>
          </a:p>
          <a:p>
            <a:r>
              <a:rPr lang="en-US" dirty="0"/>
              <a:t>Under Dodd-Frank, the FDIC is supposed to use the cheaper procedure.</a:t>
            </a:r>
          </a:p>
          <a:p>
            <a:r>
              <a:rPr lang="en-US" dirty="0"/>
              <a:t>In either case, funding comes from banks payments of deposit insurance premium.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FF24B-48B0-3780-06FC-31BB926B4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9585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0A0EF-39DF-0316-DEFB-8A3B45CB2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10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/>
              <a:t>, in This Case: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ED780-0705-C64D-9B26-5B811DFAC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Janet Yellen announced that all depositors would be paid in full, and there would be complete insurance of all bank deposits for a year.</a:t>
            </a:r>
          </a:p>
          <a:p>
            <a:r>
              <a:rPr lang="en-US" dirty="0"/>
              <a:t>Senior Executives all fired.</a:t>
            </a:r>
          </a:p>
          <a:p>
            <a:r>
              <a:rPr lang="en-US" dirty="0"/>
              <a:t>Fed created a new lending program, so that banks can borrow against Treasury bonds without realizing losses.</a:t>
            </a:r>
          </a:p>
          <a:p>
            <a:r>
              <a:rPr lang="en-US" dirty="0"/>
              <a:t>The rationale was to prevent bank run spreading to other midsize banks.</a:t>
            </a:r>
            <a:endParaRPr lang="en-US" b="0" dirty="0"/>
          </a:p>
          <a:p>
            <a:pPr lvl="1"/>
            <a:r>
              <a:rPr lang="en-US" b="1" dirty="0"/>
              <a:t>One other bank recently closed, others were struggling.</a:t>
            </a:r>
          </a:p>
          <a:p>
            <a:pPr lvl="1"/>
            <a:r>
              <a:rPr lang="en-US" b="1" dirty="0"/>
              <a:t>Stock prices of a number of similar sized banks have plummeted, but are recovering.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A95041-DD4B-7929-8C86-CCDCD63F7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5966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B9FE1-1B1D-1A47-78EC-B21FCEA0B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</a:t>
            </a:r>
            <a:r>
              <a:rPr lang="en-US" dirty="0"/>
              <a:t>blems with the Bailout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65A38-C520-77E2-A7ED-63F34CD39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Political:</a:t>
            </a:r>
          </a:p>
          <a:p>
            <a:pPr lvl="1"/>
            <a:r>
              <a:rPr lang="en-US" b="1" dirty="0"/>
              <a:t>Did political favoritism play a role in bailing out well connected, sophisticated silicon valley depositors.</a:t>
            </a:r>
          </a:p>
          <a:p>
            <a:pPr lvl="1"/>
            <a:r>
              <a:rPr lang="en-US" b="1" dirty="0"/>
              <a:t>Why didn’t bank regulators see this coming? </a:t>
            </a:r>
          </a:p>
          <a:p>
            <a:r>
              <a:rPr lang="en-US" dirty="0"/>
              <a:t>Economic:  has the moral hazard of “too big to fail” been increased.</a:t>
            </a:r>
          </a:p>
          <a:p>
            <a:r>
              <a:rPr lang="en-US" dirty="0"/>
              <a:t>For the Fed:  Will the Fed have to scale back its interest rate increases to prevent wide scale financial crisis?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55F05-4E27-08D1-EB79-72819DFA0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0649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2A561-3D02-3005-0452-47A27C7E7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07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 T</a:t>
            </a:r>
            <a:r>
              <a:rPr lang="en-US" dirty="0"/>
              <a:t>his a Problem?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3E7679C5-45F4-51A5-839F-920E1339C7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2DB6F5-6E9D-AA5A-A28B-C4504E367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4B74AB-648B-8BA7-EA95-C2FD0D179800}"/>
              </a:ext>
            </a:extLst>
          </p:cNvPr>
          <p:cNvSpPr txBox="1"/>
          <p:nvPr/>
        </p:nvSpPr>
        <p:spPr>
          <a:xfrm>
            <a:off x="6694714" y="2677886"/>
            <a:ext cx="4218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Commercial and Industrial Lending - Falling</a:t>
            </a:r>
          </a:p>
        </p:txBody>
      </p:sp>
    </p:spTree>
    <p:extLst>
      <p:ext uri="{BB962C8B-B14F-4D97-AF65-F5344CB8AC3E}">
        <p14:creationId xmlns:p14="http://schemas.microsoft.com/office/powerpoint/2010/main" val="4059321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F2133-B8F4-E444-8925-B85C9CDCE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Indicators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7F2E2-CDBB-454D-8411-7DB79FE3E6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C2C103-F7D3-4943-ABEE-FF90027BF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0234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29867-D06B-4734-E6BF-CDF44FB77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07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About This?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6B8CF-9C39-7236-6836-9A8B9DFA5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5D3D31B-4810-DCC8-D1A7-C469B116E6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2480" y="968326"/>
            <a:ext cx="8441871" cy="5261900"/>
          </a:xfrm>
        </p:spPr>
      </p:pic>
    </p:spTree>
    <p:extLst>
      <p:ext uri="{BB962C8B-B14F-4D97-AF65-F5344CB8AC3E}">
        <p14:creationId xmlns:p14="http://schemas.microsoft.com/office/powerpoint/2010/main" val="41522212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16340-6CC7-CE41-D2E3-AB66EF080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DC: Shall We Create Our Own Financial Crisis?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88084-1135-26C8-BA5D-D4917A530B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22861F-A9B9-51EE-86FC-0EED5015F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693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91CD8-608E-D042-90B6-089D9FCE1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3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Exis</a:t>
            </a:r>
            <a:r>
              <a:rPr lang="en-US" dirty="0"/>
              <a:t>tential Threat: Coming This June!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338F409-8BD8-2F4F-B143-65D94C98D1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9028" y="985583"/>
            <a:ext cx="6213723" cy="488683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7715A0-41D8-824B-A6BD-C5A3C7AA4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6824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15A22-32A8-594A-B65F-89451C05C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750" y="3153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dirty="0"/>
              <a:t>hings to Know about the Debt Ceiling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40EB4-2AFB-FA49-92E6-9E5134B26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The debt limit has been </a:t>
            </a:r>
            <a:r>
              <a:rPr lang="en-US" b="0" i="0" u="sng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raised continually</a:t>
            </a: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 for more than a century.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Raising the debt limit is not about new spending; </a:t>
            </a:r>
            <a:r>
              <a:rPr lang="en-US" b="0" i="0" u="sng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it is about paying for previous choices</a:t>
            </a: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 policymakers legislated.</a:t>
            </a:r>
            <a:endParaRPr lang="en-US" b="0" dirty="0">
              <a:solidFill>
                <a:srgbClr val="101010"/>
              </a:solidFill>
              <a:latin typeface="PT Serif" panose="020A0603040505020204" pitchFamily="18" charset="77"/>
            </a:endParaRP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The uselessness of a debt limit is exhibited by the fact that only </a:t>
            </a:r>
            <a:r>
              <a:rPr lang="en-US" b="0" i="0" u="sng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one other advanced country—Denmark—has a separate debt limit rule</a:t>
            </a: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 like ours.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If debt hits the ceiling, the Treasury Department uses several </a:t>
            </a:r>
            <a:r>
              <a:rPr lang="en-US" b="0" i="0" u="sng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accounting gimmicks to postpone the day of reckoning</a:t>
            </a: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, but these typically last only a few months.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The </a:t>
            </a:r>
            <a:r>
              <a:rPr lang="en-US" b="0" i="0" u="sng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economic consequences</a:t>
            </a: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 of a large-scale, intentional default are unknown, but predictions range from </a:t>
            </a:r>
            <a:r>
              <a:rPr lang="en-US" b="0" i="0" u="sng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bad to catastrophic</a:t>
            </a: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. 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BC2A72-D715-044F-938D-3625180D8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073B67-8576-0B49-9315-8D00D05FE989}"/>
              </a:ext>
            </a:extLst>
          </p:cNvPr>
          <p:cNvSpPr txBox="1"/>
          <p:nvPr/>
        </p:nvSpPr>
        <p:spPr>
          <a:xfrm>
            <a:off x="5927834" y="6456851"/>
            <a:ext cx="56807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Souce</a:t>
            </a:r>
            <a:r>
              <a:rPr lang="en-US" sz="1200" dirty="0"/>
              <a:t>: https://</a:t>
            </a:r>
            <a:r>
              <a:rPr lang="en-US" sz="1200" dirty="0" err="1"/>
              <a:t>www.brookings.edu</a:t>
            </a:r>
            <a:r>
              <a:rPr lang="en-US" sz="1200" dirty="0"/>
              <a:t>/2023/01/19/7-things-to-know-about-the-debt-limit/</a:t>
            </a:r>
          </a:p>
        </p:txBody>
      </p:sp>
    </p:spTree>
    <p:extLst>
      <p:ext uri="{BB962C8B-B14F-4D97-AF65-F5344CB8AC3E}">
        <p14:creationId xmlns:p14="http://schemas.microsoft.com/office/powerpoint/2010/main" val="37078549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3ECAD-DDC0-734F-B25A-68F6DEBDA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Les</a:t>
            </a:r>
            <a:r>
              <a:rPr lang="en-US" dirty="0"/>
              <a:t>sons from 2011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61B14-4FFA-FE4B-8974-FE71F545C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814" y="1325563"/>
            <a:ext cx="10515600" cy="472388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Government shutdown was very costly:</a:t>
            </a:r>
          </a:p>
          <a:p>
            <a:pPr lvl="1"/>
            <a:r>
              <a:rPr lang="en-US" dirty="0"/>
              <a:t>Stock markets plunged (17%).</a:t>
            </a:r>
          </a:p>
          <a:p>
            <a:pPr lvl="1"/>
            <a:r>
              <a:rPr lang="en-US" dirty="0"/>
              <a:t>Employment growth stuttered.</a:t>
            </a:r>
          </a:p>
          <a:p>
            <a:pPr lvl="1"/>
            <a:r>
              <a:rPr lang="en-US" dirty="0"/>
              <a:t>Treasuries – downgraded credit ratings.</a:t>
            </a:r>
          </a:p>
          <a:p>
            <a:pPr lvl="1"/>
            <a:r>
              <a:rPr lang="en-US" dirty="0"/>
              <a:t>Borrowing costs rose.</a:t>
            </a:r>
          </a:p>
          <a:p>
            <a:pPr lvl="1"/>
            <a:endParaRPr lang="en-US" dirty="0"/>
          </a:p>
          <a:p>
            <a:r>
              <a:rPr lang="en-US" dirty="0"/>
              <a:t>The Debt Ceiling may be a very effective bargaining tool, but…</a:t>
            </a:r>
          </a:p>
          <a:p>
            <a:pPr lvl="1"/>
            <a:r>
              <a:rPr lang="en-US" dirty="0"/>
              <a:t>It is costly.</a:t>
            </a:r>
          </a:p>
          <a:p>
            <a:pPr lvl="1"/>
            <a:r>
              <a:rPr lang="en-US" dirty="0"/>
              <a:t>It is unnecessary.</a:t>
            </a:r>
          </a:p>
          <a:p>
            <a:pPr lvl="1"/>
            <a:endParaRPr lang="en-US" dirty="0"/>
          </a:p>
          <a:p>
            <a:r>
              <a:rPr lang="en-US" dirty="0"/>
              <a:t>Accidental partial default in 1979:</a:t>
            </a:r>
          </a:p>
          <a:p>
            <a:pPr lvl="1"/>
            <a:r>
              <a:rPr lang="en-US" dirty="0"/>
              <a:t>increased borrowing costs by $40 Billion!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0166D-9F21-7F46-9D43-567766107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097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F4664-FC0B-752A-BEC6-15CD9512FF80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Tak</a:t>
            </a:r>
            <a:r>
              <a:rPr lang="en-US" dirty="0"/>
              <a:t>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5F203-97A0-659E-B5A8-1A2A42606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1969"/>
            <a:ext cx="10678610" cy="4820099"/>
          </a:xfrm>
          <a:ln>
            <a:noFill/>
          </a:ln>
        </p:spPr>
        <p:txBody>
          <a:bodyPr>
            <a:normAutofit fontScale="85000" lnSpcReduction="20000"/>
          </a:bodyPr>
          <a:lstStyle/>
          <a:p>
            <a:r>
              <a:rPr lang="en-US" dirty="0"/>
              <a:t>Is a recession on the horizon? </a:t>
            </a:r>
          </a:p>
          <a:p>
            <a:pPr lvl="1"/>
            <a:r>
              <a:rPr lang="en-US" dirty="0"/>
              <a:t>Perhaps, but shallow?</a:t>
            </a:r>
          </a:p>
          <a:p>
            <a:pPr lvl="1"/>
            <a:r>
              <a:rPr lang="en-US" dirty="0"/>
              <a:t>Many indicators are still in the black.</a:t>
            </a:r>
          </a:p>
          <a:p>
            <a:pPr lvl="2"/>
            <a:r>
              <a:rPr lang="en-US" dirty="0"/>
              <a:t>2022-Q4 GDP growth was pretty good!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Threats to continued growth:</a:t>
            </a:r>
          </a:p>
          <a:p>
            <a:pPr lvl="1"/>
            <a:r>
              <a:rPr lang="en-US" dirty="0"/>
              <a:t>If inflation stays high, which seems unlikely.</a:t>
            </a:r>
          </a:p>
          <a:p>
            <a:pPr lvl="1"/>
            <a:r>
              <a:rPr lang="en-US" dirty="0"/>
              <a:t>Layoff contagion.</a:t>
            </a:r>
          </a:p>
          <a:p>
            <a:pPr lvl="1"/>
            <a:r>
              <a:rPr lang="en-US" dirty="0"/>
              <a:t>Debt ceiling negotiations</a:t>
            </a:r>
          </a:p>
          <a:p>
            <a:pPr lvl="2"/>
            <a:r>
              <a:rPr lang="en-US" dirty="0"/>
              <a:t>Significant cuts to government budgets may well result.</a:t>
            </a:r>
          </a:p>
          <a:p>
            <a:pPr lvl="1"/>
            <a:r>
              <a:rPr lang="en-US" dirty="0"/>
              <a:t>Broader banking crisis.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Inflation</a:t>
            </a:r>
          </a:p>
          <a:p>
            <a:pPr lvl="1"/>
            <a:r>
              <a:rPr lang="en-US" dirty="0"/>
              <a:t>Is both a supply and demand side issue.  Fed can only work on demand side.</a:t>
            </a:r>
          </a:p>
          <a:p>
            <a:pPr lvl="1"/>
            <a:r>
              <a:rPr lang="en-US" dirty="0"/>
              <a:t>But there are many supply side issues: war, weather, avian flu….</a:t>
            </a:r>
          </a:p>
          <a:p>
            <a:pPr lvl="1"/>
            <a:r>
              <a:rPr lang="en-US" dirty="0"/>
              <a:t>Certainly trending in the right direction.</a:t>
            </a:r>
          </a:p>
        </p:txBody>
      </p:sp>
    </p:spTree>
    <p:extLst>
      <p:ext uri="{BB962C8B-B14F-4D97-AF65-F5344CB8AC3E}">
        <p14:creationId xmlns:p14="http://schemas.microsoft.com/office/powerpoint/2010/main" val="397561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5915C-D602-0C4D-9AEA-297E902C5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 Mateo Economy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D05DFA-B941-6143-801A-60D6AB1344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0C957E-3C16-D746-9326-39CD7D83F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8737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E175A-C6B5-3F4F-9BEE-5B147673E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8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in San Mateo County?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90FBDC9-5178-8348-A516-BBED0E30718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58799" y="1456752"/>
            <a:ext cx="5760107" cy="4184228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A5FD49C-5C2A-EC42-9281-D07B23F4AC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rcRect/>
          <a:stretch>
            <a:fillRect/>
          </a:stretch>
        </p:blipFill>
        <p:spPr>
          <a:xfrm>
            <a:off x="6173091" y="1456752"/>
            <a:ext cx="5760107" cy="418422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D38573-FB5D-A64C-9FED-EE7FAF690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5750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93ADB-A08B-FB48-9E90-336EECEFB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55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San</a:t>
            </a:r>
            <a:r>
              <a:rPr lang="en-US" dirty="0"/>
              <a:t> Mateo Economy: GDP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D1CF081-CA58-3744-8AE8-E0FACB021A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70711" y="1202981"/>
            <a:ext cx="10050578" cy="502528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ED85D2-E0EC-2E44-B2F1-081DA2202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6563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69294-9FB8-4046-B480-2D90CAF8C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58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Pandemic Effect: GDP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E37D4DC-78F0-3D47-827A-47A12DE4AA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70711" y="1202981"/>
            <a:ext cx="10050578" cy="502528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D52D62-1678-174B-BED4-BEDD9E0AF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565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C2E73-5658-FE48-B187-7A875731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87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Hea</a:t>
            </a:r>
            <a:r>
              <a:rPr lang="en-US" dirty="0"/>
              <a:t>dline (9 months ago…):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8F0EE6-CFA7-0542-BB2D-BE935D166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DAC8DE-55E7-8242-BAB4-B6C69AFC3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513" y="1631712"/>
            <a:ext cx="5990974" cy="367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924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A4CE0-A180-4F42-B392-4643323D5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8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San</a:t>
            </a:r>
            <a:r>
              <a:rPr lang="en-US" dirty="0"/>
              <a:t> Mateo Economy: Employment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BC27A42-4141-EC46-A3D1-443CCCF765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70711" y="1202981"/>
            <a:ext cx="10050578" cy="502528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2A77CE-ED1A-CB4D-A9AD-5BED4B232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4400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BCA2D-AEE0-E24F-849A-111FF1212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55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Pandemic Effect: Employment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F4D37E5-E560-A649-81B6-A0AAFA6352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70711" y="1202981"/>
            <a:ext cx="10050578" cy="502528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67B45-A025-C74E-B34A-C423235D0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6972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FAA8C-002D-0B43-A355-1144A792B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Loc</a:t>
            </a:r>
            <a:r>
              <a:rPr lang="en-US" dirty="0"/>
              <a:t>al Population Change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0371358-46D2-7F4E-BF42-2F0286F1CF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80635" y="1325563"/>
            <a:ext cx="5939165" cy="4318074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29DD64F-8905-0C46-B0E9-54C67C6030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rcRect/>
          <a:stretch>
            <a:fillRect/>
          </a:stretch>
        </p:blipFill>
        <p:spPr>
          <a:xfrm>
            <a:off x="6172199" y="1325563"/>
            <a:ext cx="5939165" cy="4318074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0F9256-AD09-9442-B003-06D7383FC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2323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CF8F6-75F1-2C4D-80FA-93C155CD5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54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Wo</a:t>
            </a:r>
            <a:r>
              <a:rPr lang="en-US" dirty="0"/>
              <a:t>rking From Home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4FE47C6-CB69-1F46-A57C-7427CF723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504612" y="1003653"/>
            <a:ext cx="7182775" cy="522657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83CF8-BDB1-E447-A769-7E556A734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0119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90CAD-B6C8-E747-9364-18B663110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55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San</a:t>
            </a:r>
            <a:r>
              <a:rPr lang="en-US" dirty="0"/>
              <a:t> Mateo County: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ADCD6-2EB5-344C-A587-090627371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 prices are falling as they are elsewhere in CA.</a:t>
            </a:r>
          </a:p>
          <a:p>
            <a:r>
              <a:rPr lang="en-US" dirty="0"/>
              <a:t>San Mateo County has been altered by the pandemic.</a:t>
            </a:r>
          </a:p>
          <a:p>
            <a:pPr lvl="1"/>
            <a:r>
              <a:rPr lang="en-US" dirty="0"/>
              <a:t>Lots of working from home.</a:t>
            </a:r>
          </a:p>
          <a:p>
            <a:pPr lvl="1"/>
            <a:r>
              <a:rPr lang="en-US" dirty="0"/>
              <a:t>An economy more focused on manufacturing relative to ag.</a:t>
            </a:r>
          </a:p>
          <a:p>
            <a:pPr lvl="2"/>
            <a:r>
              <a:rPr lang="en-US" dirty="0"/>
              <a:t>GDP has grown faster than in CA or the US.</a:t>
            </a:r>
          </a:p>
          <a:p>
            <a:pPr lvl="2"/>
            <a:r>
              <a:rPr lang="en-US" dirty="0"/>
              <a:t>Employment has not.</a:t>
            </a:r>
          </a:p>
          <a:p>
            <a:r>
              <a:rPr lang="en-US" dirty="0"/>
              <a:t>If this shift is permanent, that could be good for San Mateo County.</a:t>
            </a:r>
          </a:p>
          <a:p>
            <a:r>
              <a:rPr lang="en-US" dirty="0"/>
              <a:t>However, countywide population declines are concerning.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B3EC68-0451-244E-A4D9-69F1979D4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5518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endParaRPr lang="en-US" dirty="0"/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2483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70583-B943-B44B-8490-B6803B3B7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hlinkClick r:id="rId2"/>
              </a:rPr>
              <a:t>www.NEEDelegation.org/LocalGraphs</a:t>
            </a:r>
            <a:br>
              <a:rPr lang="en-US" sz="5000" dirty="0"/>
            </a:br>
            <a:endParaRPr lang="en-US" sz="5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C2BF2-AD29-174E-8A41-AD8AEFCC2B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every state and county in the United States.</a:t>
            </a:r>
          </a:p>
          <a:p>
            <a:r>
              <a:rPr lang="en-US" dirty="0"/>
              <a:t>Detailed graphs on employment, housing, moves, and other statistics.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CEAAA-E031-8B48-B3E4-329ACA54D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5381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EED9167-0C90-0249-AC37-95007AA09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867384" y="1088877"/>
            <a:ext cx="10282698" cy="514134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C4BD39-2117-415E-A656-F9F391A0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3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 Trajectory: Pandemic Plunge!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952D9-4526-4892-AD54-F2C1EC13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2B28F7-D760-44C1-A506-2B4A4A778A45}"/>
              </a:ext>
            </a:extLst>
          </p:cNvPr>
          <p:cNvSpPr txBox="1"/>
          <p:nvPr/>
        </p:nvSpPr>
        <p:spPr>
          <a:xfrm>
            <a:off x="6635393" y="3429000"/>
            <a:ext cx="4149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GDP is: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$0.3 Trillion below 2019 forecast.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$1.2 Trillion ABOVE 2019-Q4 level.</a:t>
            </a:r>
          </a:p>
        </p:txBody>
      </p:sp>
    </p:spTree>
    <p:extLst>
      <p:ext uri="{BB962C8B-B14F-4D97-AF65-F5344CB8AC3E}">
        <p14:creationId xmlns:p14="http://schemas.microsoft.com/office/powerpoint/2010/main" val="28617597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401F3-3360-784A-BFFF-A5813789B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940" y="3153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Ind</a:t>
            </a:r>
            <a:r>
              <a:rPr lang="en-US" dirty="0"/>
              <a:t>ustrial Production (</a:t>
            </a:r>
            <a:r>
              <a:rPr lang="en-US" dirty="0" err="1"/>
              <a:t>Manuf</a:t>
            </a:r>
            <a:r>
              <a:rPr lang="en-US" dirty="0"/>
              <a:t>, Util, Mining)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07581432-9301-3D48-A570-7F5B24421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954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42A491-EB7B-E64A-B8E4-309882B7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0450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968-C1F7-984E-A56D-45797AE0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9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nthly Changes in Nonfarm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D4AF-ACFD-CE42-BD51-A0439CE1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BD40EF-5E41-8246-BCBD-55A7F152D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34796" y="1169022"/>
            <a:ext cx="10122408" cy="5061204"/>
          </a:xfrm>
        </p:spPr>
      </p:pic>
    </p:spTree>
    <p:extLst>
      <p:ext uri="{BB962C8B-B14F-4D97-AF65-F5344CB8AC3E}">
        <p14:creationId xmlns:p14="http://schemas.microsoft.com/office/powerpoint/2010/main" val="4178369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29C44-DC2B-944E-A46A-9D0DE8D16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27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P: Quarterly Growth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183E5-391D-C948-B8F5-E54AEC8B4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23A3308-D906-5147-B47A-A7F3A6636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946150" y="1080376"/>
            <a:ext cx="10299700" cy="5149850"/>
          </a:xfrm>
        </p:spPr>
      </p:pic>
    </p:spTree>
    <p:extLst>
      <p:ext uri="{BB962C8B-B14F-4D97-AF65-F5344CB8AC3E}">
        <p14:creationId xmlns:p14="http://schemas.microsoft.com/office/powerpoint/2010/main" val="25616791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840AB-BEAF-CE19-2483-C8757A794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5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</a:t>
            </a:r>
            <a:r>
              <a:rPr lang="en-US" dirty="0"/>
              <a:t>me Explanations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B54EA5-33A5-82FA-5DAE-A4E3DA99E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4ECF4B6-2969-D4EB-869C-ACF883087E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42" y="907429"/>
            <a:ext cx="8945857" cy="532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63C81D-C977-F54D-9E6B-1165CA65648A}"/>
              </a:ext>
            </a:extLst>
          </p:cNvPr>
          <p:cNvSpPr txBox="1"/>
          <p:nvPr/>
        </p:nvSpPr>
        <p:spPr>
          <a:xfrm>
            <a:off x="4488060" y="4086892"/>
            <a:ext cx="3215880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500 Thousand: Long COVID Exits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1-2%: Long Social Distancing</a:t>
            </a:r>
          </a:p>
        </p:txBody>
      </p:sp>
    </p:spTree>
    <p:extLst>
      <p:ext uri="{BB962C8B-B14F-4D97-AF65-F5344CB8AC3E}">
        <p14:creationId xmlns:p14="http://schemas.microsoft.com/office/powerpoint/2010/main" val="10826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29A31-5B83-304E-A038-6D1B24E9D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8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/>
              <a:t> SUPER High to Begin With!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7D04E911-8F3B-1D4B-92BE-075479DAE0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A950F4-B854-9849-B6AE-1A0B67287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9910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– Falling! Job is not done.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70711" y="1197222"/>
            <a:ext cx="10050578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738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66198-C87D-A04B-BCFB-CE4B61BD6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me Prices and Housing Starts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289BF-5FAB-E04A-9347-D90BAC9CC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0C7AA0-1932-AE48-A873-99CBA5B8C6D0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340399" y="1507919"/>
            <a:ext cx="5749267" cy="38309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A350D6-8AD4-604E-A7B2-61164E259CF6}"/>
              </a:ext>
            </a:extLst>
          </p:cNvPr>
          <p:cNvPicPr>
            <a:picLocks noChangeAspect="1"/>
          </p:cNvPicPr>
          <p:nvPr/>
        </p:nvPicPr>
        <p:blipFill>
          <a:blip r:embed="rId5" r:link="rId6"/>
          <a:srcRect/>
          <a:stretch>
            <a:fillRect/>
          </a:stretch>
        </p:blipFill>
        <p:spPr>
          <a:xfrm>
            <a:off x="6096001" y="1500604"/>
            <a:ext cx="5771223" cy="384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9263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E524E-A3F7-C993-1F49-FA35B39A6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Ban</a:t>
            </a:r>
            <a:r>
              <a:rPr lang="en-US" dirty="0"/>
              <a:t>king Crisis and Bank Credit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77265FC0-12DA-3E68-CB96-837AB37A35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21080" y="1112839"/>
            <a:ext cx="10149840" cy="50749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35DEA-119F-8644-3950-CF82A3B8D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3529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0BFF7-D0D3-C466-093A-EFD9B0164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Ban</a:t>
            </a:r>
            <a:r>
              <a:rPr lang="en-US" dirty="0"/>
              <a:t>king Crisis has Hit Commercial Loans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A84453C0-A898-62B8-5A51-11894D6323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03960" y="1155306"/>
            <a:ext cx="10149840" cy="50749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A7613-5AD9-BB3A-B993-1AED5A911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610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968-C1F7-984E-A56D-45797AE0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nthly Changes in Nonfarm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D4AF-ACFD-CE42-BD51-A0439CE1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BD40EF-5E41-8246-BCBD-55A7F152D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34796" y="1169022"/>
            <a:ext cx="10122408" cy="506120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DC8EA9-8691-8542-8EE8-2504701EDF7B}"/>
              </a:ext>
            </a:extLst>
          </p:cNvPr>
          <p:cNvSpPr txBox="1"/>
          <p:nvPr/>
        </p:nvSpPr>
        <p:spPr>
          <a:xfrm>
            <a:off x="8550829" y="1848254"/>
            <a:ext cx="1981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February:  326,000</a:t>
            </a:r>
          </a:p>
          <a:p>
            <a:r>
              <a:rPr lang="en-US" dirty="0"/>
              <a:t>March:      236,000</a:t>
            </a:r>
          </a:p>
        </p:txBody>
      </p:sp>
    </p:spTree>
    <p:extLst>
      <p:ext uri="{BB962C8B-B14F-4D97-AF65-F5344CB8AC3E}">
        <p14:creationId xmlns:p14="http://schemas.microsoft.com/office/powerpoint/2010/main" val="2916954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E4C00-6EC5-8D44-B8A7-FCDF59A6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D7D96-E13D-744D-9726-53AA9AE6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5D61EB-A64B-A048-8D42-438CE603E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BA220B-7EE2-9043-A729-4472610F60DF}"/>
              </a:ext>
            </a:extLst>
          </p:cNvPr>
          <p:cNvSpPr txBox="1"/>
          <p:nvPr/>
        </p:nvSpPr>
        <p:spPr>
          <a:xfrm>
            <a:off x="6293567" y="3346294"/>
            <a:ext cx="4668723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100" dirty="0"/>
              <a:t>3.1 Million ABOVE February, 2020.</a:t>
            </a:r>
          </a:p>
          <a:p>
            <a:r>
              <a:rPr lang="en-US" sz="2100" dirty="0"/>
              <a:t>5.0 Million BELOW where we should be.</a:t>
            </a:r>
          </a:p>
        </p:txBody>
      </p:sp>
    </p:spTree>
    <p:extLst>
      <p:ext uri="{BB962C8B-B14F-4D97-AF65-F5344CB8AC3E}">
        <p14:creationId xmlns:p14="http://schemas.microsoft.com/office/powerpoint/2010/main" val="68597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16BD7-73F1-C6CE-B8E5-CA64F48FC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32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Have All the Workers Gone?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C43C12-E557-96C7-2A62-25D9991662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17241" y="1151467"/>
            <a:ext cx="10157518" cy="507875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62EF5-0D2B-EAB0-195D-2931FD4C5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F7C67E-C23B-1D4E-9301-814DEC80BD11}"/>
              </a:ext>
            </a:extLst>
          </p:cNvPr>
          <p:cNvSpPr txBox="1"/>
          <p:nvPr/>
        </p:nvSpPr>
        <p:spPr>
          <a:xfrm>
            <a:off x="7744177" y="3593228"/>
            <a:ext cx="375019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2.6 million below where we should be</a:t>
            </a:r>
          </a:p>
        </p:txBody>
      </p:sp>
    </p:spTree>
    <p:extLst>
      <p:ext uri="{BB962C8B-B14F-4D97-AF65-F5344CB8AC3E}">
        <p14:creationId xmlns:p14="http://schemas.microsoft.com/office/powerpoint/2010/main" val="84280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704EC-075D-4C43-8BF0-1B8724676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3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Bor</a:t>
            </a:r>
            <a:r>
              <a:rPr lang="en-US" dirty="0"/>
              <a:t>rowing on Credit Has Recovered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8EB5312-DD24-CF40-9FD1-7EF6C9C98E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943300" y="1170878"/>
            <a:ext cx="10110827" cy="505934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F8BFB-826C-7045-90E6-C8EACB96E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4BBB0D3-53A8-4540-A2E0-F76E82D43BCF}"/>
              </a:ext>
            </a:extLst>
          </p:cNvPr>
          <p:cNvCxnSpPr>
            <a:cxnSpLocks/>
          </p:cNvCxnSpPr>
          <p:nvPr/>
        </p:nvCxnSpPr>
        <p:spPr>
          <a:xfrm flipV="1">
            <a:off x="1840523" y="1688123"/>
            <a:ext cx="9061939" cy="3235569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75439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20175</TotalTime>
  <Words>1633</Words>
  <Application>Microsoft Macintosh PowerPoint</Application>
  <PresentationFormat>Widescreen</PresentationFormat>
  <Paragraphs>264</Paragraphs>
  <Slides>55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Arial</vt:lpstr>
      <vt:lpstr>Calibri</vt:lpstr>
      <vt:lpstr>Courier New</vt:lpstr>
      <vt:lpstr>PT Serif</vt:lpstr>
      <vt:lpstr>Custom Design</vt:lpstr>
      <vt:lpstr>PowerPoint Presentation</vt:lpstr>
      <vt:lpstr>Outline</vt:lpstr>
      <vt:lpstr>Economic Indicators</vt:lpstr>
      <vt:lpstr>Headline (9 months ago…):</vt:lpstr>
      <vt:lpstr>GDP: Quarterly Growth</vt:lpstr>
      <vt:lpstr>Monthly Changes in Nonfarm Employment</vt:lpstr>
      <vt:lpstr>Employment Gap</vt:lpstr>
      <vt:lpstr>Where Have All the Workers Gone?</vt:lpstr>
      <vt:lpstr>Borrowing on Credit Has Recovered</vt:lpstr>
      <vt:lpstr>Inflation</vt:lpstr>
      <vt:lpstr>Inflation: Latest Figures</vt:lpstr>
      <vt:lpstr>Inflation is Not just a U.S. Problem</vt:lpstr>
      <vt:lpstr>Inflation in the Last 6 Months – Closer to 4%!</vt:lpstr>
      <vt:lpstr>Supply Chains</vt:lpstr>
      <vt:lpstr>Import Price Inflation WAS Very High</vt:lpstr>
      <vt:lpstr>My Thoughts on the Sources of Inflation </vt:lpstr>
      <vt:lpstr>What’s the Fed Doing About It?</vt:lpstr>
      <vt:lpstr>Fed: Reducing its Asset Holdings</vt:lpstr>
      <vt:lpstr>Raising the Federal Funds Rate</vt:lpstr>
      <vt:lpstr>Mortgage Rates</vt:lpstr>
      <vt:lpstr>Home Sales Falling…Well, They Had Been</vt:lpstr>
      <vt:lpstr> Home Prices … Falling Throughout CA</vt:lpstr>
      <vt:lpstr>And Then Banks Started Falling…</vt:lpstr>
      <vt:lpstr>Silicon Valley Bank</vt:lpstr>
      <vt:lpstr>Whoops!</vt:lpstr>
      <vt:lpstr>FDIC Bank Closures, in General</vt:lpstr>
      <vt:lpstr>But, in This Case:</vt:lpstr>
      <vt:lpstr>Problems with the Bailout</vt:lpstr>
      <vt:lpstr>Is This a Problem?</vt:lpstr>
      <vt:lpstr>What About This?</vt:lpstr>
      <vt:lpstr>DC: Shall We Create Our Own Financial Crisis?</vt:lpstr>
      <vt:lpstr>Existential Threat: Coming This June!</vt:lpstr>
      <vt:lpstr>5 Things to Know about the Debt Ceiling</vt:lpstr>
      <vt:lpstr>Lessons from 2011</vt:lpstr>
      <vt:lpstr>Takeaways</vt:lpstr>
      <vt:lpstr>San Mateo Economy</vt:lpstr>
      <vt:lpstr>Employment in San Mateo County?</vt:lpstr>
      <vt:lpstr>San Mateo Economy: GDP</vt:lpstr>
      <vt:lpstr>The Pandemic Effect: GDP</vt:lpstr>
      <vt:lpstr>San Mateo Economy: Employment</vt:lpstr>
      <vt:lpstr>The Pandemic Effect: Employment</vt:lpstr>
      <vt:lpstr>Local Population Change</vt:lpstr>
      <vt:lpstr>Working From Home</vt:lpstr>
      <vt:lpstr>San Mateo County: Summary</vt:lpstr>
      <vt:lpstr> Thank you!</vt:lpstr>
      <vt:lpstr>www.NEEDelegation.org/LocalGraphs </vt:lpstr>
      <vt:lpstr>GDP Trajectory: Pandemic Plunge!</vt:lpstr>
      <vt:lpstr>Industrial Production (Manuf, Util, Mining)</vt:lpstr>
      <vt:lpstr>Monthly Changes in Nonfarm Employment</vt:lpstr>
      <vt:lpstr>Some Explanations</vt:lpstr>
      <vt:lpstr>But SUPER High to Begin With!</vt:lpstr>
      <vt:lpstr>Inflation – Falling! Job is not done.</vt:lpstr>
      <vt:lpstr> Home Prices and Housing Starts</vt:lpstr>
      <vt:lpstr>Banking Crisis and Bank Credit</vt:lpstr>
      <vt:lpstr>Banking Crisis has Hit Commercial Loans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420</cp:revision>
  <cp:lastPrinted>2023-04-11T13:55:18Z</cp:lastPrinted>
  <dcterms:created xsi:type="dcterms:W3CDTF">2017-05-03T22:30:38Z</dcterms:created>
  <dcterms:modified xsi:type="dcterms:W3CDTF">2023-04-11T15:33:47Z</dcterms:modified>
</cp:coreProperties>
</file>