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2"/>
  </p:notesMasterIdLst>
  <p:sldIdLst>
    <p:sldId id="4142" r:id="rId2"/>
    <p:sldId id="328" r:id="rId3"/>
    <p:sldId id="3935" r:id="rId4"/>
    <p:sldId id="1029" r:id="rId5"/>
    <p:sldId id="4001" r:id="rId6"/>
    <p:sldId id="4428" r:id="rId7"/>
    <p:sldId id="4506" r:id="rId8"/>
    <p:sldId id="4532" r:id="rId9"/>
    <p:sldId id="332" r:id="rId10"/>
    <p:sldId id="4533" r:id="rId11"/>
    <p:sldId id="4535" r:id="rId12"/>
    <p:sldId id="4534" r:id="rId13"/>
    <p:sldId id="1316" r:id="rId14"/>
    <p:sldId id="1309" r:id="rId15"/>
    <p:sldId id="4347" r:id="rId16"/>
    <p:sldId id="4218" r:id="rId17"/>
    <p:sldId id="317" r:id="rId18"/>
    <p:sldId id="4485" r:id="rId19"/>
    <p:sldId id="278" r:id="rId20"/>
    <p:sldId id="4316" r:id="rId21"/>
    <p:sldId id="4357" r:id="rId22"/>
    <p:sldId id="4519" r:id="rId23"/>
    <p:sldId id="4063" r:id="rId24"/>
    <p:sldId id="4223" r:id="rId25"/>
    <p:sldId id="4415" r:id="rId26"/>
    <p:sldId id="4392" r:id="rId27"/>
    <p:sldId id="4353" r:id="rId28"/>
    <p:sldId id="4362" r:id="rId29"/>
    <p:sldId id="4393" r:id="rId30"/>
    <p:sldId id="4221" r:id="rId31"/>
    <p:sldId id="4370" r:id="rId32"/>
    <p:sldId id="290" r:id="rId33"/>
    <p:sldId id="4378" r:id="rId34"/>
    <p:sldId id="4168" r:id="rId35"/>
    <p:sldId id="4518" r:id="rId36"/>
    <p:sldId id="4515" r:id="rId37"/>
    <p:sldId id="4520" r:id="rId38"/>
    <p:sldId id="4521" r:id="rId39"/>
    <p:sldId id="4412" r:id="rId40"/>
    <p:sldId id="4522" r:id="rId41"/>
    <p:sldId id="4502" r:id="rId42"/>
    <p:sldId id="4419" r:id="rId43"/>
    <p:sldId id="4524" r:id="rId44"/>
    <p:sldId id="4525" r:id="rId45"/>
    <p:sldId id="4526" r:id="rId46"/>
    <p:sldId id="4527" r:id="rId47"/>
    <p:sldId id="4528" r:id="rId48"/>
    <p:sldId id="4529" r:id="rId49"/>
    <p:sldId id="4531" r:id="rId50"/>
    <p:sldId id="412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9" autoAdjust="0"/>
    <p:restoredTop sz="93873"/>
  </p:normalViewPr>
  <p:slideViewPr>
    <p:cSldViewPr snapToGrid="0" snapToObjects="1">
      <p:cViewPr varScale="1">
        <p:scale>
          <a:sx n="80" d="100"/>
          <a:sy n="80" d="100"/>
        </p:scale>
        <p:origin x="192" y="9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1type_nom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2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_UpperLimi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file:////Volumes/NEED_16TB/NEED/LocalGraphs/Counties/CA/Contra_Costa/zillow_rent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file:////Volumes/NEED_16TB/NEED/LocalGraphs/Counties/CA/Contra_Costa/Zhvi_AllHomes.png" TargetMode="Externa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Documents/Screen%20Shot%202023-07-25%20at%209.48.46%20AM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Federal Debt, The Economy,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and Social Programs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20722C-CBBA-870D-E397-B494A062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7B26E-EDB6-7F4E-D702-53CEB8F2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B8F1847-9FC5-FF6C-32CF-9F00A0CEDB6F}"/>
              </a:ext>
            </a:extLst>
          </p:cNvPr>
          <p:cNvSpPr txBox="1">
            <a:spLocks/>
          </p:cNvSpPr>
          <p:nvPr/>
        </p:nvSpPr>
        <p:spPr>
          <a:xfrm>
            <a:off x="1500351" y="3719284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900" dirty="0"/>
              <a:t>Financial Forum, Rossmoor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July 23,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8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ED36-E06E-C457-DFC5-6B9CEF0E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Debt Over Time</a:t>
            </a:r>
          </a:p>
        </p:txBody>
      </p:sp>
      <p:pic>
        <p:nvPicPr>
          <p:cNvPr id="6" name="Content Placeholder 5" descr="A graph showing the growth of the company's financial debt&#10;&#10;Description automatically generated">
            <a:extLst>
              <a:ext uri="{FF2B5EF4-FFF2-40B4-BE49-F238E27FC236}">
                <a16:creationId xmlns:a16="http://schemas.microsoft.com/office/drawing/2014/main" id="{2E48009F-E5CB-1C23-49B7-11ED19D9B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10621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0E28A-37C9-52AA-90EC-AC14266E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3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E469-CA83-C228-A705-6F314C24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106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Debt: One Important Caveat</a:t>
            </a:r>
          </a:p>
        </p:txBody>
      </p:sp>
      <p:pic>
        <p:nvPicPr>
          <p:cNvPr id="6" name="Content Placeholder 5" descr="A blue map with white text and numbers&#10;&#10;Description automatically generated">
            <a:extLst>
              <a:ext uri="{FF2B5EF4-FFF2-40B4-BE49-F238E27FC236}">
                <a16:creationId xmlns:a16="http://schemas.microsoft.com/office/drawing/2014/main" id="{ED986BC8-2576-47A5-F48A-50EBD283A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611" y="1570038"/>
            <a:ext cx="802277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84ADE-F811-567E-5D89-D0005239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4F85FB-D60B-5B21-EBB9-E713E9C7CCB9}"/>
              </a:ext>
            </a:extLst>
          </p:cNvPr>
          <p:cNvSpPr/>
          <p:nvPr/>
        </p:nvSpPr>
        <p:spPr>
          <a:xfrm>
            <a:off x="3856383" y="3803374"/>
            <a:ext cx="5128591" cy="107342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3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ED36-E06E-C457-DFC5-6B9CEF0E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Debt Over Time: 2 Types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48009F-E5CB-1C23-49B7-11ED19D9B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10621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0E28A-37C9-52AA-90EC-AC14266E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2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32" y="1325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Debt: A Second Important Caveat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89508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$24.7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BC2D19-ECDD-FE08-D6C2-FD4ACFF8A434}"/>
              </a:ext>
            </a:extLst>
          </p:cNvPr>
          <p:cNvSpPr txBox="1"/>
          <p:nvPr/>
        </p:nvSpPr>
        <p:spPr>
          <a:xfrm>
            <a:off x="1736217" y="5287270"/>
            <a:ext cx="871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care about public debt RELATIVE to GDP, not it’s ABSOLUTE level.</a:t>
            </a:r>
          </a:p>
        </p:txBody>
      </p:sp>
    </p:spTree>
    <p:extLst>
      <p:ext uri="{BB962C8B-B14F-4D97-AF65-F5344CB8AC3E}">
        <p14:creationId xmlns:p14="http://schemas.microsoft.com/office/powerpoint/2010/main" val="6276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2133-B8F4-E444-8925-B85C9CDC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F2E2-CDBB-454D-8411-7DB79FE3E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2C103-F7D3-4943-ABEE-FF90027B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02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 July 28,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CB1D7-CD4D-1B88-CFDB-49B9FCB48AB5}"/>
              </a:ext>
            </a:extLst>
          </p:cNvPr>
          <p:cNvSpPr txBox="1"/>
          <p:nvPr/>
        </p:nvSpPr>
        <p:spPr>
          <a:xfrm rot="19314356">
            <a:off x="4260792" y="3423951"/>
            <a:ext cx="25950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Old news….</a:t>
            </a:r>
          </a:p>
        </p:txBody>
      </p:sp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C9842-7485-78E4-5DCA-8464EC1F3057}"/>
              </a:ext>
            </a:extLst>
          </p:cNvPr>
          <p:cNvSpPr txBox="1"/>
          <p:nvPr/>
        </p:nvSpPr>
        <p:spPr>
          <a:xfrm>
            <a:off x="7657694" y="1325563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Q3-2022: 3.2%</a:t>
            </a:r>
          </a:p>
          <a:p>
            <a:r>
              <a:rPr lang="en-US" dirty="0"/>
              <a:t>Q4-2022: 2.6%</a:t>
            </a:r>
          </a:p>
          <a:p>
            <a:r>
              <a:rPr lang="en-US" dirty="0"/>
              <a:t>Q1-2023:	2.0%</a:t>
            </a:r>
          </a:p>
        </p:txBody>
      </p:sp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1867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April:     	217,000</a:t>
            </a:r>
          </a:p>
          <a:p>
            <a:r>
              <a:rPr lang="en-US" dirty="0"/>
              <a:t>May:	306,000</a:t>
            </a:r>
          </a:p>
          <a:p>
            <a:r>
              <a:rPr lang="en-US" dirty="0"/>
              <a:t>June:	209,000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3324EE-4DF7-B384-BFFF-3F7D49D4C1A8}"/>
              </a:ext>
            </a:extLst>
          </p:cNvPr>
          <p:cNvSpPr/>
          <p:nvPr/>
        </p:nvSpPr>
        <p:spPr>
          <a:xfrm>
            <a:off x="6974967" y="3166522"/>
            <a:ext cx="1382233" cy="8525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54A39-B0CD-5702-07B9-A4838CEE2CC1}"/>
              </a:ext>
            </a:extLst>
          </p:cNvPr>
          <p:cNvSpPr txBox="1"/>
          <p:nvPr/>
        </p:nvSpPr>
        <p:spPr>
          <a:xfrm>
            <a:off x="6862879" y="2771584"/>
            <a:ext cx="174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NYT Recession Q</a:t>
            </a:r>
          </a:p>
        </p:txBody>
      </p:sp>
    </p:spTree>
    <p:extLst>
      <p:ext uri="{BB962C8B-B14F-4D97-AF65-F5344CB8AC3E}">
        <p14:creationId xmlns:p14="http://schemas.microsoft.com/office/powerpoint/2010/main" val="1466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3.8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172677" y="3506180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2.7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75A-C6B5-3F4F-9BEE-5B147673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Are Things Where You Are?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0FBDC9-5178-8348-A516-BBED0E307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258799" y="1456752"/>
            <a:ext cx="5760106" cy="418422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5FD49C-5C2A-EC42-9281-D07B23F4A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173091" y="1456752"/>
            <a:ext cx="5760106" cy="41842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38573-FB5D-A64C-9FED-EE7FAF69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1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A727-F063-9417-10D0-D12809E2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More slides like this: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B916-7196-A591-0763-D9128F568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err="1"/>
              <a:t>www.NEEDEcon.org</a:t>
            </a:r>
            <a:r>
              <a:rPr lang="en-US" sz="5400" dirty="0"/>
              <a:t>/</a:t>
            </a:r>
            <a:r>
              <a:rPr lang="en-US" sz="5400" dirty="0" err="1"/>
              <a:t>LocalGraphs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35CF-F326-3982-F660-B1C0F86C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4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 – 3%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B841-AB70-C4AD-5F6E-FA3CC63B17BD}"/>
              </a:ext>
            </a:extLst>
          </p:cNvPr>
          <p:cNvSpPr txBox="1"/>
          <p:nvPr/>
        </p:nvSpPr>
        <p:spPr>
          <a:xfrm>
            <a:off x="8369449" y="6456851"/>
            <a:ext cx="319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r>
              <a:rPr lang="en-US" sz="1200" dirty="0"/>
              <a:t>, Bureau of Labor Statistics</a:t>
            </a:r>
          </a:p>
        </p:txBody>
      </p:sp>
      <p:pic>
        <p:nvPicPr>
          <p:cNvPr id="9" name="Content Placeholder 8" descr="A graph showing the growth of the price index&#10;&#10;Description automatically generated">
            <a:extLst>
              <a:ext uri="{FF2B5EF4-FFF2-40B4-BE49-F238E27FC236}">
                <a16:creationId xmlns:a16="http://schemas.microsoft.com/office/drawing/2014/main" id="{60E68FF7-3E0A-18DE-E9A1-614D75A0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073" y="1314135"/>
            <a:ext cx="7251854" cy="4884240"/>
          </a:xfrm>
        </p:spPr>
      </p:pic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AAC-CE45-546E-23C2-936EA359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is Not just a U.S. Problem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6BBD427-E657-66E1-8491-4EA28A2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907" y="1190090"/>
            <a:ext cx="8517875" cy="49061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552-2C97-B6DE-18CA-CFB30BA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03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97CD51-1CB6-A79D-E7E7-19392EB3169B}"/>
              </a:ext>
            </a:extLst>
          </p:cNvPr>
          <p:cNvSpPr/>
          <p:nvPr/>
        </p:nvSpPr>
        <p:spPr>
          <a:xfrm>
            <a:off x="9976512" y="2006221"/>
            <a:ext cx="914400" cy="229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F0687B6B-4C11-8686-AAD8-9C7A68AE2CF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7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19DE17-14F1-78C0-87A2-7158E507E933}"/>
              </a:ext>
            </a:extLst>
          </p:cNvPr>
          <p:cNvSpPr/>
          <p:nvPr/>
        </p:nvSpPr>
        <p:spPr>
          <a:xfrm>
            <a:off x="6096000" y="1839050"/>
            <a:ext cx="4515293" cy="3168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FAD66CD-F064-B0FC-B694-85E379BF2FC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Had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</p:spTree>
    <p:extLst>
      <p:ext uri="{BB962C8B-B14F-4D97-AF65-F5344CB8AC3E}">
        <p14:creationId xmlns:p14="http://schemas.microsoft.com/office/powerpoint/2010/main" val="1997803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Supply Chain issues were significant – not at all now.</a:t>
            </a:r>
          </a:p>
          <a:p>
            <a:r>
              <a:rPr lang="en-US" dirty="0"/>
              <a:t>Import price inflation was high – negative now.</a:t>
            </a:r>
          </a:p>
          <a:p>
            <a:r>
              <a:rPr lang="en-US" dirty="0"/>
              <a:t>Corporations have used the cover of inflation to raise prices more.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 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</a:t>
            </a:r>
          </a:p>
          <a:p>
            <a:pPr lvl="1"/>
            <a:r>
              <a:rPr lang="en-US" dirty="0"/>
              <a:t>Strong retail sales numbers suggest they are prepared to spend it.</a:t>
            </a:r>
          </a:p>
          <a:p>
            <a:r>
              <a:rPr lang="en-US" dirty="0"/>
              <a:t>Whose to Blame:  ARP possibly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0D60-93A0-E14A-B198-562200FA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8" y="29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Recent Activity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8A68F6-2498-E641-89E0-09D72459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0F64-1A12-B742-9303-73F489E0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1B75-648F-AF49-B6B0-C53B0BA90BCE}"/>
              </a:ext>
            </a:extLst>
          </p:cNvPr>
          <p:cNvSpPr txBox="1"/>
          <p:nvPr/>
        </p:nvSpPr>
        <p:spPr>
          <a:xfrm>
            <a:off x="4633135" y="1942712"/>
            <a:ext cx="34919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Expect a Pause in Rate Increases 🤞</a:t>
            </a:r>
          </a:p>
        </p:txBody>
      </p:sp>
    </p:spTree>
    <p:extLst>
      <p:ext uri="{BB962C8B-B14F-4D97-AF65-F5344CB8AC3E}">
        <p14:creationId xmlns:p14="http://schemas.microsoft.com/office/powerpoint/2010/main" val="1251056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CC04A1-3536-214A-8608-B73228B7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" y="1519101"/>
            <a:ext cx="5256685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Falling as Interest Rates Rise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224227" y="1507918"/>
            <a:ext cx="5819166" cy="4233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174117" y="1500603"/>
            <a:ext cx="5819166" cy="42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1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shallow?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2023-Q1 GDP growth was solid.</a:t>
            </a:r>
          </a:p>
          <a:p>
            <a:pPr lvl="2"/>
            <a:r>
              <a:rPr lang="en-US" dirty="0"/>
              <a:t>Employment growth is solid.</a:t>
            </a:r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starts to rise again, which seems unlikely.</a:t>
            </a:r>
          </a:p>
          <a:p>
            <a:pPr lvl="1"/>
            <a:r>
              <a:rPr lang="en-US" dirty="0"/>
              <a:t>Higher interest rates.</a:t>
            </a:r>
          </a:p>
          <a:p>
            <a:r>
              <a:rPr lang="en-US" dirty="0"/>
              <a:t>Bullets dodged:</a:t>
            </a:r>
          </a:p>
          <a:p>
            <a:pPr lvl="1"/>
            <a:r>
              <a:rPr lang="en-US" dirty="0"/>
              <a:t>Debt negotiations.</a:t>
            </a:r>
          </a:p>
          <a:p>
            <a:pPr lvl="1"/>
            <a:r>
              <a:rPr lang="en-US" dirty="0"/>
              <a:t>Banking crisis.</a:t>
            </a:r>
          </a:p>
          <a:p>
            <a:pPr lvl="1"/>
            <a:r>
              <a:rPr lang="en-US" dirty="0"/>
              <a:t>Inflation (</a:t>
            </a:r>
            <a:r>
              <a:rPr lang="en-US" dirty="0" err="1"/>
              <a:t>shhh</a:t>
            </a:r>
            <a:r>
              <a:rPr lang="en-US" dirty="0"/>
              <a:t>….)</a:t>
            </a:r>
          </a:p>
          <a:p>
            <a:r>
              <a:rPr lang="en-US" dirty="0"/>
              <a:t>Other than the debt ceiling, the debt is not currently a threat to the economy.</a:t>
            </a:r>
          </a:p>
        </p:txBody>
      </p:sp>
    </p:spTree>
    <p:extLst>
      <p:ext uri="{BB962C8B-B14F-4D97-AF65-F5344CB8AC3E}">
        <p14:creationId xmlns:p14="http://schemas.microsoft.com/office/powerpoint/2010/main" val="29269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3D19-7764-42CE-4441-32DF298B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Debt?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FCA0-C911-FCC1-0D1F-202E1798E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2B1B-1B26-1D8A-9228-5D86725F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76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0FF22C-0BA8-FA15-53EB-E36F2624BC75}"/>
              </a:ext>
            </a:extLst>
          </p:cNvPr>
          <p:cNvSpPr/>
          <p:nvPr/>
        </p:nvSpPr>
        <p:spPr>
          <a:xfrm>
            <a:off x="8165805" y="1775638"/>
            <a:ext cx="1548452" cy="3636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C2CC2DB-35B3-D4E5-868B-8054D566E6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77742" y="840163"/>
            <a:ext cx="7236515" cy="54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FA8B-CAAA-7DD1-DCEB-F42F44F9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y? Expenditures Exceed Revenues</a:t>
            </a:r>
          </a:p>
        </p:txBody>
      </p:sp>
      <p:pic>
        <p:nvPicPr>
          <p:cNvPr id="6" name="Content Placeholder 5" descr="A graph showing the average revenue and the average revenue&#10;&#10;Description automatically generated">
            <a:extLst>
              <a:ext uri="{FF2B5EF4-FFF2-40B4-BE49-F238E27FC236}">
                <a16:creationId xmlns:a16="http://schemas.microsoft.com/office/drawing/2014/main" id="{40F1E861-53C6-A7C0-BC9B-40D5B1B75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5563"/>
            <a:ext cx="10740776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ACACE-EEA7-F247-E78E-FCE04556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33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4E21-552B-7380-3BE3-7430F493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The Answer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5D36-DA8A-56DD-C76A-7EEC05793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EXPENDITURES!!!!</a:t>
            </a:r>
          </a:p>
          <a:p>
            <a:endParaRPr lang="en-US" dirty="0"/>
          </a:p>
          <a:p>
            <a:r>
              <a:rPr lang="en-US" dirty="0"/>
              <a:t>Not so fast. Revenues have been slashed…..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781CD-256E-F840-5CF4-2F247E46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4E21-552B-7380-3BE3-7430F493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The Answer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5D36-DA8A-56DD-C76A-7EEC05793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REVENUES!!!!</a:t>
            </a:r>
          </a:p>
          <a:p>
            <a:endParaRPr lang="en-US" dirty="0"/>
          </a:p>
          <a:p>
            <a:r>
              <a:rPr lang="en-US" dirty="0"/>
              <a:t>Not so fast. Worth looking at expenditures as well…..</a:t>
            </a:r>
          </a:p>
          <a:p>
            <a:pPr lvl="1"/>
            <a:r>
              <a:rPr lang="en-US" dirty="0"/>
              <a:t>Mostly to get a broader perspective on how to solve the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781CD-256E-F840-5CF4-2F247E46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99035" y="1249865"/>
            <a:ext cx="9565329" cy="435133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824507-D064-DB11-AEDB-885131D0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37656" y="5563275"/>
            <a:ext cx="5684055" cy="55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C72E6-E516-C6C8-7735-48501AB5BB7C}"/>
              </a:ext>
            </a:extLst>
          </p:cNvPr>
          <p:cNvSpPr txBox="1"/>
          <p:nvPr/>
        </p:nvSpPr>
        <p:spPr>
          <a:xfrm>
            <a:off x="4157330" y="1935775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04419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1ED679-B0B2-4E6E-A5F7-37E1859709D2}"/>
              </a:ext>
            </a:extLst>
          </p:cNvPr>
          <p:cNvSpPr/>
          <p:nvPr/>
        </p:nvSpPr>
        <p:spPr>
          <a:xfrm>
            <a:off x="8422105" y="3272590"/>
            <a:ext cx="2181727" cy="21015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34618-C5C8-FA04-6984-DB0AB63B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 descr="A graph of a graph showing the value of a company&#10;&#10;Description automatically generated">
            <a:extLst>
              <a:ext uri="{FF2B5EF4-FFF2-40B4-BE49-F238E27FC236}">
                <a16:creationId xmlns:a16="http://schemas.microsoft.com/office/drawing/2014/main" id="{EC6EF3A7-5448-280C-7923-4EC9A6E8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4" y="262649"/>
            <a:ext cx="9290814" cy="58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79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CA44-94B7-4345-43E9-0135F6E1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dicare Trust Fund Balance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CBF0-EC1E-3B4B-501E-777D2755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Content Placeholder 7" descr="A graph of a graph showing the value of a company&#10;&#10;Description automatically generated">
            <a:extLst>
              <a:ext uri="{FF2B5EF4-FFF2-40B4-BE49-F238E27FC236}">
                <a16:creationId xmlns:a16="http://schemas.microsoft.com/office/drawing/2014/main" id="{DBC58DCC-D8A1-5C32-7903-A8028A0BA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13550" y="907386"/>
            <a:ext cx="8164899" cy="5322840"/>
          </a:xfrm>
        </p:spPr>
      </p:pic>
    </p:spTree>
    <p:extLst>
      <p:ext uri="{BB962C8B-B14F-4D97-AF65-F5344CB8AC3E}">
        <p14:creationId xmlns:p14="http://schemas.microsoft.com/office/powerpoint/2010/main" val="2494880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1076-C648-B492-D283-97B02A4F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 fontScale="90000"/>
          </a:bodyPr>
          <a:lstStyle/>
          <a:p>
            <a:r>
              <a:rPr lang="en-US" dirty="0"/>
              <a:t>Will These Programs Become Insolvent?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3976A-9CE5-B1CA-2002-331D1D1C3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36570"/>
            <a:ext cx="10515600" cy="1500187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No. They just have a revenue shortfall.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6D785-63A8-78ED-BF72-DC37E82B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20B6-70FE-D62A-2C37-86B913A3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se Revenue Shortfalls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87B88-1286-6220-9860-AD07AF98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need to be fixed.</a:t>
            </a:r>
          </a:p>
          <a:p>
            <a:pPr lvl="1"/>
            <a:r>
              <a:rPr lang="en-US" dirty="0"/>
              <a:t>Can be handled by allocations from general revenues.</a:t>
            </a:r>
          </a:p>
          <a:p>
            <a:pPr lvl="1"/>
            <a:endParaRPr lang="en-US" dirty="0"/>
          </a:p>
          <a:p>
            <a:r>
              <a:rPr lang="en-US" dirty="0"/>
              <a:t>Or, we can use them to provide insights into how to solve the growing debt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7CAE-547C-4B31-1DB3-86816667E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BC9E-5BC4-5497-7DE0-C04000D4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 Example: Social Security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E8FD-CC79-FE22-21E9-2BEECF827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the retirement age.</a:t>
            </a:r>
          </a:p>
          <a:p>
            <a:pPr lvl="1"/>
            <a:r>
              <a:rPr lang="en-US" dirty="0"/>
              <a:t>I don’t like this as it has real equity implications.</a:t>
            </a:r>
          </a:p>
          <a:p>
            <a:r>
              <a:rPr lang="en-US" dirty="0"/>
              <a:t>Raise the level of taxation above 12.4%.</a:t>
            </a:r>
          </a:p>
          <a:p>
            <a:pPr lvl="1"/>
            <a:r>
              <a:rPr lang="en-US" dirty="0"/>
              <a:t>I don’t like this as it has real equity implications and we could…</a:t>
            </a:r>
          </a:p>
          <a:p>
            <a:r>
              <a:rPr lang="en-US" dirty="0"/>
              <a:t>Raise the income limit on social security contributions.</a:t>
            </a:r>
          </a:p>
          <a:p>
            <a:pPr lvl="1"/>
            <a:r>
              <a:rPr lang="en-US" dirty="0"/>
              <a:t>Currently $160,200.</a:t>
            </a:r>
          </a:p>
          <a:p>
            <a:pPr lvl="1"/>
            <a:r>
              <a:rPr lang="en-US" dirty="0"/>
              <a:t>Tax $400,000+ and non-wage sources of income.</a:t>
            </a:r>
          </a:p>
          <a:p>
            <a:pPr lvl="2"/>
            <a:r>
              <a:rPr lang="en-US" dirty="0"/>
              <a:t>Surpluses for more than 75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DB052-C111-D894-28EF-B3A63D47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C6B8-A980-A141-8698-94564389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Debt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42F81-F49F-EBF1-BF80-DD48BCCEA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NOT just look at expenditures.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Revenues have been slashed over the last 25 years.</a:t>
            </a:r>
          </a:p>
          <a:p>
            <a:pPr lvl="1"/>
            <a:r>
              <a:rPr lang="en-US" dirty="0"/>
              <a:t>Which is the primary source of the debt problem.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However, important to look at specific categories of expenditures for the best solutions.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3F23-413D-FF8F-73AD-37361CDB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72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D153-4A14-38E8-3A90-221486A8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 We Really Have A Debt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6D05B-9E13-EB68-1758-4BE01FE47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Probably: Growing unsustainably.</a:t>
            </a:r>
          </a:p>
          <a:p>
            <a:endParaRPr lang="en-US" dirty="0"/>
          </a:p>
          <a:p>
            <a:r>
              <a:rPr lang="en-US" dirty="0"/>
              <a:t>Is the current level, or even the level in 2053 a “Problem”?</a:t>
            </a:r>
          </a:p>
          <a:p>
            <a:pPr lvl="1"/>
            <a:r>
              <a:rPr lang="en-US" dirty="0"/>
              <a:t>I don’t know.</a:t>
            </a:r>
          </a:p>
          <a:p>
            <a:endParaRPr lang="en-US" dirty="0"/>
          </a:p>
          <a:p>
            <a:r>
              <a:rPr lang="en-US" dirty="0"/>
              <a:t>But the instability of the debt is surely a problem.</a:t>
            </a:r>
          </a:p>
          <a:p>
            <a:pPr lvl="1"/>
            <a:r>
              <a:rPr lang="en-US" dirty="0"/>
              <a:t>One that needs to be addressed ASAP.</a:t>
            </a:r>
          </a:p>
          <a:p>
            <a:pPr lvl="1"/>
            <a:r>
              <a:rPr lang="en-US" dirty="0"/>
              <a:t>The </a:t>
            </a:r>
            <a:r>
              <a:rPr lang="en-US"/>
              <a:t>problem grows </a:t>
            </a:r>
            <a:r>
              <a:rPr lang="en-US" dirty="0"/>
              <a:t>over time, and solutions become more painful.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C992B-377A-4D5C-67D7-0689010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58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Federal Debt, Briefly</a:t>
            </a:r>
          </a:p>
          <a:p>
            <a:r>
              <a:rPr lang="en-US" dirty="0"/>
              <a:t>The State of the Economy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Federal Debt &amp; Social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E469-CA83-C228-A705-6F314C24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106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Debt: Big and Getting Bigger</a:t>
            </a:r>
          </a:p>
        </p:txBody>
      </p:sp>
      <p:pic>
        <p:nvPicPr>
          <p:cNvPr id="6" name="Content Placeholder 5" descr="A blue map with white text and numbers&#10;&#10;Description automatically generated">
            <a:extLst>
              <a:ext uri="{FF2B5EF4-FFF2-40B4-BE49-F238E27FC236}">
                <a16:creationId xmlns:a16="http://schemas.microsoft.com/office/drawing/2014/main" id="{ED986BC8-2576-47A5-F48A-50EBD283A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611" y="1570038"/>
            <a:ext cx="802277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84ADE-F811-567E-5D89-D0005239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3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20556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16709</TotalTime>
  <Words>1452</Words>
  <Application>Microsoft Macintosh PowerPoint</Application>
  <PresentationFormat>Widescreen</PresentationFormat>
  <Paragraphs>287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Federal Debt: Big and Getting Bigger</vt:lpstr>
      <vt:lpstr>Debt vs. Deficit</vt:lpstr>
      <vt:lpstr>The Debt Over Time</vt:lpstr>
      <vt:lpstr>Federal Debt: One Important Caveat</vt:lpstr>
      <vt:lpstr>The Debt Over Time: 2 Types</vt:lpstr>
      <vt:lpstr>Federal Debt: A Second Important Caveat</vt:lpstr>
      <vt:lpstr>Relative Debt and Deficit</vt:lpstr>
      <vt:lpstr>The U.S. Economy</vt:lpstr>
      <vt:lpstr>Headline: July 28, 2022</vt:lpstr>
      <vt:lpstr>GDP: Quarterly Growth</vt:lpstr>
      <vt:lpstr>Monthly Changes in Nonfarm Employment</vt:lpstr>
      <vt:lpstr>Employment Gap</vt:lpstr>
      <vt:lpstr>Where Have All the Workers Gone?</vt:lpstr>
      <vt:lpstr>How Are Things Where You Are?</vt:lpstr>
      <vt:lpstr>More slides like this:</vt:lpstr>
      <vt:lpstr>Inflation</vt:lpstr>
      <vt:lpstr>Inflation: Latest Figures – 3%</vt:lpstr>
      <vt:lpstr>Inflation is Not just a U.S. Problem</vt:lpstr>
      <vt:lpstr>Supply Chains</vt:lpstr>
      <vt:lpstr>Import Price Inflation WAS High</vt:lpstr>
      <vt:lpstr>Corporations Had Pricing Power!</vt:lpstr>
      <vt:lpstr>My Thoughts on the Sources of Inflation </vt:lpstr>
      <vt:lpstr>What’s the Fed Doing About It?</vt:lpstr>
      <vt:lpstr>Federal Funds Rate – Recent Activity</vt:lpstr>
      <vt:lpstr>Mortgage Rates</vt:lpstr>
      <vt:lpstr> Home Prices … Falling as Interest Rates Rise</vt:lpstr>
      <vt:lpstr>Takeaways</vt:lpstr>
      <vt:lpstr>What About the Debt?</vt:lpstr>
      <vt:lpstr>The Federal Debt is Becoming A Problem</vt:lpstr>
      <vt:lpstr>Why? Expenditures Exceed Revenues</vt:lpstr>
      <vt:lpstr>So, The Answer is:</vt:lpstr>
      <vt:lpstr>Tax Cuts Have Driven The Debt Increases</vt:lpstr>
      <vt:lpstr>So, The Answer is:</vt:lpstr>
      <vt:lpstr>Interest Will Grow as a Share of the Deficit</vt:lpstr>
      <vt:lpstr>What Are the Primary Drivers Going Forward?</vt:lpstr>
      <vt:lpstr>PowerPoint Presentation</vt:lpstr>
      <vt:lpstr>Medicare Trust Fund Balance</vt:lpstr>
      <vt:lpstr>Will These Programs Become Insolvent?</vt:lpstr>
      <vt:lpstr>These Revenue Shortfalls … </vt:lpstr>
      <vt:lpstr>For Example: Social Security Solutions</vt:lpstr>
      <vt:lpstr>Solutions to the Debt Problem</vt:lpstr>
      <vt:lpstr>Do We Really Have A Debt Problem?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322</cp:revision>
  <cp:lastPrinted>2023-05-02T20:12:01Z</cp:lastPrinted>
  <dcterms:created xsi:type="dcterms:W3CDTF">2017-05-03T22:30:38Z</dcterms:created>
  <dcterms:modified xsi:type="dcterms:W3CDTF">2023-07-25T20:27:14Z</dcterms:modified>
</cp:coreProperties>
</file>