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notesMasterIdLst>
    <p:notesMasterId r:id="rId47"/>
  </p:notesMasterIdLst>
  <p:sldIdLst>
    <p:sldId id="4996" r:id="rId2"/>
    <p:sldId id="4526" r:id="rId3"/>
    <p:sldId id="3943" r:id="rId4"/>
    <p:sldId id="4347" r:id="rId5"/>
    <p:sldId id="4915" r:id="rId6"/>
    <p:sldId id="4539" r:id="rId7"/>
    <p:sldId id="4987" r:id="rId8"/>
    <p:sldId id="4917" r:id="rId9"/>
    <p:sldId id="278" r:id="rId10"/>
    <p:sldId id="4316" r:id="rId11"/>
    <p:sldId id="4791" r:id="rId12"/>
    <p:sldId id="4438" r:id="rId13"/>
    <p:sldId id="4993" r:id="rId14"/>
    <p:sldId id="4359" r:id="rId15"/>
    <p:sldId id="4947" r:id="rId16"/>
    <p:sldId id="4997" r:id="rId17"/>
    <p:sldId id="4933" r:id="rId18"/>
    <p:sldId id="4990" r:id="rId19"/>
    <p:sldId id="4370" r:id="rId20"/>
    <p:sldId id="4925" r:id="rId21"/>
    <p:sldId id="4941" r:id="rId22"/>
    <p:sldId id="4991" r:id="rId23"/>
    <p:sldId id="4986" r:id="rId24"/>
    <p:sldId id="4951" r:id="rId25"/>
    <p:sldId id="4918" r:id="rId26"/>
    <p:sldId id="4980" r:id="rId27"/>
    <p:sldId id="4928" r:id="rId28"/>
    <p:sldId id="4924" r:id="rId29"/>
    <p:sldId id="4984" r:id="rId30"/>
    <p:sldId id="4939" r:id="rId31"/>
    <p:sldId id="4657" r:id="rId32"/>
    <p:sldId id="4999" r:id="rId33"/>
    <p:sldId id="4419" r:id="rId34"/>
    <p:sldId id="5002" r:id="rId35"/>
    <p:sldId id="4420" r:id="rId36"/>
    <p:sldId id="4962" r:id="rId37"/>
    <p:sldId id="4779" r:id="rId38"/>
    <p:sldId id="5001" r:id="rId39"/>
    <p:sldId id="4663" r:id="rId40"/>
    <p:sldId id="4780" r:id="rId41"/>
    <p:sldId id="4412" r:id="rId42"/>
    <p:sldId id="5000" r:id="rId43"/>
    <p:sldId id="5003" r:id="rId44"/>
    <p:sldId id="4998" r:id="rId45"/>
    <p:sldId id="1197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7" initials="W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4C88"/>
    <a:srgbClr val="2B414D"/>
    <a:srgbClr val="FAF7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17" autoAdjust="0"/>
    <p:restoredTop sz="94796"/>
  </p:normalViewPr>
  <p:slideViewPr>
    <p:cSldViewPr snapToGrid="0" snapToObjects="1">
      <p:cViewPr varScale="1">
        <p:scale>
          <a:sx n="157" d="100"/>
          <a:sy n="157" d="100"/>
        </p:scale>
        <p:origin x="176" y="32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 snapToObjects="1">
      <p:cViewPr varScale="1">
        <p:scale>
          <a:sx n="63" d="100"/>
          <a:sy n="63" d="100"/>
        </p:scale>
        <p:origin x="1488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C6A77-897B-A94D-8179-085D1B4EE98D}" type="datetimeFigureOut">
              <a:rPr lang="en-US" smtClean="0"/>
              <a:t>7/15/26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294D8-753E-E842-8CF8-893A8D4FD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784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138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baseline="0" dirty="0"/>
              <a:t>Graph: </a:t>
            </a:r>
            <a:r>
              <a:rPr lang="en-US" b="1" baseline="0" dirty="0" err="1"/>
              <a:t>gdp_pot_grow.png</a:t>
            </a:r>
            <a:endParaRPr lang="en-US" b="1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baseline="0" dirty="0"/>
              <a:t>The Point: </a:t>
            </a:r>
            <a:r>
              <a:rPr lang="en-US" baseline="0" dirty="0"/>
              <a:t>From 1990 – 2007, average annual US GDP growth pre-crisis is 2.94%. However, post-crisis US GDP growth is 2.19% (0.75 percentage points lower). Why is has the recovery been sluggish?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Note: </a:t>
            </a:r>
            <a:r>
              <a:rPr lang="en-US" dirty="0"/>
              <a:t>At the</a:t>
            </a:r>
            <a:r>
              <a:rPr lang="en-US" baseline="0" dirty="0"/>
              <a:t> recession’s height, the gap between quarterly GDP growth and potential growth was 2.5 percentage points.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056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6CD18-7453-35EF-0CB9-58D2DE006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66C793-4893-94EA-42AE-596901A352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A30B69-0308-E181-EA1A-1E7697D6B7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PAYEMS.png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F9A428-E6DB-A749-4C2A-714AC71D7D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079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payroll_recent.png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140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Feb 2020: 130,320 Native born	27,697 foreign born</a:t>
            </a:r>
          </a:p>
          <a:p>
            <a:r>
              <a:rPr lang="en-US" dirty="0"/>
              <a:t>Aug 2025: 132,474 Native	30,816 foreign born	March 2025 peak: 32,225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68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21A4D-4FAD-45A6-A3C5-59711005E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6B803A-233C-48A3-A920-5820C83A0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2737BC-96A1-42A3-AD8D-9E8CD7FB7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958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531B64-0F13-44AC-A325-72129929C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A7E2CB-D8A4-4CA5-AD0E-4339221B42D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097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CD1F8A60-8110-4A9F-9FEB-449D2EDDD4DB}"/>
              </a:ext>
            </a:extLst>
          </p:cNvPr>
          <p:cNvSpPr>
            <a:spLocks/>
          </p:cNvSpPr>
          <p:nvPr userDrawn="1"/>
        </p:nvSpPr>
        <p:spPr>
          <a:xfrm>
            <a:off x="835575" y="268645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2FA1ED-8B45-44AC-98C5-BB37CF911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F367F-FF99-40E4-923D-2ADC7339E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730"/>
            <a:ext cx="10515600" cy="4351338"/>
          </a:xfrm>
        </p:spPr>
        <p:txBody>
          <a:bodyPr anchor="ctr" anchorCtr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0F65A-EC94-4588-B443-FB389B8A9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032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Title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CD1F8A60-8110-4A9F-9FEB-449D2EDDD4DB}"/>
              </a:ext>
            </a:extLst>
          </p:cNvPr>
          <p:cNvSpPr>
            <a:spLocks/>
          </p:cNvSpPr>
          <p:nvPr userDrawn="1"/>
        </p:nvSpPr>
        <p:spPr>
          <a:xfrm>
            <a:off x="835575" y="242887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2FA1ED-8B45-44AC-98C5-BB37CF911E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6007"/>
            <a:ext cx="10515600" cy="1325563"/>
          </a:xfrm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4000">
                <a:solidFill>
                  <a:srgbClr val="0C4C8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F367F-FF99-40E4-923D-2ADC7339E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730"/>
            <a:ext cx="10515600" cy="4351338"/>
          </a:xfrm>
        </p:spPr>
        <p:txBody>
          <a:bodyPr anchor="ctr" anchorCtr="0"/>
          <a:lstStyle>
            <a:lvl3pPr>
              <a:defRPr sz="24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0F65A-EC94-4588-B443-FB389B8A9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41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67E71-46AC-4513-9A95-F26DF30D7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C4C8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1AA319-333D-412C-9DD7-9A6C0D760DBE}"/>
              </a:ext>
            </a:extLst>
          </p:cNvPr>
          <p:cNvSpPr>
            <a:spLocks/>
          </p:cNvSpPr>
          <p:nvPr userDrawn="1"/>
        </p:nvSpPr>
        <p:spPr>
          <a:xfrm>
            <a:off x="835575" y="268645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AC0E9-A169-4112-8F11-ADB73A3F28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911ECD-3447-4351-9964-A7490F936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2F81A1-AC5C-4F62-B1AA-88B6BD278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790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_Title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AC0E9-A169-4112-8F11-ADB73A3F28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911ECD-3447-4351-9964-A7490F936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2F81A1-AC5C-4F62-B1AA-88B6BD278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EAB0322-A9EB-43EB-8A82-07D57F72DE4A}"/>
              </a:ext>
            </a:extLst>
          </p:cNvPr>
          <p:cNvSpPr>
            <a:spLocks/>
          </p:cNvSpPr>
          <p:nvPr userDrawn="1"/>
        </p:nvSpPr>
        <p:spPr>
          <a:xfrm>
            <a:off x="835575" y="242887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E67E71-46AC-4513-9A95-F26DF30D79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6007"/>
            <a:ext cx="10515600" cy="1325563"/>
          </a:xfrm>
        </p:spPr>
        <p:txBody>
          <a:bodyPr anchor="t" anchorCtr="0"/>
          <a:lstStyle>
            <a:lvl1pPr>
              <a:lnSpc>
                <a:spcPct val="100000"/>
              </a:lnSpc>
              <a:defRPr>
                <a:solidFill>
                  <a:srgbClr val="0C4C8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8156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1A90B-032D-47E4-AA87-462359C7B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E3E4E5-6537-4C35-A50E-A91EDDFC5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DD0AEE99-5F0F-4100-9685-AAB2EBB6D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336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2545-EFE2-4330-B6AE-68DD7018D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965C42-8E4E-4995-8882-EDA624357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0386CD-7692-45A5-96E1-56EF3B35FB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968283-0879-4456-B3EF-65A7B363EF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D478B5-F754-4D16-A4E6-C28D49165B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312041-9D94-4A1D-B742-6CF6728A9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454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2E3BC-6A56-4810-AE88-730E1D260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531B64-0F13-44AC-A325-72129929C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062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0C0B4B-CECB-4D80-B0B3-10BA52D49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757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F9E97E-8590-4661-B926-74D82175F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EFE9F-E4C2-4E94-B15C-7561DD632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3037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72820-9D3E-44DA-B4D3-E0A65C8E5B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2751" y="62302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0C4C88"/>
                </a:solidFill>
              </a:defRPr>
            </a:lvl1pPr>
          </a:lstStyle>
          <a:p>
            <a:fld id="{D9F085D5-EC86-4F6A-B501-C1359CB3911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Workspace [Presentation]" hidden="1">
            <a:extLst>
              <a:ext uri="{FF2B5EF4-FFF2-40B4-BE49-F238E27FC236}">
                <a16:creationId xmlns:a16="http://schemas.microsoft.com/office/drawing/2014/main" id="{07CF207E-F6E3-4338-83CD-7F26AF8EFD5E}"/>
              </a:ext>
            </a:extLst>
          </p:cNvPr>
          <p:cNvSpPr/>
          <p:nvPr userDrawn="1"/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 w="12700" cap="flat" cmpd="sng" algn="ctr">
            <a:solidFill>
              <a:srgbClr val="D24726"/>
            </a:solidFill>
            <a:prstDash val="lgDash"/>
            <a:miter lim="800000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FCAFF6B-AEE7-4DF3-9AA6-FC371F384119}"/>
              </a:ext>
            </a:extLst>
          </p:cNvPr>
          <p:cNvCxnSpPr>
            <a:cxnSpLocks/>
          </p:cNvCxnSpPr>
          <p:nvPr userDrawn="1"/>
        </p:nvCxnSpPr>
        <p:spPr>
          <a:xfrm>
            <a:off x="3310764" y="6412788"/>
            <a:ext cx="8153398" cy="0"/>
          </a:xfrm>
          <a:prstGeom prst="line">
            <a:avLst/>
          </a:prstGeom>
          <a:ln>
            <a:solidFill>
              <a:srgbClr val="0C4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5C10A0A-8A4B-47E1-9F98-875C5F817B91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174279" y="0"/>
            <a:ext cx="2017721" cy="189870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F4E8CB-31CF-4E8D-A3AC-73D8C76CAD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35378" y="6176568"/>
            <a:ext cx="2834640" cy="472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69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34" r:id="rId3"/>
    <p:sldLayoutId id="2147483724" r:id="rId4"/>
    <p:sldLayoutId id="2147483733" r:id="rId5"/>
    <p:sldLayoutId id="2147483723" r:id="rId6"/>
    <p:sldLayoutId id="2147483725" r:id="rId7"/>
    <p:sldLayoutId id="2147483726" r:id="rId8"/>
    <p:sldLayoutId id="2147483727" r:id="rId9"/>
    <p:sldLayoutId id="2147483732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C4C88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rgbClr val="0C4C88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-"/>
        <a:defRPr sz="2400" kern="1200">
          <a:solidFill>
            <a:srgbClr val="2B414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Courier New" panose="02070309020205020404" pitchFamily="49" charset="0"/>
        <a:buChar char="o"/>
        <a:defRPr sz="2400" kern="1200">
          <a:solidFill>
            <a:srgbClr val="2B41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B414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B414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file:////Volumes/R6_Backup/FileShare/Presentations/Base_New/Charts/0.USGraphs/Employment/CLF16OV_COVID.pn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/Volumes/R6_Backup/FileShare/Presentations/Base_New/Charts/0.USGraphs/Employment/Nativity_Index.png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file:////Users/jonhaveman/Documents/Screenshot%202026-07-15%20at%208.29.18&#8239;AM.png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esentations/Base_New/Charts/0.USGraphs/Gasoline/nom_retailgas.png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esentations/Base_New/Charts/0.USGraphs/Monetary/FEDFUNDS_UpperLimit.png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esentations/Base_New/Charts/0.USGraphs/Spending/personalconsumption_pandemic.png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esentations/Base_New/Charts/0.USGraphs/Indicators/consumer_confidence.png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NEED_16TB/NEED/LocalGraphs/Counties/CA/Sonoma/laus_emp.png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file:////Volumes/NEED_16TB/NEED/LocalGraphs/Counties/CA/Sonoma/laus_lf.png" TargetMode="External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ojects/HEC_Internal/CalTrans/Counties/Sonoma_County/Charts/TotalNonfarm.png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ojects/HEC_Internal/CalTrans/Counties/Sonoma_County/Charts/Population.png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ojects/HEC_Internal/Population/Reports/Counties/Sonoma_County/Charts/AgeTree_Change_FC.png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5" Type="http://schemas.openxmlformats.org/officeDocument/2006/relationships/image" Target="file:////Volumes/R6_Backup/FileShare/Projects/HEC_Internal/Population/Reports/States/California/Charts/AgeTree_Change_FC.png" TargetMode="External"/><Relationship Id="rId4" Type="http://schemas.openxmlformats.org/officeDocument/2006/relationships/image" Target="../media/image3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ojects/HEC_Internal/Population/Reports/Counties/Sonoma_County/Charts/Migration.png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5" Type="http://schemas.openxmlformats.org/officeDocument/2006/relationships/image" Target="file:////Volumes/R6_Backup/FileShare/Projects/HEC_Internal/ACS_SF/Migration/Counties/Sonoma_County/Charts/flows_highinc.png" TargetMode="External"/><Relationship Id="rId4" Type="http://schemas.openxmlformats.org/officeDocument/2006/relationships/image" Target="../media/image3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ojects/HEC_Internal/ACS_SF/Migration/Counties/Sonoma_County/Charts/flows_lowinc.png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5" Type="http://schemas.openxmlformats.org/officeDocument/2006/relationships/image" Target="file:////Volumes/R6_Backup/FileShare/Projects/HEC_Internal/ACS_SF/Migration/Counties/Sonoma_County/Charts/flows_midinc.png" TargetMode="External"/><Relationship Id="rId4" Type="http://schemas.openxmlformats.org/officeDocument/2006/relationships/image" Target="../media/image3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ojects/HEC_Internal/PCI/LAPI/Reports/Counties/Sonoma_County/Charts/PCI.png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5" Type="http://schemas.openxmlformats.org/officeDocument/2006/relationships/image" Target="file:////Volumes/R6_Backup/FileShare/Projects/HEC_Internal/PCI/LAPI/Reports/Counties/Sonoma_County/Charts/PCI_grow.png" TargetMode="External"/><Relationship Id="rId4" Type="http://schemas.openxmlformats.org/officeDocument/2006/relationships/image" Target="../media/image39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edecon.org/LocalGraphs/list_counties_graph.php?state=CA&amp;nm=U29ub21h" TargetMode="External"/><Relationship Id="rId7" Type="http://schemas.openxmlformats.org/officeDocument/2006/relationships/hyperlink" Target="https://www.needecon.org/CityReports/" TargetMode="External"/><Relationship Id="rId2" Type="http://schemas.openxmlformats.org/officeDocument/2006/relationships/hyperlink" Target="https://www.needecon.org/RegionalReports/Sonoma_County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eedecon.org/CityReports/Sonoma.pdf" TargetMode="External"/><Relationship Id="rId5" Type="http://schemas.openxmlformats.org/officeDocument/2006/relationships/hyperlink" Target="https://needecon.org/CityReports/Petaluma.pdf" TargetMode="External"/><Relationship Id="rId4" Type="http://schemas.openxmlformats.org/officeDocument/2006/relationships/hyperlink" Target="https://needecon.org/CityReports/Santa_Rosa.pdf" TargetMode="Externa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NEEDEcon.org" TargetMode="External"/><Relationship Id="rId2" Type="http://schemas.openxmlformats.org/officeDocument/2006/relationships/hyperlink" Target="http://www.needecon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eedecon.org/testimonials.php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/Volumes/R6_Backup/FileShare/Presentations/Base_New/Charts/0.USGraphs/GDP/gdp_history.pn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esentations/Base_New/Charts/0.USGraphs/GDP_Contributions/contrib_LastQ_Big5.png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R6_Backup/FileShare/Presentations/Base_New/Charts/0.USGraphs/GDP_Contributions/contrib_LastQ_Investment.png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/Volumes/R6_Backup/FileShare/Presentations/Base_New/Charts/0.USGraphs/Employment/PAYEMS_superrecent.pn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/Volumes/R6_Backup/FileShare/Presentations/Base_New/Charts/0.USGraphs/Employment/payroll_pandemic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DBF5922-3E2B-9F06-67BF-241FC0095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8858183" y="4340821"/>
            <a:ext cx="3017520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86246" y="2254586"/>
            <a:ext cx="10219508" cy="874970"/>
          </a:xfrm>
        </p:spPr>
        <p:txBody>
          <a:bodyPr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800" dirty="0"/>
              <a:t>U.S. &amp; Sonoma County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800" dirty="0"/>
              <a:t>Economic Update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253CAC7-36DF-4A5D-BA87-83822B44E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US" smtClean="0"/>
              <a:t>1</a:t>
            </a:fld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D2299F7-B118-F94E-8862-E4A57C984DB5}"/>
              </a:ext>
            </a:extLst>
          </p:cNvPr>
          <p:cNvSpPr txBox="1">
            <a:spLocks/>
          </p:cNvSpPr>
          <p:nvPr/>
        </p:nvSpPr>
        <p:spPr>
          <a:xfrm>
            <a:off x="1563596" y="3975696"/>
            <a:ext cx="9144000" cy="201168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0C4C88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defRPr sz="20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None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en-US" sz="31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5100" dirty="0">
                <a:solidFill>
                  <a:schemeClr val="tx2"/>
                </a:solidFill>
              </a:rPr>
              <a:t>Leadership Santa Rosa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5100" dirty="0">
                <a:solidFill>
                  <a:schemeClr val="tx2"/>
                </a:solidFill>
              </a:rPr>
              <a:t>Business &amp; Economy Day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31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100" dirty="0">
                <a:solidFill>
                  <a:schemeClr val="tx2"/>
                </a:solidFill>
              </a:rPr>
              <a:t>Jon </a:t>
            </a:r>
            <a:r>
              <a:rPr lang="en-US" sz="3100" dirty="0" err="1">
                <a:solidFill>
                  <a:schemeClr val="tx2"/>
                </a:solidFill>
              </a:rPr>
              <a:t>Haveman</a:t>
            </a:r>
            <a:r>
              <a:rPr lang="en-US" sz="3100" dirty="0">
                <a:solidFill>
                  <a:schemeClr val="tx2"/>
                </a:solidFill>
              </a:rPr>
              <a:t>, Ph.D.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solidFill>
                  <a:schemeClr val="tx2"/>
                </a:solidFill>
              </a:rPr>
              <a:t>NEED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solidFill>
                  <a:schemeClr val="tx2"/>
                </a:solidFill>
              </a:rPr>
              <a:t>July 16,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6D7F51-049F-674F-8A06-04B9CAEBB587}"/>
              </a:ext>
            </a:extLst>
          </p:cNvPr>
          <p:cNvSpPr txBox="1"/>
          <p:nvPr/>
        </p:nvSpPr>
        <p:spPr>
          <a:xfrm>
            <a:off x="3774831" y="55098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8CC4A96-3031-68D3-E8EC-A243A54F9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131481" y="224110"/>
            <a:ext cx="3226085" cy="1888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76D470E-10AB-68A3-F2C8-B62F6F0DEF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4298" y="233365"/>
            <a:ext cx="2596221" cy="259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017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16BD7-73F1-C6CE-B8E5-CA64F48FC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325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ere Are The Workers Going?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7C43C12-E557-96C7-2A62-25D9991662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link="rId2"/>
          <a:srcRect/>
          <a:stretch>
            <a:fillRect/>
          </a:stretch>
        </p:blipFill>
        <p:spPr>
          <a:xfrm>
            <a:off x="1017241" y="1151467"/>
            <a:ext cx="10157518" cy="507875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362EF5-0D2B-EAB0-195D-2931FD4C5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10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F7C67E-C23B-1D4E-9301-814DEC80BD11}"/>
              </a:ext>
            </a:extLst>
          </p:cNvPr>
          <p:cNvSpPr txBox="1"/>
          <p:nvPr/>
        </p:nvSpPr>
        <p:spPr>
          <a:xfrm>
            <a:off x="7343280" y="3429000"/>
            <a:ext cx="3858942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4.9 million ABOVE Feb 2020</a:t>
            </a:r>
          </a:p>
          <a:p>
            <a:r>
              <a:rPr lang="en-US" dirty="0"/>
              <a:t>5.0 million BELOW where we should be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E0F477-263F-09DF-D7CD-D1AF007D1787}"/>
              </a:ext>
            </a:extLst>
          </p:cNvPr>
          <p:cNvSpPr txBox="1"/>
          <p:nvPr/>
        </p:nvSpPr>
        <p:spPr>
          <a:xfrm>
            <a:off x="2678464" y="1602223"/>
            <a:ext cx="24820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Boomer retirements</a:t>
            </a:r>
          </a:p>
          <a:p>
            <a:pPr marL="342900" indent="-342900">
              <a:buAutoNum type="arabicPeriod"/>
            </a:pPr>
            <a:r>
              <a:rPr lang="en-US" dirty="0"/>
              <a:t>Deportations</a:t>
            </a:r>
          </a:p>
          <a:p>
            <a:pPr marL="342900" indent="-342900">
              <a:buAutoNum type="arabicPeriod"/>
            </a:pPr>
            <a:r>
              <a:rPr lang="en-US" dirty="0"/>
              <a:t>Discouraged workers</a:t>
            </a:r>
          </a:p>
        </p:txBody>
      </p:sp>
    </p:spTree>
    <p:extLst>
      <p:ext uri="{BB962C8B-B14F-4D97-AF65-F5344CB8AC3E}">
        <p14:creationId xmlns:p14="http://schemas.microsoft.com/office/powerpoint/2010/main" val="3609574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aph of a graph showing the growth of a company&#10;&#10;Description automatically generated with medium confidence">
            <a:extLst>
              <a:ext uri="{FF2B5EF4-FFF2-40B4-BE49-F238E27FC236}">
                <a16:creationId xmlns:a16="http://schemas.microsoft.com/office/drawing/2014/main" id="{6961EC88-F734-8EB2-BF84-74649AF406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800" y="944611"/>
            <a:ext cx="9080399" cy="51471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472CE1-1E43-68EE-86B7-46B78C74C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258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Is</a:t>
            </a:r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I</a:t>
            </a:r>
            <a:r>
              <a:rPr lang="en-US" dirty="0"/>
              <a:t>mmigration Saving the Day?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F74740-8EBD-89E5-0015-0130FD2FA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11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E1476E-55C9-FB5A-4409-7DA3511FC4AB}"/>
              </a:ext>
            </a:extLst>
          </p:cNvPr>
          <p:cNvSpPr txBox="1"/>
          <p:nvPr/>
        </p:nvSpPr>
        <p:spPr>
          <a:xfrm>
            <a:off x="8018331" y="6456851"/>
            <a:ext cx="35437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Source: CBO – The Demographic Outlook, 2026-2056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99983DB-6076-05FC-3781-623DDBCA916C}"/>
              </a:ext>
            </a:extLst>
          </p:cNvPr>
          <p:cNvGrpSpPr/>
          <p:nvPr/>
        </p:nvGrpSpPr>
        <p:grpSpPr>
          <a:xfrm>
            <a:off x="4140924" y="2145037"/>
            <a:ext cx="5033515" cy="2799002"/>
            <a:chOff x="4309422" y="2115900"/>
            <a:chExt cx="5033515" cy="27990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B8AA743-949A-CF0B-B2BB-F37C5AA1444B}"/>
                </a:ext>
              </a:extLst>
            </p:cNvPr>
            <p:cNvSpPr/>
            <p:nvPr/>
          </p:nvSpPr>
          <p:spPr>
            <a:xfrm>
              <a:off x="4309422" y="2241038"/>
              <a:ext cx="1110343" cy="2673864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6AA7F78-B90C-7047-A1A1-EE797BC1FF20}"/>
                </a:ext>
              </a:extLst>
            </p:cNvPr>
            <p:cNvSpPr txBox="1"/>
            <p:nvPr/>
          </p:nvSpPr>
          <p:spPr>
            <a:xfrm>
              <a:off x="5530227" y="2115900"/>
              <a:ext cx="3812710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/>
                <a:t>The majority of additions to the</a:t>
              </a:r>
            </a:p>
            <a:p>
              <a:r>
                <a:rPr lang="en-US" sz="2200" dirty="0"/>
                <a:t>Population in recent years</a:t>
              </a:r>
            </a:p>
            <a:p>
              <a:r>
                <a:rPr lang="en-US" sz="2200" dirty="0"/>
                <a:t>Have come from immigration.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74849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5A815-81E3-F614-B223-B7C512074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49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Im</a:t>
            </a:r>
            <a:r>
              <a:rPr lang="en-US" dirty="0"/>
              <a:t>migrants to the Rescue? Less So Now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8B434BF-EEAA-ED3D-002D-A72A9468E4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r:link="rId4"/>
          <a:srcRect/>
          <a:stretch>
            <a:fillRect/>
          </a:stretch>
        </p:blipFill>
        <p:spPr>
          <a:xfrm>
            <a:off x="1186996" y="1126671"/>
            <a:ext cx="10207110" cy="5103555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AE69E3-7376-5D01-A24C-1D1D75BC5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12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0A593E-1AD0-CEE3-0750-05FD95FC75ED}"/>
              </a:ext>
            </a:extLst>
          </p:cNvPr>
          <p:cNvSpPr txBox="1"/>
          <p:nvPr/>
        </p:nvSpPr>
        <p:spPr>
          <a:xfrm>
            <a:off x="3028950" y="1851660"/>
            <a:ext cx="3210431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Feb/20 to Now:</a:t>
            </a:r>
          </a:p>
          <a:p>
            <a:r>
              <a:rPr lang="en-US" dirty="0"/>
              <a:t>	Native Growth:   2,810</a:t>
            </a:r>
          </a:p>
          <a:p>
            <a:r>
              <a:rPr lang="en-US" dirty="0"/>
              <a:t>	Foreign Growth: 3,153</a:t>
            </a:r>
          </a:p>
        </p:txBody>
      </p:sp>
    </p:spTree>
    <p:extLst>
      <p:ext uri="{BB962C8B-B14F-4D97-AF65-F5344CB8AC3E}">
        <p14:creationId xmlns:p14="http://schemas.microsoft.com/office/powerpoint/2010/main" val="2706125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FF06A-D900-2178-FA43-68320574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108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So</a:t>
            </a:r>
            <a:r>
              <a:rPr lang="en-US" dirty="0"/>
              <a:t>me Notes on Employment Growth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651A8B-8D35-B843-4EE3-B600972AF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Slowing over the last couple of months.</a:t>
            </a:r>
          </a:p>
          <a:p>
            <a:pPr lvl="1"/>
            <a:r>
              <a:rPr lang="en-US" dirty="0"/>
              <a:t>Ragged before that.</a:t>
            </a:r>
          </a:p>
          <a:p>
            <a:pPr lvl="1"/>
            <a:r>
              <a:rPr lang="en-US" dirty="0"/>
              <a:t>Likely connected to slow labor force growth.</a:t>
            </a:r>
          </a:p>
          <a:p>
            <a:r>
              <a:rPr lang="en-US" dirty="0"/>
              <a:t>The slower pace is ok: Just have to keep up with population growth.</a:t>
            </a:r>
          </a:p>
          <a:p>
            <a:r>
              <a:rPr lang="en-US" dirty="0"/>
              <a:t>Growth is primarily coming from among the foreign born.</a:t>
            </a:r>
          </a:p>
          <a:p>
            <a:r>
              <a:rPr lang="en-US" dirty="0"/>
              <a:t>ALL growth is coming from Healthcare and Social Services.</a:t>
            </a:r>
          </a:p>
          <a:p>
            <a:r>
              <a:rPr lang="en-US" dirty="0"/>
              <a:t>Women now occupy more nonfarm jobs than men.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A8C21B-C469-4EBF-F6EA-4BB7C26C5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42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44BA2-C159-2048-8B33-2FBFC767B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Inflation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0DDC87-713F-0F49-B31E-73F6DDC5B9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587431-2867-EB4C-9155-DDF694B34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9091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D9B3A-B559-2F4D-9E1B-509ED8F61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430" y="2102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Infl</a:t>
            </a:r>
            <a:r>
              <a:rPr lang="en-US" dirty="0"/>
              <a:t>ation: Latest Figures – to June/26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0E4FE7-BBF4-1741-A1B3-04ABBA730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15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75D965-38A0-CE42-91CF-4EBB17D62A03}"/>
              </a:ext>
            </a:extLst>
          </p:cNvPr>
          <p:cNvSpPr txBox="1"/>
          <p:nvPr/>
        </p:nvSpPr>
        <p:spPr>
          <a:xfrm>
            <a:off x="10070170" y="6456851"/>
            <a:ext cx="15420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dirty="0" err="1"/>
              <a:t>NYTimes.com</a:t>
            </a:r>
            <a:endParaRPr lang="en-US" sz="1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012744-0F19-4912-01FB-B8FC30673528}"/>
              </a:ext>
            </a:extLst>
          </p:cNvPr>
          <p:cNvPicPr>
            <a:picLocks noChangeAspect="1"/>
          </p:cNvPicPr>
          <p:nvPr/>
        </p:nvPicPr>
        <p:blipFill>
          <a:blip r:embed="rId2" r:link="rId3"/>
          <a:srcRect/>
          <a:stretch>
            <a:fillRect/>
          </a:stretch>
        </p:blipFill>
        <p:spPr>
          <a:xfrm>
            <a:off x="1902205" y="936460"/>
            <a:ext cx="7328181" cy="52479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2C341C-6A6C-A688-FE0A-7632E58C7116}"/>
              </a:ext>
            </a:extLst>
          </p:cNvPr>
          <p:cNvSpPr txBox="1"/>
          <p:nvPr/>
        </p:nvSpPr>
        <p:spPr>
          <a:xfrm>
            <a:off x="7232718" y="2006715"/>
            <a:ext cx="4001224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The uptick is entirely because of the war.</a:t>
            </a:r>
          </a:p>
        </p:txBody>
      </p:sp>
    </p:spTree>
    <p:extLst>
      <p:ext uri="{BB962C8B-B14F-4D97-AF65-F5344CB8AC3E}">
        <p14:creationId xmlns:p14="http://schemas.microsoft.com/office/powerpoint/2010/main" val="379072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736D8-4991-483E-CFD2-B634A4899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755A3F58-7551-353F-5DA7-D20084A7B3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1066800" y="1213383"/>
            <a:ext cx="10058400" cy="50292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240DDD-DC15-44F7-B14A-3F5F4DDA7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CPI</a:t>
            </a:r>
            <a:r>
              <a:rPr lang="en-US" dirty="0"/>
              <a:t> – Big Price Declines in Last Month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DBA951-7C10-83EC-B231-4140B93FC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5359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D29CF-8A26-EC01-9513-D6D506F7B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Infl</a:t>
            </a:r>
            <a:r>
              <a:rPr lang="en-US" dirty="0"/>
              <a:t>ation: Gas Prices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33D9968-13E5-8B8D-CD37-AFB9B3E38D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1037983" y="1125276"/>
            <a:ext cx="10116033" cy="505801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2AF305-D56B-765D-40D4-A69042AD3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92075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638C0-D6BB-E04A-B038-3AE0C4CE1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Fed: Reining in Inflation?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5F1762-7F27-034B-9A1E-7DF4CA0A63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6F6F8E-D5F7-554C-87DD-571BD9B83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3468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10D60-93A0-E14A-B198-562200FA3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08" y="29496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Fed</a:t>
            </a:r>
            <a:r>
              <a:rPr lang="en-US" dirty="0"/>
              <a:t>eral Funds Rate – Recent Activity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F8A68F6-2498-E641-89E0-09D72459A0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1066800" y="1201026"/>
            <a:ext cx="10058400" cy="50292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E90F64-1A12-B742-9303-73F489E0E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056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D1759-DACC-8946-9598-490F34C9E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326" y="0"/>
            <a:ext cx="10515600" cy="1325563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Ava</a:t>
            </a:r>
            <a:r>
              <a:rPr lang="en-US" dirty="0"/>
              <a:t>ilable NEED Topics Include: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EE1CF-F5DE-3540-AED9-1599FABB82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57868"/>
            <a:ext cx="5181600" cy="4189162"/>
          </a:xfrm>
        </p:spPr>
        <p:txBody>
          <a:bodyPr>
            <a:normAutofit lnSpcReduction="10000"/>
          </a:bodyPr>
          <a:lstStyle/>
          <a:p>
            <a:pPr>
              <a:spcAft>
                <a:spcPts val="1000"/>
              </a:spcAft>
            </a:pPr>
            <a:r>
              <a:rPr lang="en-US" dirty="0"/>
              <a:t>US Economy</a:t>
            </a:r>
          </a:p>
          <a:p>
            <a:pPr>
              <a:spcAft>
                <a:spcPts val="1000"/>
              </a:spcAft>
            </a:pPr>
            <a:r>
              <a:rPr lang="en-US" dirty="0"/>
              <a:t>Healthcare Economics</a:t>
            </a:r>
          </a:p>
          <a:p>
            <a:pPr>
              <a:spcAft>
                <a:spcPts val="1000"/>
              </a:spcAft>
            </a:pPr>
            <a:r>
              <a:rPr lang="en-US" dirty="0"/>
              <a:t>Climate Change</a:t>
            </a:r>
          </a:p>
          <a:p>
            <a:pPr>
              <a:spcAft>
                <a:spcPts val="1000"/>
              </a:spcAft>
            </a:pPr>
            <a:r>
              <a:rPr lang="en-US" dirty="0"/>
              <a:t>Economic Inequality</a:t>
            </a:r>
          </a:p>
          <a:p>
            <a:pPr>
              <a:spcAft>
                <a:spcPts val="1000"/>
              </a:spcAft>
            </a:pPr>
            <a:r>
              <a:rPr lang="en-US" dirty="0"/>
              <a:t>Economic Mobility</a:t>
            </a:r>
          </a:p>
          <a:p>
            <a:pPr>
              <a:spcAft>
                <a:spcPts val="1000"/>
              </a:spcAft>
            </a:pPr>
            <a:r>
              <a:rPr lang="en-US" dirty="0"/>
              <a:t>Trade and Globalization</a:t>
            </a:r>
          </a:p>
          <a:p>
            <a:pPr>
              <a:spcAft>
                <a:spcPts val="1000"/>
              </a:spcAft>
            </a:pPr>
            <a:r>
              <a:rPr lang="en-US" dirty="0"/>
              <a:t>Minimum Wages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836DEF-5C7A-D74F-8694-7D6688B404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57868"/>
            <a:ext cx="5181600" cy="4189162"/>
          </a:xfrm>
        </p:spPr>
        <p:txBody>
          <a:bodyPr>
            <a:normAutofit lnSpcReduction="10000"/>
          </a:bodyPr>
          <a:lstStyle/>
          <a:p>
            <a:pPr>
              <a:spcAft>
                <a:spcPts val="1000"/>
              </a:spcAft>
            </a:pPr>
            <a:r>
              <a:rPr lang="en-US" dirty="0"/>
              <a:t>Immigration Economics</a:t>
            </a:r>
          </a:p>
          <a:p>
            <a:pPr>
              <a:spcAft>
                <a:spcPts val="1000"/>
              </a:spcAft>
            </a:pPr>
            <a:r>
              <a:rPr lang="en-US" dirty="0"/>
              <a:t>Saving Social Security</a:t>
            </a:r>
          </a:p>
          <a:p>
            <a:pPr>
              <a:spcAft>
                <a:spcPts val="1000"/>
              </a:spcAft>
            </a:pPr>
            <a:r>
              <a:rPr lang="en-US" dirty="0"/>
              <a:t>Federal Budgets</a:t>
            </a:r>
          </a:p>
          <a:p>
            <a:pPr>
              <a:spcAft>
                <a:spcPts val="1000"/>
              </a:spcAft>
            </a:pPr>
            <a:r>
              <a:rPr lang="en-US" dirty="0"/>
              <a:t>Federal Debt</a:t>
            </a:r>
          </a:p>
          <a:p>
            <a:pPr>
              <a:spcAft>
                <a:spcPts val="1000"/>
              </a:spcAft>
            </a:pPr>
            <a:r>
              <a:rPr lang="en-US" dirty="0"/>
              <a:t>Black-White Wealth Gap</a:t>
            </a:r>
          </a:p>
          <a:p>
            <a:pPr>
              <a:spcAft>
                <a:spcPts val="1000"/>
              </a:spcAft>
            </a:pPr>
            <a:r>
              <a:rPr lang="en-US" dirty="0"/>
              <a:t>Autonomous Vehicles</a:t>
            </a:r>
          </a:p>
          <a:p>
            <a:pPr>
              <a:spcAft>
                <a:spcPts val="1000"/>
              </a:spcAft>
            </a:pPr>
            <a:r>
              <a:rPr lang="en-US" dirty="0"/>
              <a:t>Healthcare Economics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AECF3A-738D-534F-9B20-5C34452E1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60765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10AD3-2EC7-7C68-8CD7-96FD0E27B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07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900" dirty="0">
                <a:solidFill>
                  <a:schemeClr val="bg1"/>
                </a:solidFill>
              </a:rPr>
              <a:t>Scyl</a:t>
            </a:r>
            <a:r>
              <a:rPr lang="en-US" sz="3900" dirty="0">
                <a:solidFill>
                  <a:schemeClr val="accent5">
                    <a:lumMod val="50000"/>
                  </a:schemeClr>
                </a:solidFill>
              </a:rPr>
              <a:t>la and Charybdis: “A Rock and a Hard Place”</a:t>
            </a:r>
            <a:endParaRPr lang="en-US" sz="3900" dirty="0">
              <a:solidFill>
                <a:schemeClr val="bg1"/>
              </a:solidFill>
            </a:endParaRPr>
          </a:p>
        </p:txBody>
      </p:sp>
      <p:pic>
        <p:nvPicPr>
          <p:cNvPr id="5" name="Content Placeholder 4" descr="The phrase &quot;Between a Rock &amp; a Hard Place&quot; has roots in ...">
            <a:extLst>
              <a:ext uri="{FF2B5EF4-FFF2-40B4-BE49-F238E27FC236}">
                <a16:creationId xmlns:a16="http://schemas.microsoft.com/office/drawing/2014/main" id="{8C4BBF91-4843-AC3E-4BDA-C333084C93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5163" y="1475346"/>
            <a:ext cx="8093414" cy="475488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9C3150-80BB-2F2E-DDC6-845A82C35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20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DD2DDB-5785-7437-D789-EE53FBDDBC20}"/>
              </a:ext>
            </a:extLst>
          </p:cNvPr>
          <p:cNvSpPr txBox="1"/>
          <p:nvPr/>
        </p:nvSpPr>
        <p:spPr>
          <a:xfrm>
            <a:off x="9915138" y="3322528"/>
            <a:ext cx="22998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Jerome Powell</a:t>
            </a:r>
          </a:p>
          <a:p>
            <a:r>
              <a:rPr lang="en-US" sz="2800" dirty="0"/>
              <a:t>And now</a:t>
            </a:r>
          </a:p>
          <a:p>
            <a:r>
              <a:rPr lang="en-US" sz="2800" dirty="0"/>
              <a:t>Kevin Warsh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C40A7C2-F909-29B4-50E7-AC6EA5C93159}"/>
              </a:ext>
            </a:extLst>
          </p:cNvPr>
          <p:cNvCxnSpPr>
            <a:cxnSpLocks/>
          </p:cNvCxnSpPr>
          <p:nvPr/>
        </p:nvCxnSpPr>
        <p:spPr>
          <a:xfrm flipH="1">
            <a:off x="6766041" y="3783695"/>
            <a:ext cx="3263816" cy="1283810"/>
          </a:xfrm>
          <a:prstGeom prst="straightConnector1">
            <a:avLst/>
          </a:prstGeom>
          <a:ln w="63500">
            <a:solidFill>
              <a:srgbClr val="FF0000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8AF9E46-80C2-9225-4344-76C23DCB4571}"/>
              </a:ext>
            </a:extLst>
          </p:cNvPr>
          <p:cNvSpPr txBox="1"/>
          <p:nvPr/>
        </p:nvSpPr>
        <p:spPr>
          <a:xfrm>
            <a:off x="10114764" y="1917426"/>
            <a:ext cx="183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Inflation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B8FC5EB-46C2-5CBA-1FAB-07D125D28C68}"/>
              </a:ext>
            </a:extLst>
          </p:cNvPr>
          <p:cNvCxnSpPr>
            <a:cxnSpLocks/>
          </p:cNvCxnSpPr>
          <p:nvPr/>
        </p:nvCxnSpPr>
        <p:spPr>
          <a:xfrm flipH="1">
            <a:off x="8453093" y="2387043"/>
            <a:ext cx="1705989" cy="1802787"/>
          </a:xfrm>
          <a:prstGeom prst="straightConnector1">
            <a:avLst/>
          </a:prstGeom>
          <a:ln w="63500">
            <a:solidFill>
              <a:srgbClr val="FF0000"/>
            </a:solidFill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8857845-64DB-44D8-6BE3-107A0CE2BDC0}"/>
              </a:ext>
            </a:extLst>
          </p:cNvPr>
          <p:cNvSpPr txBox="1"/>
          <p:nvPr/>
        </p:nvSpPr>
        <p:spPr>
          <a:xfrm>
            <a:off x="49706" y="3831894"/>
            <a:ext cx="198321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Recession</a:t>
            </a:r>
          </a:p>
          <a:p>
            <a:r>
              <a:rPr lang="en-US" sz="2000" dirty="0"/>
              <a:t>(Unemployment)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C0D3A0A-CC4F-6B13-C515-95CCEFE99ECF}"/>
              </a:ext>
            </a:extLst>
          </p:cNvPr>
          <p:cNvCxnSpPr>
            <a:cxnSpLocks/>
          </p:cNvCxnSpPr>
          <p:nvPr/>
        </p:nvCxnSpPr>
        <p:spPr>
          <a:xfrm flipH="1">
            <a:off x="1927052" y="2875175"/>
            <a:ext cx="1966218" cy="1314655"/>
          </a:xfrm>
          <a:prstGeom prst="straightConnector1">
            <a:avLst/>
          </a:prstGeom>
          <a:ln w="635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327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9B7C1-3B6A-49B3-3A2D-66F60C32C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Bigger Picture: Uncertainty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06B4F9-93F4-A34E-14E3-90D2930CD0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EF2632-4705-E1D1-BDD5-046201089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5571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FB39A-D845-DF32-1627-C3A676D99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699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certainties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3AD65-18FB-EED9-DBF5-62E4C2A3D2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What effect will continued deportations have?</a:t>
            </a:r>
          </a:p>
          <a:p>
            <a:r>
              <a:rPr lang="en-US" dirty="0"/>
              <a:t>Will AI continue to drive growth?</a:t>
            </a:r>
          </a:p>
          <a:p>
            <a:r>
              <a:rPr lang="en-US" dirty="0"/>
              <a:t>Will tariffs continue to drive inflation?</a:t>
            </a:r>
          </a:p>
          <a:p>
            <a:pPr lvl="1"/>
            <a:r>
              <a:rPr lang="en-US" dirty="0"/>
              <a:t>Fed says that ALL of the inflation above 2% is from tariffs, until…</a:t>
            </a:r>
          </a:p>
          <a:p>
            <a:r>
              <a:rPr lang="en-US" dirty="0"/>
              <a:t>Will the war drive inflation beyond fuel prices?</a:t>
            </a:r>
          </a:p>
          <a:p>
            <a:pPr lvl="1"/>
            <a:r>
              <a:rPr lang="en-US" dirty="0"/>
              <a:t>It is clear in fuel prices, but every other sector of the economy depends on fuel. Higher fuel prices drive prices in the rest of the economy up.</a:t>
            </a:r>
          </a:p>
          <a:p>
            <a:r>
              <a:rPr lang="en-US" dirty="0"/>
              <a:t>Will consumers continue to hold up?</a:t>
            </a:r>
          </a:p>
          <a:p>
            <a:pPr lvl="1"/>
            <a:r>
              <a:rPr lang="en-US" dirty="0"/>
              <a:t>Evidence that spending is in decline.</a:t>
            </a:r>
          </a:p>
          <a:p>
            <a:r>
              <a:rPr lang="en-US" dirty="0"/>
              <a:t>What happens to Fed policy now that Jerome Powell is gone?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0331E-1B2C-B11E-4202-173A5A476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820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E9EBEDF-4849-0F9F-CC40-B94947F77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23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5E06CA-8AC8-4B58-E42A-F3469F43D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723" y="1219323"/>
            <a:ext cx="7772400" cy="17475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AD9FF0-B4B2-006E-2A67-2B0B18414C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8008" y="3891085"/>
            <a:ext cx="7772400" cy="164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5382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46556B-AE4F-6704-42BE-59E5221DE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24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5A5081-C89B-E8BE-E68F-9B979180B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035" y="488279"/>
            <a:ext cx="9680880" cy="54995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040AA89-CEE5-EA67-42CD-68F23C050E9D}"/>
              </a:ext>
            </a:extLst>
          </p:cNvPr>
          <p:cNvSpPr txBox="1"/>
          <p:nvPr/>
        </p:nvSpPr>
        <p:spPr>
          <a:xfrm>
            <a:off x="6008915" y="6456851"/>
            <a:ext cx="56125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Presentation given by Sylvain Leduc to the Monterey Bay Economic Partnership</a:t>
            </a:r>
          </a:p>
        </p:txBody>
      </p:sp>
    </p:spTree>
    <p:extLst>
      <p:ext uri="{BB962C8B-B14F-4D97-AF65-F5344CB8AC3E}">
        <p14:creationId xmlns:p14="http://schemas.microsoft.com/office/powerpoint/2010/main" val="4053672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9C933-FF6E-FAB7-0A11-49E5D4961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769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Tari</a:t>
            </a:r>
            <a:r>
              <a:rPr lang="en-US" dirty="0"/>
              <a:t>ffs and Price Effects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C30528-0867-E603-89DB-A75242FBF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25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729057-FB08-3C68-954B-62930E483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5639" y="916027"/>
            <a:ext cx="8120721" cy="531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5147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889D7-6105-80DA-586D-154CF1671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AB2CB134-2FE7-C930-FE92-AF5F1B8B1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956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800" dirty="0">
                <a:solidFill>
                  <a:schemeClr val="bg1"/>
                </a:solidFill>
              </a:rPr>
              <a:t>Per</a:t>
            </a:r>
            <a:r>
              <a:rPr lang="en-US" sz="3800" dirty="0"/>
              <a:t>sonal Consumption Expenditures Are Slowing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60D831B-C626-F2B5-DA01-F636948EEC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tretch>
            <a:fillRect/>
          </a:stretch>
        </p:blipFill>
        <p:spPr>
          <a:xfrm>
            <a:off x="1439861" y="1253330"/>
            <a:ext cx="9953791" cy="4976895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E6B71D-CB44-3070-B709-8143A79EF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9F085D5-EC86-4F6A-B501-C1359CB39116}" type="slidenum">
              <a:rPr lang="en-GB" smtClean="0"/>
              <a:pPr>
                <a:spcAft>
                  <a:spcPts val="600"/>
                </a:spcAft>
              </a:pPr>
              <a:t>26</a:t>
            </a:fld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EC4FE6-7922-59E3-0CCD-D2571842A1EE}"/>
              </a:ext>
            </a:extLst>
          </p:cNvPr>
          <p:cNvSpPr/>
          <p:nvPr/>
        </p:nvSpPr>
        <p:spPr>
          <a:xfrm>
            <a:off x="10248248" y="2001079"/>
            <a:ext cx="1145307" cy="74997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90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819E6B6-A778-B8FA-48B9-AED4ED6D6C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tretch>
            <a:fillRect/>
          </a:stretch>
        </p:blipFill>
        <p:spPr>
          <a:xfrm>
            <a:off x="1042987" y="1219200"/>
            <a:ext cx="9404350" cy="47021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5947F69-5B41-9F20-2D12-0EB9FCB27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7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Con</a:t>
            </a:r>
            <a:r>
              <a:rPr lang="en-US" dirty="0"/>
              <a:t>sumer Confidence is Waning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C2CC2-1ECA-E7D4-7C5D-7DB6DDC66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27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217156-F8FE-C77F-84ED-43F96595EEB4}"/>
              </a:ext>
            </a:extLst>
          </p:cNvPr>
          <p:cNvSpPr txBox="1"/>
          <p:nvPr/>
        </p:nvSpPr>
        <p:spPr>
          <a:xfrm>
            <a:off x="7774022" y="1232799"/>
            <a:ext cx="2361031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At its lowest level ever!</a:t>
            </a:r>
          </a:p>
          <a:p>
            <a:pPr algn="ctr"/>
            <a:r>
              <a:rPr lang="en-US" dirty="0"/>
              <a:t>(56-year history)</a:t>
            </a:r>
          </a:p>
        </p:txBody>
      </p:sp>
    </p:spTree>
    <p:extLst>
      <p:ext uri="{BB962C8B-B14F-4D97-AF65-F5344CB8AC3E}">
        <p14:creationId xmlns:p14="http://schemas.microsoft.com/office/powerpoint/2010/main" val="36709084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79665-5DBD-30E4-B890-AA13423EA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88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Mo</a:t>
            </a:r>
            <a:r>
              <a:rPr lang="en-US" dirty="0"/>
              <a:t>netary Policy after Jerome Powell?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5202A1-B7AD-A499-194C-C9994C2F2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28</a:t>
            </a:fld>
            <a:endParaRPr lang="en-GB"/>
          </a:p>
        </p:txBody>
      </p:sp>
      <p:pic>
        <p:nvPicPr>
          <p:cNvPr id="2050" name="Picture 2" descr="Who is Kevin Warsh, Trump's pick to ...">
            <a:extLst>
              <a:ext uri="{FF2B5EF4-FFF2-40B4-BE49-F238E27FC236}">
                <a16:creationId xmlns:a16="http://schemas.microsoft.com/office/drawing/2014/main" id="{5C8D8904-CA99-954D-102A-7EAE5D83D2B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971" y="1325563"/>
            <a:ext cx="5759503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707257-B379-4C1F-1A3F-D938C8C9C495}"/>
              </a:ext>
            </a:extLst>
          </p:cNvPr>
          <p:cNvSpPr txBox="1"/>
          <p:nvPr/>
        </p:nvSpPr>
        <p:spPr>
          <a:xfrm>
            <a:off x="2993971" y="4983163"/>
            <a:ext cx="5759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Kevin Warsh:  replaced Jerome Powell as the Chair of the Fed in May.</a:t>
            </a:r>
          </a:p>
        </p:txBody>
      </p:sp>
    </p:spTree>
    <p:extLst>
      <p:ext uri="{BB962C8B-B14F-4D97-AF65-F5344CB8AC3E}">
        <p14:creationId xmlns:p14="http://schemas.microsoft.com/office/powerpoint/2010/main" val="39194831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6943B-06A1-6B4F-A3EE-C0592873D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116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Su</a:t>
            </a:r>
            <a:r>
              <a:rPr lang="en-US" dirty="0"/>
              <a:t>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82845-578F-EE76-7681-A616710DC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0221"/>
            <a:ext cx="10515600" cy="46818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Inflation: was getting close to Fed’s 2% target.</a:t>
            </a:r>
          </a:p>
          <a:p>
            <a:pPr lvl="1"/>
            <a:r>
              <a:rPr lang="en-US" dirty="0"/>
              <a:t>But is now going in the wrong direction</a:t>
            </a:r>
          </a:p>
          <a:p>
            <a:r>
              <a:rPr lang="en-US" dirty="0"/>
              <a:t>Current immigration and trade policies will exacerbate inflation.</a:t>
            </a:r>
          </a:p>
          <a:p>
            <a:r>
              <a:rPr lang="en-US" dirty="0"/>
              <a:t>Immigration: deportations tax the economy and are expensive.</a:t>
            </a:r>
          </a:p>
          <a:p>
            <a:pPr lvl="1"/>
            <a:r>
              <a:rPr lang="en-US" dirty="0"/>
              <a:t>Many, MANY ag workers are unauthorized immigrants. (50% of Central Valley)</a:t>
            </a:r>
          </a:p>
          <a:p>
            <a:r>
              <a:rPr lang="en-US" dirty="0"/>
              <a:t>Tariffs: are a tax.</a:t>
            </a:r>
          </a:p>
          <a:p>
            <a:pPr lvl="1"/>
            <a:r>
              <a:rPr lang="en-US" dirty="0"/>
              <a:t>Taxes raise prices. Period. Full Stop.</a:t>
            </a:r>
          </a:p>
          <a:p>
            <a:pPr lvl="1"/>
            <a:r>
              <a:rPr lang="en-US" dirty="0"/>
              <a:t>Taxes often cost jobs. Tariffs likely will.</a:t>
            </a:r>
          </a:p>
          <a:p>
            <a:r>
              <a:rPr lang="en-US" dirty="0"/>
              <a:t>The war is going to drive up prices and uncertainty.</a:t>
            </a:r>
          </a:p>
          <a:p>
            <a:pPr lvl="1"/>
            <a:r>
              <a:rPr lang="en-US" dirty="0"/>
              <a:t>Nobody invests into uncertainty.</a:t>
            </a:r>
          </a:p>
          <a:p>
            <a:r>
              <a:rPr lang="en-US" dirty="0"/>
              <a:t>What if the AI bubble bursts?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8846CF-B072-0217-29E4-013CB7BA1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149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7E6F9-A980-2348-88F6-87696A437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6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Out</a:t>
            </a:r>
            <a:r>
              <a:rPr lang="en-US" dirty="0"/>
              <a:t>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E8607-FDD7-E740-A0B8-3B94245F78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4493" y="1602225"/>
            <a:ext cx="6563014" cy="4351338"/>
          </a:xfrm>
        </p:spPr>
        <p:txBody>
          <a:bodyPr>
            <a:normAutofit/>
          </a:bodyPr>
          <a:lstStyle/>
          <a:p>
            <a:r>
              <a:rPr lang="en-US" dirty="0"/>
              <a:t>Economic Indicators</a:t>
            </a:r>
          </a:p>
          <a:p>
            <a:r>
              <a:rPr lang="en-US" dirty="0"/>
              <a:t>Big Picture: Uncertainty</a:t>
            </a:r>
          </a:p>
          <a:p>
            <a:r>
              <a:rPr lang="en-US" dirty="0"/>
              <a:t>Sonoma County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9924DA-FE6F-254B-8EBF-5C58B48D4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53854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863F9-DD18-E191-E267-7D1AE9471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08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Are</a:t>
            </a:r>
            <a:r>
              <a:rPr lang="en-US" dirty="0"/>
              <a:t> We Headed for A Recession?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CABD5-25E0-F640-3F0B-5C32983CE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7159"/>
            <a:ext cx="10515600" cy="4855779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en-US" dirty="0"/>
              <a:t>Probably not.</a:t>
            </a:r>
          </a:p>
          <a:p>
            <a:r>
              <a:rPr lang="en-US" dirty="0"/>
              <a:t>Forecasts are all over the place.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IMF forecasting 2.4% in 2026.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30-50% chance of a recession by some models.</a:t>
            </a:r>
          </a:p>
          <a:p>
            <a:pPr>
              <a:spcAft>
                <a:spcPts val="1000"/>
              </a:spcAft>
            </a:pPr>
            <a:r>
              <a:rPr lang="en-US" dirty="0"/>
              <a:t>A slowdown in economic growth seems inevitable.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But the economy has been proving remarkably resilient!</a:t>
            </a:r>
          </a:p>
          <a:p>
            <a:r>
              <a:rPr lang="en-US" dirty="0"/>
              <a:t>A bout of stagflation unlikely, but possible.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5C91C1-8B56-9F9E-781D-D41E7ECC6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357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392C0-11B2-4577-3C4F-1D5764D54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Locally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DC42DC-03EE-A40D-9FB7-5198E22D6C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3B6999-061F-AF20-5D3E-7F137F4AA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7136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043C8-400B-9919-4161-629A96529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A4760-2013-16D4-B72A-49FA92AD2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704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Em</a:t>
            </a:r>
            <a:r>
              <a:rPr lang="en-US" dirty="0"/>
              <a:t>ployment and Labor Force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3B0DBF2-204A-CB24-DEF4-4960C75BE5D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228600" y="1716170"/>
            <a:ext cx="5791200" cy="4210496"/>
          </a:xfr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5A3C780D-72C6-9D6D-1723-A50E654B3F7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r:link="rId5"/>
          <a:srcRect/>
          <a:stretch>
            <a:fillRect/>
          </a:stretch>
        </p:blipFill>
        <p:spPr>
          <a:xfrm>
            <a:off x="6063343" y="1716170"/>
            <a:ext cx="5791200" cy="421049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027B66-F469-2E00-EDDA-AC36154DB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46442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2CAB420-ED4E-FF52-1B44-8FF9C569034A}"/>
              </a:ext>
            </a:extLst>
          </p:cNvPr>
          <p:cNvPicPr>
            <a:picLocks noChangeAspect="1"/>
          </p:cNvPicPr>
          <p:nvPr/>
        </p:nvPicPr>
        <p:blipFill>
          <a:blip r:embed="rId2" r:link="rId3"/>
          <a:srcRect/>
          <a:stretch>
            <a:fillRect/>
          </a:stretch>
        </p:blipFill>
        <p:spPr>
          <a:xfrm>
            <a:off x="2554058" y="1197844"/>
            <a:ext cx="7083884" cy="47214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DAF4A9-25FC-2B5F-CAEF-D10EE074B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DO</a:t>
            </a:r>
            <a:r>
              <a:rPr lang="en-US" dirty="0"/>
              <a:t>T Forecast: Employment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7329D3-A269-E24E-F105-762BCCC54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177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84DB0-FA7C-6848-3DD7-74CF31871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004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Pop</a:t>
            </a:r>
            <a:r>
              <a:rPr lang="en-US" dirty="0"/>
              <a:t>ulation Declining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35AEBD5-547D-DBD3-94B5-3C816347CC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7703" y="950278"/>
            <a:ext cx="7262144" cy="527994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0199D8-5711-EC9E-3FC2-D65F65326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63488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AF4A9-25FC-2B5F-CAEF-D10EE074B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DO</a:t>
            </a:r>
            <a:r>
              <a:rPr lang="en-US" dirty="0"/>
              <a:t>F Forecast: Population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7329D3-A269-E24E-F105-762BCCC54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35</a:t>
            </a:fld>
            <a:endParaRPr lang="en-GB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B125D92-DD5A-FCD0-BB2A-E6D13CF08F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2320383" y="946459"/>
            <a:ext cx="7927588" cy="5283768"/>
          </a:xfrm>
        </p:spPr>
      </p:pic>
    </p:spTree>
    <p:extLst>
      <p:ext uri="{BB962C8B-B14F-4D97-AF65-F5344CB8AC3E}">
        <p14:creationId xmlns:p14="http://schemas.microsoft.com/office/powerpoint/2010/main" val="4699507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E1599-4E24-6DF1-E5AD-1AA98F6CF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AFB34-2B6B-73EF-EAA7-82D44C2D9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216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900" dirty="0">
                <a:solidFill>
                  <a:schemeClr val="bg1"/>
                </a:solidFill>
              </a:rPr>
              <a:t>Agi</a:t>
            </a:r>
            <a:r>
              <a:rPr lang="en-US" sz="3900" dirty="0"/>
              <a:t>ng Population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3D1A1EF-1350-FD97-302A-061812D0D7D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314001" y="1469985"/>
            <a:ext cx="5740524" cy="4173652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820588-2242-DCF2-A0A7-7C6CB3DCE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36</a:t>
            </a:fld>
            <a:endParaRPr lang="en-GB"/>
          </a:p>
        </p:txBody>
      </p:sp>
      <p:pic>
        <p:nvPicPr>
          <p:cNvPr id="3" name="Content Placeholder 8">
            <a:extLst>
              <a:ext uri="{FF2B5EF4-FFF2-40B4-BE49-F238E27FC236}">
                <a16:creationId xmlns:a16="http://schemas.microsoft.com/office/drawing/2014/main" id="{2D7EEF60-BB4D-2171-3A39-1928FEAA5784}"/>
              </a:ext>
            </a:extLst>
          </p:cNvPr>
          <p:cNvPicPr>
            <a:picLocks noChangeAspect="1"/>
          </p:cNvPicPr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6019801" y="1469984"/>
            <a:ext cx="5740521" cy="417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5496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33FF6-1F2A-1847-8F39-3361B5BE2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21DF9-7303-1624-2C20-1DDAEBB88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62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900" dirty="0">
                <a:solidFill>
                  <a:schemeClr val="bg1"/>
                </a:solidFill>
              </a:rPr>
              <a:t>Mig</a:t>
            </a:r>
            <a:r>
              <a:rPr lang="en-US" sz="3900" dirty="0"/>
              <a:t>ration: High Income Inflows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0ED84BE-0C91-ECB8-ED75-FE79AA3A6C0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314001" y="1469985"/>
            <a:ext cx="5740524" cy="4173652"/>
          </a:xfr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6CCD2EA-195F-7E02-5075-F461484960D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r:link="rId5"/>
          <a:srcRect/>
          <a:stretch>
            <a:fillRect/>
          </a:stretch>
        </p:blipFill>
        <p:spPr>
          <a:xfrm>
            <a:off x="6076307" y="1468710"/>
            <a:ext cx="5740524" cy="4174927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240620-08DF-AA13-892F-3AE694F8D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37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F48FF6-93D9-962B-083C-9B91C7AD43D8}"/>
              </a:ext>
            </a:extLst>
          </p:cNvPr>
          <p:cNvSpPr txBox="1"/>
          <p:nvPr/>
        </p:nvSpPr>
        <p:spPr>
          <a:xfrm>
            <a:off x="4892511" y="1099378"/>
            <a:ext cx="1671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Sonoma County</a:t>
            </a:r>
          </a:p>
        </p:txBody>
      </p:sp>
    </p:spTree>
    <p:extLst>
      <p:ext uri="{BB962C8B-B14F-4D97-AF65-F5344CB8AC3E}">
        <p14:creationId xmlns:p14="http://schemas.microsoft.com/office/powerpoint/2010/main" val="3837511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7BA79-3F97-D99D-CE5F-9982436E1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0729C-F7D9-0AF5-5F09-EE2EDF601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62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900" dirty="0">
                <a:solidFill>
                  <a:schemeClr val="bg1"/>
                </a:solidFill>
              </a:rPr>
              <a:t>Mig</a:t>
            </a:r>
            <a:r>
              <a:rPr lang="en-US" sz="3900" dirty="0"/>
              <a:t>ration: Outflows of Mid/Lower-Income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D2282EB-987C-55B8-A443-A2585DBAC24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314001" y="1469985"/>
            <a:ext cx="5740524" cy="4173652"/>
          </a:xfr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9F80D6D-9BF1-CE2B-BFA4-43884AD3F50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r:link="rId5"/>
          <a:srcRect/>
          <a:stretch>
            <a:fillRect/>
          </a:stretch>
        </p:blipFill>
        <p:spPr>
          <a:xfrm>
            <a:off x="6076307" y="1468710"/>
            <a:ext cx="5740524" cy="4174927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575A5E-8A65-FD83-7DBE-32D3CE953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38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3E0E93-70E4-C58B-45E5-607CADFF2479}"/>
              </a:ext>
            </a:extLst>
          </p:cNvPr>
          <p:cNvSpPr txBox="1"/>
          <p:nvPr/>
        </p:nvSpPr>
        <p:spPr>
          <a:xfrm>
            <a:off x="4892511" y="1099378"/>
            <a:ext cx="1671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Sonoma County</a:t>
            </a:r>
          </a:p>
        </p:txBody>
      </p:sp>
    </p:spTree>
    <p:extLst>
      <p:ext uri="{BB962C8B-B14F-4D97-AF65-F5344CB8AC3E}">
        <p14:creationId xmlns:p14="http://schemas.microsoft.com/office/powerpoint/2010/main" val="1075282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3757D47-9EEC-6A73-3C39-AB09DCE7B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8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Ho</a:t>
            </a:r>
            <a:r>
              <a:rPr lang="en-US" dirty="0"/>
              <a:t>using Costs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A4EEA5-23A9-A106-6157-1C670B395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39</a:t>
            </a:fld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8F95FA8-A988-7A2B-AB9C-DBEF7070DF0C}"/>
              </a:ext>
            </a:extLst>
          </p:cNvPr>
          <p:cNvSpPr txBox="1">
            <a:spLocks/>
          </p:cNvSpPr>
          <p:nvPr/>
        </p:nvSpPr>
        <p:spPr>
          <a:xfrm>
            <a:off x="1993187" y="961972"/>
            <a:ext cx="4004388" cy="82391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0C4C8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-"/>
              <a:defRPr sz="24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Char char="o"/>
              <a:defRPr sz="24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Home Prices</a:t>
            </a:r>
          </a:p>
        </p:txBody>
      </p:sp>
      <p:pic>
        <p:nvPicPr>
          <p:cNvPr id="9" name="Content Placeholder 10">
            <a:extLst>
              <a:ext uri="{FF2B5EF4-FFF2-40B4-BE49-F238E27FC236}">
                <a16:creationId xmlns:a16="http://schemas.microsoft.com/office/drawing/2014/main" id="{D9F20634-3E50-A826-1C52-1DB1997E7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32" y="1664416"/>
            <a:ext cx="5820243" cy="4231612"/>
          </a:xfrm>
          <a:prstGeom prst="rect">
            <a:avLst/>
          </a:prstGeom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659B6B01-25D5-CFF6-A76E-70563CEA575D}"/>
              </a:ext>
            </a:extLst>
          </p:cNvPr>
          <p:cNvSpPr txBox="1">
            <a:spLocks/>
          </p:cNvSpPr>
          <p:nvPr/>
        </p:nvSpPr>
        <p:spPr>
          <a:xfrm>
            <a:off x="8548098" y="1171254"/>
            <a:ext cx="2807289" cy="61463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0C4C8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-"/>
              <a:defRPr sz="24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Char char="o"/>
              <a:defRPr sz="24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Rents</a:t>
            </a:r>
          </a:p>
        </p:txBody>
      </p:sp>
      <p:pic>
        <p:nvPicPr>
          <p:cNvPr id="15" name="Content Placeholder 8">
            <a:extLst>
              <a:ext uri="{FF2B5EF4-FFF2-40B4-BE49-F238E27FC236}">
                <a16:creationId xmlns:a16="http://schemas.microsoft.com/office/drawing/2014/main" id="{9A454329-CCD5-ADB0-1B38-D632F85A8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866" y="1664416"/>
            <a:ext cx="5870836" cy="426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111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F2133-B8F4-E444-8925-B85C9CDCE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Economic Indicators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E7F2E2-CDBB-454D-8411-7DB79FE3E6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C2C103-F7D3-4943-ABEE-FF90027BF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0234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33CC4-D513-EEA1-9D5F-0761C1275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32874-9FBA-CB4F-449A-015F7BC17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900" dirty="0">
                <a:solidFill>
                  <a:schemeClr val="bg1"/>
                </a:solidFill>
              </a:rPr>
              <a:t>Per</a:t>
            </a:r>
            <a:r>
              <a:rPr lang="en-US" sz="3900" dirty="0"/>
              <a:t>sonal Income – Sonoma County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1616C93-BB4F-C546-9FC9-BA76E2AF7A3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314001" y="1911050"/>
            <a:ext cx="5740524" cy="4173652"/>
          </a:xfr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A751AED-7E32-CBC5-3D62-7A0050A2411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r:link="rId5"/>
          <a:srcRect/>
          <a:stretch>
            <a:fillRect/>
          </a:stretch>
        </p:blipFill>
        <p:spPr>
          <a:xfrm>
            <a:off x="6076307" y="1909775"/>
            <a:ext cx="5740524" cy="4174927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70B74E-12A1-BCCB-3AD3-363912217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40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D2393F-6C93-7198-57BC-7A9412EEBC63}"/>
              </a:ext>
            </a:extLst>
          </p:cNvPr>
          <p:cNvSpPr txBox="1"/>
          <p:nvPr/>
        </p:nvSpPr>
        <p:spPr>
          <a:xfrm>
            <a:off x="1811290" y="1540443"/>
            <a:ext cx="2745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Per Capita Personal Income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39C55A-C31E-DCE2-42FD-65EFAFA5B6B4}"/>
              </a:ext>
            </a:extLst>
          </p:cNvPr>
          <p:cNvSpPr txBox="1"/>
          <p:nvPr/>
        </p:nvSpPr>
        <p:spPr>
          <a:xfrm>
            <a:off x="7196581" y="1540443"/>
            <a:ext cx="3629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Per Capita Personal Income - Growth</a:t>
            </a:r>
          </a:p>
        </p:txBody>
      </p:sp>
    </p:spTree>
    <p:extLst>
      <p:ext uri="{BB962C8B-B14F-4D97-AF65-F5344CB8AC3E}">
        <p14:creationId xmlns:p14="http://schemas.microsoft.com/office/powerpoint/2010/main" val="1199745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90CAD-B6C8-E747-9364-18B663110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497" y="1549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Son</a:t>
            </a:r>
            <a:r>
              <a:rPr lang="en-US" dirty="0"/>
              <a:t>oma County: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ADCD6-2EB5-344C-A587-090627371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70730"/>
            <a:ext cx="11177751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Home prices are coming down.</a:t>
            </a:r>
          </a:p>
          <a:p>
            <a:r>
              <a:rPr lang="en-US" dirty="0"/>
              <a:t>Aging population will require in-migration to grow the local economy.</a:t>
            </a:r>
          </a:p>
          <a:p>
            <a:pPr lvl="1"/>
            <a:r>
              <a:rPr lang="en-US" dirty="0"/>
              <a:t>However, recent years have seen more out-migration than in. </a:t>
            </a:r>
          </a:p>
          <a:p>
            <a:r>
              <a:rPr lang="en-US" dirty="0"/>
              <a:t>Employment recovery is (might be) picking up.</a:t>
            </a:r>
          </a:p>
          <a:p>
            <a:pPr lvl="1"/>
            <a:r>
              <a:rPr lang="en-US" dirty="0"/>
              <a:t>Leisure and hospitality is source of significant job losses.</a:t>
            </a:r>
          </a:p>
          <a:p>
            <a:r>
              <a:rPr lang="en-US" dirty="0"/>
              <a:t>Per capita income is rising – driven by exodus of lower-income residents?</a:t>
            </a:r>
          </a:p>
          <a:p>
            <a:r>
              <a:rPr lang="en-US" dirty="0"/>
              <a:t>The county appears to be quite healthy.</a:t>
            </a:r>
          </a:p>
          <a:p>
            <a:pPr lvl="1"/>
            <a:r>
              <a:rPr lang="en-US" dirty="0"/>
              <a:t>What will come to dominate:</a:t>
            </a:r>
          </a:p>
          <a:p>
            <a:pPr lvl="2"/>
            <a:r>
              <a:rPr lang="en-US" dirty="0"/>
              <a:t>Forecasts for employment growth?</a:t>
            </a:r>
          </a:p>
          <a:p>
            <a:pPr lvl="2"/>
            <a:r>
              <a:rPr lang="en-US" dirty="0"/>
              <a:t>Declining population?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B3EC68-0451-244E-A4D9-69F1979D4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5518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AF1C9-4C33-0FC1-3FE1-1E2A78BD4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For</a:t>
            </a:r>
            <a:r>
              <a:rPr lang="en-US" dirty="0"/>
              <a:t> More on the Local Economy: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799975-5B9C-6125-304E-322375C9C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Sonoma County Regional Report:</a:t>
            </a:r>
          </a:p>
          <a:p>
            <a:pPr lvl="1"/>
            <a:r>
              <a:rPr lang="en-US" dirty="0">
                <a:hlinkClick r:id="rId2"/>
              </a:rPr>
              <a:t>https://www.needecon.org/RegionalReports/Sonoma_County/</a:t>
            </a:r>
            <a:endParaRPr lang="en-US" dirty="0"/>
          </a:p>
          <a:p>
            <a:r>
              <a:rPr lang="en-US" dirty="0"/>
              <a:t>Sonoma County Graphs:</a:t>
            </a:r>
          </a:p>
          <a:p>
            <a:pPr lvl="1"/>
            <a:r>
              <a:rPr lang="en-US" dirty="0">
                <a:hlinkClick r:id="rId3"/>
              </a:rPr>
              <a:t>https://www.needecon.org/LocalGraphs/list_counties_graph.php?state=CA&amp;nm=U29ub21h</a:t>
            </a:r>
            <a:endParaRPr lang="en-US" dirty="0"/>
          </a:p>
          <a:p>
            <a:r>
              <a:rPr lang="en-US" dirty="0"/>
              <a:t>City Reports:</a:t>
            </a:r>
          </a:p>
          <a:p>
            <a:pPr lvl="1"/>
            <a:r>
              <a:rPr lang="en-US" dirty="0"/>
              <a:t>Santa Rosa: </a:t>
            </a:r>
            <a:r>
              <a:rPr lang="en-US" dirty="0">
                <a:hlinkClick r:id="rId4"/>
              </a:rPr>
              <a:t>https://needecon.org/CityReports/Santa_Rosa.pdf</a:t>
            </a:r>
            <a:endParaRPr lang="en-US" dirty="0"/>
          </a:p>
          <a:p>
            <a:pPr lvl="1"/>
            <a:r>
              <a:rPr lang="en-US" dirty="0"/>
              <a:t>Petaluma: </a:t>
            </a:r>
            <a:r>
              <a:rPr lang="en-US" dirty="0">
                <a:hlinkClick r:id="rId5"/>
              </a:rPr>
              <a:t>https://needecon.org/CityReports/Petaluma.pdf</a:t>
            </a:r>
            <a:endParaRPr lang="en-US" dirty="0"/>
          </a:p>
          <a:p>
            <a:pPr lvl="1"/>
            <a:r>
              <a:rPr lang="en-US" dirty="0"/>
              <a:t>Sonoma: </a:t>
            </a:r>
            <a:r>
              <a:rPr lang="en-US" dirty="0">
                <a:hlinkClick r:id="rId6"/>
              </a:rPr>
              <a:t>https://needecon.org/CityReports/Sonoma.pdf</a:t>
            </a:r>
            <a:endParaRPr lang="en-US" dirty="0"/>
          </a:p>
          <a:p>
            <a:pPr lvl="1"/>
            <a:r>
              <a:rPr lang="en-US" dirty="0"/>
              <a:t>Others: </a:t>
            </a:r>
            <a:r>
              <a:rPr lang="en-US" dirty="0">
                <a:hlinkClick r:id="rId7"/>
              </a:rPr>
              <a:t>https://www.needecon.org/CityReports/</a:t>
            </a:r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FB64A8-A114-B0AB-7241-BF20E3B1D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04747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407A5-E97B-0A63-0D12-4A3DC4DF7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Big</a:t>
            </a:r>
            <a:r>
              <a:rPr lang="en-US" dirty="0"/>
              <a:t> Questions!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AF330-2039-4F15-4FAB-6BC6EB072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economic indicators should local business leaders be watching most closely right now and why?  </a:t>
            </a:r>
          </a:p>
          <a:p>
            <a:r>
              <a:rPr lang="en-US" dirty="0"/>
              <a:t>What are the three biggest economic opportunities for Sonoma County over the next decade?</a:t>
            </a:r>
          </a:p>
          <a:p>
            <a:r>
              <a:rPr lang="en-US" dirty="0"/>
              <a:t>How will AI change the workforce in Northern California over the next five years?</a:t>
            </a:r>
          </a:p>
          <a:p>
            <a:r>
              <a:rPr lang="en-US" dirty="0"/>
              <a:t>If Sonoma County wants to thrive in 2040, what should we start doing today?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E341E8-E0ED-DED9-9CB4-1F18E4E53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5379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1F5C5-40B1-2234-5BCF-B7A9A777B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Eco</a:t>
            </a:r>
            <a:r>
              <a:rPr lang="en-US" dirty="0"/>
              <a:t>nomic Development 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18F994-92CD-90B0-4826-6980E710FF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Business Diversification:</a:t>
            </a:r>
            <a:r>
              <a:rPr lang="en-US" b="0" dirty="0"/>
              <a:t> Provide assistance to high-impact sectors like manufacturing and creative economies.</a:t>
            </a:r>
          </a:p>
          <a:p>
            <a:r>
              <a:rPr lang="en-US" dirty="0"/>
              <a:t>Workforce Development:</a:t>
            </a:r>
            <a:r>
              <a:rPr lang="en-US" b="0" dirty="0"/>
              <a:t> Partner with Santa Rosa Junior College and local agencies to upskill workers in healthcare, craft production, and technology to retain talent.</a:t>
            </a:r>
          </a:p>
          <a:p>
            <a:r>
              <a:rPr lang="en-US" dirty="0"/>
              <a:t>Housing and Infrastructure:</a:t>
            </a:r>
            <a:r>
              <a:rPr lang="en-US" b="0" dirty="0"/>
              <a:t> Address workforce stability by prioritizing mixed-use developments near transportation hubs and supporting large-scale projects like the Eldridge redevelopment.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283DA5-7137-AE45-07D9-F1825EF4D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55541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4E189-2B23-2F41-BBEB-10A29FA49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355" y="0"/>
            <a:ext cx="10515600" cy="1325563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Tha</a:t>
            </a:r>
            <a:r>
              <a:rPr lang="en-US" dirty="0"/>
              <a:t>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9064E-051C-1042-85AE-F335B853A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62781"/>
            <a:ext cx="10515600" cy="562494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en-US" sz="6000" dirty="0"/>
          </a:p>
          <a:p>
            <a:pPr marL="0" indent="0" algn="ctr">
              <a:buNone/>
            </a:pPr>
            <a:r>
              <a:rPr lang="en-US" sz="6500" dirty="0"/>
              <a:t>Any Questions?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www.NEEDEcon.org</a:t>
            </a:r>
            <a:endParaRPr lang="en-US" dirty="0"/>
          </a:p>
          <a:p>
            <a:pPr marL="0" indent="0" algn="ctr">
              <a:buNone/>
            </a:pPr>
            <a:r>
              <a:rPr lang="en-US" dirty="0"/>
              <a:t>Jon D. </a:t>
            </a:r>
            <a:r>
              <a:rPr lang="en-US" dirty="0" err="1"/>
              <a:t>Haveman</a:t>
            </a:r>
            <a:endParaRPr lang="en-US" dirty="0"/>
          </a:p>
          <a:p>
            <a:pPr marL="0" indent="0" algn="ctr">
              <a:buNone/>
            </a:pPr>
            <a:r>
              <a:rPr lang="en-US" dirty="0" err="1"/>
              <a:t>Jon@NEEDEcon.org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Contact NEED: </a:t>
            </a:r>
            <a:r>
              <a:rPr lang="en-US" dirty="0">
                <a:hlinkClick r:id="rId3"/>
              </a:rPr>
              <a:t>info@NEEDEcon.org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Submit a testimonial:  </a:t>
            </a:r>
            <a:r>
              <a:rPr lang="en-US" u="sng" dirty="0">
                <a:hlinkClick r:id="rId4"/>
              </a:rPr>
              <a:t>www.NEEDEcon.org/testimonials.php</a:t>
            </a:r>
            <a:endParaRPr lang="en-US" u="sng" dirty="0"/>
          </a:p>
          <a:p>
            <a:pPr marL="0" indent="0" algn="ctr">
              <a:buNone/>
            </a:pPr>
            <a:endParaRPr lang="en-US" u="sng" dirty="0"/>
          </a:p>
          <a:p>
            <a:pPr marL="0" indent="0" algn="ctr">
              <a:buNone/>
            </a:pPr>
            <a:r>
              <a:rPr lang="en-US" dirty="0"/>
              <a:t>Donate to NEED:  </a:t>
            </a:r>
            <a:r>
              <a:rPr lang="en-US" dirty="0" err="1"/>
              <a:t>www.NEEDEcon.org</a:t>
            </a:r>
            <a:r>
              <a:rPr lang="en-US" dirty="0"/>
              <a:t>/</a:t>
            </a:r>
            <a:r>
              <a:rPr lang="en-US" dirty="0" err="1"/>
              <a:t>donate.php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2F218B-F99A-4145-A67C-DBBA7AD4E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1248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29C44-DC2B-944E-A46A-9D0DE8D16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271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GD</a:t>
            </a:r>
            <a:r>
              <a:rPr lang="en-US" dirty="0"/>
              <a:t>P: Quarterly Growth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5183E5-391D-C948-B8F5-E54AEC8B4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</a:t>
            </a:fld>
            <a:endParaRPr lang="en-GB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23A3308-D906-5147-B47A-A7F3A66363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r:link="rId4"/>
          <a:srcRect/>
          <a:stretch>
            <a:fillRect/>
          </a:stretch>
        </p:blipFill>
        <p:spPr>
          <a:xfrm>
            <a:off x="946150" y="1080376"/>
            <a:ext cx="10299700" cy="514985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DC9842-7485-78E4-5DCA-8464EC1F3057}"/>
              </a:ext>
            </a:extLst>
          </p:cNvPr>
          <p:cNvSpPr txBox="1"/>
          <p:nvPr/>
        </p:nvSpPr>
        <p:spPr>
          <a:xfrm>
            <a:off x="8178151" y="1337138"/>
            <a:ext cx="1638590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Q2-2025:	 3.8%</a:t>
            </a:r>
          </a:p>
          <a:p>
            <a:r>
              <a:rPr lang="en-US" dirty="0"/>
              <a:t>Q3-2025:  4.4%</a:t>
            </a:r>
          </a:p>
          <a:p>
            <a:r>
              <a:rPr lang="en-US" dirty="0"/>
              <a:t>Q4-2025:  0.5%</a:t>
            </a:r>
          </a:p>
          <a:p>
            <a:r>
              <a:rPr lang="en-US" dirty="0"/>
              <a:t>Q1-2026:  2.1%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A46BDB-204B-4602-0090-C72177FA51D2}"/>
              </a:ext>
            </a:extLst>
          </p:cNvPr>
          <p:cNvSpPr txBox="1"/>
          <p:nvPr/>
        </p:nvSpPr>
        <p:spPr>
          <a:xfrm>
            <a:off x="4973618" y="3887407"/>
            <a:ext cx="231890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Growth in 2025:  2.1%</a:t>
            </a:r>
          </a:p>
        </p:txBody>
      </p:sp>
    </p:spTree>
    <p:extLst>
      <p:ext uri="{BB962C8B-B14F-4D97-AF65-F5344CB8AC3E}">
        <p14:creationId xmlns:p14="http://schemas.microsoft.com/office/powerpoint/2010/main" val="2579810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1FEB8-890E-A35D-70A4-09736A07A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at Drove GDP to Such Growth?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53C5EEB-A9E1-3443-F01A-A02EC736AF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1066800" y="1201026"/>
            <a:ext cx="10058400" cy="50292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6283D8-A589-C519-358A-8F5128580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</a:t>
            </a:fld>
            <a:endParaRPr lang="en-GB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567C805-79B4-9DC8-4C2F-7642B13E84B6}"/>
              </a:ext>
            </a:extLst>
          </p:cNvPr>
          <p:cNvGrpSpPr/>
          <p:nvPr/>
        </p:nvGrpSpPr>
        <p:grpSpPr>
          <a:xfrm>
            <a:off x="3053280" y="1814947"/>
            <a:ext cx="1269270" cy="1135715"/>
            <a:chOff x="4369904" y="3591339"/>
            <a:chExt cx="1269270" cy="113571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3A1893E-4DDC-6CAB-4C29-6AF095EFF1CE}"/>
                </a:ext>
              </a:extLst>
            </p:cNvPr>
            <p:cNvSpPr txBox="1"/>
            <p:nvPr/>
          </p:nvSpPr>
          <p:spPr>
            <a:xfrm>
              <a:off x="4598504" y="3591339"/>
              <a:ext cx="10406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Normally</a:t>
              </a:r>
            </a:p>
            <a:p>
              <a:r>
                <a:rPr lang="en-US" dirty="0"/>
                <a:t>1.6%</a:t>
              </a: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EF5C02E-5614-79CC-D651-B225F1957F6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69904" y="4237670"/>
              <a:ext cx="576272" cy="489384"/>
            </a:xfrm>
            <a:prstGeom prst="line">
              <a:avLst/>
            </a:prstGeom>
            <a:ln w="38100"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22494DD-6874-90C4-0C16-4F1FB8A217F5}"/>
              </a:ext>
            </a:extLst>
          </p:cNvPr>
          <p:cNvGrpSpPr/>
          <p:nvPr/>
        </p:nvGrpSpPr>
        <p:grpSpPr>
          <a:xfrm>
            <a:off x="4762632" y="3715626"/>
            <a:ext cx="1269270" cy="1237598"/>
            <a:chOff x="4369904" y="3000072"/>
            <a:chExt cx="1269270" cy="123759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22E4C3F-6359-9FA2-4B0F-FD2A336CBC1A}"/>
                </a:ext>
              </a:extLst>
            </p:cNvPr>
            <p:cNvSpPr txBox="1"/>
            <p:nvPr/>
          </p:nvSpPr>
          <p:spPr>
            <a:xfrm>
              <a:off x="4598504" y="3591339"/>
              <a:ext cx="10406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Normally</a:t>
              </a:r>
            </a:p>
            <a:p>
              <a:r>
                <a:rPr lang="en-US" dirty="0"/>
                <a:t>0.9%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36507B6-CDD0-6D20-26F1-2ACED27122C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369904" y="3000072"/>
              <a:ext cx="213098" cy="582870"/>
            </a:xfrm>
            <a:prstGeom prst="line">
              <a:avLst/>
            </a:prstGeom>
            <a:ln w="38100"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6916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3C90236D-1239-5695-12AA-04276078A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844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Inv</a:t>
            </a:r>
            <a:r>
              <a:rPr lang="en-US" dirty="0"/>
              <a:t>estment: It’s All About AI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8FB98C2-EE98-9EA1-0F8A-269B925E56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tretch>
            <a:fillRect/>
          </a:stretch>
        </p:blipFill>
        <p:spPr>
          <a:xfrm>
            <a:off x="1289109" y="1101969"/>
            <a:ext cx="10064691" cy="5032345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C80E3B-0963-A303-0FA0-1F31AFDAA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9F085D5-EC86-4F6A-B501-C1359CB39116}" type="slidenum">
              <a:rPr lang="en-GB" smtClean="0"/>
              <a:pPr>
                <a:spcAft>
                  <a:spcPts val="600"/>
                </a:spcAft>
              </a:pPr>
              <a:t>7</a:t>
            </a:fld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005CDF0-0647-F0CD-569D-BA239A3F95B3}"/>
              </a:ext>
            </a:extLst>
          </p:cNvPr>
          <p:cNvGrpSpPr/>
          <p:nvPr/>
        </p:nvGrpSpPr>
        <p:grpSpPr>
          <a:xfrm>
            <a:off x="5674808" y="1848660"/>
            <a:ext cx="1269270" cy="1135715"/>
            <a:chOff x="4369904" y="3591339"/>
            <a:chExt cx="1269270" cy="113571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5938200-A963-A41D-815E-70A8CCC4923E}"/>
                </a:ext>
              </a:extLst>
            </p:cNvPr>
            <p:cNvSpPr txBox="1"/>
            <p:nvPr/>
          </p:nvSpPr>
          <p:spPr>
            <a:xfrm>
              <a:off x="4598504" y="3591339"/>
              <a:ext cx="10406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Normally</a:t>
              </a:r>
            </a:p>
            <a:p>
              <a:r>
                <a:rPr lang="en-US" dirty="0"/>
                <a:t>0.7%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4240F82-4A37-508B-0FA2-232988B388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69904" y="4237670"/>
              <a:ext cx="576272" cy="489384"/>
            </a:xfrm>
            <a:prstGeom prst="line">
              <a:avLst/>
            </a:prstGeom>
            <a:ln w="38100"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72251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7FD3E-B83F-8D72-C9B0-4D938832E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EA8CC-5DB8-7C5A-26A5-7C3CA2362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322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Mo</a:t>
            </a:r>
            <a:r>
              <a:rPr lang="en-US" dirty="0"/>
              <a:t>nthly Changes in Nonfarm Employment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338F2B-EE2E-BF5E-FA51-809B1BABE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8</a:t>
            </a:fld>
            <a:endParaRPr lang="en-GB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933AC21-05C3-3CA7-CE9E-4F5E82EF0C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r:link="rId4"/>
          <a:srcRect/>
          <a:stretch>
            <a:fillRect/>
          </a:stretch>
        </p:blipFill>
        <p:spPr>
          <a:xfrm>
            <a:off x="1034796" y="1169022"/>
            <a:ext cx="10122408" cy="5061204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9FE5771-1AAC-543D-F423-62E8B64FA6CB}"/>
              </a:ext>
            </a:extLst>
          </p:cNvPr>
          <p:cNvSpPr txBox="1"/>
          <p:nvPr/>
        </p:nvSpPr>
        <p:spPr>
          <a:xfrm>
            <a:off x="8434464" y="1672252"/>
            <a:ext cx="20441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Apr:	  148,000</a:t>
            </a:r>
          </a:p>
          <a:p>
            <a:r>
              <a:rPr lang="en-US" dirty="0"/>
              <a:t>May:	  129,000</a:t>
            </a:r>
          </a:p>
          <a:p>
            <a:r>
              <a:rPr lang="en-US" dirty="0"/>
              <a:t>June:	    57,000</a:t>
            </a:r>
          </a:p>
        </p:txBody>
      </p:sp>
    </p:spTree>
    <p:extLst>
      <p:ext uri="{BB962C8B-B14F-4D97-AF65-F5344CB8AC3E}">
        <p14:creationId xmlns:p14="http://schemas.microsoft.com/office/powerpoint/2010/main" val="1444551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E4C00-6EC5-8D44-B8A7-FCDF59A6C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Em</a:t>
            </a:r>
            <a:r>
              <a:rPr lang="en-US" dirty="0"/>
              <a:t>ployment Gap … is Growing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BD7D96-E13D-744D-9726-53AA9AE61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9</a:t>
            </a:fld>
            <a:endParaRPr lang="en-GB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E5D61EB-A64B-A048-8D42-438CE603E0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r:link="rId4"/>
          <a:srcRect/>
          <a:stretch>
            <a:fillRect/>
          </a:stretch>
        </p:blipFill>
        <p:spPr>
          <a:xfrm>
            <a:off x="1066800" y="1201026"/>
            <a:ext cx="10058400" cy="502920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BA220B-7EE2-9043-A729-4472610F60DF}"/>
              </a:ext>
            </a:extLst>
          </p:cNvPr>
          <p:cNvSpPr txBox="1"/>
          <p:nvPr/>
        </p:nvSpPr>
        <p:spPr>
          <a:xfrm>
            <a:off x="6293567" y="3346294"/>
            <a:ext cx="4668723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100" dirty="0"/>
              <a:t>6.7 Million ABOVE February, 2020.</a:t>
            </a:r>
          </a:p>
          <a:p>
            <a:r>
              <a:rPr lang="en-US" sz="2100" dirty="0"/>
              <a:t>9.9 Million BELOW where we should be.</a:t>
            </a:r>
          </a:p>
        </p:txBody>
      </p:sp>
    </p:spTree>
    <p:extLst>
      <p:ext uri="{BB962C8B-B14F-4D97-AF65-F5344CB8AC3E}">
        <p14:creationId xmlns:p14="http://schemas.microsoft.com/office/powerpoint/2010/main" val="68597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40344</TotalTime>
  <Words>1303</Words>
  <Application>Microsoft Macintosh PowerPoint</Application>
  <PresentationFormat>Widescreen</PresentationFormat>
  <Paragraphs>247</Paragraphs>
  <Slides>45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Arial</vt:lpstr>
      <vt:lpstr>Calibri</vt:lpstr>
      <vt:lpstr>Courier New</vt:lpstr>
      <vt:lpstr>Custom Design</vt:lpstr>
      <vt:lpstr>PowerPoint Presentation</vt:lpstr>
      <vt:lpstr> Available NEED Topics Include:</vt:lpstr>
      <vt:lpstr>Outline</vt:lpstr>
      <vt:lpstr>Economic Indicators</vt:lpstr>
      <vt:lpstr>GDP: Quarterly Growth</vt:lpstr>
      <vt:lpstr>What Drove GDP to Such Growth?</vt:lpstr>
      <vt:lpstr>Investment: It’s All About AI</vt:lpstr>
      <vt:lpstr>Monthly Changes in Nonfarm Employment</vt:lpstr>
      <vt:lpstr>Employment Gap … is Growing</vt:lpstr>
      <vt:lpstr>Where Are The Workers Going?</vt:lpstr>
      <vt:lpstr>Is Immigration Saving the Day?</vt:lpstr>
      <vt:lpstr>Immigrants to the Rescue? Less So Now</vt:lpstr>
      <vt:lpstr>Some Notes on Employment Growth</vt:lpstr>
      <vt:lpstr>Inflation</vt:lpstr>
      <vt:lpstr>Inflation: Latest Figures – to June/26</vt:lpstr>
      <vt:lpstr>CPI – Big Price Declines in Last Month</vt:lpstr>
      <vt:lpstr>Inflation: Gas Prices</vt:lpstr>
      <vt:lpstr>The Fed: Reining in Inflation?</vt:lpstr>
      <vt:lpstr>Federal Funds Rate – Recent Activity</vt:lpstr>
      <vt:lpstr>Scylla and Charybdis: “A Rock and a Hard Place”</vt:lpstr>
      <vt:lpstr>Bigger Picture: Uncertainty</vt:lpstr>
      <vt:lpstr>Uncertainties</vt:lpstr>
      <vt:lpstr>PowerPoint Presentation</vt:lpstr>
      <vt:lpstr>PowerPoint Presentation</vt:lpstr>
      <vt:lpstr>Tariffs and Price Effects</vt:lpstr>
      <vt:lpstr>Personal Consumption Expenditures Are Slowing</vt:lpstr>
      <vt:lpstr>Consumer Confidence is Waning</vt:lpstr>
      <vt:lpstr>Monetary Policy after Jerome Powell?</vt:lpstr>
      <vt:lpstr>Summary</vt:lpstr>
      <vt:lpstr>Are We Headed for A Recession?</vt:lpstr>
      <vt:lpstr>Locally</vt:lpstr>
      <vt:lpstr>Employment and Labor Force</vt:lpstr>
      <vt:lpstr>DOT Forecast: Employment</vt:lpstr>
      <vt:lpstr>Population Declining</vt:lpstr>
      <vt:lpstr>DOF Forecast: Population</vt:lpstr>
      <vt:lpstr>Aging Population</vt:lpstr>
      <vt:lpstr>Migration: High Income Inflows</vt:lpstr>
      <vt:lpstr>Migration: Outflows of Mid/Lower-Income</vt:lpstr>
      <vt:lpstr>Housing Costs</vt:lpstr>
      <vt:lpstr>Personal Income – Sonoma County</vt:lpstr>
      <vt:lpstr>Sonoma County: Summary</vt:lpstr>
      <vt:lpstr>For More on the Local Economy:</vt:lpstr>
      <vt:lpstr>Big Questions!</vt:lpstr>
      <vt:lpstr>Economic Development Recommendations</vt:lpstr>
      <vt:lpstr> 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Jon Haveman</cp:lastModifiedBy>
  <cp:revision>509</cp:revision>
  <cp:lastPrinted>2026-07-16T14:35:05Z</cp:lastPrinted>
  <dcterms:created xsi:type="dcterms:W3CDTF">2017-05-03T22:30:38Z</dcterms:created>
  <dcterms:modified xsi:type="dcterms:W3CDTF">2026-07-16T14:35:06Z</dcterms:modified>
</cp:coreProperties>
</file>