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29"/>
  </p:notesMasterIdLst>
  <p:sldIdLst>
    <p:sldId id="4142" r:id="rId2"/>
    <p:sldId id="3943" r:id="rId3"/>
    <p:sldId id="4347" r:id="rId4"/>
    <p:sldId id="4754" r:id="rId5"/>
    <p:sldId id="4539" r:id="rId6"/>
    <p:sldId id="4756" r:id="rId7"/>
    <p:sldId id="4758" r:id="rId8"/>
    <p:sldId id="4759" r:id="rId9"/>
    <p:sldId id="4485" r:id="rId10"/>
    <p:sldId id="4755" r:id="rId11"/>
    <p:sldId id="4359" r:id="rId12"/>
    <p:sldId id="4771" r:id="rId13"/>
    <p:sldId id="4221" r:id="rId14"/>
    <p:sldId id="4677" r:id="rId15"/>
    <p:sldId id="4168" r:id="rId16"/>
    <p:sldId id="4647" r:id="rId17"/>
    <p:sldId id="4749" r:id="rId18"/>
    <p:sldId id="4750" r:id="rId19"/>
    <p:sldId id="4763" r:id="rId20"/>
    <p:sldId id="4438" r:id="rId21"/>
    <p:sldId id="4772" r:id="rId22"/>
    <p:sldId id="4770" r:id="rId23"/>
    <p:sldId id="4773" r:id="rId24"/>
    <p:sldId id="4740" r:id="rId25"/>
    <p:sldId id="4743" r:id="rId26"/>
    <p:sldId id="4746" r:id="rId27"/>
    <p:sldId id="119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795"/>
  </p:normalViewPr>
  <p:slideViewPr>
    <p:cSldViewPr snapToGrid="0" snapToObjects="1">
      <p:cViewPr varScale="1">
        <p:scale>
          <a:sx n="120" d="100"/>
          <a:sy n="120" d="100"/>
        </p:scale>
        <p:origin x="616" y="19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8/6/25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61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Graph: </a:t>
            </a:r>
            <a:r>
              <a:rPr lang="en-US" b="1" baseline="0" dirty="0" err="1"/>
              <a:t>gdp_pot_grow.png</a:t>
            </a:r>
            <a:endParaRPr lang="en-US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The Point: </a:t>
            </a:r>
            <a:r>
              <a:rPr lang="en-US" baseline="0" dirty="0"/>
              <a:t>From 1990 – 2007, average annual US GDP growth pre-crisis is 2.94%. However, post-crisis US GDP growth is 2.19% (0.75 percentage points lower). Why is has the recovery been sluggish?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Note: </a:t>
            </a:r>
            <a:r>
              <a:rPr lang="en-US" dirty="0"/>
              <a:t>At the</a:t>
            </a:r>
            <a:r>
              <a:rPr lang="en-US" baseline="0" dirty="0"/>
              <a:t> recession’s height, the gap between quarterly GDP growth and potential growth was 2.5 percentage points.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056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PAYEMS.png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79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dirty="0"/>
              <a:t>The fed funds rate is the interest</a:t>
            </a:r>
            <a:r>
              <a:rPr lang="en-US" baseline="0" dirty="0"/>
              <a:t> rate on overnight loans between banks. Think of it as the baseline interest rate on which banks base all other interest rates (e.g. mortgage rates)</a:t>
            </a:r>
            <a:endParaRPr lang="en-US" dirty="0"/>
          </a:p>
          <a:p>
            <a:pPr marL="228600" indent="-228600">
              <a:buAutoNum type="arabicParenBoth"/>
            </a:pPr>
            <a:r>
              <a:rPr lang="en-US" dirty="0"/>
              <a:t>FOMC</a:t>
            </a:r>
            <a:r>
              <a:rPr lang="en-US" baseline="0" dirty="0"/>
              <a:t> lowers the fed funds rate during recessions and raises the fed funds rate during expansions</a:t>
            </a:r>
          </a:p>
          <a:p>
            <a:pPr marL="228600" indent="-228600">
              <a:buAutoNum type="arabicParenBoth"/>
            </a:pPr>
            <a:r>
              <a:rPr lang="en-US" dirty="0"/>
              <a:t>Fed funds rate peaked in the 1980s as then</a:t>
            </a:r>
            <a:r>
              <a:rPr lang="en-US" baseline="0" dirty="0"/>
              <a:t> Chairman Paul Volcker sought to reign in “run away” inflation of the 1970s; doing so resulted in a recession in the early 1980s.</a:t>
            </a:r>
          </a:p>
          <a:p>
            <a:pPr marL="228600" indent="-228600">
              <a:buAutoNum type="arabicParenBoth"/>
            </a:pPr>
            <a:r>
              <a:rPr lang="en-US" baseline="0" dirty="0"/>
              <a:t>Since the 2008-09 recession, the fed funds rate has been kept near zero. </a:t>
            </a:r>
          </a:p>
          <a:p>
            <a:pPr marL="228600" indent="-228600">
              <a:buAutoNum type="arabicParenBoth"/>
            </a:pPr>
            <a:r>
              <a:rPr lang="en-US" baseline="0" dirty="0"/>
              <a:t>During the 2008-09 recession, Federal Reserve turned to unconventional tools to influence longer term interest rates to further stimulate the economy - QE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FedFunds.png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67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DB170-4240-8A74-1E88-261EEA8D2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25B975-4C9A-A68E-1AD7-5072C47DE7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BA6D20-F8F2-A424-45DA-74EF2D49AE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PAYEMS.png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324A9E-46D1-45CE-B930-57D4C14529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886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Stocks/Since_Inauguration.png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R6_Backup/FileShare/Presentations/Base_New/Charts/0.USGraphs/Monetary/FEDFUNDS_UpperLimit.pn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Employment/Nativity_Index.png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EEDEcon.org" TargetMode="External"/><Relationship Id="rId2" Type="http://schemas.openxmlformats.org/officeDocument/2006/relationships/hyperlink" Target="http://www.needec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con.org/testimonials.php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R6_Backup/FileShare/Presentations/Base_New/Charts/0.USGraphs/GDP/gdp_history.pn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GDP_Contributions/contrib_LastQ_Big5.png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GDP_Contributions/contrib_LastQ_Investment.png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GDP_Contributions/contrib_LastQ_Government.png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GDP_Contributions/contrib_LastQ_Consumption.png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R6_Backup/FileShare/Presentations/Base_New/Charts/0.USGraphs/Employment/PAYEMS_recent.p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6246" y="1776790"/>
            <a:ext cx="10219508" cy="874970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sz="4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Economic Update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D2299F7-B118-F94E-8862-E4A57C984DB5}"/>
              </a:ext>
            </a:extLst>
          </p:cNvPr>
          <p:cNvSpPr txBox="1">
            <a:spLocks/>
          </p:cNvSpPr>
          <p:nvPr/>
        </p:nvSpPr>
        <p:spPr>
          <a:xfrm>
            <a:off x="1563596" y="3975696"/>
            <a:ext cx="9144000" cy="201168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5100" dirty="0">
                <a:solidFill>
                  <a:schemeClr val="tx2"/>
                </a:solidFill>
              </a:rPr>
              <a:t>Ross Valley Rotary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Jon </a:t>
            </a:r>
            <a:r>
              <a:rPr lang="en-US" sz="3100" dirty="0" err="1">
                <a:solidFill>
                  <a:schemeClr val="tx2"/>
                </a:solidFill>
              </a:rPr>
              <a:t>Haveman</a:t>
            </a:r>
            <a:r>
              <a:rPr lang="en-US" sz="3100" dirty="0">
                <a:solidFill>
                  <a:schemeClr val="tx2"/>
                </a:solidFill>
              </a:rPr>
              <a:t>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NEED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August 6, 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6D7F51-049F-674F-8A06-04B9CAEBB587}"/>
              </a:ext>
            </a:extLst>
          </p:cNvPr>
          <p:cNvSpPr txBox="1"/>
          <p:nvPr/>
        </p:nvSpPr>
        <p:spPr>
          <a:xfrm>
            <a:off x="3774831" y="5509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BF5922-3E2B-9F06-67BF-241FC0095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8858183" y="4340821"/>
            <a:ext cx="3017520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8CC4A96-3031-68D3-E8EC-A243A54F9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131481" y="224110"/>
            <a:ext cx="3226085" cy="188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2255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E5B22-3BD1-B421-1FB5-AD0068771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5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And</a:t>
            </a:r>
            <a:r>
              <a:rPr lang="en-US" dirty="0"/>
              <a:t> Stocks?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206EAD3-E432-8C7F-7483-8CA1B139D0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21080" y="1155306"/>
            <a:ext cx="10149840" cy="507492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0E5F0-DCB0-3DAE-54F7-E418FF7C2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99503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44BA2-C159-2048-8B33-2FBFC767B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Inflation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0DDC87-713F-0F49-B31E-73F6DDC5B9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587431-2867-EB4C-9155-DDF694B34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79091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D9B3A-B559-2F4D-9E1B-509ED8F61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430" y="2102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ation: Latest Figures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0E4FE7-BBF4-1741-A1B3-04ABBA730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12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75D965-38A0-CE42-91CF-4EBB17D62A03}"/>
              </a:ext>
            </a:extLst>
          </p:cNvPr>
          <p:cNvSpPr txBox="1"/>
          <p:nvPr/>
        </p:nvSpPr>
        <p:spPr>
          <a:xfrm>
            <a:off x="10070170" y="6456851"/>
            <a:ext cx="1542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 err="1"/>
              <a:t>NYTimes.com</a:t>
            </a:r>
            <a:endParaRPr lang="en-US" sz="1200" dirty="0"/>
          </a:p>
        </p:txBody>
      </p:sp>
      <p:pic>
        <p:nvPicPr>
          <p:cNvPr id="7" name="Picture 6" descr="A graph showing the growth of the economy&#10;&#10;AI-generated content may be incorrect.">
            <a:extLst>
              <a:ext uri="{FF2B5EF4-FFF2-40B4-BE49-F238E27FC236}">
                <a16:creationId xmlns:a16="http://schemas.microsoft.com/office/drawing/2014/main" id="{A5012744-0F19-4912-01FB-B8FC30673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937" y="1106647"/>
            <a:ext cx="10933073" cy="498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4873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638C0-D6BB-E04A-B038-3AE0C4CE1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Fed: Conservative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5F1762-7F27-034B-9A1E-7DF4CA0A63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6F6F8E-D5F7-554C-87DD-571BD9B83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0038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3B4B8-4EA4-7A45-853F-BEA07BBF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5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Fed</a:t>
            </a:r>
            <a:r>
              <a:rPr lang="en-US" dirty="0"/>
              <a:t>eral Funds 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134A19-F5A9-7642-8967-20E339E2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14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1EB9C4-8D8B-444B-9AC5-074A28721325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054452" y="1188678"/>
            <a:ext cx="10083096" cy="504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2966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F4664-FC0B-752A-BEC6-15CD9512FF80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noFill/>
          </a:ln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Tak</a:t>
            </a:r>
            <a:r>
              <a:rPr lang="en-US" dirty="0"/>
              <a:t>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5F203-97A0-659E-B5A8-1A2A42606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01969"/>
            <a:ext cx="10678610" cy="482009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dirty="0"/>
              <a:t>Is a recession on the horizon? </a:t>
            </a:r>
          </a:p>
          <a:p>
            <a:pPr lvl="1"/>
            <a:r>
              <a:rPr lang="en-US" dirty="0"/>
              <a:t>I wouldn’t be surprised.</a:t>
            </a:r>
          </a:p>
          <a:p>
            <a:pPr lvl="1"/>
            <a:r>
              <a:rPr lang="en-US" dirty="0"/>
              <a:t>Many indicators are in the black.</a:t>
            </a:r>
          </a:p>
          <a:p>
            <a:pPr lvl="2"/>
            <a:r>
              <a:rPr lang="en-US" dirty="0"/>
              <a:t>2024 2</a:t>
            </a:r>
            <a:r>
              <a:rPr lang="en-US" baseline="30000" dirty="0"/>
              <a:t>nd</a:t>
            </a:r>
            <a:r>
              <a:rPr lang="en-US" dirty="0"/>
              <a:t> half GDP growth was pretty good – 2.8% YoY.</a:t>
            </a:r>
          </a:p>
          <a:p>
            <a:pPr lvl="2"/>
            <a:r>
              <a:rPr lang="en-US" dirty="0"/>
              <a:t>2025 Q1 &lt; 0 is almost meaningless.</a:t>
            </a:r>
          </a:p>
          <a:p>
            <a:pPr lvl="2"/>
            <a:r>
              <a:rPr lang="en-US" dirty="0"/>
              <a:t>2025 Q2 = 3 is artificial.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The problem?</a:t>
            </a:r>
          </a:p>
          <a:p>
            <a:pPr lvl="1"/>
            <a:r>
              <a:rPr lang="en-US" dirty="0"/>
              <a:t>Uncertainties abound!</a:t>
            </a:r>
          </a:p>
        </p:txBody>
      </p:sp>
    </p:spTree>
    <p:extLst>
      <p:ext uri="{BB962C8B-B14F-4D97-AF65-F5344CB8AC3E}">
        <p14:creationId xmlns:p14="http://schemas.microsoft.com/office/powerpoint/2010/main" val="25436923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5CB8D-BD8F-E7DE-92BC-F1510B601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56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certainties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D0E98-8EBF-4CAA-92FD-14B0E2D52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8412" y="1165616"/>
            <a:ext cx="7009435" cy="4351338"/>
          </a:xfrm>
        </p:spPr>
        <p:txBody>
          <a:bodyPr/>
          <a:lstStyle/>
          <a:p>
            <a:r>
              <a:rPr lang="en-US" dirty="0"/>
              <a:t>Federal Government Policies</a:t>
            </a:r>
          </a:p>
          <a:p>
            <a:pPr lvl="1"/>
            <a:r>
              <a:rPr lang="en-US" dirty="0"/>
              <a:t>How far will they go with immigration?</a:t>
            </a:r>
          </a:p>
          <a:p>
            <a:pPr lvl="1"/>
            <a:r>
              <a:rPr lang="en-US" dirty="0"/>
              <a:t>How many federal employees will be laid off?</a:t>
            </a:r>
          </a:p>
          <a:p>
            <a:pPr lvl="1"/>
            <a:r>
              <a:rPr lang="en-US" dirty="0"/>
              <a:t>How high will tariffs remain?</a:t>
            </a:r>
          </a:p>
          <a:p>
            <a:pPr lvl="1"/>
            <a:r>
              <a:rPr lang="en-US" dirty="0"/>
              <a:t>Will Fed Chair Powell be replaced prematurely?</a:t>
            </a:r>
          </a:p>
          <a:p>
            <a:pPr marL="457200" lvl="1" indent="0">
              <a:buNone/>
            </a:pPr>
            <a:r>
              <a:rPr lang="en-US" dirty="0"/>
              <a:t>Increased prominence:</a:t>
            </a:r>
          </a:p>
          <a:p>
            <a:pPr lvl="1"/>
            <a:r>
              <a:rPr lang="en-US" dirty="0"/>
              <a:t>Federal Debt</a:t>
            </a:r>
          </a:p>
          <a:p>
            <a:pPr marL="457200" lvl="1" indent="0">
              <a:buNone/>
            </a:pPr>
            <a:r>
              <a:rPr lang="en-US" dirty="0"/>
              <a:t>New:</a:t>
            </a:r>
          </a:p>
          <a:p>
            <a:pPr lvl="1"/>
            <a:r>
              <a:rPr lang="en-US" dirty="0"/>
              <a:t>Government Statistics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9FB7E0-8C4F-FB91-9906-E914E0076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35173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9B7C1-3B6A-49B3-3A2D-66F60C32C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Bigger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06B4F9-93F4-A34E-14E3-90D2930CD0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EF2632-4705-E1D1-BDD5-046201089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20844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463A6-6E03-DFC7-3790-C21664889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26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Sin</a:t>
            </a:r>
            <a:r>
              <a:rPr lang="en-US" dirty="0"/>
              <a:t>ce Inauguration: Policies = Anti-Growth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C6E9D8-3599-FE50-AABE-B1334AA5E6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2179" y="1602225"/>
            <a:ext cx="6673770" cy="4351338"/>
          </a:xfrm>
        </p:spPr>
        <p:txBody>
          <a:bodyPr/>
          <a:lstStyle/>
          <a:p>
            <a:r>
              <a:rPr lang="en-US" dirty="0"/>
              <a:t>Deportations</a:t>
            </a:r>
          </a:p>
          <a:p>
            <a:r>
              <a:rPr lang="en-US" dirty="0"/>
              <a:t>Tariffs</a:t>
            </a:r>
          </a:p>
          <a:p>
            <a:r>
              <a:rPr lang="en-US" dirty="0"/>
              <a:t>Cuts to spending and employment</a:t>
            </a:r>
          </a:p>
          <a:p>
            <a:r>
              <a:rPr lang="en-US" dirty="0"/>
              <a:t>Threats to Fed Chair Powell</a:t>
            </a:r>
          </a:p>
          <a:p>
            <a:r>
              <a:rPr lang="en-US"/>
              <a:t>Federal Debt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12EB73-11EC-0A64-FF0E-E9A9AD61D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48687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B3DD908-68C7-DC06-2616-057875C62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856" y="928136"/>
            <a:ext cx="8708571" cy="580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472CE1-1E43-68EE-86B7-46B78C74C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74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Is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</a:t>
            </a:r>
            <a:r>
              <a:rPr lang="en-US" dirty="0"/>
              <a:t>mmigration Saving the Day?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F74740-8EBD-89E5-0015-0130FD2FA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19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E1476E-55C9-FB5A-4409-7DA3511FC4AB}"/>
              </a:ext>
            </a:extLst>
          </p:cNvPr>
          <p:cNvSpPr txBox="1"/>
          <p:nvPr/>
        </p:nvSpPr>
        <p:spPr>
          <a:xfrm>
            <a:off x="8018331" y="6456851"/>
            <a:ext cx="35437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Source: CBO – The Demographic Outlook, 2025-2055</a:t>
            </a:r>
          </a:p>
        </p:txBody>
      </p:sp>
    </p:spTree>
    <p:extLst>
      <p:ext uri="{BB962C8B-B14F-4D97-AF65-F5344CB8AC3E}">
        <p14:creationId xmlns:p14="http://schemas.microsoft.com/office/powerpoint/2010/main" val="3479350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7E6F9-A980-2348-88F6-87696A437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6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Out</a:t>
            </a:r>
            <a:r>
              <a:rPr lang="en-US" dirty="0"/>
              <a:t>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E8607-FDD7-E740-A0B8-3B94245F7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4493" y="1602225"/>
            <a:ext cx="6563014" cy="4351338"/>
          </a:xfrm>
        </p:spPr>
        <p:txBody>
          <a:bodyPr>
            <a:normAutofit/>
          </a:bodyPr>
          <a:lstStyle/>
          <a:p>
            <a:r>
              <a:rPr lang="en-US" dirty="0"/>
              <a:t>Economic Indicators</a:t>
            </a:r>
          </a:p>
          <a:p>
            <a:r>
              <a:rPr lang="en-US" dirty="0"/>
              <a:t>Big Picture: Uncertainty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9924DA-FE6F-254B-8EBF-5C58B48D4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53854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A815-81E3-F614-B223-B7C512074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49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migrants to the Rescue?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8B434BF-EEAA-ED3D-002D-A72A9468E4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186996" y="1126671"/>
            <a:ext cx="10207110" cy="510355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AE69E3-7376-5D01-A24C-1D1D75BC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20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D2498C-E2DC-58E9-BD1B-92F572E04BC3}"/>
              </a:ext>
            </a:extLst>
          </p:cNvPr>
          <p:cNvSpPr txBox="1"/>
          <p:nvPr/>
        </p:nvSpPr>
        <p:spPr>
          <a:xfrm>
            <a:off x="8657863" y="3355282"/>
            <a:ext cx="26022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Native: 	       +2.7 million</a:t>
            </a:r>
          </a:p>
          <a:p>
            <a:r>
              <a:rPr lang="en-US" dirty="0"/>
              <a:t>Foreign Born: +3.1 million</a:t>
            </a:r>
          </a:p>
        </p:txBody>
      </p:sp>
    </p:spTree>
    <p:extLst>
      <p:ext uri="{BB962C8B-B14F-4D97-AF65-F5344CB8AC3E}">
        <p14:creationId xmlns:p14="http://schemas.microsoft.com/office/powerpoint/2010/main" val="16972664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C743E-602F-C246-F929-A8FAA995E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73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Tar</a:t>
            </a:r>
            <a:r>
              <a:rPr lang="en-US" dirty="0"/>
              <a:t>iffs: Inequitable Way to Raise Revenues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98F752-7A44-8A6E-2B0E-E6237510B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21</a:t>
            </a:fld>
            <a:endParaRPr lang="en-GB"/>
          </a:p>
        </p:txBody>
      </p:sp>
      <p:pic>
        <p:nvPicPr>
          <p:cNvPr id="6" name="Picture 5" descr="A graph of a number of people&#10;&#10;AI-generated content may be incorrect.">
            <a:extLst>
              <a:ext uri="{FF2B5EF4-FFF2-40B4-BE49-F238E27FC236}">
                <a16:creationId xmlns:a16="http://schemas.microsoft.com/office/drawing/2014/main" id="{B12DAB19-31B3-7679-36F8-46E47677C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9870" y="1014354"/>
            <a:ext cx="6596130" cy="571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7885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80A2EC-D53B-AE68-7176-850973BAE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31093-EE8F-5D27-717F-08DC6AC25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2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nthly Changes in Federal Gov’t Employment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6CF2F1-9C26-1D1D-9305-596A632E9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22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A36E41-C9D1-000E-30F9-4AEA3003D3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478885" y="1025335"/>
            <a:ext cx="7189636" cy="522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8012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D084B-CF62-18C5-CBF5-2EA0BA9B8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29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Fed</a:t>
            </a:r>
            <a:r>
              <a:rPr lang="en-US" dirty="0"/>
              <a:t>eral Debt is on an Unsustainable Path</a:t>
            </a:r>
          </a:p>
        </p:txBody>
      </p:sp>
      <p:pic>
        <p:nvPicPr>
          <p:cNvPr id="6" name="Content Placeholder 5" descr="A graph showing the effects of the war on the us&#10;&#10;Description automatically generated with medium confidence">
            <a:extLst>
              <a:ext uri="{FF2B5EF4-FFF2-40B4-BE49-F238E27FC236}">
                <a16:creationId xmlns:a16="http://schemas.microsoft.com/office/drawing/2014/main" id="{3411D493-52FD-A340-5AF6-C3210FB9A8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3560" y="910036"/>
            <a:ext cx="8046720" cy="532823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E65B7F-E785-26E0-551C-B3776B8FC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94888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6943B-06A1-6B4F-A3EE-C0592873D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63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</a:t>
            </a:r>
            <a:r>
              <a:rPr lang="en-US" dirty="0"/>
              <a:t>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082845-578F-EE76-7681-A616710DCC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0221"/>
            <a:ext cx="10515600" cy="468184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Inflation: close to Fed’s 2% target, but a little stubborn.</a:t>
            </a:r>
          </a:p>
          <a:p>
            <a:pPr lvl="1"/>
            <a:r>
              <a:rPr lang="en-US" dirty="0"/>
              <a:t>This is changing. In the wrong direction</a:t>
            </a:r>
          </a:p>
          <a:p>
            <a:pPr lvl="1"/>
            <a:endParaRPr lang="en-US" dirty="0"/>
          </a:p>
          <a:p>
            <a:r>
              <a:rPr lang="en-US" dirty="0"/>
              <a:t>Current immigration and trade policies will exacerbate inflation.</a:t>
            </a:r>
          </a:p>
          <a:p>
            <a:endParaRPr lang="en-US" dirty="0"/>
          </a:p>
          <a:p>
            <a:r>
              <a:rPr lang="en-US" dirty="0"/>
              <a:t>Immigration: deportations tax the economy and are expensive.</a:t>
            </a:r>
          </a:p>
          <a:p>
            <a:pPr lvl="1"/>
            <a:r>
              <a:rPr lang="en-US" dirty="0"/>
              <a:t>Many, many ag workers are unauthorized immigrants.</a:t>
            </a:r>
          </a:p>
          <a:p>
            <a:pPr lvl="1"/>
            <a:endParaRPr lang="en-US" dirty="0"/>
          </a:p>
          <a:p>
            <a:r>
              <a:rPr lang="en-US" dirty="0"/>
              <a:t>Tariffs: are a tax.</a:t>
            </a:r>
          </a:p>
          <a:p>
            <a:pPr lvl="1"/>
            <a:r>
              <a:rPr lang="en-US" dirty="0"/>
              <a:t>Taxes raise prices. Period. Full Stop.</a:t>
            </a:r>
          </a:p>
          <a:p>
            <a:pPr lvl="1"/>
            <a:r>
              <a:rPr lang="en-US" dirty="0"/>
              <a:t>Taxes often cost jobs. Tariffs likely will.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8846CF-B072-0217-29E4-013CB7BA1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248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9AFD2-F610-B639-3717-EB8A36A36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73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Big</a:t>
            </a:r>
            <a:r>
              <a:rPr lang="en-US" dirty="0"/>
              <a:t>gest Problem: Uncertainty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E3D2F-3A42-189E-F9EA-BAA658F86C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Bef>
                <a:spcPts val="2000"/>
              </a:spcBef>
            </a:pPr>
            <a:r>
              <a:rPr lang="en-US" dirty="0"/>
              <a:t>Nobody knows how to plan into uncertainty.</a:t>
            </a:r>
          </a:p>
          <a:p>
            <a:pPr lvl="1">
              <a:spcBef>
                <a:spcPts val="1000"/>
              </a:spcBef>
            </a:pPr>
            <a:r>
              <a:rPr lang="en-US" dirty="0"/>
              <a:t>Business investment is particularly at risk.</a:t>
            </a:r>
          </a:p>
          <a:p>
            <a:pPr>
              <a:spcBef>
                <a:spcPts val="2000"/>
              </a:spcBef>
              <a:spcAft>
                <a:spcPts val="2000"/>
              </a:spcAft>
            </a:pPr>
            <a:r>
              <a:rPr lang="en-US" dirty="0"/>
              <a:t>Hardly anybody increases spending into uncertainty.</a:t>
            </a:r>
          </a:p>
          <a:p>
            <a:r>
              <a:rPr lang="en-US" dirty="0"/>
              <a:t>Other countries will look elsewhere if the U.S. is volatile.</a:t>
            </a:r>
          </a:p>
          <a:p>
            <a:pPr lvl="1"/>
            <a:r>
              <a:rPr lang="en-US" dirty="0"/>
              <a:t>Tourists already are. 10.3% drop in March/25.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Outlook: is not good.</a:t>
            </a:r>
          </a:p>
          <a:p>
            <a:pPr lvl="1"/>
            <a:r>
              <a:rPr lang="en-US" dirty="0"/>
              <a:t>Inflation is inevitable.</a:t>
            </a:r>
          </a:p>
          <a:p>
            <a:pPr lvl="1"/>
            <a:r>
              <a:rPr lang="en-US" dirty="0"/>
              <a:t>Job losses are inevitable.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7CB8AA-5431-C20A-C755-7E63ECFB8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616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863F9-DD18-E191-E267-7D1AE9471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08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Are</a:t>
            </a:r>
            <a:r>
              <a:rPr lang="en-US" dirty="0"/>
              <a:t> We Headed for A Recession?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CABD5-25E0-F640-3F0B-5C32983CE9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7159"/>
            <a:ext cx="10515600" cy="4855779"/>
          </a:xfrm>
        </p:spPr>
        <p:txBody>
          <a:bodyPr>
            <a:normAutofit/>
          </a:bodyPr>
          <a:lstStyle/>
          <a:p>
            <a:r>
              <a:rPr lang="en-US" dirty="0"/>
              <a:t>Uncertain.</a:t>
            </a:r>
          </a:p>
          <a:p>
            <a:endParaRPr lang="en-US" dirty="0"/>
          </a:p>
          <a:p>
            <a:r>
              <a:rPr lang="en-US" dirty="0"/>
              <a:t>Our current path has many forecasters indicating that a recession is more likely than not.</a:t>
            </a:r>
          </a:p>
          <a:p>
            <a:pPr lvl="1"/>
            <a:r>
              <a:rPr lang="en-US" dirty="0"/>
              <a:t>IMF has cut it’s U.S. growth forecast to 1.8%, down from 2.8% in 2024.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 slowdown in economic growth seems inevitable.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 bout of stagflation is happening.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5C91C1-8B56-9F9E-781D-D41E7ECC6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455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55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Tha</a:t>
            </a:r>
            <a:r>
              <a:rPr lang="en-US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781"/>
            <a:ext cx="10515600" cy="562494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www.NEEDEcon.org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Jon D. </a:t>
            </a:r>
            <a:r>
              <a:rPr lang="en-US" dirty="0" err="1"/>
              <a:t>Haveman</a:t>
            </a:r>
            <a:endParaRPr lang="en-US" dirty="0"/>
          </a:p>
          <a:p>
            <a:pPr marL="0" indent="0" algn="ctr">
              <a:buNone/>
            </a:pPr>
            <a:r>
              <a:rPr lang="en-US" dirty="0" err="1"/>
              <a:t>Jon@NEEDEcon.org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dirty="0">
                <a:hlinkClick r:id="rId3"/>
              </a:rPr>
              <a:t>info@NEEDEcon.org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u="sng" dirty="0">
                <a:hlinkClick r:id="rId4"/>
              </a:rPr>
              <a:t>www.NEEDEcon.org/testimonials.php</a:t>
            </a:r>
            <a:endParaRPr lang="en-US" u="sng" dirty="0"/>
          </a:p>
          <a:p>
            <a:pPr marL="0" indent="0" algn="ctr">
              <a:buNone/>
            </a:pPr>
            <a:endParaRPr lang="en-US" u="sng" dirty="0"/>
          </a:p>
          <a:p>
            <a:pPr marL="0" indent="0" algn="ctr">
              <a:buNone/>
            </a:pPr>
            <a:r>
              <a:rPr lang="en-US" dirty="0"/>
              <a:t>Become a Friend of NEED:  </a:t>
            </a:r>
            <a:r>
              <a:rPr lang="en-US" dirty="0" err="1"/>
              <a:t>www.NEEDEcon.org</a:t>
            </a:r>
            <a:r>
              <a:rPr lang="en-US" dirty="0"/>
              <a:t>/friend.php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12483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F2133-B8F4-E444-8925-B85C9CDCE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Economic Indicators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E7F2E2-CDBB-454D-8411-7DB79FE3E6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C2C103-F7D3-4943-ABEE-FF90027BF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3023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29C44-DC2B-944E-A46A-9D0DE8D16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27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GD</a:t>
            </a:r>
            <a:r>
              <a:rPr lang="en-US" dirty="0"/>
              <a:t>P: Quarterly Growth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5183E5-391D-C948-B8F5-E54AEC8B4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23A3308-D906-5147-B47A-A7F3A66363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946150" y="1080376"/>
            <a:ext cx="10299700" cy="514985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DC9842-7485-78E4-5DCA-8464EC1F3057}"/>
              </a:ext>
            </a:extLst>
          </p:cNvPr>
          <p:cNvSpPr txBox="1"/>
          <p:nvPr/>
        </p:nvSpPr>
        <p:spPr>
          <a:xfrm>
            <a:off x="8178151" y="1337138"/>
            <a:ext cx="1638590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Q3-2024:  3.1%</a:t>
            </a:r>
          </a:p>
          <a:p>
            <a:r>
              <a:rPr lang="en-US" dirty="0"/>
              <a:t>Q4-2024:  2.5%</a:t>
            </a:r>
          </a:p>
          <a:p>
            <a:r>
              <a:rPr lang="en-US" dirty="0"/>
              <a:t>Q1-2025: -0.2%</a:t>
            </a:r>
          </a:p>
          <a:p>
            <a:r>
              <a:rPr lang="en-US" dirty="0"/>
              <a:t>Q2-2025:	 3.0%</a:t>
            </a:r>
          </a:p>
        </p:txBody>
      </p:sp>
    </p:spTree>
    <p:extLst>
      <p:ext uri="{BB962C8B-B14F-4D97-AF65-F5344CB8AC3E}">
        <p14:creationId xmlns:p14="http://schemas.microsoft.com/office/powerpoint/2010/main" val="42337577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1FEB8-890E-A35D-70A4-09736A07A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Drove GDP to Such Growth?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53C5EEB-A9E1-3443-F01A-A02EC736AF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6283D8-A589-C519-358A-8F5128580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567C805-79B4-9DC8-4C2F-7642B13E84B6}"/>
              </a:ext>
            </a:extLst>
          </p:cNvPr>
          <p:cNvGrpSpPr/>
          <p:nvPr/>
        </p:nvGrpSpPr>
        <p:grpSpPr>
          <a:xfrm>
            <a:off x="3106443" y="2346575"/>
            <a:ext cx="1269270" cy="871130"/>
            <a:chOff x="4369904" y="3591339"/>
            <a:chExt cx="1269270" cy="87113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3A1893E-4DDC-6CAB-4C29-6AF095EFF1CE}"/>
                </a:ext>
              </a:extLst>
            </p:cNvPr>
            <p:cNvSpPr txBox="1"/>
            <p:nvPr/>
          </p:nvSpPr>
          <p:spPr>
            <a:xfrm>
              <a:off x="4598504" y="3591339"/>
              <a:ext cx="10406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Normally</a:t>
              </a:r>
            </a:p>
            <a:p>
              <a:r>
                <a:rPr lang="en-US" dirty="0"/>
                <a:t>2.3%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EF5C02E-5614-79CC-D651-B225F1957F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69904" y="4237670"/>
              <a:ext cx="576272" cy="224799"/>
            </a:xfrm>
            <a:prstGeom prst="line">
              <a:avLst/>
            </a:prstGeom>
            <a:ln w="3810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6916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00B6E-224F-1D62-FECD-43AB5AFEF9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1756E-670F-4412-7AC9-1C280ADE3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467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Imp</a:t>
            </a:r>
            <a:r>
              <a:rPr lang="en-US" dirty="0"/>
              <a:t>orts Went Into Inventories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3E91F01-15AF-4F5E-5D07-3EB029D50A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A8A8EA-4750-D2F9-95C7-ECBF9253D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</a:t>
            </a:fld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2C5ADFE-1A7F-F629-AFF1-17C6E5754BC1}"/>
              </a:ext>
            </a:extLst>
          </p:cNvPr>
          <p:cNvGrpSpPr/>
          <p:nvPr/>
        </p:nvGrpSpPr>
        <p:grpSpPr>
          <a:xfrm>
            <a:off x="9584918" y="1655459"/>
            <a:ext cx="1323772" cy="871130"/>
            <a:chOff x="4369904" y="3591339"/>
            <a:chExt cx="1323772" cy="87113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6571719-3920-A620-21BD-D2926C6BAC6E}"/>
                </a:ext>
              </a:extLst>
            </p:cNvPr>
            <p:cNvSpPr txBox="1"/>
            <p:nvPr/>
          </p:nvSpPr>
          <p:spPr>
            <a:xfrm>
              <a:off x="4598504" y="3591339"/>
              <a:ext cx="109517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Normally</a:t>
              </a:r>
            </a:p>
            <a:p>
              <a:r>
                <a:rPr lang="en-US" dirty="0"/>
                <a:t>About 0%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DEF1B76-3D6C-FDE6-AA2D-A6192CC0B0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69904" y="4237670"/>
              <a:ext cx="576272" cy="224799"/>
            </a:xfrm>
            <a:prstGeom prst="line">
              <a:avLst/>
            </a:prstGeom>
            <a:ln w="3810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1372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F5513-23C6-9C94-0B69-8BD012A290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55B9B-4E48-5061-580C-02872AF08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60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Gov</a:t>
            </a:r>
            <a:r>
              <a:rPr lang="en-US" dirty="0"/>
              <a:t>ernment Spending Didn’t Help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175ADF7-7C1C-72BC-F14B-D7D5E9B81C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E2D21A-41AD-5804-56EA-2B4458B5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4210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2714C-BB49-B80F-E753-09C617F14D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E278F-14A2-30C2-8394-B2A30B07E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60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</a:t>
            </a:r>
            <a:r>
              <a:rPr lang="en-US" dirty="0"/>
              <a:t>sumers Also Tightened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52D3CB2-0CA2-8E7E-AE8F-1E9A82DB5B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1D0428-8F9F-2F5B-D90B-6A6C5A726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</a:t>
            </a:fld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5DB233A-1FFD-7DEC-F5BA-5C34CF12607E}"/>
              </a:ext>
            </a:extLst>
          </p:cNvPr>
          <p:cNvGrpSpPr/>
          <p:nvPr/>
        </p:nvGrpSpPr>
        <p:grpSpPr>
          <a:xfrm>
            <a:off x="6351181" y="2686816"/>
            <a:ext cx="1269270" cy="871130"/>
            <a:chOff x="4369904" y="3591339"/>
            <a:chExt cx="1269270" cy="87113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DD9AC64-7515-BBF1-8BDF-AAFC62EB0C02}"/>
                </a:ext>
              </a:extLst>
            </p:cNvPr>
            <p:cNvSpPr txBox="1"/>
            <p:nvPr/>
          </p:nvSpPr>
          <p:spPr>
            <a:xfrm>
              <a:off x="4598504" y="3591339"/>
              <a:ext cx="10406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Normally</a:t>
              </a:r>
            </a:p>
            <a:p>
              <a:pPr algn="ctr"/>
              <a:r>
                <a:rPr lang="en-US" dirty="0"/>
                <a:t>0.8%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BBDAA77-1695-26FC-6728-98C9EC2B07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69904" y="4237670"/>
              <a:ext cx="576272" cy="224799"/>
            </a:xfrm>
            <a:prstGeom prst="line">
              <a:avLst/>
            </a:prstGeom>
            <a:ln w="3810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490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B2968-C1F7-984E-A56D-45797AE0A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2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nthly Changes in Nonfarm Employment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88D4AF-ACFD-CE42-BD51-A0439CE1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6BD40EF-5E41-8246-BCBD-55A7F152DD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34796" y="1169022"/>
            <a:ext cx="10122408" cy="506120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FB54D6-A693-6872-5007-81FFB823D052}"/>
              </a:ext>
            </a:extLst>
          </p:cNvPr>
          <p:cNvSpPr txBox="1"/>
          <p:nvPr/>
        </p:nvSpPr>
        <p:spPr>
          <a:xfrm>
            <a:off x="8434464" y="1746394"/>
            <a:ext cx="19623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May:	    19,000</a:t>
            </a:r>
          </a:p>
          <a:p>
            <a:r>
              <a:rPr lang="en-US" dirty="0"/>
              <a:t>June:	    14,000</a:t>
            </a:r>
          </a:p>
          <a:p>
            <a:r>
              <a:rPr lang="en-US" dirty="0"/>
              <a:t>July:	    73,000</a:t>
            </a:r>
          </a:p>
        </p:txBody>
      </p:sp>
    </p:spTree>
    <p:extLst>
      <p:ext uri="{BB962C8B-B14F-4D97-AF65-F5344CB8AC3E}">
        <p14:creationId xmlns:p14="http://schemas.microsoft.com/office/powerpoint/2010/main" val="146642198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35034</TotalTime>
  <Words>788</Words>
  <Application>Microsoft Macintosh PowerPoint</Application>
  <PresentationFormat>Widescreen</PresentationFormat>
  <Paragraphs>162</Paragraphs>
  <Slides>27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Courier New</vt:lpstr>
      <vt:lpstr>Custom Design</vt:lpstr>
      <vt:lpstr>PowerPoint Presentation</vt:lpstr>
      <vt:lpstr>Outline</vt:lpstr>
      <vt:lpstr>Economic Indicators</vt:lpstr>
      <vt:lpstr>GDP: Quarterly Growth</vt:lpstr>
      <vt:lpstr>What Drove GDP to Such Growth?</vt:lpstr>
      <vt:lpstr>Imports Went Into Inventories</vt:lpstr>
      <vt:lpstr>Government Spending Didn’t Help</vt:lpstr>
      <vt:lpstr>Consumers Also Tightened</vt:lpstr>
      <vt:lpstr>Monthly Changes in Nonfarm Employment</vt:lpstr>
      <vt:lpstr>And Stocks?</vt:lpstr>
      <vt:lpstr>Inflation</vt:lpstr>
      <vt:lpstr>Inflation: Latest Figures</vt:lpstr>
      <vt:lpstr>The Fed: Conservative</vt:lpstr>
      <vt:lpstr>Federal Funds Rate</vt:lpstr>
      <vt:lpstr>Takeaways</vt:lpstr>
      <vt:lpstr>Uncertainties</vt:lpstr>
      <vt:lpstr>Bigger Picture</vt:lpstr>
      <vt:lpstr>Since Inauguration: Policies = Anti-Growth</vt:lpstr>
      <vt:lpstr>Is Immigration Saving the Day?</vt:lpstr>
      <vt:lpstr>Immigrants to the Rescue?</vt:lpstr>
      <vt:lpstr>Tariffs: Inequitable Way to Raise Revenues</vt:lpstr>
      <vt:lpstr>Monthly Changes in Federal Gov’t Employment</vt:lpstr>
      <vt:lpstr>Federal Debt is on an Unsustainable Path</vt:lpstr>
      <vt:lpstr>Summary</vt:lpstr>
      <vt:lpstr>Biggest Problem: Uncertainty</vt:lpstr>
      <vt:lpstr>Are We Headed for A Recession?</vt:lpstr>
      <vt:lpstr>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Jon Haveman</cp:lastModifiedBy>
  <cp:revision>483</cp:revision>
  <cp:lastPrinted>2025-06-24T18:01:37Z</cp:lastPrinted>
  <dcterms:created xsi:type="dcterms:W3CDTF">2017-05-03T22:30:38Z</dcterms:created>
  <dcterms:modified xsi:type="dcterms:W3CDTF">2025-08-06T18:31:09Z</dcterms:modified>
</cp:coreProperties>
</file>