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1"/>
  </p:notesMasterIdLst>
  <p:sldIdLst>
    <p:sldId id="4194" r:id="rId2"/>
    <p:sldId id="4001" r:id="rId3"/>
    <p:sldId id="436" r:id="rId4"/>
    <p:sldId id="4182" r:id="rId5"/>
    <p:sldId id="4142" r:id="rId6"/>
    <p:sldId id="1091" r:id="rId7"/>
    <p:sldId id="3943" r:id="rId8"/>
    <p:sldId id="4349" r:id="rId9"/>
    <p:sldId id="4002" r:id="rId10"/>
    <p:sldId id="4348" r:id="rId11"/>
    <p:sldId id="3982" r:id="rId12"/>
    <p:sldId id="4347" r:id="rId13"/>
    <p:sldId id="4218" r:id="rId14"/>
    <p:sldId id="317" r:id="rId15"/>
    <p:sldId id="1184" r:id="rId16"/>
    <p:sldId id="3886" r:id="rId17"/>
    <p:sldId id="262" r:id="rId18"/>
    <p:sldId id="4217" r:id="rId19"/>
    <p:sldId id="4222" r:id="rId20"/>
    <p:sldId id="340" r:id="rId21"/>
    <p:sldId id="1178" r:id="rId22"/>
    <p:sldId id="4388" r:id="rId23"/>
    <p:sldId id="4389" r:id="rId24"/>
    <p:sldId id="272" r:id="rId25"/>
    <p:sldId id="4147" r:id="rId26"/>
    <p:sldId id="354" r:id="rId27"/>
    <p:sldId id="4073" r:id="rId28"/>
    <p:sldId id="278" r:id="rId29"/>
    <p:sldId id="342" r:id="rId30"/>
    <p:sldId id="332" r:id="rId31"/>
    <p:sldId id="333" r:id="rId32"/>
    <p:sldId id="3855" r:id="rId33"/>
    <p:sldId id="4384" r:id="rId34"/>
    <p:sldId id="4385" r:id="rId35"/>
    <p:sldId id="4316" r:id="rId36"/>
    <p:sldId id="4372" r:id="rId37"/>
    <p:sldId id="1173" r:id="rId38"/>
    <p:sldId id="4357" r:id="rId39"/>
    <p:sldId id="4359" r:id="rId40"/>
    <p:sldId id="4223" r:id="rId41"/>
    <p:sldId id="4390" r:id="rId42"/>
    <p:sldId id="4404" r:id="rId43"/>
    <p:sldId id="4381" r:id="rId44"/>
    <p:sldId id="4374" r:id="rId45"/>
    <p:sldId id="4391" r:id="rId46"/>
    <p:sldId id="4226" r:id="rId47"/>
    <p:sldId id="4392" r:id="rId48"/>
    <p:sldId id="4334" r:id="rId49"/>
    <p:sldId id="4336" r:id="rId50"/>
    <p:sldId id="4353" r:id="rId51"/>
    <p:sldId id="4063" r:id="rId52"/>
    <p:sldId id="4062" r:id="rId53"/>
    <p:sldId id="4346" r:id="rId54"/>
    <p:sldId id="4012" r:id="rId55"/>
    <p:sldId id="4140" r:id="rId56"/>
    <p:sldId id="4362" r:id="rId57"/>
    <p:sldId id="4393" r:id="rId58"/>
    <p:sldId id="4007" r:id="rId59"/>
    <p:sldId id="4005" r:id="rId60"/>
    <p:sldId id="4190" r:id="rId61"/>
    <p:sldId id="4221" r:id="rId62"/>
    <p:sldId id="292" r:id="rId63"/>
    <p:sldId id="4370" r:id="rId64"/>
    <p:sldId id="4376" r:id="rId65"/>
    <p:sldId id="4395" r:id="rId66"/>
    <p:sldId id="293" r:id="rId67"/>
    <p:sldId id="290" r:id="rId68"/>
    <p:sldId id="350" r:id="rId69"/>
    <p:sldId id="271" r:id="rId70"/>
    <p:sldId id="4378" r:id="rId71"/>
    <p:sldId id="4379" r:id="rId72"/>
    <p:sldId id="4398" r:id="rId73"/>
    <p:sldId id="4402" r:id="rId74"/>
    <p:sldId id="4399" r:id="rId75"/>
    <p:sldId id="4400" r:id="rId76"/>
    <p:sldId id="4168" r:id="rId77"/>
    <p:sldId id="4403" r:id="rId78"/>
    <p:sldId id="1197" r:id="rId79"/>
    <p:sldId id="405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694"/>
  </p:normalViewPr>
  <p:slideViewPr>
    <p:cSldViewPr snapToGrid="0" snapToObjects="1">
      <p:cViewPr varScale="1">
        <p:scale>
          <a:sx n="109" d="100"/>
          <a:sy n="109" d="100"/>
        </p:scale>
        <p:origin x="216" y="448"/>
      </p:cViewPr>
      <p:guideLst>
        <p:guide orient="horz" pos="2160"/>
        <p:guide pos="3840"/>
      </p:guideLst>
    </p:cSldViewPr>
  </p:slideViewPr>
  <p:notesTextViewPr>
    <p:cViewPr>
      <p:scale>
        <a:sx n="3" d="2"/>
        <a:sy n="3" d="2"/>
      </p:scale>
      <p:origin x="0" y="0"/>
    </p:cViewPr>
  </p:notesTextViewPr>
  <p:sorterViewPr>
    <p:cViewPr>
      <p:scale>
        <a:sx n="177" d="100"/>
        <a:sy n="177"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During expansions, job</a:t>
            </a:r>
            <a:r>
              <a:rPr lang="en-US" baseline="0" dirty="0"/>
              <a:t> openings rise.</a:t>
            </a:r>
          </a:p>
          <a:p>
            <a:pPr marL="228600" indent="-228600">
              <a:buAutoNum type="arabicParenBoth"/>
            </a:pPr>
            <a:r>
              <a:rPr lang="en-US" baseline="0" dirty="0"/>
              <a:t>Reinforces previous slide demonstrating higher separation and hiring rates during expansions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282371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64977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expected during</a:t>
            </a:r>
            <a:r>
              <a:rPr lang="en-US" baseline="0" dirty="0"/>
              <a:t> periods of low unemployment (booms) – workers seek higher paying or better fitting positions (higher quit rate) while firms require more workers for higher production (lower layoff rate).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11516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Data/National/</a:t>
            </a:r>
            <a:r>
              <a:rPr lang="en-US" dirty="0" err="1"/>
              <a:t>FederalReserve</a:t>
            </a:r>
            <a:r>
              <a:rPr lang="en-US" dirty="0"/>
              <a:t>/Credit/Programs/</a:t>
            </a:r>
            <a:r>
              <a:rPr lang="en-US" dirty="0" err="1"/>
              <a:t>rev.png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9548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2901088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327657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272623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98888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376689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107565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336800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123486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13591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51113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219783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4954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249737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file:////Volumes/Promise%20Pegasus/FileShare/NEED/LocalGraphs/National/gdp_shares.p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QG.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etailSales_Detail_cum.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SAFS.pn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openings.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SepHire.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QuitsLayoffs.pn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file:////Users/Jon/NEED%20Dropbox/Presentations/1Given/0.OLLI/2023_1_Winter/WVU/Screen%20Shot%202023-01-31%20at%203.43.16%20PM.p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Data/Raw/National/FederalReserve/Credit/Programs/rev.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HourlyWages_change_recent.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MonthlyMA.pn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asoline/nom_retailgas.png"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mportPrices.pn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Goods_v_Services.pn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buildingcosts.png" TargetMode="Externa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flation/usedcars.png" TargetMode="Externa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_veryrecent.p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LFE_PostpandemicFC.p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nfl_exp.png"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LowerLimit.png"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59.png"/><Relationship Id="rId4" Type="http://schemas.openxmlformats.org/officeDocument/2006/relationships/image" Target="file:////Volumes/Promise%20Pegasus/FileShare/Presentations/Base_New/Charts/0.USGraphs/Housing/homeprices_recession.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file:////Volumes/Promise%20Pegasus/FileShare/NEED/LocalGraphs/Counties/CA/Los_Angeles/Zhvi_AllHomes.png"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sales_new.png" TargetMode="External"/><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Housing/Existing_Home_Sales.png" TargetMode="Externa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Winter</a:t>
            </a:r>
            <a:r>
              <a:rPr lang="en-US" sz="3600" b="1" i="1" dirty="0"/>
              <a:t> 2023</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W. Virginia</a:t>
            </a:r>
          </a:p>
          <a:p>
            <a:pPr>
              <a:lnSpc>
                <a:spcPct val="100000"/>
              </a:lnSpc>
              <a:spcBef>
                <a:spcPts val="0"/>
              </a:spcBef>
            </a:pPr>
            <a:r>
              <a:rPr lang="en-US" sz="3100" dirty="0">
                <a:solidFill>
                  <a:schemeClr val="tx2"/>
                </a:solidFill>
              </a:rPr>
              <a:t>January-March,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301695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2021</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379210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10.6%</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7.7%</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0" cy="455126"/>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Economic Indicators</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310302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2E73-5658-FE48-B187-7A8757314A4C}"/>
              </a:ext>
            </a:extLst>
          </p:cNvPr>
          <p:cNvSpPr>
            <a:spLocks noGrp="1"/>
          </p:cNvSpPr>
          <p:nvPr>
            <p:ph type="title"/>
          </p:nvPr>
        </p:nvSpPr>
        <p:spPr>
          <a:xfrm>
            <a:off x="710877" y="0"/>
            <a:ext cx="10515600" cy="1325563"/>
          </a:xfrm>
        </p:spPr>
        <p:txBody>
          <a:bodyPr/>
          <a:lstStyle/>
          <a:p>
            <a:r>
              <a:rPr lang="en-US" dirty="0">
                <a:solidFill>
                  <a:schemeClr val="bg1"/>
                </a:solidFill>
              </a:rPr>
              <a:t>Hea</a:t>
            </a:r>
            <a:r>
              <a:rPr lang="en-US" dirty="0"/>
              <a:t>dline:</a:t>
            </a:r>
          </a:p>
        </p:txBody>
      </p:sp>
      <p:sp>
        <p:nvSpPr>
          <p:cNvPr id="4" name="Slide Number Placeholder 3">
            <a:extLst>
              <a:ext uri="{FF2B5EF4-FFF2-40B4-BE49-F238E27FC236}">
                <a16:creationId xmlns:a16="http://schemas.microsoft.com/office/drawing/2014/main" id="{3A8F0EE6-CFA7-0542-BB2D-BE935D166EC6}"/>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5" name="Picture 4">
            <a:extLst>
              <a:ext uri="{FF2B5EF4-FFF2-40B4-BE49-F238E27FC236}">
                <a16:creationId xmlns:a16="http://schemas.microsoft.com/office/drawing/2014/main" id="{EFDAC8DE-55E7-8242-BAB4-B6C69AFC3BDA}"/>
              </a:ext>
            </a:extLst>
          </p:cNvPr>
          <p:cNvPicPr>
            <a:picLocks noChangeAspect="1"/>
          </p:cNvPicPr>
          <p:nvPr/>
        </p:nvPicPr>
        <p:blipFill>
          <a:blip r:embed="rId2"/>
          <a:stretch>
            <a:fillRect/>
          </a:stretch>
        </p:blipFill>
        <p:spPr>
          <a:xfrm>
            <a:off x="3100513" y="1631712"/>
            <a:ext cx="5990974" cy="3671887"/>
          </a:xfrm>
          <a:prstGeom prst="rect">
            <a:avLst/>
          </a:prstGeom>
        </p:spPr>
      </p:pic>
    </p:spTree>
    <p:extLst>
      <p:ext uri="{BB962C8B-B14F-4D97-AF65-F5344CB8AC3E}">
        <p14:creationId xmlns:p14="http://schemas.microsoft.com/office/powerpoint/2010/main" val="118709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Tree>
    <p:extLst>
      <p:ext uri="{BB962C8B-B14F-4D97-AF65-F5344CB8AC3E}">
        <p14:creationId xmlns:p14="http://schemas.microsoft.com/office/powerpoint/2010/main" val="256167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Annual Growth</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16981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16</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$0.3 Trillion below 2019 forecast.</a:t>
            </a:r>
          </a:p>
          <a:p>
            <a:pPr marL="342900" indent="-342900">
              <a:buFontTx/>
              <a:buChar char="-"/>
            </a:pPr>
            <a:r>
              <a:rPr lang="en-US" sz="2000" dirty="0">
                <a:solidFill>
                  <a:srgbClr val="7030A0"/>
                </a:solidFill>
              </a:rPr>
              <a:t>$1.2 Trillion ABOVE 2019-Q4 level.</a:t>
            </a:r>
          </a:p>
        </p:txBody>
      </p:sp>
    </p:spTree>
    <p:extLst>
      <p:ext uri="{BB962C8B-B14F-4D97-AF65-F5344CB8AC3E}">
        <p14:creationId xmlns:p14="http://schemas.microsoft.com/office/powerpoint/2010/main" val="415932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“Accounted” for the Decline in Q1 &amp; Q2?</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 housing/business/inventories</a:t>
            </a:r>
          </a:p>
          <a:p>
            <a:pPr lvl="2"/>
            <a:r>
              <a:rPr lang="en-US" dirty="0"/>
              <a:t>Government spending </a:t>
            </a:r>
          </a:p>
          <a:p>
            <a:pPr lvl="2"/>
            <a:r>
              <a:rPr lang="en-US" dirty="0"/>
              <a:t>Net Exports: Exports – Imports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75073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C9EE-5B2A-6F42-8817-4CDAFD44A88D}"/>
              </a:ext>
            </a:extLst>
          </p:cNvPr>
          <p:cNvSpPr>
            <a:spLocks noGrp="1"/>
          </p:cNvSpPr>
          <p:nvPr>
            <p:ph type="title"/>
          </p:nvPr>
        </p:nvSpPr>
        <p:spPr>
          <a:xfrm>
            <a:off x="778375" y="0"/>
            <a:ext cx="10515600" cy="1325563"/>
          </a:xfrm>
        </p:spPr>
        <p:txBody>
          <a:bodyPr/>
          <a:lstStyle/>
          <a:p>
            <a:r>
              <a:rPr lang="en-US" dirty="0">
                <a:solidFill>
                  <a:schemeClr val="bg1"/>
                </a:solidFill>
              </a:rPr>
              <a:t>Rec</a:t>
            </a:r>
            <a:r>
              <a:rPr lang="en-US" dirty="0"/>
              <a:t>ession?  Two Quarters….</a:t>
            </a:r>
          </a:p>
        </p:txBody>
      </p:sp>
      <p:sp>
        <p:nvSpPr>
          <p:cNvPr id="3" name="Content Placeholder 2">
            <a:extLst>
              <a:ext uri="{FF2B5EF4-FFF2-40B4-BE49-F238E27FC236}">
                <a16:creationId xmlns:a16="http://schemas.microsoft.com/office/drawing/2014/main" id="{4D44FDB6-13A2-1245-9DA2-74A0B9831BEF}"/>
              </a:ext>
            </a:extLst>
          </p:cNvPr>
          <p:cNvSpPr>
            <a:spLocks noGrp="1"/>
          </p:cNvSpPr>
          <p:nvPr>
            <p:ph idx="1"/>
          </p:nvPr>
        </p:nvSpPr>
        <p:spPr/>
        <p:txBody>
          <a:bodyPr/>
          <a:lstStyle/>
          <a:p>
            <a:r>
              <a:rPr lang="en-US" dirty="0"/>
              <a:t>Depends on what is driving the drop.</a:t>
            </a:r>
          </a:p>
          <a:p>
            <a:pPr lvl="1"/>
            <a:r>
              <a:rPr lang="en-US" dirty="0"/>
              <a:t>Inventories</a:t>
            </a:r>
          </a:p>
          <a:p>
            <a:pPr lvl="1"/>
            <a:r>
              <a:rPr lang="en-US" dirty="0"/>
              <a:t>Housing</a:t>
            </a:r>
          </a:p>
          <a:p>
            <a:pPr lvl="1"/>
            <a:r>
              <a:rPr lang="en-US" dirty="0"/>
              <a:t>Government spending</a:t>
            </a:r>
          </a:p>
          <a:p>
            <a:r>
              <a:rPr lang="en-US" dirty="0"/>
              <a:t>Consumer spending is still ok.</a:t>
            </a:r>
          </a:p>
          <a:p>
            <a:r>
              <a:rPr lang="en-US" dirty="0"/>
              <a:t>Employment growth is solid.</a:t>
            </a:r>
          </a:p>
          <a:p>
            <a:r>
              <a:rPr lang="en-US" dirty="0"/>
              <a:t>Other indicators are still ok, but </a:t>
            </a:r>
            <a:r>
              <a:rPr lang="en-US"/>
              <a:t>perhaps faltering.</a:t>
            </a:r>
            <a:endParaRPr lang="en-US" dirty="0"/>
          </a:p>
        </p:txBody>
      </p:sp>
      <p:sp>
        <p:nvSpPr>
          <p:cNvPr id="4" name="Slide Number Placeholder 3">
            <a:extLst>
              <a:ext uri="{FF2B5EF4-FFF2-40B4-BE49-F238E27FC236}">
                <a16:creationId xmlns:a16="http://schemas.microsoft.com/office/drawing/2014/main" id="{199975B5-EFF8-FF40-81FA-6F7EE10790D0}"/>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59729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Inventories</a:t>
            </a:r>
          </a:p>
        </p:txBody>
      </p:sp>
      <p:sp>
        <p:nvSpPr>
          <p:cNvPr id="4" name="Slide Number Placeholder 3"/>
          <p:cNvSpPr>
            <a:spLocks noGrp="1"/>
          </p:cNvSpPr>
          <p:nvPr>
            <p:ph type="sldNum" sz="quarter" idx="12"/>
          </p:nvPr>
        </p:nvSpPr>
        <p:spPr/>
        <p:txBody>
          <a:bodyPr/>
          <a:lstStyle/>
          <a:p>
            <a:fld id="{D9F085D5-EC86-4F6A-B501-C1359CB39116}" type="slidenum">
              <a:rPr lang="en-GB" smtClean="0"/>
              <a:t>19</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889588" y="223676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01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4799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20</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3" name="TextBox 2">
            <a:extLst>
              <a:ext uri="{FF2B5EF4-FFF2-40B4-BE49-F238E27FC236}">
                <a16:creationId xmlns:a16="http://schemas.microsoft.com/office/drawing/2014/main" id="{73A6E2D9-8557-5445-99F2-417C5419555B}"/>
              </a:ext>
            </a:extLst>
          </p:cNvPr>
          <p:cNvSpPr txBox="1"/>
          <p:nvPr/>
        </p:nvSpPr>
        <p:spPr>
          <a:xfrm>
            <a:off x="8657346" y="3740995"/>
            <a:ext cx="1271502" cy="461665"/>
          </a:xfrm>
          <a:prstGeom prst="rect">
            <a:avLst/>
          </a:prstGeom>
          <a:solidFill>
            <a:schemeClr val="bg1"/>
          </a:solidFill>
        </p:spPr>
        <p:txBody>
          <a:bodyPr wrap="none" rtlCol="0">
            <a:spAutoFit/>
          </a:bodyPr>
          <a:lstStyle/>
          <a:p>
            <a:r>
              <a:rPr lang="en-US" sz="2400" dirty="0"/>
              <a:t>Trouble?</a:t>
            </a:r>
          </a:p>
        </p:txBody>
      </p:sp>
    </p:spTree>
    <p:extLst>
      <p:ext uri="{BB962C8B-B14F-4D97-AF65-F5344CB8AC3E}">
        <p14:creationId xmlns:p14="http://schemas.microsoft.com/office/powerpoint/2010/main" val="918003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261A-24DD-D14F-99AD-FDA4548012E6}"/>
              </a:ext>
            </a:extLst>
          </p:cNvPr>
          <p:cNvSpPr>
            <a:spLocks noGrp="1"/>
          </p:cNvSpPr>
          <p:nvPr>
            <p:ph type="title"/>
          </p:nvPr>
        </p:nvSpPr>
        <p:spPr>
          <a:xfrm>
            <a:off x="817180" y="0"/>
            <a:ext cx="10515600" cy="1325563"/>
          </a:xfrm>
        </p:spPr>
        <p:txBody>
          <a:bodyPr/>
          <a:lstStyle/>
          <a:p>
            <a:r>
              <a:rPr lang="en-US" dirty="0">
                <a:solidFill>
                  <a:schemeClr val="bg1"/>
                </a:solidFill>
              </a:rPr>
              <a:t>Ret</a:t>
            </a:r>
            <a:r>
              <a:rPr lang="en-US" dirty="0"/>
              <a:t>ail Sales Fell in December</a:t>
            </a:r>
          </a:p>
        </p:txBody>
      </p:sp>
      <p:pic>
        <p:nvPicPr>
          <p:cNvPr id="6" name="Content Placeholder 5" descr="Chart, bar chart&#10;&#10;Description automatically generated">
            <a:extLst>
              <a:ext uri="{FF2B5EF4-FFF2-40B4-BE49-F238E27FC236}">
                <a16:creationId xmlns:a16="http://schemas.microsoft.com/office/drawing/2014/main" id="{042EAB70-A765-C34D-8D8B-ECADBEC663D2}"/>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58868F56-EADC-B44D-B610-180D8FA2A2A9}"/>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7" name="Rectangle 6">
            <a:extLst>
              <a:ext uri="{FF2B5EF4-FFF2-40B4-BE49-F238E27FC236}">
                <a16:creationId xmlns:a16="http://schemas.microsoft.com/office/drawing/2014/main" id="{E5BDB314-0E19-5A4E-A65E-676EE7E10412}"/>
              </a:ext>
            </a:extLst>
          </p:cNvPr>
          <p:cNvSpPr/>
          <p:nvPr/>
        </p:nvSpPr>
        <p:spPr>
          <a:xfrm>
            <a:off x="2286000" y="1502227"/>
            <a:ext cx="2503715"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945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9A31-5B83-304E-A038-6D1B24E9D57C}"/>
              </a:ext>
            </a:extLst>
          </p:cNvPr>
          <p:cNvSpPr>
            <a:spLocks noGrp="1"/>
          </p:cNvSpPr>
          <p:nvPr>
            <p:ph type="title"/>
          </p:nvPr>
        </p:nvSpPr>
        <p:spPr>
          <a:xfrm>
            <a:off x="772884" y="0"/>
            <a:ext cx="10515600" cy="1325563"/>
          </a:xfrm>
        </p:spPr>
        <p:txBody>
          <a:bodyPr/>
          <a:lstStyle/>
          <a:p>
            <a:r>
              <a:rPr lang="en-US" dirty="0">
                <a:solidFill>
                  <a:schemeClr val="bg1"/>
                </a:solidFill>
              </a:rPr>
              <a:t>But</a:t>
            </a:r>
            <a:r>
              <a:rPr lang="en-US" dirty="0"/>
              <a:t> SUPER High to Begin With!</a:t>
            </a:r>
          </a:p>
        </p:txBody>
      </p:sp>
      <p:pic>
        <p:nvPicPr>
          <p:cNvPr id="6" name="Content Placeholder 5" descr="Chart, line chart&#10;&#10;Description automatically generated">
            <a:extLst>
              <a:ext uri="{FF2B5EF4-FFF2-40B4-BE49-F238E27FC236}">
                <a16:creationId xmlns:a16="http://schemas.microsoft.com/office/drawing/2014/main" id="{7D04E911-8F3B-1D4B-92BE-075479DAE04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A7A950F4-B854-9849-B6AE-1A0B67287598}"/>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35664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889588" y="2311086"/>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11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103808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950"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557500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3" name="TextBox 2">
            <a:extLst>
              <a:ext uri="{FF2B5EF4-FFF2-40B4-BE49-F238E27FC236}">
                <a16:creationId xmlns:a16="http://schemas.microsoft.com/office/drawing/2014/main" id="{D4DC8EA9-8691-8542-8EE8-2504701EDF7B}"/>
              </a:ext>
            </a:extLst>
          </p:cNvPr>
          <p:cNvSpPr txBox="1"/>
          <p:nvPr/>
        </p:nvSpPr>
        <p:spPr>
          <a:xfrm>
            <a:off x="8550829" y="1848254"/>
            <a:ext cx="2093522" cy="646331"/>
          </a:xfrm>
          <a:prstGeom prst="rect">
            <a:avLst/>
          </a:prstGeom>
          <a:noFill/>
        </p:spPr>
        <p:txBody>
          <a:bodyPr wrap="none" rtlCol="0">
            <a:spAutoFit/>
          </a:bodyPr>
          <a:lstStyle/>
          <a:p>
            <a:r>
              <a:rPr lang="en-US" dirty="0"/>
              <a:t>December:  223,000</a:t>
            </a:r>
          </a:p>
          <a:p>
            <a:r>
              <a:rPr lang="en-US" dirty="0"/>
              <a:t>November:  256,000</a:t>
            </a:r>
          </a:p>
        </p:txBody>
      </p:sp>
    </p:spTree>
    <p:extLst>
      <p:ext uri="{BB962C8B-B14F-4D97-AF65-F5344CB8AC3E}">
        <p14:creationId xmlns:p14="http://schemas.microsoft.com/office/powerpoint/2010/main" val="2916954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668723" cy="738664"/>
          </a:xfrm>
          <a:prstGeom prst="rect">
            <a:avLst/>
          </a:prstGeom>
          <a:solidFill>
            <a:schemeClr val="bg1"/>
          </a:solidFill>
        </p:spPr>
        <p:txBody>
          <a:bodyPr wrap="square" rtlCol="0">
            <a:spAutoFit/>
          </a:bodyPr>
          <a:lstStyle/>
          <a:p>
            <a:r>
              <a:rPr lang="en-US" sz="2100" dirty="0"/>
              <a:t>1.2 Million ABOVE February, 2020.</a:t>
            </a:r>
          </a:p>
          <a:p>
            <a:r>
              <a:rPr lang="en-US" sz="2100" dirty="0"/>
              <a:t>6.2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0" y="0"/>
            <a:ext cx="10515600" cy="1325563"/>
          </a:xfrm>
        </p:spPr>
        <p:txBody>
          <a:bodyPr/>
          <a:lstStyle/>
          <a:p>
            <a:r>
              <a:rPr lang="en-US" dirty="0">
                <a:solidFill>
                  <a:schemeClr val="bg1"/>
                </a:solidFill>
              </a:rPr>
              <a:t>Job</a:t>
            </a:r>
            <a:r>
              <a:rPr lang="en-US" dirty="0"/>
              <a:t> Openings: Share of Total Employment</a:t>
            </a:r>
          </a:p>
        </p:txBody>
      </p:sp>
      <p:sp>
        <p:nvSpPr>
          <p:cNvPr id="4" name="Slide Number Placeholder 3"/>
          <p:cNvSpPr>
            <a:spLocks noGrp="1"/>
          </p:cNvSpPr>
          <p:nvPr>
            <p:ph type="sldNum" sz="quarter" idx="12"/>
          </p:nvPr>
        </p:nvSpPr>
        <p:spPr/>
        <p:txBody>
          <a:bodyPr/>
          <a:lstStyle/>
          <a:p>
            <a:fld id="{D9F085D5-EC86-4F6A-B501-C1359CB39116}" type="slidenum">
              <a:rPr lang="en-GB" smtClean="0"/>
              <a:t>29</a:t>
            </a:fld>
            <a:endParaRPr lang="en-GB"/>
          </a:p>
        </p:txBody>
      </p:sp>
      <p:pic>
        <p:nvPicPr>
          <p:cNvPr id="7" name="Content Placeholder 6">
            <a:extLst>
              <a:ext uri="{FF2B5EF4-FFF2-40B4-BE49-F238E27FC236}">
                <a16:creationId xmlns:a16="http://schemas.microsoft.com/office/drawing/2014/main" id="{0A8703A8-BF87-DE4E-BD07-082550FE8FDA}"/>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62173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(1/25): 	Trade and Globalization (Alan Deardorff, Univ. of Michigan)</a:t>
            </a:r>
          </a:p>
          <a:p>
            <a:pPr lvl="1">
              <a:spcAft>
                <a:spcPts val="1000"/>
              </a:spcAft>
            </a:pPr>
            <a:r>
              <a:rPr lang="en-US" b="1" dirty="0"/>
              <a:t>Week 2 (2/1): 	US Economic Update (Jon </a:t>
            </a:r>
            <a:r>
              <a:rPr lang="en-US" b="1" dirty="0" err="1"/>
              <a:t>Haveman</a:t>
            </a:r>
            <a:r>
              <a:rPr lang="en-US" b="1" dirty="0"/>
              <a:t>, NEED)</a:t>
            </a:r>
          </a:p>
          <a:p>
            <a:pPr lvl="1">
              <a:spcAft>
                <a:spcPts val="1000"/>
              </a:spcAft>
            </a:pPr>
            <a:r>
              <a:rPr lang="en-US" dirty="0"/>
              <a:t>Week 3 (2/8): 	Trade Deficits and Exchange Rates (Alan Deardorff)</a:t>
            </a:r>
          </a:p>
          <a:p>
            <a:pPr lvl="1">
              <a:spcAft>
                <a:spcPts val="1000"/>
              </a:spcAft>
            </a:pPr>
            <a:r>
              <a:rPr lang="en-US" dirty="0"/>
              <a:t>Week 4 (2/15): 	Monetary Policy (Geoffrey </a:t>
            </a:r>
            <a:r>
              <a:rPr lang="en-US" dirty="0" err="1"/>
              <a:t>Woglom</a:t>
            </a:r>
            <a:r>
              <a:rPr lang="en-US" dirty="0"/>
              <a:t>, Amherst College)</a:t>
            </a:r>
          </a:p>
          <a:p>
            <a:pPr lvl="1">
              <a:spcAft>
                <a:spcPts val="1000"/>
              </a:spcAft>
            </a:pPr>
            <a:r>
              <a:rPr lang="en-US" dirty="0"/>
              <a:t>Week 5 (2/22):	Economic Inequality (Jon </a:t>
            </a:r>
            <a:r>
              <a:rPr lang="en-US" dirty="0" err="1"/>
              <a:t>Haveman</a:t>
            </a:r>
            <a:r>
              <a:rPr lang="en-US" dirty="0"/>
              <a:t>, NEED)</a:t>
            </a:r>
          </a:p>
          <a:p>
            <a:pPr lvl="1">
              <a:spcAft>
                <a:spcPts val="1000"/>
              </a:spcAft>
            </a:pPr>
            <a:r>
              <a:rPr lang="en-US" dirty="0"/>
              <a:t>Week 6 (3/1):	Climate Change Economics (Sarah Jacobson, Williams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750007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949-D776-F44E-96FE-A2FC07A646D5}"/>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Hires and Separations</a:t>
            </a:r>
          </a:p>
        </p:txBody>
      </p:sp>
      <p:sp>
        <p:nvSpPr>
          <p:cNvPr id="4" name="Slide Number Placeholder 3">
            <a:extLst>
              <a:ext uri="{FF2B5EF4-FFF2-40B4-BE49-F238E27FC236}">
                <a16:creationId xmlns:a16="http://schemas.microsoft.com/office/drawing/2014/main" id="{17B63DF7-762E-4B48-AFE1-E0EC56092F71}"/>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7" name="Content Placeholder 6">
            <a:extLst>
              <a:ext uri="{FF2B5EF4-FFF2-40B4-BE49-F238E27FC236}">
                <a16:creationId xmlns:a16="http://schemas.microsoft.com/office/drawing/2014/main" id="{C9131C77-9F51-D342-AECE-F700C752197D}"/>
              </a:ext>
            </a:extLst>
          </p:cNvPr>
          <p:cNvPicPr>
            <a:picLocks noGrp="1" noChangeAspect="1"/>
          </p:cNvPicPr>
          <p:nvPr>
            <p:ph idx="1"/>
          </p:nvPr>
        </p:nvPicPr>
        <p:blipFill>
          <a:blip r:embed="rId3" r:link="rId4"/>
          <a:srcRect/>
          <a:stretch>
            <a:fillRect/>
          </a:stretch>
        </p:blipFill>
        <p:spPr>
          <a:xfrm>
            <a:off x="1034796" y="1149567"/>
            <a:ext cx="10122408" cy="5061204"/>
          </a:xfrm>
        </p:spPr>
      </p:pic>
    </p:spTree>
    <p:extLst>
      <p:ext uri="{BB962C8B-B14F-4D97-AF65-F5344CB8AC3E}">
        <p14:creationId xmlns:p14="http://schemas.microsoft.com/office/powerpoint/2010/main" val="545764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591-5A2F-9740-B51E-19E34709A30B}"/>
              </a:ext>
            </a:extLst>
          </p:cNvPr>
          <p:cNvSpPr>
            <a:spLocks noGrp="1"/>
          </p:cNvSpPr>
          <p:nvPr>
            <p:ph type="title"/>
          </p:nvPr>
        </p:nvSpPr>
        <p:spPr>
          <a:xfrm>
            <a:off x="745602" y="0"/>
            <a:ext cx="10515600" cy="1325563"/>
          </a:xfrm>
        </p:spPr>
        <p:txBody>
          <a:bodyPr/>
          <a:lstStyle/>
          <a:p>
            <a:r>
              <a:rPr lang="en-US" dirty="0">
                <a:solidFill>
                  <a:schemeClr val="bg1"/>
                </a:solidFill>
              </a:rPr>
              <a:t>Sep</a:t>
            </a:r>
            <a:r>
              <a:rPr lang="en-US" dirty="0"/>
              <a:t>arations: Quits and Layoffs</a:t>
            </a:r>
          </a:p>
        </p:txBody>
      </p:sp>
      <p:sp>
        <p:nvSpPr>
          <p:cNvPr id="4" name="Slide Number Placeholder 3">
            <a:extLst>
              <a:ext uri="{FF2B5EF4-FFF2-40B4-BE49-F238E27FC236}">
                <a16:creationId xmlns:a16="http://schemas.microsoft.com/office/drawing/2014/main" id="{A899C2B9-8EFE-694F-A3CF-FC29FB1448A8}"/>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8" name="Content Placeholder 7">
            <a:extLst>
              <a:ext uri="{FF2B5EF4-FFF2-40B4-BE49-F238E27FC236}">
                <a16:creationId xmlns:a16="http://schemas.microsoft.com/office/drawing/2014/main" id="{CC39DF65-7504-664B-AA6C-FC6FF704927C}"/>
              </a:ext>
            </a:extLst>
          </p:cNvPr>
          <p:cNvPicPr>
            <a:picLocks noGrp="1" noChangeAspect="1"/>
          </p:cNvPicPr>
          <p:nvPr>
            <p:ph idx="1"/>
          </p:nvPr>
        </p:nvPicPr>
        <p:blipFill>
          <a:blip r:embed="rId3" r:link="rId4"/>
          <a:srcRect/>
          <a:stretch>
            <a:fillRect/>
          </a:stretch>
        </p:blipFill>
        <p:spPr>
          <a:xfrm>
            <a:off x="1057883" y="1167319"/>
            <a:ext cx="10125812" cy="5062906"/>
          </a:xfrm>
        </p:spPr>
      </p:pic>
    </p:spTree>
    <p:extLst>
      <p:ext uri="{BB962C8B-B14F-4D97-AF65-F5344CB8AC3E}">
        <p14:creationId xmlns:p14="http://schemas.microsoft.com/office/powerpoint/2010/main" val="1007340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Employment is Lagging</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a:srcRect/>
          <a:stretch/>
        </p:blipFill>
        <p:spPr>
          <a:xfrm>
            <a:off x="1208988" y="1143000"/>
            <a:ext cx="9959180" cy="4973937"/>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633186" y="1133441"/>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Tree>
    <p:extLst>
      <p:ext uri="{BB962C8B-B14F-4D97-AF65-F5344CB8AC3E}">
        <p14:creationId xmlns:p14="http://schemas.microsoft.com/office/powerpoint/2010/main" val="796223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Spending is NOT!</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r:link="rId3"/>
          <a:srcRect/>
          <a:stretch>
            <a:fillRect/>
          </a:stretch>
        </p:blipFill>
        <p:spPr>
          <a:xfrm>
            <a:off x="872657" y="1240221"/>
            <a:ext cx="10670532" cy="4970605"/>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942989" y="1252352"/>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
        <p:nvSpPr>
          <p:cNvPr id="8" name="Rectangle 7">
            <a:extLst>
              <a:ext uri="{FF2B5EF4-FFF2-40B4-BE49-F238E27FC236}">
                <a16:creationId xmlns:a16="http://schemas.microsoft.com/office/drawing/2014/main" id="{0CDD5A09-752F-324A-BB32-DF9370BB8036}"/>
              </a:ext>
            </a:extLst>
          </p:cNvPr>
          <p:cNvSpPr/>
          <p:nvPr/>
        </p:nvSpPr>
        <p:spPr>
          <a:xfrm>
            <a:off x="10519243" y="4751142"/>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507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04EC-075D-4C43-8BF0-1B8724676EFF}"/>
              </a:ext>
            </a:extLst>
          </p:cNvPr>
          <p:cNvSpPr>
            <a:spLocks noGrp="1"/>
          </p:cNvSpPr>
          <p:nvPr>
            <p:ph type="title"/>
          </p:nvPr>
        </p:nvSpPr>
        <p:spPr>
          <a:xfrm>
            <a:off x="733100" y="0"/>
            <a:ext cx="10515600" cy="1325563"/>
          </a:xfrm>
        </p:spPr>
        <p:txBody>
          <a:bodyPr/>
          <a:lstStyle/>
          <a:p>
            <a:r>
              <a:rPr lang="en-US" dirty="0">
                <a:solidFill>
                  <a:schemeClr val="bg1"/>
                </a:solidFill>
              </a:rPr>
              <a:t>Nor</a:t>
            </a:r>
            <a:r>
              <a:rPr lang="en-US" dirty="0"/>
              <a:t> is Borrowing on Credit</a:t>
            </a:r>
          </a:p>
        </p:txBody>
      </p:sp>
      <p:pic>
        <p:nvPicPr>
          <p:cNvPr id="6" name="Content Placeholder 5" descr="Chart, line chart&#10;&#10;Description automatically generated">
            <a:extLst>
              <a:ext uri="{FF2B5EF4-FFF2-40B4-BE49-F238E27FC236}">
                <a16:creationId xmlns:a16="http://schemas.microsoft.com/office/drawing/2014/main" id="{58EB5312-DD24-CF40-9FD1-7EF6C9C98E85}"/>
              </a:ext>
            </a:extLst>
          </p:cNvPr>
          <p:cNvPicPr>
            <a:picLocks noGrp="1" noChangeAspect="1"/>
          </p:cNvPicPr>
          <p:nvPr>
            <p:ph idx="1"/>
          </p:nvPr>
        </p:nvPicPr>
        <p:blipFill>
          <a:blip r:embed="rId3" r:link="rId4"/>
          <a:stretch>
            <a:fillRect/>
          </a:stretch>
        </p:blipFill>
        <p:spPr>
          <a:xfrm>
            <a:off x="943300" y="1170878"/>
            <a:ext cx="10110827" cy="5059348"/>
          </a:xfrm>
        </p:spPr>
      </p:pic>
      <p:sp>
        <p:nvSpPr>
          <p:cNvPr id="4" name="Slide Number Placeholder 3">
            <a:extLst>
              <a:ext uri="{FF2B5EF4-FFF2-40B4-BE49-F238E27FC236}">
                <a16:creationId xmlns:a16="http://schemas.microsoft.com/office/drawing/2014/main" id="{BAAF8BFB-826C-7045-90E6-C8EACB96E31E}"/>
              </a:ext>
            </a:extLst>
          </p:cNvPr>
          <p:cNvSpPr>
            <a:spLocks noGrp="1"/>
          </p:cNvSpPr>
          <p:nvPr>
            <p:ph type="sldNum" sz="quarter" idx="12"/>
          </p:nvPr>
        </p:nvSpPr>
        <p:spPr/>
        <p:txBody>
          <a:bodyPr/>
          <a:lstStyle/>
          <a:p>
            <a:fld id="{D9F085D5-EC86-4F6A-B501-C1359CB39116}" type="slidenum">
              <a:rPr lang="en-GB" smtClean="0"/>
              <a:t>34</a:t>
            </a:fld>
            <a:endParaRPr lang="en-GB"/>
          </a:p>
        </p:txBody>
      </p:sp>
      <p:cxnSp>
        <p:nvCxnSpPr>
          <p:cNvPr id="8" name="Straight Connector 7">
            <a:extLst>
              <a:ext uri="{FF2B5EF4-FFF2-40B4-BE49-F238E27FC236}">
                <a16:creationId xmlns:a16="http://schemas.microsoft.com/office/drawing/2014/main" id="{D4BBB0D3-53A8-4540-A2E0-F76E82D43BCF}"/>
              </a:ext>
            </a:extLst>
          </p:cNvPr>
          <p:cNvCxnSpPr>
            <a:cxnSpLocks/>
          </p:cNvCxnSpPr>
          <p:nvPr/>
        </p:nvCxnSpPr>
        <p:spPr>
          <a:xfrm flipV="1">
            <a:off x="1906923" y="1483112"/>
            <a:ext cx="8909760" cy="3586924"/>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282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4.0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40AB-BEAF-CE19-2483-C8757A794A0D}"/>
              </a:ext>
            </a:extLst>
          </p:cNvPr>
          <p:cNvSpPr>
            <a:spLocks noGrp="1"/>
          </p:cNvSpPr>
          <p:nvPr>
            <p:ph type="title"/>
          </p:nvPr>
        </p:nvSpPr>
        <p:spPr>
          <a:xfrm>
            <a:off x="1007535" y="0"/>
            <a:ext cx="10515600" cy="1325563"/>
          </a:xfrm>
        </p:spPr>
        <p:txBody>
          <a:bodyPr/>
          <a:lstStyle/>
          <a:p>
            <a:r>
              <a:rPr lang="en-US" dirty="0">
                <a:solidFill>
                  <a:schemeClr val="bg1"/>
                </a:solidFill>
              </a:rPr>
              <a:t>So</a:t>
            </a:r>
            <a:r>
              <a:rPr lang="en-US" dirty="0"/>
              <a:t>me Explanations</a:t>
            </a:r>
          </a:p>
        </p:txBody>
      </p:sp>
      <p:sp>
        <p:nvSpPr>
          <p:cNvPr id="4" name="Slide Number Placeholder 3">
            <a:extLst>
              <a:ext uri="{FF2B5EF4-FFF2-40B4-BE49-F238E27FC236}">
                <a16:creationId xmlns:a16="http://schemas.microsoft.com/office/drawing/2014/main" id="{35B54EA5-33A5-82FA-5DAE-A4E3DA99EF60}"/>
              </a:ext>
            </a:extLst>
          </p:cNvPr>
          <p:cNvSpPr>
            <a:spLocks noGrp="1"/>
          </p:cNvSpPr>
          <p:nvPr>
            <p:ph type="sldNum" sz="quarter" idx="12"/>
          </p:nvPr>
        </p:nvSpPr>
        <p:spPr/>
        <p:txBody>
          <a:bodyPr/>
          <a:lstStyle/>
          <a:p>
            <a:fld id="{D9F085D5-EC86-4F6A-B501-C1359CB39116}" type="slidenum">
              <a:rPr lang="en-GB" smtClean="0"/>
              <a:t>36</a:t>
            </a:fld>
            <a:endParaRPr lang="en-GB"/>
          </a:p>
        </p:txBody>
      </p:sp>
      <p:pic>
        <p:nvPicPr>
          <p:cNvPr id="5" name="Picture 2">
            <a:extLst>
              <a:ext uri="{FF2B5EF4-FFF2-40B4-BE49-F238E27FC236}">
                <a16:creationId xmlns:a16="http://schemas.microsoft.com/office/drawing/2014/main" id="{54ECF4B6-2969-D4EB-869C-ACF883087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742" y="907429"/>
            <a:ext cx="8945857" cy="5322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3C81D-C977-F54D-9E6B-1165CA65648A}"/>
              </a:ext>
            </a:extLst>
          </p:cNvPr>
          <p:cNvSpPr txBox="1"/>
          <p:nvPr/>
        </p:nvSpPr>
        <p:spPr>
          <a:xfrm>
            <a:off x="4488060" y="4086892"/>
            <a:ext cx="3215880" cy="923330"/>
          </a:xfrm>
          <a:prstGeom prst="rect">
            <a:avLst/>
          </a:prstGeom>
          <a:solidFill>
            <a:schemeClr val="bg1"/>
          </a:solidFill>
        </p:spPr>
        <p:txBody>
          <a:bodyPr wrap="none" rtlCol="0">
            <a:spAutoFit/>
          </a:bodyPr>
          <a:lstStyle/>
          <a:p>
            <a:pPr algn="ctr"/>
            <a:r>
              <a:rPr lang="en-US" dirty="0"/>
              <a:t>500 Thousand: Long COVID Exits</a:t>
            </a:r>
          </a:p>
          <a:p>
            <a:pPr algn="ctr"/>
            <a:endParaRPr lang="en-US" dirty="0"/>
          </a:p>
          <a:p>
            <a:pPr algn="ctr"/>
            <a:r>
              <a:rPr lang="en-US" dirty="0"/>
              <a:t>1-2%: Long Social Distancing</a:t>
            </a:r>
          </a:p>
        </p:txBody>
      </p:sp>
    </p:spTree>
    <p:extLst>
      <p:ext uri="{BB962C8B-B14F-4D97-AF65-F5344CB8AC3E}">
        <p14:creationId xmlns:p14="http://schemas.microsoft.com/office/powerpoint/2010/main" val="11069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116987" y="929372"/>
            <a:ext cx="7958026" cy="5300854"/>
          </a:xfrm>
        </p:spPr>
      </p:pic>
    </p:spTree>
    <p:extLst>
      <p:ext uri="{BB962C8B-B14F-4D97-AF65-F5344CB8AC3E}">
        <p14:creationId xmlns:p14="http://schemas.microsoft.com/office/powerpoint/2010/main" val="1161297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a:srcRect/>
          <a:stretch/>
        </p:blipFill>
        <p:spPr>
          <a:xfrm>
            <a:off x="258799" y="1456752"/>
            <a:ext cx="5760107" cy="4184229"/>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3"/>
          <a:srcRect/>
          <a:stretch/>
        </p:blipFill>
        <p:spPr>
          <a:xfrm>
            <a:off x="6173091" y="1456752"/>
            <a:ext cx="5760107" cy="4184229"/>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3946771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a:t>Inflation</a:t>
            </a:r>
            <a:endParaRPr lang="en-US" dirty="0"/>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362790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marL="0" indent="0">
              <a:buNone/>
            </a:pPr>
            <a:endParaRPr lang="en-US" dirty="0"/>
          </a:p>
          <a:p>
            <a:r>
              <a:rPr lang="en-US" dirty="0"/>
              <a:t>Slides will be available from the NEED website soon.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94700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17180" y="21020"/>
            <a:ext cx="10515600" cy="1325563"/>
          </a:xfrm>
        </p:spPr>
        <p:txBody>
          <a:bodyPr/>
          <a:lstStyle/>
          <a:p>
            <a:r>
              <a:rPr lang="en-US" dirty="0">
                <a:solidFill>
                  <a:schemeClr val="bg1"/>
                </a:solidFill>
              </a:rPr>
              <a:t>Infl</a:t>
            </a:r>
            <a:r>
              <a:rPr lang="en-US" dirty="0"/>
              <a:t>ation: Latest Figures</a:t>
            </a:r>
          </a:p>
        </p:txBody>
      </p:sp>
      <p:pic>
        <p:nvPicPr>
          <p:cNvPr id="7" name="Content Placeholder 6" descr="Graphical user interface, chart, line chart&#10;&#10;Description automatically generated">
            <a:extLst>
              <a:ext uri="{FF2B5EF4-FFF2-40B4-BE49-F238E27FC236}">
                <a16:creationId xmlns:a16="http://schemas.microsoft.com/office/drawing/2014/main" id="{2CB1FBB8-F642-A844-B537-1FE1E878457B}"/>
              </a:ext>
            </a:extLst>
          </p:cNvPr>
          <p:cNvPicPr>
            <a:picLocks noGrp="1" noChangeAspect="1"/>
          </p:cNvPicPr>
          <p:nvPr>
            <p:ph idx="1"/>
          </p:nvPr>
        </p:nvPicPr>
        <p:blipFill>
          <a:blip r:embed="rId2"/>
          <a:stretch>
            <a:fillRect/>
          </a:stretch>
        </p:blipFill>
        <p:spPr>
          <a:xfrm>
            <a:off x="790533" y="1346583"/>
            <a:ext cx="10610934" cy="4717043"/>
          </a:xfrm>
        </p:spPr>
      </p:pic>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1509021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Falling! Job done? Maybe.</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a:srcRect/>
          <a:stretch/>
        </p:blipFill>
        <p:spPr>
          <a:xfrm>
            <a:off x="1070711" y="1197222"/>
            <a:ext cx="10050578" cy="5029200"/>
          </a:xfrm>
          <a:prstGeom prst="rect">
            <a:avLst/>
          </a:prstGeom>
        </p:spPr>
      </p:pic>
    </p:spTree>
    <p:extLst>
      <p:ext uri="{BB962C8B-B14F-4D97-AF65-F5344CB8AC3E}">
        <p14:creationId xmlns:p14="http://schemas.microsoft.com/office/powerpoint/2010/main" val="3835934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3B50-465A-EF4D-85F3-6A366BE7E957}"/>
              </a:ext>
            </a:extLst>
          </p:cNvPr>
          <p:cNvSpPr>
            <a:spLocks noGrp="1"/>
          </p:cNvSpPr>
          <p:nvPr>
            <p:ph type="title"/>
          </p:nvPr>
        </p:nvSpPr>
        <p:spPr/>
        <p:txBody>
          <a:bodyPr/>
          <a:lstStyle/>
          <a:p>
            <a:r>
              <a:rPr lang="en-US" dirty="0">
                <a:solidFill>
                  <a:schemeClr val="bg1"/>
                </a:solidFill>
              </a:rPr>
              <a:t>Infl</a:t>
            </a:r>
            <a:r>
              <a:rPr lang="en-US" dirty="0"/>
              <a:t>ation: Monthly Changes</a:t>
            </a:r>
          </a:p>
        </p:txBody>
      </p:sp>
      <p:pic>
        <p:nvPicPr>
          <p:cNvPr id="6" name="Content Placeholder 5" descr="Chart, line chart&#10;&#10;Description automatically generated">
            <a:extLst>
              <a:ext uri="{FF2B5EF4-FFF2-40B4-BE49-F238E27FC236}">
                <a16:creationId xmlns:a16="http://schemas.microsoft.com/office/drawing/2014/main" id="{14C437C1-EA33-AE4D-A6B8-E625465AA8E5}"/>
              </a:ext>
            </a:extLst>
          </p:cNvPr>
          <p:cNvPicPr>
            <a:picLocks noGrp="1" noChangeAspect="1"/>
          </p:cNvPicPr>
          <p:nvPr>
            <p:ph idx="1"/>
          </p:nvPr>
        </p:nvPicPr>
        <p:blipFill>
          <a:blip r:embed="rId2"/>
          <a:stretch>
            <a:fillRect/>
          </a:stretch>
        </p:blipFill>
        <p:spPr>
          <a:xfrm>
            <a:off x="1744663" y="1570038"/>
            <a:ext cx="8702674" cy="4351337"/>
          </a:xfrm>
        </p:spPr>
      </p:pic>
      <p:sp>
        <p:nvSpPr>
          <p:cNvPr id="4" name="Slide Number Placeholder 3">
            <a:extLst>
              <a:ext uri="{FF2B5EF4-FFF2-40B4-BE49-F238E27FC236}">
                <a16:creationId xmlns:a16="http://schemas.microsoft.com/office/drawing/2014/main" id="{62089AC5-0DDC-7F45-8A04-6EAC4E287F22}"/>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1928388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hart, line chart&#10;&#10;Description automatically generated">
            <a:extLst>
              <a:ext uri="{FF2B5EF4-FFF2-40B4-BE49-F238E27FC236}">
                <a16:creationId xmlns:a16="http://schemas.microsoft.com/office/drawing/2014/main" id="{3969ECD1-05F6-AA44-912F-450A71EB4BE6}"/>
              </a:ext>
            </a:extLst>
          </p:cNvPr>
          <p:cNvPicPr>
            <a:picLocks noGrp="1" noChangeAspect="1"/>
          </p:cNvPicPr>
          <p:nvPr>
            <p:ph idx="1"/>
          </p:nvPr>
        </p:nvPicPr>
        <p:blipFill>
          <a:blip r:embed="rId2" r:link="rId3"/>
          <a:stretch>
            <a:fillRect/>
          </a:stretch>
        </p:blipFill>
        <p:spPr>
          <a:xfrm>
            <a:off x="1066800" y="1201026"/>
            <a:ext cx="10058400" cy="5029200"/>
          </a:xfrm>
        </p:spPr>
      </p:pic>
      <p:sp>
        <p:nvSpPr>
          <p:cNvPr id="2" name="Title 1">
            <a:extLst>
              <a:ext uri="{FF2B5EF4-FFF2-40B4-BE49-F238E27FC236}">
                <a16:creationId xmlns:a16="http://schemas.microsoft.com/office/drawing/2014/main" id="{B0B99C1F-B9E0-2444-891F-7AFA309F1177}"/>
              </a:ext>
            </a:extLst>
          </p:cNvPr>
          <p:cNvSpPr>
            <a:spLocks noGrp="1"/>
          </p:cNvSpPr>
          <p:nvPr>
            <p:ph type="title"/>
          </p:nvPr>
        </p:nvSpPr>
        <p:spPr/>
        <p:txBody>
          <a:bodyPr/>
          <a:lstStyle/>
          <a:p>
            <a:r>
              <a:rPr lang="en-US" dirty="0">
                <a:solidFill>
                  <a:schemeClr val="bg1"/>
                </a:solidFill>
              </a:rPr>
              <a:t>Infl</a:t>
            </a:r>
            <a:r>
              <a:rPr lang="en-US" dirty="0"/>
              <a:t>ation in the Last 6 Months – On Target!</a:t>
            </a:r>
          </a:p>
        </p:txBody>
      </p:sp>
      <p:sp>
        <p:nvSpPr>
          <p:cNvPr id="4" name="Slide Number Placeholder 3">
            <a:extLst>
              <a:ext uri="{FF2B5EF4-FFF2-40B4-BE49-F238E27FC236}">
                <a16:creationId xmlns:a16="http://schemas.microsoft.com/office/drawing/2014/main" id="{EB60D90E-8765-0E47-B32E-87271A60AE7A}"/>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8" name="TextBox 7">
            <a:extLst>
              <a:ext uri="{FF2B5EF4-FFF2-40B4-BE49-F238E27FC236}">
                <a16:creationId xmlns:a16="http://schemas.microsoft.com/office/drawing/2014/main" id="{58D59894-2AC2-844C-A482-CFE49B8BC8C0}"/>
              </a:ext>
            </a:extLst>
          </p:cNvPr>
          <p:cNvSpPr txBox="1"/>
          <p:nvPr/>
        </p:nvSpPr>
        <p:spPr>
          <a:xfrm>
            <a:off x="6498771" y="6499290"/>
            <a:ext cx="5042406" cy="276999"/>
          </a:xfrm>
          <a:prstGeom prst="rect">
            <a:avLst/>
          </a:prstGeom>
          <a:noFill/>
        </p:spPr>
        <p:txBody>
          <a:bodyPr wrap="none" rtlCol="0">
            <a:spAutoFit/>
          </a:bodyPr>
          <a:lstStyle/>
          <a:p>
            <a:r>
              <a:rPr lang="en-US" sz="1200" dirty="0"/>
              <a:t>Source: https://</a:t>
            </a:r>
            <a:r>
              <a:rPr lang="en-US" sz="1200" dirty="0" err="1"/>
              <a:t>www.nytimes.com</a:t>
            </a:r>
            <a:r>
              <a:rPr lang="en-US" sz="1200" dirty="0"/>
              <a:t>/2023/01/13/opinion/cpi-inflation-</a:t>
            </a:r>
            <a:r>
              <a:rPr lang="en-US" sz="1200" dirty="0" err="1"/>
              <a:t>fed.html</a:t>
            </a:r>
            <a:endParaRPr lang="en-US" sz="1200" dirty="0"/>
          </a:p>
        </p:txBody>
      </p:sp>
    </p:spTree>
    <p:extLst>
      <p:ext uri="{BB962C8B-B14F-4D97-AF65-F5344CB8AC3E}">
        <p14:creationId xmlns:p14="http://schemas.microsoft.com/office/powerpoint/2010/main" val="2833745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1AEF8B8D-0977-284C-BB9C-730B93C25C30}"/>
              </a:ext>
            </a:extLst>
          </p:cNvPr>
          <p:cNvPicPr>
            <a:picLocks noGrp="1" noChangeAspect="1"/>
          </p:cNvPicPr>
          <p:nvPr>
            <p:ph idx="1"/>
          </p:nvPr>
        </p:nvPicPr>
        <p:blipFill>
          <a:blip r:embed="rId2"/>
          <a:srcRect/>
          <a:stretch/>
        </p:blipFill>
        <p:spPr>
          <a:xfrm>
            <a:off x="4184533" y="203165"/>
            <a:ext cx="6590759" cy="6392186"/>
          </a:xfrm>
        </p:spPr>
      </p:pic>
      <p:sp>
        <p:nvSpPr>
          <p:cNvPr id="2" name="Title 1">
            <a:extLst>
              <a:ext uri="{FF2B5EF4-FFF2-40B4-BE49-F238E27FC236}">
                <a16:creationId xmlns:a16="http://schemas.microsoft.com/office/drawing/2014/main" id="{51052685-0CC0-4C48-9C48-085BE27C9709}"/>
              </a:ext>
            </a:extLst>
          </p:cNvPr>
          <p:cNvSpPr>
            <a:spLocks noGrp="1"/>
          </p:cNvSpPr>
          <p:nvPr>
            <p:ph type="title"/>
          </p:nvPr>
        </p:nvSpPr>
        <p:spPr>
          <a:xfrm>
            <a:off x="806668" y="0"/>
            <a:ext cx="10515600" cy="1325563"/>
          </a:xfrm>
        </p:spPr>
        <p:txBody>
          <a:bodyPr/>
          <a:lstStyle/>
          <a:p>
            <a:r>
              <a:rPr lang="en-US" dirty="0">
                <a:solidFill>
                  <a:schemeClr val="bg1"/>
                </a:solidFill>
              </a:rPr>
              <a:t>Wh</a:t>
            </a:r>
            <a:r>
              <a:rPr lang="en-US" dirty="0"/>
              <a:t>ich Prices?</a:t>
            </a:r>
          </a:p>
        </p:txBody>
      </p:sp>
      <p:sp>
        <p:nvSpPr>
          <p:cNvPr id="4" name="Slide Number Placeholder 3">
            <a:extLst>
              <a:ext uri="{FF2B5EF4-FFF2-40B4-BE49-F238E27FC236}">
                <a16:creationId xmlns:a16="http://schemas.microsoft.com/office/drawing/2014/main" id="{4CFC5975-D3B9-E94E-9A11-2367478C066F}"/>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3" name="TextBox 2">
            <a:extLst>
              <a:ext uri="{FF2B5EF4-FFF2-40B4-BE49-F238E27FC236}">
                <a16:creationId xmlns:a16="http://schemas.microsoft.com/office/drawing/2014/main" id="{6F8CF491-1994-6B48-90F7-63B2AD401FC8}"/>
              </a:ext>
            </a:extLst>
          </p:cNvPr>
          <p:cNvSpPr txBox="1"/>
          <p:nvPr/>
        </p:nvSpPr>
        <p:spPr>
          <a:xfrm>
            <a:off x="576759" y="2483129"/>
            <a:ext cx="1641668" cy="923330"/>
          </a:xfrm>
          <a:prstGeom prst="rect">
            <a:avLst/>
          </a:prstGeom>
          <a:noFill/>
        </p:spPr>
        <p:txBody>
          <a:bodyPr wrap="none" rtlCol="0">
            <a:spAutoFit/>
          </a:bodyPr>
          <a:lstStyle/>
          <a:p>
            <a:r>
              <a:rPr lang="en-US" dirty="0"/>
              <a:t>Oct-Nov:  +0.10</a:t>
            </a:r>
          </a:p>
          <a:p>
            <a:endParaRPr lang="en-US" dirty="0"/>
          </a:p>
          <a:p>
            <a:r>
              <a:rPr lang="en-US" dirty="0"/>
              <a:t>Nov-Dec: -0.08</a:t>
            </a:r>
          </a:p>
        </p:txBody>
      </p:sp>
      <p:sp>
        <p:nvSpPr>
          <p:cNvPr id="5" name="TextBox 4">
            <a:extLst>
              <a:ext uri="{FF2B5EF4-FFF2-40B4-BE49-F238E27FC236}">
                <a16:creationId xmlns:a16="http://schemas.microsoft.com/office/drawing/2014/main" id="{8E266FF7-47B3-CB40-916E-698ACB546E90}"/>
              </a:ext>
            </a:extLst>
          </p:cNvPr>
          <p:cNvSpPr txBox="1"/>
          <p:nvPr/>
        </p:nvSpPr>
        <p:spPr>
          <a:xfrm>
            <a:off x="4240176" y="630123"/>
            <a:ext cx="652807" cy="369332"/>
          </a:xfrm>
          <a:prstGeom prst="rect">
            <a:avLst/>
          </a:prstGeom>
          <a:noFill/>
        </p:spPr>
        <p:txBody>
          <a:bodyPr wrap="none" rtlCol="0">
            <a:spAutoFit/>
          </a:bodyPr>
          <a:lstStyle/>
          <a:p>
            <a:r>
              <a:rPr lang="en-US" dirty="0"/>
              <a:t>Food</a:t>
            </a:r>
          </a:p>
        </p:txBody>
      </p:sp>
      <p:cxnSp>
        <p:nvCxnSpPr>
          <p:cNvPr id="7" name="Straight Connector 6">
            <a:extLst>
              <a:ext uri="{FF2B5EF4-FFF2-40B4-BE49-F238E27FC236}">
                <a16:creationId xmlns:a16="http://schemas.microsoft.com/office/drawing/2014/main" id="{8A599650-84F3-BC48-B0AC-332713073922}"/>
              </a:ext>
            </a:extLst>
          </p:cNvPr>
          <p:cNvCxnSpPr/>
          <p:nvPr/>
        </p:nvCxnSpPr>
        <p:spPr>
          <a:xfrm>
            <a:off x="4908331" y="819807"/>
            <a:ext cx="651641"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748B32-3916-0B41-AEFA-47DC023785F9}"/>
              </a:ext>
            </a:extLst>
          </p:cNvPr>
          <p:cNvSpPr txBox="1"/>
          <p:nvPr/>
        </p:nvSpPr>
        <p:spPr>
          <a:xfrm>
            <a:off x="11399903" y="4695513"/>
            <a:ext cx="652807" cy="369332"/>
          </a:xfrm>
          <a:prstGeom prst="rect">
            <a:avLst/>
          </a:prstGeom>
          <a:noFill/>
        </p:spPr>
        <p:txBody>
          <a:bodyPr wrap="square" rtlCol="0">
            <a:spAutoFit/>
          </a:bodyPr>
          <a:lstStyle/>
          <a:p>
            <a:r>
              <a:rPr lang="en-US" dirty="0"/>
              <a:t>Food</a:t>
            </a:r>
          </a:p>
        </p:txBody>
      </p:sp>
      <p:cxnSp>
        <p:nvCxnSpPr>
          <p:cNvPr id="10" name="Straight Connector 9">
            <a:extLst>
              <a:ext uri="{FF2B5EF4-FFF2-40B4-BE49-F238E27FC236}">
                <a16:creationId xmlns:a16="http://schemas.microsoft.com/office/drawing/2014/main" id="{C8CEBFFD-4DCD-8444-BD3F-7BAF1C705E4C}"/>
              </a:ext>
            </a:extLst>
          </p:cNvPr>
          <p:cNvCxnSpPr>
            <a:cxnSpLocks/>
          </p:cNvCxnSpPr>
          <p:nvPr/>
        </p:nvCxnSpPr>
        <p:spPr>
          <a:xfrm flipH="1">
            <a:off x="10678833" y="4880179"/>
            <a:ext cx="721070"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E3618C7-A124-F84D-A739-133853AC7B1C}"/>
              </a:ext>
            </a:extLst>
          </p:cNvPr>
          <p:cNvSpPr/>
          <p:nvPr/>
        </p:nvSpPr>
        <p:spPr>
          <a:xfrm>
            <a:off x="8643257" y="4561114"/>
            <a:ext cx="1883229" cy="4898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36BB98-D22C-9B4C-A28E-98B20399BF4B}"/>
              </a:ext>
            </a:extLst>
          </p:cNvPr>
          <p:cNvSpPr txBox="1"/>
          <p:nvPr/>
        </p:nvSpPr>
        <p:spPr>
          <a:xfrm>
            <a:off x="11089112" y="5462869"/>
            <a:ext cx="652807" cy="369332"/>
          </a:xfrm>
          <a:prstGeom prst="rect">
            <a:avLst/>
          </a:prstGeom>
          <a:noFill/>
        </p:spPr>
        <p:txBody>
          <a:bodyPr wrap="square" rtlCol="0">
            <a:spAutoFit/>
          </a:bodyPr>
          <a:lstStyle/>
          <a:p>
            <a:r>
              <a:rPr lang="en-US" dirty="0"/>
              <a:t>Gas</a:t>
            </a:r>
          </a:p>
        </p:txBody>
      </p:sp>
      <p:cxnSp>
        <p:nvCxnSpPr>
          <p:cNvPr id="14" name="Straight Connector 13">
            <a:extLst>
              <a:ext uri="{FF2B5EF4-FFF2-40B4-BE49-F238E27FC236}">
                <a16:creationId xmlns:a16="http://schemas.microsoft.com/office/drawing/2014/main" id="{B2416EEE-B2DA-2A44-935E-93847DBF4966}"/>
              </a:ext>
            </a:extLst>
          </p:cNvPr>
          <p:cNvCxnSpPr>
            <a:cxnSpLocks/>
          </p:cNvCxnSpPr>
          <p:nvPr/>
        </p:nvCxnSpPr>
        <p:spPr>
          <a:xfrm flipH="1">
            <a:off x="10368042" y="5647535"/>
            <a:ext cx="721070"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135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CD3E-8E5A-4444-8DBA-C9D84358B77D}"/>
              </a:ext>
            </a:extLst>
          </p:cNvPr>
          <p:cNvSpPr>
            <a:spLocks noGrp="1"/>
          </p:cNvSpPr>
          <p:nvPr>
            <p:ph type="title"/>
          </p:nvPr>
        </p:nvSpPr>
        <p:spPr>
          <a:xfrm>
            <a:off x="745600" y="0"/>
            <a:ext cx="10515600" cy="1325563"/>
          </a:xfrm>
        </p:spPr>
        <p:txBody>
          <a:bodyPr/>
          <a:lstStyle/>
          <a:p>
            <a:r>
              <a:rPr lang="en-US" dirty="0">
                <a:solidFill>
                  <a:schemeClr val="bg1"/>
                </a:solidFill>
              </a:rPr>
              <a:t>Gas</a:t>
            </a:r>
            <a:r>
              <a:rPr lang="en-US" dirty="0"/>
              <a:t> Prices: National Average at the Pump</a:t>
            </a:r>
          </a:p>
        </p:txBody>
      </p:sp>
      <p:pic>
        <p:nvPicPr>
          <p:cNvPr id="6" name="Content Placeholder 5">
            <a:extLst>
              <a:ext uri="{FF2B5EF4-FFF2-40B4-BE49-F238E27FC236}">
                <a16:creationId xmlns:a16="http://schemas.microsoft.com/office/drawing/2014/main" id="{12CEA2F0-CC6D-D44B-9C8B-DA7C4DD14882}"/>
              </a:ext>
            </a:extLst>
          </p:cNvPr>
          <p:cNvPicPr>
            <a:picLocks noGrp="1" noChangeAspect="1"/>
          </p:cNvPicPr>
          <p:nvPr>
            <p:ph idx="1"/>
          </p:nvPr>
        </p:nvPicPr>
        <p:blipFill>
          <a:blip r:embed="rId2" r:link="rId3"/>
          <a:srcRect/>
          <a:stretch>
            <a:fillRect/>
          </a:stretch>
        </p:blipFill>
        <p:spPr>
          <a:xfrm>
            <a:off x="1072985" y="1136118"/>
            <a:ext cx="10188214" cy="5094107"/>
          </a:xfrm>
        </p:spPr>
      </p:pic>
      <p:sp>
        <p:nvSpPr>
          <p:cNvPr id="4" name="Slide Number Placeholder 3">
            <a:extLst>
              <a:ext uri="{FF2B5EF4-FFF2-40B4-BE49-F238E27FC236}">
                <a16:creationId xmlns:a16="http://schemas.microsoft.com/office/drawing/2014/main" id="{54E7D49B-1F8B-0D4C-8934-42AF75CF17DA}"/>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3" name="TextBox 2">
            <a:extLst>
              <a:ext uri="{FF2B5EF4-FFF2-40B4-BE49-F238E27FC236}">
                <a16:creationId xmlns:a16="http://schemas.microsoft.com/office/drawing/2014/main" id="{0C84808B-9A6C-2448-A33F-63B20B21916B}"/>
              </a:ext>
            </a:extLst>
          </p:cNvPr>
          <p:cNvSpPr txBox="1"/>
          <p:nvPr/>
        </p:nvSpPr>
        <p:spPr>
          <a:xfrm>
            <a:off x="2701159" y="1534510"/>
            <a:ext cx="3541995" cy="1200329"/>
          </a:xfrm>
          <a:prstGeom prst="rect">
            <a:avLst/>
          </a:prstGeom>
          <a:noFill/>
        </p:spPr>
        <p:txBody>
          <a:bodyPr wrap="none" rtlCol="0">
            <a:spAutoFit/>
          </a:bodyPr>
          <a:lstStyle/>
          <a:p>
            <a:r>
              <a:rPr lang="en-US" dirty="0"/>
              <a:t>Why rising?</a:t>
            </a:r>
          </a:p>
          <a:p>
            <a:endParaRPr lang="en-US" dirty="0"/>
          </a:p>
          <a:p>
            <a:r>
              <a:rPr lang="en-US" dirty="0"/>
              <a:t>Refinery outages.</a:t>
            </a:r>
          </a:p>
          <a:p>
            <a:r>
              <a:rPr lang="en-US" dirty="0"/>
              <a:t>No more from strategic oil reserves.</a:t>
            </a:r>
          </a:p>
        </p:txBody>
      </p:sp>
    </p:spTree>
    <p:extLst>
      <p:ext uri="{BB962C8B-B14F-4D97-AF65-F5344CB8AC3E}">
        <p14:creationId xmlns:p14="http://schemas.microsoft.com/office/powerpoint/2010/main" val="3201784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05A7-FBD0-1443-964B-6AA96A4678B8}"/>
              </a:ext>
            </a:extLst>
          </p:cNvPr>
          <p:cNvSpPr>
            <a:spLocks noGrp="1"/>
          </p:cNvSpPr>
          <p:nvPr>
            <p:ph type="title"/>
          </p:nvPr>
        </p:nvSpPr>
        <p:spPr>
          <a:xfrm>
            <a:off x="771294" y="0"/>
            <a:ext cx="10515600" cy="1325563"/>
          </a:xfrm>
        </p:spPr>
        <p:txBody>
          <a:bodyPr/>
          <a:lstStyle/>
          <a:p>
            <a:r>
              <a:rPr lang="en-US" dirty="0">
                <a:solidFill>
                  <a:schemeClr val="bg1"/>
                </a:solidFill>
              </a:rPr>
              <a:t>Foo</a:t>
            </a:r>
            <a:r>
              <a:rPr lang="en-US" dirty="0"/>
              <a:t>d Costs Continue Are Falling – but not Eggs</a:t>
            </a:r>
          </a:p>
        </p:txBody>
      </p:sp>
      <p:pic>
        <p:nvPicPr>
          <p:cNvPr id="7" name="Content Placeholder 6">
            <a:extLst>
              <a:ext uri="{FF2B5EF4-FFF2-40B4-BE49-F238E27FC236}">
                <a16:creationId xmlns:a16="http://schemas.microsoft.com/office/drawing/2014/main" id="{AFA611C2-045A-AB40-9848-9D4A1FCF004F}"/>
              </a:ext>
            </a:extLst>
          </p:cNvPr>
          <p:cNvPicPr>
            <a:picLocks noGrp="1" noChangeAspect="1"/>
          </p:cNvPicPr>
          <p:nvPr>
            <p:ph idx="1"/>
          </p:nvPr>
        </p:nvPicPr>
        <p:blipFill>
          <a:blip r:embed="rId2"/>
          <a:srcRect/>
          <a:stretch/>
        </p:blipFill>
        <p:spPr>
          <a:xfrm>
            <a:off x="1066800" y="1201026"/>
            <a:ext cx="10058400" cy="5029200"/>
          </a:xfrm>
        </p:spPr>
      </p:pic>
      <p:sp>
        <p:nvSpPr>
          <p:cNvPr id="4" name="Slide Number Placeholder 3">
            <a:extLst>
              <a:ext uri="{FF2B5EF4-FFF2-40B4-BE49-F238E27FC236}">
                <a16:creationId xmlns:a16="http://schemas.microsoft.com/office/drawing/2014/main" id="{DBF53E48-3241-F74A-96DB-ACC29DE0872C}"/>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3" name="TextBox 2">
            <a:extLst>
              <a:ext uri="{FF2B5EF4-FFF2-40B4-BE49-F238E27FC236}">
                <a16:creationId xmlns:a16="http://schemas.microsoft.com/office/drawing/2014/main" id="{5EA69CAD-9913-374F-B7A8-918D1B9137B6}"/>
              </a:ext>
            </a:extLst>
          </p:cNvPr>
          <p:cNvSpPr txBox="1"/>
          <p:nvPr/>
        </p:nvSpPr>
        <p:spPr>
          <a:xfrm>
            <a:off x="2322786" y="1954924"/>
            <a:ext cx="3363421" cy="646331"/>
          </a:xfrm>
          <a:prstGeom prst="rect">
            <a:avLst/>
          </a:prstGeom>
          <a:noFill/>
        </p:spPr>
        <p:txBody>
          <a:bodyPr wrap="none" rtlCol="0">
            <a:spAutoFit/>
          </a:bodyPr>
          <a:lstStyle/>
          <a:p>
            <a:r>
              <a:rPr lang="en-US" dirty="0"/>
              <a:t>Food at home: 		11.8</a:t>
            </a:r>
          </a:p>
          <a:p>
            <a:r>
              <a:rPr lang="en-US" dirty="0"/>
              <a:t>Food away from home:	  8.3</a:t>
            </a:r>
          </a:p>
        </p:txBody>
      </p:sp>
    </p:spTree>
    <p:extLst>
      <p:ext uri="{BB962C8B-B14F-4D97-AF65-F5344CB8AC3E}">
        <p14:creationId xmlns:p14="http://schemas.microsoft.com/office/powerpoint/2010/main" val="2554591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12" name="Content Placeholder 11">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a:srcRect/>
          <a:stretch/>
        </p:blipFill>
        <p:spPr>
          <a:xfrm>
            <a:off x="1191337" y="1190596"/>
            <a:ext cx="10048162" cy="5024081"/>
          </a:xfrm>
        </p:spPr>
      </p:pic>
    </p:spTree>
    <p:extLst>
      <p:ext uri="{BB962C8B-B14F-4D97-AF65-F5344CB8AC3E}">
        <p14:creationId xmlns:p14="http://schemas.microsoft.com/office/powerpoint/2010/main" val="497077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4697-759D-3267-96E2-1EE9F2FBF14C}"/>
              </a:ext>
            </a:extLst>
          </p:cNvPr>
          <p:cNvSpPr>
            <a:spLocks noGrp="1"/>
          </p:cNvSpPr>
          <p:nvPr>
            <p:ph type="title"/>
          </p:nvPr>
        </p:nvSpPr>
        <p:spPr/>
        <p:txBody>
          <a:bodyPr/>
          <a:lstStyle/>
          <a:p>
            <a:r>
              <a:rPr lang="en-US" dirty="0"/>
              <a:t>Global Evidence</a:t>
            </a:r>
          </a:p>
        </p:txBody>
      </p:sp>
      <p:sp>
        <p:nvSpPr>
          <p:cNvPr id="3" name="Text Placeholder 2">
            <a:extLst>
              <a:ext uri="{FF2B5EF4-FFF2-40B4-BE49-F238E27FC236}">
                <a16:creationId xmlns:a16="http://schemas.microsoft.com/office/drawing/2014/main" id="{C57628F7-B737-ADB2-6949-03AA359195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D38138-4679-E118-48A4-398F85096819}"/>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3162573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827690" y="0"/>
            <a:ext cx="10515600" cy="1325563"/>
          </a:xfrm>
        </p:spPr>
        <p:txBody>
          <a:bodyPr/>
          <a:lstStyle/>
          <a:p>
            <a:r>
              <a:rPr lang="en-US" dirty="0">
                <a:solidFill>
                  <a:schemeClr val="bg1"/>
                </a:solidFill>
              </a:rPr>
              <a:t>Infl</a:t>
            </a:r>
            <a:r>
              <a:rPr lang="en-US" dirty="0"/>
              <a:t>ation: Not just a US Problem</a:t>
            </a:r>
          </a:p>
        </p:txBody>
      </p:sp>
      <p:pic>
        <p:nvPicPr>
          <p:cNvPr id="6" name="Content Placeholder 5" descr="A red and white map&#10;&#10;Description automatically generated with low confidence">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tretch>
            <a:fillRect/>
          </a:stretch>
        </p:blipFill>
        <p:spPr>
          <a:xfrm>
            <a:off x="1912073" y="987915"/>
            <a:ext cx="8367853"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3" y="3204217"/>
            <a:ext cx="2440092" cy="3139321"/>
          </a:xfrm>
          <a:prstGeom prst="rect">
            <a:avLst/>
          </a:prstGeom>
          <a:noFill/>
        </p:spPr>
        <p:txBody>
          <a:bodyPr wrap="none" rtlCol="0">
            <a:spAutoFit/>
          </a:bodyPr>
          <a:lstStyle/>
          <a:p>
            <a:r>
              <a:rPr lang="en-US" dirty="0"/>
              <a:t>United States:	8.5</a:t>
            </a:r>
          </a:p>
          <a:p>
            <a:endParaRPr lang="en-US" dirty="0"/>
          </a:p>
          <a:p>
            <a:r>
              <a:rPr lang="en-US" dirty="0"/>
              <a:t>Netherlands:	12.0</a:t>
            </a:r>
          </a:p>
          <a:p>
            <a:r>
              <a:rPr lang="en-US" dirty="0"/>
              <a:t>Spain:		10.4</a:t>
            </a:r>
          </a:p>
          <a:p>
            <a:r>
              <a:rPr lang="en-US" dirty="0"/>
              <a:t>United Kingdom:	10.1</a:t>
            </a:r>
          </a:p>
          <a:p>
            <a:r>
              <a:rPr lang="en-US" dirty="0"/>
              <a:t>Denmark:		8.9</a:t>
            </a:r>
          </a:p>
          <a:p>
            <a:r>
              <a:rPr lang="en-US" dirty="0"/>
              <a:t>Sweden:		8.5</a:t>
            </a:r>
          </a:p>
          <a:p>
            <a:r>
              <a:rPr lang="en-US" dirty="0"/>
              <a:t>Germany:		7.9</a:t>
            </a:r>
          </a:p>
          <a:p>
            <a:r>
              <a:rPr lang="en-US" dirty="0"/>
              <a:t>Norway:		6.5</a:t>
            </a:r>
          </a:p>
          <a:p>
            <a:r>
              <a:rPr lang="en-US" dirty="0"/>
              <a:t>France:		5.8</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109045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4460328"/>
            <a:ext cx="9144000" cy="15887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NEED</a:t>
            </a:r>
          </a:p>
          <a:p>
            <a:pPr>
              <a:lnSpc>
                <a:spcPct val="100000"/>
              </a:lnSpc>
              <a:spcBef>
                <a:spcPts val="0"/>
              </a:spcBef>
            </a:pPr>
            <a:r>
              <a:rPr lang="en-US" sz="2200" dirty="0">
                <a:solidFill>
                  <a:schemeClr val="tx2"/>
                </a:solidFill>
              </a:rPr>
              <a:t>February 1, 2023</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8" name="Picture 4" descr="Gas prices today: How much is gas in my state? How does it compare?">
            <a:extLst>
              <a:ext uri="{FF2B5EF4-FFF2-40B4-BE49-F238E27FC236}">
                <a16:creationId xmlns:a16="http://schemas.microsoft.com/office/drawing/2014/main" id="{7F20DA37-4CEF-4A34-9FE9-1020D78D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713" y="4340821"/>
            <a:ext cx="357446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CF4ED5-150E-4A95-92A6-9DF43EE48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1" y="0"/>
            <a:ext cx="2583018"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25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Prices Are Elevated</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pic>
        <p:nvPicPr>
          <p:cNvPr id="5" name="Picture 4" descr="Chart, line chart&#10;&#10;Description automatically generated">
            <a:extLst>
              <a:ext uri="{FF2B5EF4-FFF2-40B4-BE49-F238E27FC236}">
                <a16:creationId xmlns:a16="http://schemas.microsoft.com/office/drawing/2014/main" id="{B2E4720E-46B0-B547-AA32-45E153F5F7A9}"/>
              </a:ext>
            </a:extLst>
          </p:cNvPr>
          <p:cNvPicPr>
            <a:picLocks noChangeAspect="1"/>
          </p:cNvPicPr>
          <p:nvPr/>
        </p:nvPicPr>
        <p:blipFill>
          <a:blip r:embed="rId2" r:link="rId3"/>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99378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 A Closer Look</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487123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2310098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9B0F-A0AE-744C-A6C0-1EBEA90332EF}"/>
              </a:ext>
            </a:extLst>
          </p:cNvPr>
          <p:cNvSpPr>
            <a:spLocks noGrp="1"/>
          </p:cNvSpPr>
          <p:nvPr>
            <p:ph type="title"/>
          </p:nvPr>
        </p:nvSpPr>
        <p:spPr>
          <a:xfrm>
            <a:off x="753792" y="0"/>
            <a:ext cx="10515600" cy="1325563"/>
          </a:xfrm>
        </p:spPr>
        <p:txBody>
          <a:bodyPr/>
          <a:lstStyle/>
          <a:p>
            <a:r>
              <a:rPr lang="en-US" dirty="0">
                <a:solidFill>
                  <a:schemeClr val="bg1"/>
                </a:solidFill>
              </a:rPr>
              <a:t>Spe</a:t>
            </a:r>
            <a:r>
              <a:rPr lang="en-US" dirty="0"/>
              <a:t>nding Patterns Changed - More Goods!</a:t>
            </a:r>
          </a:p>
        </p:txBody>
      </p:sp>
      <p:pic>
        <p:nvPicPr>
          <p:cNvPr id="6" name="Content Placeholder 5" descr="Chart, line chart&#10;&#10;Description automatically generated">
            <a:extLst>
              <a:ext uri="{FF2B5EF4-FFF2-40B4-BE49-F238E27FC236}">
                <a16:creationId xmlns:a16="http://schemas.microsoft.com/office/drawing/2014/main" id="{53E19C85-8D8B-7947-BF9C-DE16B8759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9E8A3A6E-F995-2847-90D3-02229EAA8B90}"/>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7" name="TextBox 6">
            <a:extLst>
              <a:ext uri="{FF2B5EF4-FFF2-40B4-BE49-F238E27FC236}">
                <a16:creationId xmlns:a16="http://schemas.microsoft.com/office/drawing/2014/main" id="{65A23926-A457-9C44-BB74-AE3EA13B39C6}"/>
              </a:ext>
            </a:extLst>
          </p:cNvPr>
          <p:cNvSpPr txBox="1"/>
          <p:nvPr/>
        </p:nvSpPr>
        <p:spPr>
          <a:xfrm>
            <a:off x="8257735" y="2017164"/>
            <a:ext cx="2616422" cy="646331"/>
          </a:xfrm>
          <a:prstGeom prst="rect">
            <a:avLst/>
          </a:prstGeom>
          <a:noFill/>
        </p:spPr>
        <p:txBody>
          <a:bodyPr wrap="none" rtlCol="0">
            <a:spAutoFit/>
          </a:bodyPr>
          <a:lstStyle/>
          <a:p>
            <a:r>
              <a:rPr lang="en-US" dirty="0"/>
              <a:t>Goods spending up 14.2%</a:t>
            </a:r>
          </a:p>
          <a:p>
            <a:r>
              <a:rPr lang="en-US" dirty="0"/>
              <a:t>- And stable.</a:t>
            </a:r>
          </a:p>
        </p:txBody>
      </p:sp>
      <p:sp>
        <p:nvSpPr>
          <p:cNvPr id="8" name="TextBox 7">
            <a:extLst>
              <a:ext uri="{FF2B5EF4-FFF2-40B4-BE49-F238E27FC236}">
                <a16:creationId xmlns:a16="http://schemas.microsoft.com/office/drawing/2014/main" id="{4F9C169E-8399-F94F-A9D9-B17A3A23DB29}"/>
              </a:ext>
            </a:extLst>
          </p:cNvPr>
          <p:cNvSpPr txBox="1"/>
          <p:nvPr/>
        </p:nvSpPr>
        <p:spPr>
          <a:xfrm>
            <a:off x="8257735" y="3031930"/>
            <a:ext cx="2661819" cy="646331"/>
          </a:xfrm>
          <a:prstGeom prst="rect">
            <a:avLst/>
          </a:prstGeom>
          <a:noFill/>
        </p:spPr>
        <p:txBody>
          <a:bodyPr wrap="none" rtlCol="0">
            <a:spAutoFit/>
          </a:bodyPr>
          <a:lstStyle/>
          <a:p>
            <a:r>
              <a:rPr lang="en-US" dirty="0"/>
              <a:t>Services spending up 3.5%</a:t>
            </a:r>
          </a:p>
          <a:p>
            <a:r>
              <a:rPr lang="en-US" dirty="0"/>
              <a:t>- And going up.</a:t>
            </a:r>
          </a:p>
        </p:txBody>
      </p:sp>
      <p:sp>
        <p:nvSpPr>
          <p:cNvPr id="9" name="Oval 8">
            <a:extLst>
              <a:ext uri="{FF2B5EF4-FFF2-40B4-BE49-F238E27FC236}">
                <a16:creationId xmlns:a16="http://schemas.microsoft.com/office/drawing/2014/main" id="{FCBEAE1D-6AEB-DF4F-B7B7-A3D3B2896BC9}"/>
              </a:ext>
            </a:extLst>
          </p:cNvPr>
          <p:cNvSpPr/>
          <p:nvPr/>
        </p:nvSpPr>
        <p:spPr>
          <a:xfrm>
            <a:off x="7100270" y="1325563"/>
            <a:ext cx="436098" cy="36256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68E1DF-95B1-DF4A-A13E-79E7688ED8D4}"/>
              </a:ext>
            </a:extLst>
          </p:cNvPr>
          <p:cNvSpPr txBox="1"/>
          <p:nvPr/>
        </p:nvSpPr>
        <p:spPr>
          <a:xfrm>
            <a:off x="2598804" y="1626493"/>
            <a:ext cx="2670924" cy="646331"/>
          </a:xfrm>
          <a:prstGeom prst="rect">
            <a:avLst/>
          </a:prstGeom>
          <a:solidFill>
            <a:schemeClr val="bg1"/>
          </a:solidFill>
        </p:spPr>
        <p:txBody>
          <a:bodyPr wrap="none" rtlCol="0">
            <a:spAutoFit/>
          </a:bodyPr>
          <a:lstStyle/>
          <a:p>
            <a:r>
              <a:rPr lang="en-US" sz="3600" b="1" dirty="0"/>
              <a:t>Demand-Pull</a:t>
            </a:r>
          </a:p>
        </p:txBody>
      </p:sp>
    </p:spTree>
    <p:extLst>
      <p:ext uri="{BB962C8B-B14F-4D97-AF65-F5344CB8AC3E}">
        <p14:creationId xmlns:p14="http://schemas.microsoft.com/office/powerpoint/2010/main" val="39967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1D65-4E99-4D49-AED2-2191C898E127}"/>
              </a:ext>
            </a:extLst>
          </p:cNvPr>
          <p:cNvSpPr>
            <a:spLocks noGrp="1"/>
          </p:cNvSpPr>
          <p:nvPr>
            <p:ph type="title"/>
          </p:nvPr>
        </p:nvSpPr>
        <p:spPr/>
        <p:txBody>
          <a:bodyPr/>
          <a:lstStyle/>
          <a:p>
            <a:r>
              <a:rPr lang="en-US" dirty="0">
                <a:solidFill>
                  <a:schemeClr val="bg1"/>
                </a:solidFill>
              </a:rPr>
              <a:t>Infl</a:t>
            </a:r>
            <a:r>
              <a:rPr lang="en-US" dirty="0"/>
              <a:t>ation: Concentrated</a:t>
            </a:r>
          </a:p>
        </p:txBody>
      </p:sp>
      <p:pic>
        <p:nvPicPr>
          <p:cNvPr id="7" name="Content Placeholder 6" descr="Chart, line chart&#10;&#10;Description automatically generated">
            <a:extLst>
              <a:ext uri="{FF2B5EF4-FFF2-40B4-BE49-F238E27FC236}">
                <a16:creationId xmlns:a16="http://schemas.microsoft.com/office/drawing/2014/main" id="{D2CB956B-4BC5-8649-9607-DBA0282F2496}"/>
              </a:ext>
            </a:extLst>
          </p:cNvPr>
          <p:cNvPicPr>
            <a:picLocks noGrp="1" noChangeAspect="1"/>
          </p:cNvPicPr>
          <p:nvPr>
            <p:ph sz="half" idx="1"/>
          </p:nvPr>
        </p:nvPicPr>
        <p:blipFill>
          <a:blip r:embed="rId2" r:link="rId3"/>
          <a:stretch>
            <a:fillRect/>
          </a:stretch>
        </p:blipFill>
        <p:spPr>
          <a:xfrm>
            <a:off x="82882" y="1300163"/>
            <a:ext cx="5936918" cy="4319339"/>
          </a:xfrm>
        </p:spPr>
      </p:pic>
      <p:pic>
        <p:nvPicPr>
          <p:cNvPr id="9" name="Content Placeholder 8" descr="Chart, line chart&#10;&#10;Description automatically generated">
            <a:extLst>
              <a:ext uri="{FF2B5EF4-FFF2-40B4-BE49-F238E27FC236}">
                <a16:creationId xmlns:a16="http://schemas.microsoft.com/office/drawing/2014/main" id="{210C1134-5845-A140-A47C-1CE79172B90B}"/>
              </a:ext>
            </a:extLst>
          </p:cNvPr>
          <p:cNvPicPr>
            <a:picLocks noGrp="1" noChangeAspect="1"/>
          </p:cNvPicPr>
          <p:nvPr>
            <p:ph sz="half" idx="2"/>
          </p:nvPr>
        </p:nvPicPr>
        <p:blipFill>
          <a:blip r:embed="rId4" r:link="rId5"/>
          <a:stretch>
            <a:fillRect/>
          </a:stretch>
        </p:blipFill>
        <p:spPr>
          <a:xfrm>
            <a:off x="6172200" y="1325563"/>
            <a:ext cx="5936918" cy="4319339"/>
          </a:xfrm>
        </p:spPr>
      </p:pic>
      <p:sp>
        <p:nvSpPr>
          <p:cNvPr id="5" name="Slide Number Placeholder 4">
            <a:extLst>
              <a:ext uri="{FF2B5EF4-FFF2-40B4-BE49-F238E27FC236}">
                <a16:creationId xmlns:a16="http://schemas.microsoft.com/office/drawing/2014/main" id="{06650A23-B73A-FC48-BE6A-A6B6DE9EE5D2}"/>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6" name="TextBox 5">
            <a:extLst>
              <a:ext uri="{FF2B5EF4-FFF2-40B4-BE49-F238E27FC236}">
                <a16:creationId xmlns:a16="http://schemas.microsoft.com/office/drawing/2014/main" id="{2099E16D-83B5-2046-B0D4-F27B416F6617}"/>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10400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12" name="Content Placeholder 11" descr="Chart&#10;&#10;Description automatically generated">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tretch>
            <a:fillRect/>
          </a:stretch>
        </p:blipFill>
        <p:spPr>
          <a:xfrm>
            <a:off x="1191337" y="1190596"/>
            <a:ext cx="10048162" cy="5024081"/>
          </a:xfrm>
        </p:spPr>
      </p:pic>
      <p:sp>
        <p:nvSpPr>
          <p:cNvPr id="13" name="TextBox 12">
            <a:extLst>
              <a:ext uri="{FF2B5EF4-FFF2-40B4-BE49-F238E27FC236}">
                <a16:creationId xmlns:a16="http://schemas.microsoft.com/office/drawing/2014/main" id="{E73A177B-34EB-5149-9428-D30C9623F06D}"/>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2873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1997803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Thoughts on the Sources of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20000"/>
          </a:bodyPr>
          <a:lstStyle/>
          <a:p>
            <a:r>
              <a:rPr lang="en-US" dirty="0"/>
              <a:t>Supply Chain issues were significant – less so now.</a:t>
            </a:r>
          </a:p>
          <a:p>
            <a:r>
              <a:rPr lang="en-US" dirty="0"/>
              <a:t>Composition of spending changed significantly.</a:t>
            </a:r>
          </a:p>
          <a:p>
            <a:pPr lvl="1"/>
            <a:r>
              <a:rPr lang="en-US" dirty="0"/>
              <a:t>Is now bouncing back, as are prices.</a:t>
            </a:r>
          </a:p>
          <a:p>
            <a:r>
              <a:rPr lang="en-US" dirty="0"/>
              <a:t>Corporations have used the cover of inflation to raise prices more.</a:t>
            </a:r>
          </a:p>
          <a:p>
            <a:r>
              <a:rPr lang="en-US" dirty="0"/>
              <a:t>But there was too much total spending.</a:t>
            </a:r>
          </a:p>
          <a:p>
            <a:pPr lvl="1"/>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endParaRPr lang="en-US" dirty="0"/>
          </a:p>
          <a:p>
            <a:r>
              <a:rPr lang="en-US" dirty="0"/>
              <a:t>Bottom line: Recovery from a dramatic economic disruption is seldom painless.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17301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896075" y="0"/>
            <a:ext cx="10515600" cy="1325563"/>
          </a:xfrm>
        </p:spPr>
        <p:txBody>
          <a:bodyPr>
            <a:normAutofit/>
          </a:bodyPr>
          <a:lstStyle/>
          <a:p>
            <a:r>
              <a:rPr lang="en-US" sz="3600" dirty="0">
                <a:solidFill>
                  <a:schemeClr val="bg1"/>
                </a:solidFill>
              </a:rPr>
              <a:t>Infl</a:t>
            </a:r>
            <a:r>
              <a:rPr lang="en-US" sz="3600" dirty="0"/>
              <a:t>ation – The Fed’s Metric</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58</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77533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PCE and Fed</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194030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dirty="0"/>
          </a:p>
        </p:txBody>
      </p:sp>
    </p:spTree>
    <p:extLst>
      <p:ext uri="{BB962C8B-B14F-4D97-AF65-F5344CB8AC3E}">
        <p14:creationId xmlns:p14="http://schemas.microsoft.com/office/powerpoint/2010/main" val="3472046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Me</a:t>
            </a:r>
            <a:r>
              <a:rPr lang="en-US" dirty="0">
                <a:solidFill>
                  <a:schemeClr val="accent1">
                    <a:lumMod val="75000"/>
                  </a:schemeClr>
                </a:solidFill>
              </a:rPr>
              <a:t>asure of Inflation Expectations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t>60</a:t>
            </a:fld>
            <a:endParaRPr lang="en-GB"/>
          </a:p>
        </p:txBody>
      </p:sp>
      <p:pic>
        <p:nvPicPr>
          <p:cNvPr id="11" name="Content Placeholder 10">
            <a:extLst>
              <a:ext uri="{FF2B5EF4-FFF2-40B4-BE49-F238E27FC236}">
                <a16:creationId xmlns:a16="http://schemas.microsoft.com/office/drawing/2014/main" id="{21E72156-AB9E-2546-A67F-D8C264526FBD}"/>
              </a:ext>
            </a:extLst>
          </p:cNvPr>
          <p:cNvPicPr>
            <a:picLocks noGrp="1" noChangeAspect="1"/>
          </p:cNvPicPr>
          <p:nvPr>
            <p:ph idx="1"/>
          </p:nvPr>
        </p:nvPicPr>
        <p:blipFill>
          <a:blip r:embed="rId2" r:link="rId3"/>
          <a:srcRect/>
          <a:stretch>
            <a:fillRect/>
          </a:stretch>
        </p:blipFill>
        <p:spPr>
          <a:xfrm>
            <a:off x="0" y="1480828"/>
            <a:ext cx="8702674" cy="4351337"/>
          </a:xfrm>
        </p:spPr>
      </p:pic>
      <p:sp>
        <p:nvSpPr>
          <p:cNvPr id="6" name="TextBox 5"/>
          <p:cNvSpPr txBox="1"/>
          <p:nvPr/>
        </p:nvSpPr>
        <p:spPr>
          <a:xfrm>
            <a:off x="7214145" y="3656496"/>
            <a:ext cx="4653582" cy="2585323"/>
          </a:xfrm>
          <a:prstGeom prst="rect">
            <a:avLst/>
          </a:prstGeom>
          <a:solidFill>
            <a:schemeClr val="bg1"/>
          </a:solidFill>
        </p:spPr>
        <p:txBody>
          <a:bodyPr wrap="none" rtlCol="0">
            <a:spAutoFit/>
          </a:bodyPr>
          <a:lstStyle/>
          <a:p>
            <a:r>
              <a:rPr lang="en-US" dirty="0">
                <a:solidFill>
                  <a:schemeClr val="accent1">
                    <a:lumMod val="75000"/>
                  </a:schemeClr>
                </a:solidFill>
              </a:rPr>
              <a:t>Breakeven Inflation Rate = Difference between </a:t>
            </a:r>
          </a:p>
          <a:p>
            <a:r>
              <a:rPr lang="en-US" dirty="0">
                <a:solidFill>
                  <a:schemeClr val="accent1">
                    <a:lumMod val="75000"/>
                  </a:schemeClr>
                </a:solidFill>
              </a:rPr>
              <a:t>nominal and real 5-year and 10-year Treasury </a:t>
            </a:r>
          </a:p>
          <a:p>
            <a:r>
              <a:rPr lang="en-US" dirty="0">
                <a:solidFill>
                  <a:schemeClr val="accent1">
                    <a:lumMod val="75000"/>
                  </a:schemeClr>
                </a:solidFill>
              </a:rPr>
              <a:t>constant maturity securities. </a:t>
            </a:r>
          </a:p>
          <a:p>
            <a:endParaRPr lang="en-US" dirty="0">
              <a:solidFill>
                <a:schemeClr val="accent1">
                  <a:lumMod val="75000"/>
                </a:schemeClr>
              </a:solidFill>
            </a:endParaRPr>
          </a:p>
          <a:p>
            <a:r>
              <a:rPr lang="en-US" dirty="0">
                <a:solidFill>
                  <a:schemeClr val="accent1">
                    <a:lumMod val="75000"/>
                  </a:schemeClr>
                </a:solidFill>
              </a:rPr>
              <a:t>Market participants expect around 2.24% </a:t>
            </a:r>
          </a:p>
          <a:p>
            <a:r>
              <a:rPr lang="en-US" dirty="0">
                <a:solidFill>
                  <a:schemeClr val="accent1">
                    <a:lumMod val="75000"/>
                  </a:schemeClr>
                </a:solidFill>
              </a:rPr>
              <a:t>inflation annually over the next 10 years and </a:t>
            </a:r>
          </a:p>
          <a:p>
            <a:r>
              <a:rPr lang="en-US" dirty="0">
                <a:solidFill>
                  <a:schemeClr val="accent1">
                    <a:lumMod val="75000"/>
                  </a:schemeClr>
                </a:solidFill>
              </a:rPr>
              <a:t>2.6% over the next 5 years. </a:t>
            </a:r>
          </a:p>
          <a:p>
            <a:endParaRPr lang="en-US" dirty="0">
              <a:solidFill>
                <a:schemeClr val="accent1">
                  <a:lumMod val="75000"/>
                </a:schemeClr>
              </a:solidFill>
            </a:endParaRPr>
          </a:p>
          <a:p>
            <a:r>
              <a:rPr lang="en-US" dirty="0">
                <a:solidFill>
                  <a:schemeClr val="accent1">
                    <a:lumMod val="75000"/>
                  </a:schemeClr>
                </a:solidFill>
              </a:rPr>
              <a:t>Inflation expectations are calming down.</a:t>
            </a:r>
          </a:p>
        </p:txBody>
      </p:sp>
    </p:spTree>
    <p:extLst>
      <p:ext uri="{BB962C8B-B14F-4D97-AF65-F5344CB8AC3E}">
        <p14:creationId xmlns:p14="http://schemas.microsoft.com/office/powerpoint/2010/main" val="592209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What’s the Fed Doing About It?</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2793540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62</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a:srcRect/>
          <a:stretch/>
        </p:blipFill>
        <p:spPr>
          <a:xfrm>
            <a:off x="1208239" y="1059067"/>
            <a:ext cx="10033952" cy="5016976"/>
          </a:xfrm>
          <a:prstGeom prst="rect">
            <a:avLst/>
          </a:prstGeom>
        </p:spPr>
      </p:pic>
    </p:spTree>
    <p:extLst>
      <p:ext uri="{BB962C8B-B14F-4D97-AF65-F5344CB8AC3E}">
        <p14:creationId xmlns:p14="http://schemas.microsoft.com/office/powerpoint/2010/main" val="3957838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descr="Chart&#10;&#10;Description automatically generated">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3" name="TextBox 2">
            <a:extLst>
              <a:ext uri="{FF2B5EF4-FFF2-40B4-BE49-F238E27FC236}">
                <a16:creationId xmlns:a16="http://schemas.microsoft.com/office/drawing/2014/main" id="{155C1B75-648F-AF49-B6B0-C53B0BA90BCE}"/>
              </a:ext>
            </a:extLst>
          </p:cNvPr>
          <p:cNvSpPr txBox="1"/>
          <p:nvPr/>
        </p:nvSpPr>
        <p:spPr>
          <a:xfrm>
            <a:off x="4037712" y="1666265"/>
            <a:ext cx="4116576" cy="369332"/>
          </a:xfrm>
          <a:prstGeom prst="rect">
            <a:avLst/>
          </a:prstGeom>
          <a:solidFill>
            <a:schemeClr val="bg1"/>
          </a:solidFill>
        </p:spPr>
        <p:txBody>
          <a:bodyPr wrap="none" rtlCol="0">
            <a:spAutoFit/>
          </a:bodyPr>
          <a:lstStyle/>
          <a:p>
            <a:r>
              <a:rPr lang="en-US" dirty="0"/>
              <a:t>Expect 2 more increases: .5 to .75%, each.</a:t>
            </a:r>
          </a:p>
        </p:txBody>
      </p:sp>
    </p:spTree>
    <p:extLst>
      <p:ext uri="{BB962C8B-B14F-4D97-AF65-F5344CB8AC3E}">
        <p14:creationId xmlns:p14="http://schemas.microsoft.com/office/powerpoint/2010/main" val="1251056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7" name="TextBox 6">
            <a:extLst>
              <a:ext uri="{FF2B5EF4-FFF2-40B4-BE49-F238E27FC236}">
                <a16:creationId xmlns:a16="http://schemas.microsoft.com/office/drawing/2014/main" id="{3DD7E1D7-2438-CD40-B663-53DE18BB194C}"/>
              </a:ext>
            </a:extLst>
          </p:cNvPr>
          <p:cNvSpPr txBox="1"/>
          <p:nvPr/>
        </p:nvSpPr>
        <p:spPr>
          <a:xfrm>
            <a:off x="2310972" y="1648226"/>
            <a:ext cx="6260881" cy="1015663"/>
          </a:xfrm>
          <a:prstGeom prst="rect">
            <a:avLst/>
          </a:prstGeom>
          <a:solidFill>
            <a:schemeClr val="bg1"/>
          </a:solidFill>
        </p:spPr>
        <p:txBody>
          <a:bodyPr wrap="none" rtlCol="0">
            <a:spAutoFit/>
          </a:bodyPr>
          <a:lstStyle/>
          <a:p>
            <a:r>
              <a:rPr lang="en-US" sz="2000" dirty="0"/>
              <a:t>Reducing the Money Supply – A Little</a:t>
            </a:r>
          </a:p>
          <a:p>
            <a:pPr marL="342900" indent="-342900">
              <a:buFontTx/>
              <a:buChar char="-"/>
            </a:pPr>
            <a:r>
              <a:rPr lang="en-US" sz="2000" dirty="0"/>
              <a:t>Jun-Aug: $47.5 billion roll off its portfolio every 30 days</a:t>
            </a:r>
          </a:p>
          <a:p>
            <a:pPr marL="342900" indent="-342900">
              <a:buFontTx/>
              <a:buChar char="-"/>
            </a:pPr>
            <a:r>
              <a:rPr lang="en-US" sz="2000" dirty="0"/>
              <a:t>Sep: $85 billion.</a:t>
            </a:r>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p:nvPr/>
        </p:nvCxnSpPr>
        <p:spPr>
          <a:xfrm flipV="1">
            <a:off x="10015548" y="2156057"/>
            <a:ext cx="628803" cy="1559569"/>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40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34025"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a:p>
            <a:endParaRPr lang="en-US" dirty="0"/>
          </a:p>
          <a:p>
            <a:r>
              <a:rPr lang="en-US" dirty="0"/>
              <a:t>All of which slows the economy.</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960063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66</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67</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E1D49E36-1AF3-1042-8158-1AA161274C27}"/>
              </a:ext>
            </a:extLst>
          </p:cNvPr>
          <p:cNvSpPr/>
          <p:nvPr/>
        </p:nvSpPr>
        <p:spPr>
          <a:xfrm>
            <a:off x="9889588" y="256333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964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240958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Economic Indicators</a:t>
            </a:r>
          </a:p>
          <a:p>
            <a:r>
              <a:rPr lang="en-US" dirty="0"/>
              <a:t>Global Comparisons</a:t>
            </a:r>
          </a:p>
          <a:p>
            <a:r>
              <a:rPr lang="en-US" dirty="0"/>
              <a:t>Inflation/Federal Reserve</a:t>
            </a:r>
          </a:p>
          <a:p>
            <a:r>
              <a:rPr lang="en-US" dirty="0"/>
              <a:t>Debt Ceiling</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7</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Depends on Where You Are</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70</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a:srcRect/>
          <a:stretch/>
        </p:blipFill>
        <p:spPr>
          <a:xfrm>
            <a:off x="220448" y="1507919"/>
            <a:ext cx="5707107" cy="4146646"/>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168714" y="1500603"/>
            <a:ext cx="5829974" cy="4233672"/>
          </a:xfrm>
          <a:prstGeom prst="rect">
            <a:avLst/>
          </a:prstGeom>
        </p:spPr>
      </p:pic>
    </p:spTree>
    <p:extLst>
      <p:ext uri="{BB962C8B-B14F-4D97-AF65-F5344CB8AC3E}">
        <p14:creationId xmlns:p14="http://schemas.microsoft.com/office/powerpoint/2010/main" val="3614721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58CC-FF08-BF4E-9711-C223A877CAB8}"/>
              </a:ext>
            </a:extLst>
          </p:cNvPr>
          <p:cNvSpPr>
            <a:spLocks noGrp="1"/>
          </p:cNvSpPr>
          <p:nvPr>
            <p:ph type="title"/>
          </p:nvPr>
        </p:nvSpPr>
        <p:spPr>
          <a:xfrm>
            <a:off x="945774" y="0"/>
            <a:ext cx="10515600" cy="1325563"/>
          </a:xfrm>
        </p:spPr>
        <p:txBody>
          <a:bodyPr/>
          <a:lstStyle/>
          <a:p>
            <a:r>
              <a:rPr lang="en-US" dirty="0">
                <a:solidFill>
                  <a:schemeClr val="bg1"/>
                </a:solidFill>
              </a:rPr>
              <a:t>Ho</a:t>
            </a:r>
            <a:r>
              <a:rPr lang="en-US" dirty="0"/>
              <a:t>me Sales Falling</a:t>
            </a:r>
          </a:p>
        </p:txBody>
      </p:sp>
      <p:pic>
        <p:nvPicPr>
          <p:cNvPr id="7" name="Content Placeholder 6" descr="Chart, histogram&#10;&#10;Description automatically generated">
            <a:extLst>
              <a:ext uri="{FF2B5EF4-FFF2-40B4-BE49-F238E27FC236}">
                <a16:creationId xmlns:a16="http://schemas.microsoft.com/office/drawing/2014/main" id="{D80A7A9A-7306-4A43-8D55-2B56DE59D3B3}"/>
              </a:ext>
            </a:extLst>
          </p:cNvPr>
          <p:cNvPicPr>
            <a:picLocks noGrp="1" noChangeAspect="1"/>
          </p:cNvPicPr>
          <p:nvPr>
            <p:ph sz="half" idx="1"/>
          </p:nvPr>
        </p:nvPicPr>
        <p:blipFill>
          <a:blip r:embed="rId2" r:link="rId3"/>
          <a:stretch>
            <a:fillRect/>
          </a:stretch>
        </p:blipFill>
        <p:spPr>
          <a:xfrm>
            <a:off x="127192" y="1559860"/>
            <a:ext cx="5892608" cy="3926494"/>
          </a:xfrm>
        </p:spPr>
      </p:pic>
      <p:pic>
        <p:nvPicPr>
          <p:cNvPr id="9" name="Content Placeholder 8" descr="Chart, line chart&#10;&#10;Description automatically generated">
            <a:extLst>
              <a:ext uri="{FF2B5EF4-FFF2-40B4-BE49-F238E27FC236}">
                <a16:creationId xmlns:a16="http://schemas.microsoft.com/office/drawing/2014/main" id="{A4BF8187-D70B-3B4B-8AD4-D70237326DAA}"/>
              </a:ext>
            </a:extLst>
          </p:cNvPr>
          <p:cNvPicPr>
            <a:picLocks noGrp="1" noChangeAspect="1"/>
          </p:cNvPicPr>
          <p:nvPr>
            <p:ph sz="half" idx="2"/>
          </p:nvPr>
        </p:nvPicPr>
        <p:blipFill>
          <a:blip r:embed="rId4" r:link="rId5"/>
          <a:stretch>
            <a:fillRect/>
          </a:stretch>
        </p:blipFill>
        <p:spPr>
          <a:xfrm>
            <a:off x="6172200" y="1559860"/>
            <a:ext cx="5892608" cy="3926494"/>
          </a:xfrm>
        </p:spPr>
      </p:pic>
      <p:sp>
        <p:nvSpPr>
          <p:cNvPr id="5" name="Slide Number Placeholder 4">
            <a:extLst>
              <a:ext uri="{FF2B5EF4-FFF2-40B4-BE49-F238E27FC236}">
                <a16:creationId xmlns:a16="http://schemas.microsoft.com/office/drawing/2014/main" id="{28F2A356-B78C-2944-8732-D2F201A97445}"/>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3857916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1CD8-608E-D042-90B6-089D9FCE16E7}"/>
              </a:ext>
            </a:extLst>
          </p:cNvPr>
          <p:cNvSpPr>
            <a:spLocks noGrp="1"/>
          </p:cNvSpPr>
          <p:nvPr>
            <p:ph type="title"/>
          </p:nvPr>
        </p:nvSpPr>
        <p:spPr>
          <a:xfrm>
            <a:off x="729340" y="0"/>
            <a:ext cx="10515600" cy="1325563"/>
          </a:xfrm>
        </p:spPr>
        <p:txBody>
          <a:bodyPr/>
          <a:lstStyle/>
          <a:p>
            <a:r>
              <a:rPr lang="en-US" dirty="0">
                <a:solidFill>
                  <a:schemeClr val="bg1"/>
                </a:solidFill>
              </a:rPr>
              <a:t>Exis</a:t>
            </a:r>
            <a:r>
              <a:rPr lang="en-US" dirty="0"/>
              <a:t>tential Threat: Coming This June!</a:t>
            </a:r>
          </a:p>
        </p:txBody>
      </p:sp>
      <p:pic>
        <p:nvPicPr>
          <p:cNvPr id="6" name="Content Placeholder 5">
            <a:extLst>
              <a:ext uri="{FF2B5EF4-FFF2-40B4-BE49-F238E27FC236}">
                <a16:creationId xmlns:a16="http://schemas.microsoft.com/office/drawing/2014/main" id="{D338F409-8BD8-2F4F-B143-65D94C98D10D}"/>
              </a:ext>
            </a:extLst>
          </p:cNvPr>
          <p:cNvPicPr>
            <a:picLocks noGrp="1" noChangeAspect="1"/>
          </p:cNvPicPr>
          <p:nvPr>
            <p:ph idx="1"/>
          </p:nvPr>
        </p:nvPicPr>
        <p:blipFill>
          <a:blip r:embed="rId2"/>
          <a:stretch>
            <a:fillRect/>
          </a:stretch>
        </p:blipFill>
        <p:spPr>
          <a:xfrm>
            <a:off x="3059028" y="985583"/>
            <a:ext cx="6213723" cy="4886834"/>
          </a:xfrm>
        </p:spPr>
      </p:pic>
      <p:sp>
        <p:nvSpPr>
          <p:cNvPr id="4" name="Slide Number Placeholder 3">
            <a:extLst>
              <a:ext uri="{FF2B5EF4-FFF2-40B4-BE49-F238E27FC236}">
                <a16:creationId xmlns:a16="http://schemas.microsoft.com/office/drawing/2014/main" id="{E17715A0-41D8-824B-A6BD-C5A3C7AA4D59}"/>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3098329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5A22-32A8-594A-B65F-89451C05C5D6}"/>
              </a:ext>
            </a:extLst>
          </p:cNvPr>
          <p:cNvSpPr>
            <a:spLocks noGrp="1"/>
          </p:cNvSpPr>
          <p:nvPr>
            <p:ph type="title"/>
          </p:nvPr>
        </p:nvSpPr>
        <p:spPr>
          <a:xfrm>
            <a:off x="890750" y="31530"/>
            <a:ext cx="10515600" cy="1325563"/>
          </a:xfrm>
        </p:spPr>
        <p:txBody>
          <a:bodyPr/>
          <a:lstStyle/>
          <a:p>
            <a:r>
              <a:rPr lang="en-US" dirty="0">
                <a:solidFill>
                  <a:schemeClr val="bg1"/>
                </a:solidFill>
              </a:rPr>
              <a:t>5</a:t>
            </a:r>
            <a:r>
              <a:rPr lang="en-US" dirty="0"/>
              <a:t> </a:t>
            </a:r>
            <a:r>
              <a:rPr lang="en-US" dirty="0">
                <a:solidFill>
                  <a:schemeClr val="bg1"/>
                </a:solidFill>
              </a:rPr>
              <a:t>T</a:t>
            </a:r>
            <a:r>
              <a:rPr lang="en-US" dirty="0"/>
              <a:t>hings to Know about the Debt Ceiling</a:t>
            </a:r>
          </a:p>
        </p:txBody>
      </p:sp>
      <p:sp>
        <p:nvSpPr>
          <p:cNvPr id="3" name="Content Placeholder 2">
            <a:extLst>
              <a:ext uri="{FF2B5EF4-FFF2-40B4-BE49-F238E27FC236}">
                <a16:creationId xmlns:a16="http://schemas.microsoft.com/office/drawing/2014/main" id="{28B40EB4-2AFB-FA49-92E6-9E5134B265CA}"/>
              </a:ext>
            </a:extLst>
          </p:cNvPr>
          <p:cNvSpPr>
            <a:spLocks noGrp="1"/>
          </p:cNvSpPr>
          <p:nvPr>
            <p:ph idx="1"/>
          </p:nvPr>
        </p:nvSpPr>
        <p:spPr/>
        <p:txBody>
          <a:bodyPr>
            <a:normAutofit fontScale="85000" lnSpcReduction="10000"/>
          </a:bodyPr>
          <a:lstStyle/>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debt limit has been </a:t>
            </a:r>
            <a:r>
              <a:rPr lang="en-US" b="0" i="0" u="sng" strike="noStrike" dirty="0">
                <a:solidFill>
                  <a:srgbClr val="101010"/>
                </a:solidFill>
                <a:effectLst/>
                <a:latin typeface="PT Serif" panose="020A0603040505020204" pitchFamily="18" charset="77"/>
              </a:rPr>
              <a:t>raised continually</a:t>
            </a:r>
            <a:r>
              <a:rPr lang="en-US" b="0" i="0" u="none" strike="noStrike" dirty="0">
                <a:solidFill>
                  <a:srgbClr val="101010"/>
                </a:solidFill>
                <a:effectLst/>
                <a:latin typeface="PT Serif" panose="020A0603040505020204" pitchFamily="18" charset="77"/>
              </a:rPr>
              <a:t> for more than a century.</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Raising the debt limit is not about new spending; </a:t>
            </a:r>
            <a:r>
              <a:rPr lang="en-US" b="0" i="0" u="sng" strike="noStrike" dirty="0">
                <a:solidFill>
                  <a:srgbClr val="101010"/>
                </a:solidFill>
                <a:effectLst/>
                <a:latin typeface="PT Serif" panose="020A0603040505020204" pitchFamily="18" charset="77"/>
              </a:rPr>
              <a:t>it is about paying for previous choices</a:t>
            </a:r>
            <a:r>
              <a:rPr lang="en-US" b="0" i="0" u="none" strike="noStrike" dirty="0">
                <a:solidFill>
                  <a:srgbClr val="101010"/>
                </a:solidFill>
                <a:effectLst/>
                <a:latin typeface="PT Serif" panose="020A0603040505020204" pitchFamily="18" charset="77"/>
              </a:rPr>
              <a:t> policymakers legislated.</a:t>
            </a:r>
            <a:endParaRPr lang="en-US" b="0" dirty="0">
              <a:solidFill>
                <a:srgbClr val="101010"/>
              </a:solidFill>
              <a:latin typeface="PT Serif" panose="020A0603040505020204" pitchFamily="18" charset="77"/>
            </a:endParaRP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uselessness of a debt limit is exhibited by the fact that only </a:t>
            </a:r>
            <a:r>
              <a:rPr lang="en-US" b="0" i="0" u="sng" strike="noStrike" dirty="0">
                <a:solidFill>
                  <a:srgbClr val="101010"/>
                </a:solidFill>
                <a:effectLst/>
                <a:latin typeface="PT Serif" panose="020A0603040505020204" pitchFamily="18" charset="77"/>
              </a:rPr>
              <a:t>one other advanced country—Denmark—has a separate debt limit rule</a:t>
            </a:r>
            <a:r>
              <a:rPr lang="en-US" b="0" i="0" u="none" strike="noStrike" dirty="0">
                <a:solidFill>
                  <a:srgbClr val="101010"/>
                </a:solidFill>
                <a:effectLst/>
                <a:latin typeface="PT Serif" panose="020A0603040505020204" pitchFamily="18" charset="77"/>
              </a:rPr>
              <a:t> like ours.</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If debt hits the ceiling, the Treasury Department uses several </a:t>
            </a:r>
            <a:r>
              <a:rPr lang="en-US" b="0" i="0" u="sng" strike="noStrike" dirty="0">
                <a:solidFill>
                  <a:srgbClr val="101010"/>
                </a:solidFill>
                <a:effectLst/>
                <a:latin typeface="PT Serif" panose="020A0603040505020204" pitchFamily="18" charset="77"/>
              </a:rPr>
              <a:t>accounting gimmicks to postpone the day of reckoning</a:t>
            </a:r>
            <a:r>
              <a:rPr lang="en-US" b="0" i="0" u="none" strike="noStrike" dirty="0">
                <a:solidFill>
                  <a:srgbClr val="101010"/>
                </a:solidFill>
                <a:effectLst/>
                <a:latin typeface="PT Serif" panose="020A0603040505020204" pitchFamily="18" charset="77"/>
              </a:rPr>
              <a:t>, but these typically last only a few months.</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a:t>
            </a:r>
            <a:r>
              <a:rPr lang="en-US" b="0" i="0" u="sng" strike="noStrike" dirty="0">
                <a:solidFill>
                  <a:srgbClr val="101010"/>
                </a:solidFill>
                <a:effectLst/>
                <a:latin typeface="PT Serif" panose="020A0603040505020204" pitchFamily="18" charset="77"/>
              </a:rPr>
              <a:t>economic consequences</a:t>
            </a:r>
            <a:r>
              <a:rPr lang="en-US" b="0" i="0" u="none" strike="noStrike" dirty="0">
                <a:solidFill>
                  <a:srgbClr val="101010"/>
                </a:solidFill>
                <a:effectLst/>
                <a:latin typeface="PT Serif" panose="020A0603040505020204" pitchFamily="18" charset="77"/>
              </a:rPr>
              <a:t> of a large-scale, intentional default are unknown, but predictions range from </a:t>
            </a:r>
            <a:r>
              <a:rPr lang="en-US" b="0" i="0" u="sng" strike="noStrike" dirty="0">
                <a:solidFill>
                  <a:srgbClr val="101010"/>
                </a:solidFill>
                <a:effectLst/>
                <a:latin typeface="PT Serif" panose="020A0603040505020204" pitchFamily="18" charset="77"/>
              </a:rPr>
              <a:t>bad to catastrophic</a:t>
            </a:r>
            <a:r>
              <a:rPr lang="en-US" b="0" i="0" u="none" strike="noStrike" dirty="0">
                <a:solidFill>
                  <a:srgbClr val="101010"/>
                </a:solidFill>
                <a:effectLst/>
                <a:latin typeface="PT Serif" panose="020A0603040505020204" pitchFamily="18" charset="77"/>
              </a:rPr>
              <a:t>. </a:t>
            </a:r>
            <a:endParaRPr lang="en-US" b="0" dirty="0"/>
          </a:p>
        </p:txBody>
      </p:sp>
      <p:sp>
        <p:nvSpPr>
          <p:cNvPr id="4" name="Slide Number Placeholder 3">
            <a:extLst>
              <a:ext uri="{FF2B5EF4-FFF2-40B4-BE49-F238E27FC236}">
                <a16:creationId xmlns:a16="http://schemas.microsoft.com/office/drawing/2014/main" id="{9EBC2A72-D715-044F-938D-3625180D8002}"/>
              </a:ext>
            </a:extLst>
          </p:cNvPr>
          <p:cNvSpPr>
            <a:spLocks noGrp="1"/>
          </p:cNvSpPr>
          <p:nvPr>
            <p:ph type="sldNum" sz="quarter" idx="12"/>
          </p:nvPr>
        </p:nvSpPr>
        <p:spPr/>
        <p:txBody>
          <a:bodyPr/>
          <a:lstStyle/>
          <a:p>
            <a:fld id="{D9F085D5-EC86-4F6A-B501-C1359CB39116}" type="slidenum">
              <a:rPr lang="en-GB" smtClean="0"/>
              <a:t>73</a:t>
            </a:fld>
            <a:endParaRPr lang="en-GB"/>
          </a:p>
        </p:txBody>
      </p:sp>
      <p:sp>
        <p:nvSpPr>
          <p:cNvPr id="5" name="TextBox 4">
            <a:extLst>
              <a:ext uri="{FF2B5EF4-FFF2-40B4-BE49-F238E27FC236}">
                <a16:creationId xmlns:a16="http://schemas.microsoft.com/office/drawing/2014/main" id="{68073B67-8576-0B49-9315-8D00D05FE989}"/>
              </a:ext>
            </a:extLst>
          </p:cNvPr>
          <p:cNvSpPr txBox="1"/>
          <p:nvPr/>
        </p:nvSpPr>
        <p:spPr>
          <a:xfrm>
            <a:off x="5927834" y="6456851"/>
            <a:ext cx="5680786" cy="276999"/>
          </a:xfrm>
          <a:prstGeom prst="rect">
            <a:avLst/>
          </a:prstGeom>
          <a:noFill/>
        </p:spPr>
        <p:txBody>
          <a:bodyPr wrap="none" rtlCol="0">
            <a:spAutoFit/>
          </a:bodyPr>
          <a:lstStyle/>
          <a:p>
            <a:r>
              <a:rPr lang="en-US" sz="1200" dirty="0" err="1"/>
              <a:t>Souce</a:t>
            </a:r>
            <a:r>
              <a:rPr lang="en-US" sz="1200" dirty="0"/>
              <a:t>: https://</a:t>
            </a:r>
            <a:r>
              <a:rPr lang="en-US" sz="1200" dirty="0" err="1"/>
              <a:t>www.brookings.edu</a:t>
            </a:r>
            <a:r>
              <a:rPr lang="en-US" sz="1200" dirty="0"/>
              <a:t>/2023/01/19/7-things-to-know-about-the-debt-limit/</a:t>
            </a:r>
          </a:p>
        </p:txBody>
      </p:sp>
    </p:spTree>
    <p:extLst>
      <p:ext uri="{BB962C8B-B14F-4D97-AF65-F5344CB8AC3E}">
        <p14:creationId xmlns:p14="http://schemas.microsoft.com/office/powerpoint/2010/main" val="9923160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91AF-F722-2847-BF71-FAAE29FC18F9}"/>
              </a:ext>
            </a:extLst>
          </p:cNvPr>
          <p:cNvSpPr>
            <a:spLocks noGrp="1"/>
          </p:cNvSpPr>
          <p:nvPr>
            <p:ph type="title"/>
          </p:nvPr>
        </p:nvSpPr>
        <p:spPr>
          <a:xfrm>
            <a:off x="796160" y="31530"/>
            <a:ext cx="10515600" cy="1325563"/>
          </a:xfrm>
        </p:spPr>
        <p:txBody>
          <a:bodyPr/>
          <a:lstStyle/>
          <a:p>
            <a:r>
              <a:rPr lang="en-US" dirty="0">
                <a:solidFill>
                  <a:schemeClr val="bg1"/>
                </a:solidFill>
              </a:rPr>
              <a:t>Wil</a:t>
            </a:r>
            <a:r>
              <a:rPr lang="en-US" dirty="0"/>
              <a:t>l the Economy Be Held Hostage?</a:t>
            </a:r>
          </a:p>
        </p:txBody>
      </p:sp>
      <p:sp>
        <p:nvSpPr>
          <p:cNvPr id="4" name="Slide Number Placeholder 3">
            <a:extLst>
              <a:ext uri="{FF2B5EF4-FFF2-40B4-BE49-F238E27FC236}">
                <a16:creationId xmlns:a16="http://schemas.microsoft.com/office/drawing/2014/main" id="{26748A7A-7B75-A74D-8745-E9ABEE827233}"/>
              </a:ext>
            </a:extLst>
          </p:cNvPr>
          <p:cNvSpPr>
            <a:spLocks noGrp="1"/>
          </p:cNvSpPr>
          <p:nvPr>
            <p:ph type="sldNum" sz="quarter" idx="12"/>
          </p:nvPr>
        </p:nvSpPr>
        <p:spPr/>
        <p:txBody>
          <a:bodyPr/>
          <a:lstStyle/>
          <a:p>
            <a:fld id="{D9F085D5-EC86-4F6A-B501-C1359CB39116}" type="slidenum">
              <a:rPr lang="en-GB" smtClean="0"/>
              <a:t>74</a:t>
            </a:fld>
            <a:endParaRPr lang="en-GB"/>
          </a:p>
        </p:txBody>
      </p:sp>
      <p:pic>
        <p:nvPicPr>
          <p:cNvPr id="8" name="Picture 7" descr="A picture containing text&#10;&#10;Description automatically generated">
            <a:extLst>
              <a:ext uri="{FF2B5EF4-FFF2-40B4-BE49-F238E27FC236}">
                <a16:creationId xmlns:a16="http://schemas.microsoft.com/office/drawing/2014/main" id="{0898D484-94C9-1F46-B74D-C0806942F8A6}"/>
              </a:ext>
            </a:extLst>
          </p:cNvPr>
          <p:cNvPicPr>
            <a:picLocks noChangeAspect="1"/>
          </p:cNvPicPr>
          <p:nvPr/>
        </p:nvPicPr>
        <p:blipFill>
          <a:blip r:embed="rId2"/>
          <a:stretch>
            <a:fillRect/>
          </a:stretch>
        </p:blipFill>
        <p:spPr>
          <a:xfrm>
            <a:off x="3142031" y="1495879"/>
            <a:ext cx="5823857" cy="4274562"/>
          </a:xfrm>
          <a:prstGeom prst="rect">
            <a:avLst/>
          </a:prstGeom>
        </p:spPr>
      </p:pic>
    </p:spTree>
    <p:extLst>
      <p:ext uri="{BB962C8B-B14F-4D97-AF65-F5344CB8AC3E}">
        <p14:creationId xmlns:p14="http://schemas.microsoft.com/office/powerpoint/2010/main" val="838244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3ECAD-DDC0-734F-B25A-68F6DEBDABF0}"/>
              </a:ext>
            </a:extLst>
          </p:cNvPr>
          <p:cNvSpPr>
            <a:spLocks noGrp="1"/>
          </p:cNvSpPr>
          <p:nvPr>
            <p:ph type="title"/>
          </p:nvPr>
        </p:nvSpPr>
        <p:spPr/>
        <p:txBody>
          <a:bodyPr/>
          <a:lstStyle/>
          <a:p>
            <a:r>
              <a:rPr lang="en-US" dirty="0">
                <a:solidFill>
                  <a:schemeClr val="bg1"/>
                </a:solidFill>
              </a:rPr>
              <a:t>Les</a:t>
            </a:r>
            <a:r>
              <a:rPr lang="en-US" dirty="0"/>
              <a:t>sons from 2011</a:t>
            </a:r>
          </a:p>
        </p:txBody>
      </p:sp>
      <p:sp>
        <p:nvSpPr>
          <p:cNvPr id="3" name="Content Placeholder 2">
            <a:extLst>
              <a:ext uri="{FF2B5EF4-FFF2-40B4-BE49-F238E27FC236}">
                <a16:creationId xmlns:a16="http://schemas.microsoft.com/office/drawing/2014/main" id="{66661B14-4FFA-FE4B-8974-FE71F545C255}"/>
              </a:ext>
            </a:extLst>
          </p:cNvPr>
          <p:cNvSpPr>
            <a:spLocks noGrp="1"/>
          </p:cNvSpPr>
          <p:nvPr>
            <p:ph idx="1"/>
          </p:nvPr>
        </p:nvSpPr>
        <p:spPr>
          <a:xfrm>
            <a:off x="953814" y="1325563"/>
            <a:ext cx="10515600" cy="4723889"/>
          </a:xfrm>
        </p:spPr>
        <p:txBody>
          <a:bodyPr>
            <a:normAutofit lnSpcReduction="10000"/>
          </a:bodyPr>
          <a:lstStyle/>
          <a:p>
            <a:r>
              <a:rPr lang="en-US" dirty="0"/>
              <a:t>Government shutdown was very costly:</a:t>
            </a:r>
          </a:p>
          <a:p>
            <a:pPr lvl="1"/>
            <a:r>
              <a:rPr lang="en-US" dirty="0"/>
              <a:t>Stock markets plunged (17%).</a:t>
            </a:r>
          </a:p>
          <a:p>
            <a:pPr lvl="1"/>
            <a:r>
              <a:rPr lang="en-US" dirty="0"/>
              <a:t>Employment growth stuttered.</a:t>
            </a:r>
          </a:p>
          <a:p>
            <a:pPr lvl="1"/>
            <a:r>
              <a:rPr lang="en-US" dirty="0"/>
              <a:t>Treasuries – downgraded credit ratings.</a:t>
            </a:r>
          </a:p>
          <a:p>
            <a:pPr lvl="1"/>
            <a:r>
              <a:rPr lang="en-US" dirty="0"/>
              <a:t>Borrowing costs rose.</a:t>
            </a:r>
          </a:p>
          <a:p>
            <a:pPr lvl="1"/>
            <a:endParaRPr lang="en-US" dirty="0"/>
          </a:p>
          <a:p>
            <a:r>
              <a:rPr lang="en-US" dirty="0"/>
              <a:t>The Debt Ceiling may be a very effective bargaining tool, but…</a:t>
            </a:r>
          </a:p>
          <a:p>
            <a:pPr lvl="1"/>
            <a:r>
              <a:rPr lang="en-US" dirty="0"/>
              <a:t>It is costly.</a:t>
            </a:r>
          </a:p>
          <a:p>
            <a:pPr lvl="1"/>
            <a:r>
              <a:rPr lang="en-US" dirty="0"/>
              <a:t>It is unnecessary.</a:t>
            </a:r>
          </a:p>
          <a:p>
            <a:pPr lvl="1"/>
            <a:endParaRPr lang="en-US" dirty="0"/>
          </a:p>
          <a:p>
            <a:r>
              <a:rPr lang="en-US" dirty="0"/>
              <a:t>Accidental partial default in 1979:</a:t>
            </a:r>
          </a:p>
          <a:p>
            <a:pPr lvl="1"/>
            <a:r>
              <a:rPr lang="en-US" dirty="0"/>
              <a:t>increased borrowing costs by $40 Billion!</a:t>
            </a:r>
          </a:p>
        </p:txBody>
      </p:sp>
      <p:sp>
        <p:nvSpPr>
          <p:cNvPr id="4" name="Slide Number Placeholder 3">
            <a:extLst>
              <a:ext uri="{FF2B5EF4-FFF2-40B4-BE49-F238E27FC236}">
                <a16:creationId xmlns:a16="http://schemas.microsoft.com/office/drawing/2014/main" id="{B390166D-9F21-7F46-9D43-567766107582}"/>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40249873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570730"/>
            <a:ext cx="10678610" cy="4351338"/>
          </a:xfrm>
          <a:ln>
            <a:noFill/>
          </a:ln>
        </p:spPr>
        <p:txBody>
          <a:bodyPr>
            <a:normAutofit/>
          </a:bodyPr>
          <a:lstStyle/>
          <a:p>
            <a:r>
              <a:rPr lang="en-US" dirty="0"/>
              <a:t>Is a recession on the horizon? </a:t>
            </a:r>
          </a:p>
          <a:p>
            <a:pPr lvl="1"/>
            <a:r>
              <a:rPr lang="en-US" dirty="0"/>
              <a:t>Perhaps, but no reason to think that it will be anything more than shallow.</a:t>
            </a:r>
          </a:p>
          <a:p>
            <a:pPr lvl="1"/>
            <a:r>
              <a:rPr lang="en-US" dirty="0"/>
              <a:t>Many indicators are still in the black.</a:t>
            </a:r>
          </a:p>
          <a:p>
            <a:pPr lvl="2"/>
            <a:r>
              <a:rPr lang="en-US" dirty="0"/>
              <a:t>2022-Q4 GDP growth was pretty good!</a:t>
            </a:r>
          </a:p>
          <a:p>
            <a:pPr marL="914400" lvl="2" indent="0">
              <a:buNone/>
            </a:pPr>
            <a:endParaRPr lang="en-US" dirty="0"/>
          </a:p>
          <a:p>
            <a:r>
              <a:rPr lang="en-US" dirty="0"/>
              <a:t>Threats to continued growth:</a:t>
            </a:r>
          </a:p>
          <a:p>
            <a:pPr lvl="1"/>
            <a:r>
              <a:rPr lang="en-US" dirty="0"/>
              <a:t>If inflation stays high, which seems unlikely.</a:t>
            </a:r>
          </a:p>
          <a:p>
            <a:pPr lvl="1"/>
            <a:r>
              <a:rPr lang="en-US" dirty="0"/>
              <a:t>Layoff contagion.</a:t>
            </a:r>
          </a:p>
          <a:p>
            <a:pPr lvl="1"/>
            <a:r>
              <a:rPr lang="en-US" dirty="0"/>
              <a:t>Debt ceiling negotiations</a:t>
            </a:r>
          </a:p>
          <a:p>
            <a:pPr lvl="2"/>
            <a:r>
              <a:rPr lang="en-US" dirty="0"/>
              <a:t>Significant cuts to government budgets may well result.</a:t>
            </a:r>
          </a:p>
        </p:txBody>
      </p:sp>
    </p:spTree>
    <p:extLst>
      <p:ext uri="{BB962C8B-B14F-4D97-AF65-F5344CB8AC3E}">
        <p14:creationId xmlns:p14="http://schemas.microsoft.com/office/powerpoint/2010/main" val="25436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C8C0-D909-4047-AF19-95730CF2AEEF}"/>
              </a:ext>
            </a:extLst>
          </p:cNvPr>
          <p:cNvSpPr>
            <a:spLocks noGrp="1"/>
          </p:cNvSpPr>
          <p:nvPr>
            <p:ph type="title"/>
          </p:nvPr>
        </p:nvSpPr>
        <p:spPr/>
        <p:txBody>
          <a:bodyPr/>
          <a:lstStyle/>
          <a:p>
            <a:r>
              <a:rPr lang="en-US" dirty="0">
                <a:solidFill>
                  <a:schemeClr val="bg1"/>
                </a:solidFill>
              </a:rPr>
              <a:t>Tra</a:t>
            </a:r>
            <a:r>
              <a:rPr lang="en-US" dirty="0"/>
              <a:t>de Deficits and Exchange Rates</a:t>
            </a:r>
          </a:p>
        </p:txBody>
      </p:sp>
      <p:sp>
        <p:nvSpPr>
          <p:cNvPr id="4" name="Slide Number Placeholder 3">
            <a:extLst>
              <a:ext uri="{FF2B5EF4-FFF2-40B4-BE49-F238E27FC236}">
                <a16:creationId xmlns:a16="http://schemas.microsoft.com/office/drawing/2014/main" id="{D96FD946-3FC2-B44C-AA99-8C56D457C739}"/>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5" name="Picture 4">
            <a:extLst>
              <a:ext uri="{FF2B5EF4-FFF2-40B4-BE49-F238E27FC236}">
                <a16:creationId xmlns:a16="http://schemas.microsoft.com/office/drawing/2014/main" id="{8564F304-E443-75A5-68AB-C239915E3105}"/>
              </a:ext>
            </a:extLst>
          </p:cNvPr>
          <p:cNvPicPr>
            <a:picLocks noChangeAspect="1"/>
          </p:cNvPicPr>
          <p:nvPr/>
        </p:nvPicPr>
        <p:blipFill>
          <a:blip r:embed="rId2"/>
          <a:stretch>
            <a:fillRect/>
          </a:stretch>
        </p:blipFill>
        <p:spPr>
          <a:xfrm>
            <a:off x="0" y="936134"/>
            <a:ext cx="12192000" cy="4985732"/>
          </a:xfrm>
          <a:prstGeom prst="rect">
            <a:avLst/>
          </a:prstGeom>
        </p:spPr>
      </p:pic>
      <p:sp>
        <p:nvSpPr>
          <p:cNvPr id="3" name="TextBox 2">
            <a:extLst>
              <a:ext uri="{FF2B5EF4-FFF2-40B4-BE49-F238E27FC236}">
                <a16:creationId xmlns:a16="http://schemas.microsoft.com/office/drawing/2014/main" id="{AFD755CC-E488-D546-A0AE-08AA4E7BB133}"/>
              </a:ext>
            </a:extLst>
          </p:cNvPr>
          <p:cNvSpPr txBox="1"/>
          <p:nvPr/>
        </p:nvSpPr>
        <p:spPr>
          <a:xfrm>
            <a:off x="3917807" y="3899339"/>
            <a:ext cx="4356385" cy="461665"/>
          </a:xfrm>
          <a:prstGeom prst="rect">
            <a:avLst/>
          </a:prstGeom>
          <a:noFill/>
        </p:spPr>
        <p:txBody>
          <a:bodyPr wrap="none" rtlCol="0">
            <a:spAutoFit/>
          </a:bodyPr>
          <a:lstStyle/>
          <a:p>
            <a:r>
              <a:rPr lang="en-US" sz="2400" dirty="0"/>
              <a:t>Alan Deardorff is back next week.</a:t>
            </a:r>
          </a:p>
        </p:txBody>
      </p:sp>
    </p:spTree>
    <p:extLst>
      <p:ext uri="{BB962C8B-B14F-4D97-AF65-F5344CB8AC3E}">
        <p14:creationId xmlns:p14="http://schemas.microsoft.com/office/powerpoint/2010/main" val="34952286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78</a:t>
            </a:fld>
            <a:endParaRPr lang="en-GB" dirty="0"/>
          </a:p>
        </p:txBody>
      </p:sp>
    </p:spTree>
    <p:extLst>
      <p:ext uri="{BB962C8B-B14F-4D97-AF65-F5344CB8AC3E}">
        <p14:creationId xmlns:p14="http://schemas.microsoft.com/office/powerpoint/2010/main" val="471248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583-B943-B44B-8490-B6803B3B7ADC}"/>
              </a:ext>
            </a:extLst>
          </p:cNvPr>
          <p:cNvSpPr>
            <a:spLocks noGrp="1"/>
          </p:cNvSpPr>
          <p:nvPr>
            <p:ph type="title"/>
          </p:nvPr>
        </p:nvSpPr>
        <p:spPr/>
        <p:txBody>
          <a:bodyPr>
            <a:normAutofit/>
          </a:bodyPr>
          <a:lstStyle/>
          <a:p>
            <a:r>
              <a:rPr lang="en-US" sz="5000" dirty="0">
                <a:hlinkClick r:id="rId2"/>
              </a:rPr>
              <a:t>www.NEEDelegation.org/LocalGraphs</a:t>
            </a:r>
            <a:br>
              <a:rPr lang="en-US" sz="5000" dirty="0"/>
            </a:br>
            <a:endParaRPr lang="en-US" sz="5000" dirty="0"/>
          </a:p>
        </p:txBody>
      </p:sp>
      <p:sp>
        <p:nvSpPr>
          <p:cNvPr id="3" name="Text Placeholder 2">
            <a:extLst>
              <a:ext uri="{FF2B5EF4-FFF2-40B4-BE49-F238E27FC236}">
                <a16:creationId xmlns:a16="http://schemas.microsoft.com/office/drawing/2014/main" id="{5BAC2BF2-AD29-174E-8A41-AD8AEFCC2B43}"/>
              </a:ext>
            </a:extLst>
          </p:cNvPr>
          <p:cNvSpPr>
            <a:spLocks noGrp="1"/>
          </p:cNvSpPr>
          <p:nvPr>
            <p:ph type="body" idx="1"/>
          </p:nvPr>
        </p:nvSpPr>
        <p:spPr/>
        <p:txBody>
          <a:bodyPr/>
          <a:lstStyle/>
          <a:p>
            <a:r>
              <a:rPr lang="en-US" dirty="0"/>
              <a:t>For every state and county in the United States.</a:t>
            </a:r>
          </a:p>
          <a:p>
            <a:r>
              <a:rPr lang="en-US" dirty="0"/>
              <a:t>Detailed graphs on employment, housing, moves, and other statistics.</a:t>
            </a:r>
          </a:p>
        </p:txBody>
      </p:sp>
      <p:sp>
        <p:nvSpPr>
          <p:cNvPr id="4" name="Slide Number Placeholder 3">
            <a:extLst>
              <a:ext uri="{FF2B5EF4-FFF2-40B4-BE49-F238E27FC236}">
                <a16:creationId xmlns:a16="http://schemas.microsoft.com/office/drawing/2014/main" id="{06ACEAAA-E031-8B48-B3E4-329ACA54D6D4}"/>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354653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2790978405"/>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334.4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165.0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153.7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$26.1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$66,329</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$32.82</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8</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9</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632568" y="907379"/>
            <a:ext cx="11082666" cy="5458015"/>
            <a:chOff x="632568" y="907379"/>
            <a:chExt cx="11082666" cy="5458015"/>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5519088" y="907379"/>
              <a:ext cx="6196146"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568"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476766"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838522" y="1450270"/>
            <a:ext cx="4318811"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21.538 trillion</a:t>
            </a:r>
            <a:r>
              <a:rPr lang="en-US" sz="2800" b="1" dirty="0"/>
              <a:t> in 2019-Q4</a:t>
            </a:r>
          </a:p>
          <a:p>
            <a:pPr algn="ctr"/>
            <a:r>
              <a:rPr lang="en-US" sz="2800" b="1" dirty="0"/>
              <a:t>$</a:t>
            </a:r>
            <a:r>
              <a:rPr lang="en-US" sz="2800" b="1" u="sng" dirty="0"/>
              <a:t>19.637 trillion </a:t>
            </a:r>
            <a:r>
              <a:rPr lang="en-US" sz="2800" b="1" dirty="0"/>
              <a:t>in 2020-Q2</a:t>
            </a:r>
          </a:p>
          <a:p>
            <a:pPr algn="ctr"/>
            <a:r>
              <a:rPr lang="en-US" sz="2800" b="1" dirty="0"/>
              <a:t>$</a:t>
            </a:r>
            <a:r>
              <a:rPr lang="en-US" sz="2800" b="1" u="sng" dirty="0"/>
              <a:t>26.132 trillion </a:t>
            </a:r>
            <a:r>
              <a:rPr lang="en-US" sz="2800" b="1" dirty="0"/>
              <a:t>in 2022-Q3</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18816</TotalTime>
  <Words>2368</Words>
  <Application>Microsoft Macintosh PowerPoint</Application>
  <PresentationFormat>Widescreen</PresentationFormat>
  <Paragraphs>440</Paragraphs>
  <Slides>79</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Courier New</vt:lpstr>
      <vt:lpstr>PT Serif</vt:lpstr>
      <vt:lpstr>Custom Design</vt:lpstr>
      <vt:lpstr>PowerPoint Presentation</vt:lpstr>
      <vt:lpstr> Available NEED Topics Include:</vt:lpstr>
      <vt:lpstr> Course Outline</vt:lpstr>
      <vt:lpstr>Submitting Questions</vt:lpstr>
      <vt:lpstr>PowerPoint Presentation</vt:lpstr>
      <vt:lpstr>Credits and Disclaimer</vt:lpstr>
      <vt:lpstr>Outline</vt:lpstr>
      <vt:lpstr>Some Basic Statistics</vt:lpstr>
      <vt:lpstr>U.S. Economy in Global Perspective</vt:lpstr>
      <vt:lpstr> Composition of the U.S. Economy: 2021</vt:lpstr>
      <vt:lpstr> Composition of the U.S. Economy: Employment</vt:lpstr>
      <vt:lpstr>Economic Indicators</vt:lpstr>
      <vt:lpstr>Headline:</vt:lpstr>
      <vt:lpstr>GDP: Quarterly Growth</vt:lpstr>
      <vt:lpstr>GDP During the Pandemic: Annual Growth</vt:lpstr>
      <vt:lpstr>GDP Trajectory: Pandemic Plunge!</vt:lpstr>
      <vt:lpstr>What “Accounted” for the Decline in Q1 &amp; Q2?</vt:lpstr>
      <vt:lpstr>Recession?  Two Quarters….</vt:lpstr>
      <vt:lpstr> Contribution to GDP Growth: Inventories</vt:lpstr>
      <vt:lpstr> Contribution to GDP Growth: Consumption</vt:lpstr>
      <vt:lpstr>Personal Consumption Expenditures</vt:lpstr>
      <vt:lpstr>Retail Sales Fell in December</vt:lpstr>
      <vt:lpstr>But SUPER High to Begin With!</vt:lpstr>
      <vt:lpstr> Contributions to GDP: Government</vt:lpstr>
      <vt:lpstr>Industrial Production (Manuf, Util, Mining)</vt:lpstr>
      <vt:lpstr>Monthly Changes in Nonfarm Employment</vt:lpstr>
      <vt:lpstr>Monthly Changes in Nonfarm Employment</vt:lpstr>
      <vt:lpstr>Employment Gap</vt:lpstr>
      <vt:lpstr>Job Openings: Share of Total Employment</vt:lpstr>
      <vt:lpstr>Job Hires and Separations</vt:lpstr>
      <vt:lpstr>Separations: Quits and Layoffs</vt:lpstr>
      <vt:lpstr>Low Wage Employment is Lagging</vt:lpstr>
      <vt:lpstr>Low Wage Spending is NOT!</vt:lpstr>
      <vt:lpstr>Nor is Borrowing on Credit</vt:lpstr>
      <vt:lpstr>Where Have All the Workers Gone?</vt:lpstr>
      <vt:lpstr>Some Explanations</vt:lpstr>
      <vt:lpstr>Wage Growth</vt:lpstr>
      <vt:lpstr>How Are Things Where You Are?</vt:lpstr>
      <vt:lpstr>Inflation</vt:lpstr>
      <vt:lpstr>Inflation: Latest Figures</vt:lpstr>
      <vt:lpstr>Inflation – Falling! Job done? Maybe.</vt:lpstr>
      <vt:lpstr>Inflation: Monthly Changes</vt:lpstr>
      <vt:lpstr>Inflation in the Last 6 Months – On Target!</vt:lpstr>
      <vt:lpstr>Which Prices?</vt:lpstr>
      <vt:lpstr>Gas Prices: National Average at the Pump</vt:lpstr>
      <vt:lpstr>Food Costs Continue Are Falling – but not Eggs</vt:lpstr>
      <vt:lpstr>Supply Chains</vt:lpstr>
      <vt:lpstr>Global Evidence</vt:lpstr>
      <vt:lpstr>Inflation: Not just a US Problem</vt:lpstr>
      <vt:lpstr>Import Prices Are Elevated</vt:lpstr>
      <vt:lpstr>Inflation: A Closer Look</vt:lpstr>
      <vt:lpstr>PowerPoint Presentation</vt:lpstr>
      <vt:lpstr>Spending Patterns Changed - More Goods!</vt:lpstr>
      <vt:lpstr>Inflation: Concentrated</vt:lpstr>
      <vt:lpstr>Supply Chains</vt:lpstr>
      <vt:lpstr>Corporations Have Pricing Power!</vt:lpstr>
      <vt:lpstr>My Thoughts on the Sources of Inflation </vt:lpstr>
      <vt:lpstr>Inflation – The Fed’s Metric</vt:lpstr>
      <vt:lpstr>Inflation – PCE and Fed</vt:lpstr>
      <vt:lpstr>Measure of Inflation Expectations</vt:lpstr>
      <vt:lpstr>What’s the Fed Doing About It?</vt:lpstr>
      <vt:lpstr>Federal Funds Rate</vt:lpstr>
      <vt:lpstr>Federal Funds Rate – Recent Activity</vt:lpstr>
      <vt:lpstr>Fed: Also Reducing its Asset Holdings</vt:lpstr>
      <vt:lpstr>Implications for Demand</vt:lpstr>
      <vt:lpstr>Treasuries</vt:lpstr>
      <vt:lpstr>Mortgage Rates</vt:lpstr>
      <vt:lpstr> Contributions to GDP: Residential Investment</vt:lpstr>
      <vt:lpstr> Home Prices and Housing Starts</vt:lpstr>
      <vt:lpstr> Home Prices … Depends on Where You Are</vt:lpstr>
      <vt:lpstr>Home Sales Falling</vt:lpstr>
      <vt:lpstr>Existential Threat: Coming This June!</vt:lpstr>
      <vt:lpstr>5 Things to Know about the Debt Ceiling</vt:lpstr>
      <vt:lpstr>Will the Economy Be Held Hostage?</vt:lpstr>
      <vt:lpstr>Lessons from 2011</vt:lpstr>
      <vt:lpstr>Takeaways</vt:lpstr>
      <vt:lpstr>Trade Deficits and Exchange Rates</vt:lpstr>
      <vt:lpstr> Thank you!</vt:lpstr>
      <vt:lpstr>www.NEEDelegation.org/LocalGraphs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399</cp:revision>
  <cp:lastPrinted>2023-01-23T22:00:46Z</cp:lastPrinted>
  <dcterms:created xsi:type="dcterms:W3CDTF">2017-05-03T22:30:38Z</dcterms:created>
  <dcterms:modified xsi:type="dcterms:W3CDTF">2023-02-01T17:45:52Z</dcterms:modified>
</cp:coreProperties>
</file>