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3"/>
  </p:notesMasterIdLst>
  <p:sldIdLst>
    <p:sldId id="1026" r:id="rId2"/>
    <p:sldId id="328" r:id="rId3"/>
    <p:sldId id="3935" r:id="rId4"/>
    <p:sldId id="1029" r:id="rId5"/>
    <p:sldId id="4001" r:id="rId6"/>
    <p:sldId id="4094" r:id="rId7"/>
    <p:sldId id="4522" r:id="rId8"/>
    <p:sldId id="4433" r:id="rId9"/>
    <p:sldId id="4070" r:id="rId10"/>
    <p:sldId id="4420" r:id="rId11"/>
    <p:sldId id="4142" r:id="rId12"/>
    <p:sldId id="4428" r:id="rId13"/>
    <p:sldId id="4506" r:id="rId14"/>
    <p:sldId id="4054" r:id="rId15"/>
    <p:sldId id="4349" r:id="rId16"/>
    <p:sldId id="4002" r:id="rId17"/>
    <p:sldId id="4348" r:id="rId18"/>
    <p:sldId id="3982" r:id="rId19"/>
    <p:sldId id="4516" r:id="rId20"/>
    <p:sldId id="4519" r:id="rId21"/>
    <p:sldId id="4534" r:id="rId22"/>
    <p:sldId id="4347" r:id="rId23"/>
    <p:sldId id="4218" r:id="rId24"/>
    <p:sldId id="317" r:id="rId25"/>
    <p:sldId id="3886" r:id="rId26"/>
    <p:sldId id="262" r:id="rId27"/>
    <p:sldId id="370" r:id="rId28"/>
    <p:sldId id="263" r:id="rId29"/>
    <p:sldId id="340" r:id="rId30"/>
    <p:sldId id="1178" r:id="rId31"/>
    <p:sldId id="4389" r:id="rId32"/>
    <p:sldId id="4533" r:id="rId33"/>
    <p:sldId id="4222" r:id="rId34"/>
    <p:sldId id="272" r:id="rId35"/>
    <p:sldId id="4147" r:id="rId36"/>
    <p:sldId id="4407" r:id="rId37"/>
    <p:sldId id="354" r:id="rId38"/>
    <p:sldId id="4485" r:id="rId39"/>
    <p:sldId id="278" r:id="rId40"/>
    <p:sldId id="4316" r:id="rId41"/>
    <p:sldId id="4372" r:id="rId42"/>
    <p:sldId id="4531" r:id="rId43"/>
    <p:sldId id="1173" r:id="rId44"/>
    <p:sldId id="4523" r:id="rId45"/>
    <p:sldId id="4527" r:id="rId46"/>
    <p:sldId id="4357" r:id="rId47"/>
    <p:sldId id="4520" r:id="rId48"/>
    <p:sldId id="4532" r:id="rId49"/>
    <p:sldId id="4063" r:id="rId50"/>
    <p:sldId id="4223" r:id="rId51"/>
    <p:sldId id="4381" r:id="rId52"/>
    <p:sldId id="4507" r:id="rId53"/>
    <p:sldId id="4525" r:id="rId54"/>
    <p:sldId id="4528" r:id="rId55"/>
    <p:sldId id="4530" r:id="rId56"/>
    <p:sldId id="4529" r:id="rId57"/>
    <p:sldId id="4062" r:id="rId58"/>
    <p:sldId id="4391" r:id="rId59"/>
    <p:sldId id="4526" r:id="rId60"/>
    <p:sldId id="4524" r:id="rId61"/>
    <p:sldId id="4415" r:id="rId62"/>
    <p:sldId id="4392" r:id="rId63"/>
    <p:sldId id="4353" r:id="rId64"/>
    <p:sldId id="4511" r:id="rId65"/>
    <p:sldId id="4362" r:id="rId66"/>
    <p:sldId id="4393" r:id="rId67"/>
    <p:sldId id="4221" r:id="rId68"/>
    <p:sldId id="4370" r:id="rId69"/>
    <p:sldId id="292" r:id="rId70"/>
    <p:sldId id="4376" r:id="rId71"/>
    <p:sldId id="4395" r:id="rId72"/>
    <p:sldId id="293" r:id="rId73"/>
    <p:sldId id="343" r:id="rId74"/>
    <p:sldId id="290" r:id="rId75"/>
    <p:sldId id="350" r:id="rId76"/>
    <p:sldId id="271" r:id="rId77"/>
    <p:sldId id="4378" r:id="rId78"/>
    <p:sldId id="4521" r:id="rId79"/>
    <p:sldId id="4379" r:id="rId80"/>
    <p:sldId id="4168" r:id="rId81"/>
    <p:sldId id="4124"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59" autoAdjust="0"/>
    <p:restoredTop sz="93732"/>
  </p:normalViewPr>
  <p:slideViewPr>
    <p:cSldViewPr snapToGrid="0" snapToObjects="1">
      <p:cViewPr varScale="1">
        <p:scale>
          <a:sx n="109" d="100"/>
          <a:sy n="109" d="100"/>
        </p:scale>
        <p:origin x="200" y="320"/>
      </p:cViewPr>
      <p:guideLst>
        <p:guide orient="horz" pos="2160"/>
        <p:guide pos="3840"/>
      </p:guideLst>
    </p:cSldViewPr>
  </p:slideViewPr>
  <p:notesTextViewPr>
    <p:cViewPr>
      <p:scale>
        <a:sx n="3" d="2"/>
        <a:sy n="3" d="2"/>
      </p:scale>
      <p:origin x="0" y="0"/>
    </p:cViewPr>
  </p:notesTextViewPr>
  <p:sorterViewPr>
    <p:cViewPr>
      <p:scale>
        <a:sx n="200" d="100"/>
        <a:sy n="200"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vestopedia.com/insights/worlds-top-economies/#countries-by-gd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www.cbo.gov</a:t>
            </a:r>
            <a:r>
              <a:rPr lang="en-US" dirty="0"/>
              <a:t>/publication/53627</a:t>
            </a:r>
          </a:p>
          <a:p>
            <a:r>
              <a:rPr lang="en-US" dirty="0"/>
              <a:t>https://</a:t>
            </a:r>
            <a:r>
              <a:rPr lang="en-US" dirty="0" err="1"/>
              <a:t>www.cbo.gov</a:t>
            </a:r>
            <a:r>
              <a:rPr lang="en-US" dirty="0"/>
              <a:t>/publication/53624</a:t>
            </a:r>
          </a:p>
        </p:txBody>
      </p:sp>
      <p:sp>
        <p:nvSpPr>
          <p:cNvPr id="4" name="Slide Number Placeholder 3"/>
          <p:cNvSpPr>
            <a:spLocks noGrp="1"/>
          </p:cNvSpPr>
          <p:nvPr>
            <p:ph type="sldNum" sz="quarter" idx="10"/>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339528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223185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2197835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4954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2497379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4026140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3615723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 fed funds rate is the interest</a:t>
            </a:r>
            <a:r>
              <a:rPr lang="en-US" baseline="0" dirty="0"/>
              <a:t> rate on overnight loans between banks. Think of it as the baseline interest rate on which banks base all other interest rates (e.g. mortgage rates)</a:t>
            </a:r>
            <a:endParaRPr lang="en-US" dirty="0"/>
          </a:p>
          <a:p>
            <a:pPr marL="228600" indent="-228600">
              <a:buAutoNum type="arabicParenBoth"/>
            </a:pPr>
            <a:r>
              <a:rPr lang="en-US" dirty="0"/>
              <a:t>FOMC</a:t>
            </a:r>
            <a:r>
              <a:rPr lang="en-US" baseline="0" dirty="0"/>
              <a:t> lowers the fed funds rate during recessions and raises the fed funds rate during expansions</a:t>
            </a:r>
          </a:p>
          <a:p>
            <a:pPr marL="228600" indent="-228600">
              <a:buAutoNum type="arabicParenBoth"/>
            </a:pPr>
            <a:r>
              <a:rPr lang="en-US" dirty="0"/>
              <a:t>Fed funds rate peaked in the 1980s as then</a:t>
            </a:r>
            <a:r>
              <a:rPr lang="en-US" baseline="0" dirty="0"/>
              <a:t> Chairman Paul Volcker sought to reign in “run away” inflation of the 1970s; doing so resulted in a recession in the early 1980s.</a:t>
            </a:r>
          </a:p>
          <a:p>
            <a:pPr marL="228600" indent="-228600">
              <a:buAutoNum type="arabicParenBoth"/>
            </a:pPr>
            <a:r>
              <a:rPr lang="en-US" baseline="0" dirty="0"/>
              <a:t>Since the 2008-09 recession, the fed funds rate has been kept near zero. </a:t>
            </a:r>
          </a:p>
          <a:p>
            <a:pPr marL="228600" indent="-228600">
              <a:buAutoNum type="arabicParenBoth"/>
            </a:pPr>
            <a:r>
              <a:rPr lang="en-US" baseline="0" dirty="0"/>
              <a:t>During the 2008-09 recession, Federal Reserve turned to unconventional tools to influence longer term interest rates to further stimulate the economy - QE</a:t>
            </a:r>
          </a:p>
          <a:p>
            <a:pPr marL="0" indent="0">
              <a:buNone/>
            </a:pPr>
            <a:endParaRPr lang="en-US" dirty="0"/>
          </a:p>
          <a:p>
            <a:pPr marL="0" indent="0">
              <a:buNone/>
            </a:pPr>
            <a:r>
              <a:rPr lang="en-US" dirty="0" err="1"/>
              <a:t>FedFunds.png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376689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a:t>treas_recent.png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375653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Yield_curve.png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3465326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294059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note over the redline peeking above the others</a:t>
            </a:r>
          </a:p>
        </p:txBody>
      </p:sp>
      <p:sp>
        <p:nvSpPr>
          <p:cNvPr id="4" name="Slide Number Placeholder 3"/>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4100359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404566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76</a:t>
            </a:fld>
            <a:endParaRPr lang="en-US"/>
          </a:p>
        </p:txBody>
      </p:sp>
    </p:spTree>
    <p:extLst>
      <p:ext uri="{BB962C8B-B14F-4D97-AF65-F5344CB8AC3E}">
        <p14:creationId xmlns:p14="http://schemas.microsoft.com/office/powerpoint/2010/main" val="3368003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1234863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78</a:t>
            </a:fld>
            <a:endParaRPr lang="en-US"/>
          </a:p>
        </p:txBody>
      </p:sp>
    </p:spTree>
    <p:extLst>
      <p:ext uri="{BB962C8B-B14F-4D97-AF65-F5344CB8AC3E}">
        <p14:creationId xmlns:p14="http://schemas.microsoft.com/office/powerpoint/2010/main" val="1729658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https://www.investopedia.com/insights/worlds-top-economies/#countries-by-gdp</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353895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Graph: </a:t>
            </a:r>
            <a:r>
              <a:rPr lang="en-US" b="1" baseline="0" dirty="0" err="1"/>
              <a:t>gdp_pot_grow.png</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Point: </a:t>
            </a:r>
            <a:r>
              <a:rPr lang="en-US" baseline="0" dirty="0"/>
              <a:t>From 1990 – 2007, average annual US GDP growth pre-crisis is 2.94%. However, post-crisis US GDP growth is 2.19% (0.75 percentage points lower). Why is has the recovery been sluggish?</a:t>
            </a:r>
          </a:p>
          <a:p>
            <a:pPr marL="0" indent="0">
              <a:buNone/>
            </a:pPr>
            <a:endParaRPr lang="en-US" dirty="0"/>
          </a:p>
          <a:p>
            <a:pPr marL="0" indent="0">
              <a:buNone/>
            </a:pPr>
            <a:r>
              <a:rPr lang="en-US" b="1" dirty="0"/>
              <a:t>Note: </a:t>
            </a:r>
            <a:r>
              <a:rPr lang="en-US" dirty="0"/>
              <a:t>At the</a:t>
            </a:r>
            <a:r>
              <a:rPr lang="en-US" baseline="0" dirty="0"/>
              <a:t> recession’s height, the gap between quarterly GDP growth and potential growth was 2.5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116105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69394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Components</a:t>
            </a:r>
            <a:r>
              <a:rPr lang="en-US" baseline="0" dirty="0"/>
              <a:t> sum to GDP</a:t>
            </a:r>
          </a:p>
          <a:p>
            <a:pPr marL="228600" indent="-228600">
              <a:buAutoNum type="arabicParenBoth"/>
            </a:pPr>
            <a:r>
              <a:rPr lang="en-US" dirty="0"/>
              <a:t>Average</a:t>
            </a:r>
            <a:r>
              <a:rPr lang="en-US" baseline="0" dirty="0"/>
              <a:t> % of GDP for each component from 1960-Present: C = 64%, I=15%, G=24%, NX = 2% (X = 7%, M=9%)</a:t>
            </a:r>
          </a:p>
          <a:p>
            <a:pPr marL="228600" indent="-228600">
              <a:buAutoNum type="arabicParenBoth"/>
            </a:pPr>
            <a:r>
              <a:rPr lang="en-US" baseline="0" dirty="0"/>
              <a:t>Net Exports as a % of GDP has increased over the sample period, but it’s contribution to GDP is relatively small</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415626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436258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165294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277616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file:////Volumes/Promise%20Pegasus/FileShare/NEED/LocalGraphs/National/gdp_shares.p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file:////Volumes/Promise%20Pegasus/FileShare/NEED/LocalGraphs/National/emp_shares.pn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file:////Volumes/NEED_16TB/NEED/LocalGraphs/Counties/CA/San_Mateo/emp_shares.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pot_grow.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comp.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Consumption.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YoY_recession.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RSAFS.pn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Residential.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Private_Inv.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Government.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INDPRO.pn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recent.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pandemic.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OVID.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opulation/BoomersRetiring.png"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Wages/HourlyWages_change_recent.p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Wages/Compensation_recession_recent.png"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avings/savings_Excess.png"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file:////Volumes/NEED_16TB/NEED/LocalGraphs/Counties/CA/Santa_Clara/laus_lf.png" TargetMode="External"/><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MonthlyMA.png"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MonthlyMACore.png"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FoodDetail.png"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Various_NoFuel.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PostpandemicFC.png"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asoline/nom_retailgas.png"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upplyChain/SupplyChainPressureIndex.pn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mportPrices.png"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CorporateProfits/corporateprofits_recession.png"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FUNDS_UpperLimit.png"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FEDFUNDS_EffectiveRate.pn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Assets.png"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treas_recent.pn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yield_curve.p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Housing/mort_recent.pn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Residential.pn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Housing/housing.png" TargetMode="External"/><Relationship Id="rId5" Type="http://schemas.openxmlformats.org/officeDocument/2006/relationships/image" Target="../media/image60.png"/><Relationship Id="rId4" Type="http://schemas.openxmlformats.org/officeDocument/2006/relationships/image" Target="file:////Volumes/Promise%20Pegasus/FileShare/Presentations/Base_New/Charts/0.USGraphs/Housing/homeprices_recession.pn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Housing/housing_sales_new.png" TargetMode="External"/><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Housing/Existing_Home_Sales.png" TargetMode="Externa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Fall 2023</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Santa Clara University, CA</a:t>
            </a:r>
          </a:p>
          <a:p>
            <a:pPr>
              <a:lnSpc>
                <a:spcPct val="100000"/>
              </a:lnSpc>
              <a:spcBef>
                <a:spcPts val="0"/>
              </a:spcBef>
            </a:pPr>
            <a:r>
              <a:rPr lang="en-US" sz="3100" dirty="0">
                <a:solidFill>
                  <a:schemeClr val="tx2"/>
                </a:solidFill>
              </a:rPr>
              <a:t>Sep-Oct, 2023</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65992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r>
              <a:rPr lang="en-US" dirty="0"/>
              <a:t>We will take a 10 minute break in the middle.</a:t>
            </a:r>
          </a:p>
          <a:p>
            <a:pPr marL="457200" lvl="1" indent="0">
              <a:buNone/>
            </a:pPr>
            <a:endParaRPr lang="en-US" dirty="0"/>
          </a:p>
          <a:p>
            <a:r>
              <a:rPr lang="en-US" dirty="0"/>
              <a:t>We will do a verbal Q&amp;A once the material has been presented.</a:t>
            </a:r>
          </a:p>
          <a:p>
            <a:endParaRPr lang="en-US" dirty="0"/>
          </a:p>
          <a:p>
            <a:r>
              <a:rPr lang="en-US" dirty="0"/>
              <a:t>Slides will be available from the NEED website shortly after the talk (https://</a:t>
            </a:r>
            <a:r>
              <a:rPr lang="en-US" dirty="0" err="1"/>
              <a:t>NEEDEcon.org</a:t>
            </a:r>
            <a:r>
              <a:rPr lang="en-US" dirty="0"/>
              <a:t>/delivered_presentations.php)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2843149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Economic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11</a:t>
            </a:fld>
            <a:endParaRPr lang="en-US" dirty="0"/>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pic>
        <p:nvPicPr>
          <p:cNvPr id="2" name="Picture 2">
            <a:extLst>
              <a:ext uri="{FF2B5EF4-FFF2-40B4-BE49-F238E27FC236}">
                <a16:creationId xmlns:a16="http://schemas.microsoft.com/office/drawing/2014/main" id="{F620722C-CBBA-870D-E397-B494A062C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26085" cy="1932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F7B26E-EDB6-7F4E-D702-53CEB8F29786}"/>
              </a:ext>
            </a:extLst>
          </p:cNvPr>
          <p:cNvPicPr>
            <a:picLocks noChangeAspect="1"/>
          </p:cNvPicPr>
          <p:nvPr/>
        </p:nvPicPr>
        <p:blipFill>
          <a:blip r:embed="rId3"/>
          <a:stretch>
            <a:fillRect/>
          </a:stretch>
        </p:blipFill>
        <p:spPr>
          <a:xfrm>
            <a:off x="8445646" y="4309986"/>
            <a:ext cx="3746354" cy="1920240"/>
          </a:xfrm>
          <a:prstGeom prst="rect">
            <a:avLst/>
          </a:prstGeom>
        </p:spPr>
      </p:pic>
      <p:sp>
        <p:nvSpPr>
          <p:cNvPr id="6" name="Subtitle 2">
            <a:extLst>
              <a:ext uri="{FF2B5EF4-FFF2-40B4-BE49-F238E27FC236}">
                <a16:creationId xmlns:a16="http://schemas.microsoft.com/office/drawing/2014/main" id="{2B8F1847-9FC5-FF6C-32CF-9F00A0CEDB6F}"/>
              </a:ext>
            </a:extLst>
          </p:cNvPr>
          <p:cNvSpPr txBox="1">
            <a:spLocks/>
          </p:cNvSpPr>
          <p:nvPr/>
        </p:nvSpPr>
        <p:spPr>
          <a:xfrm>
            <a:off x="1500351" y="3719284"/>
            <a:ext cx="9144000" cy="186560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900" dirty="0"/>
              <a:t>OLLI – Santa Clara University</a:t>
            </a:r>
          </a:p>
          <a:p>
            <a:pPr>
              <a:lnSpc>
                <a:spcPct val="100000"/>
              </a:lnSpc>
              <a:spcBef>
                <a:spcPts val="0"/>
              </a:spcBef>
            </a:pPr>
            <a:endParaRPr lang="en-US" dirty="0">
              <a:solidFill>
                <a:schemeClr val="tx2"/>
              </a:solidFill>
            </a:endParaRPr>
          </a:p>
          <a:p>
            <a:pPr>
              <a:lnSpc>
                <a:spcPct val="100000"/>
              </a:lnSpc>
              <a:spcBef>
                <a:spcPts val="0"/>
              </a:spcBef>
            </a:pPr>
            <a:r>
              <a:rPr lang="en-US" dirty="0">
                <a:solidFill>
                  <a:schemeClr val="tx2"/>
                </a:solidFill>
              </a:rPr>
              <a:t>September 21, 2023</a:t>
            </a:r>
          </a:p>
          <a:p>
            <a:pPr>
              <a:lnSpc>
                <a:spcPct val="100000"/>
              </a:lnSpc>
              <a:spcBef>
                <a:spcPts val="0"/>
              </a:spcBef>
            </a:pPr>
            <a:r>
              <a:rPr lang="en-US" dirty="0">
                <a:solidFill>
                  <a:schemeClr val="tx2"/>
                </a:solidFill>
              </a:rPr>
              <a:t>Jon </a:t>
            </a:r>
            <a:r>
              <a:rPr lang="en-US" dirty="0" err="1">
                <a:solidFill>
                  <a:schemeClr val="tx2"/>
                </a:solidFill>
              </a:rPr>
              <a:t>Haveman</a:t>
            </a:r>
            <a:r>
              <a:rPr lang="en-US" dirty="0">
                <a:solidFill>
                  <a:schemeClr val="tx2"/>
                </a:solidFill>
              </a:rPr>
              <a:t>, Ph.D.</a:t>
            </a:r>
          </a:p>
          <a:p>
            <a:pPr>
              <a:lnSpc>
                <a:spcPct val="100000"/>
              </a:lnSpc>
              <a:spcBef>
                <a:spcPts val="0"/>
              </a:spcBef>
            </a:pPr>
            <a:r>
              <a:rPr lang="en-US" dirty="0">
                <a:solidFill>
                  <a:schemeClr val="tx2"/>
                </a:solidFill>
              </a:rPr>
              <a:t>NEED</a:t>
            </a:r>
          </a:p>
          <a:p>
            <a:pPr>
              <a:lnSpc>
                <a:spcPct val="100000"/>
              </a:lnSpc>
              <a:spcBef>
                <a:spcPts val="0"/>
              </a:spcBef>
            </a:pPr>
            <a:endParaRPr lang="en-US" sz="1800" dirty="0">
              <a:solidFill>
                <a:schemeClr val="tx2"/>
              </a:solidFill>
            </a:endParaRPr>
          </a:p>
          <a:p>
            <a:pPr>
              <a:lnSpc>
                <a:spcPct val="100000"/>
              </a:lnSpc>
              <a:spcBef>
                <a:spcPts val="0"/>
              </a:spcBef>
            </a:pPr>
            <a:endParaRPr lang="en-US" sz="3400" dirty="0">
              <a:solidFill>
                <a:schemeClr val="tx2"/>
              </a:solidFill>
            </a:endParaRPr>
          </a:p>
        </p:txBody>
      </p:sp>
    </p:spTree>
    <p:extLst>
      <p:ext uri="{BB962C8B-B14F-4D97-AF65-F5344CB8AC3E}">
        <p14:creationId xmlns:p14="http://schemas.microsoft.com/office/powerpoint/2010/main" val="3893731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838200" y="1570730"/>
            <a:ext cx="10515600" cy="3330723"/>
          </a:xfrm>
        </p:spPr>
        <p:txBody>
          <a:bodyPr>
            <a:normAutofit fontScale="85000" lnSpcReduction="20000"/>
          </a:bodyPr>
          <a:lstStyle/>
          <a:p>
            <a:r>
              <a:rPr lang="en-US" dirty="0"/>
              <a:t>This slide deck was authored by:</a:t>
            </a:r>
          </a:p>
          <a:p>
            <a:pPr lvl="1"/>
            <a:r>
              <a:rPr lang="en-US" dirty="0"/>
              <a:t>Jon D. Haveman, NEED</a:t>
            </a:r>
          </a:p>
          <a:p>
            <a:pPr lvl="1"/>
            <a:r>
              <a:rPr lang="en-US" dirty="0"/>
              <a:t>Scott Baier, Clemson University</a:t>
            </a:r>
          </a:p>
          <a:p>
            <a:pPr lvl="1"/>
            <a:r>
              <a:rPr lang="en-US" dirty="0"/>
              <a:t>Geoffrey </a:t>
            </a:r>
            <a:r>
              <a:rPr lang="en-US" dirty="0" err="1"/>
              <a:t>Woglom</a:t>
            </a:r>
            <a:r>
              <a:rPr lang="en-US" dirty="0"/>
              <a:t>, Amherst College (Emeritus)</a:t>
            </a:r>
          </a:p>
          <a:p>
            <a:pPr lvl="1"/>
            <a:r>
              <a:rPr lang="en-US" dirty="0"/>
              <a:t>Brian </a:t>
            </a:r>
            <a:r>
              <a:rPr lang="en-US" dirty="0" err="1"/>
              <a:t>Dombeck</a:t>
            </a:r>
            <a:r>
              <a:rPr lang="en-US" dirty="0"/>
              <a:t>, Lewis &amp; Clark College</a:t>
            </a:r>
          </a:p>
          <a:p>
            <a:pPr lvl="1"/>
            <a:r>
              <a:rPr lang="en-US" dirty="0"/>
              <a:t>Doris </a:t>
            </a:r>
            <a:r>
              <a:rPr lang="en-US" dirty="0" err="1"/>
              <a:t>Geide</a:t>
            </a:r>
            <a:r>
              <a:rPr lang="en-US" dirty="0"/>
              <a:t>-Stevenson, Weber State</a:t>
            </a:r>
          </a:p>
          <a:p>
            <a:endParaRPr lang="en-US" dirty="0"/>
          </a:p>
          <a:p>
            <a:r>
              <a:rPr lang="en-US" dirty="0"/>
              <a:t>Disclaimer</a:t>
            </a:r>
          </a:p>
          <a:p>
            <a:pPr lvl="1"/>
            <a:r>
              <a:rPr lang="en-US" sz="1800" dirty="0"/>
              <a:t>NEED presentations are designed to be nonpartisan.</a:t>
            </a:r>
          </a:p>
          <a:p>
            <a:pPr lvl="1"/>
            <a:r>
              <a:rPr lang="en-US" sz="1800" dirty="0"/>
              <a:t>It is, however, inevitable that the presenter will be asked for and will provide their own views.</a:t>
            </a:r>
          </a:p>
          <a:p>
            <a:pPr lvl="1"/>
            <a:r>
              <a:rPr lang="en-US" sz="1800"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12</a:t>
            </a:fld>
            <a:endParaRPr lang="en-GB" dirty="0"/>
          </a:p>
        </p:txBody>
      </p:sp>
    </p:spTree>
    <p:extLst>
      <p:ext uri="{BB962C8B-B14F-4D97-AF65-F5344CB8AC3E}">
        <p14:creationId xmlns:p14="http://schemas.microsoft.com/office/powerpoint/2010/main" val="3650585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E6F9-A980-2348-88F6-87696A437026}"/>
              </a:ext>
            </a:extLst>
          </p:cNvPr>
          <p:cNvSpPr>
            <a:spLocks noGrp="1"/>
          </p:cNvSpPr>
          <p:nvPr>
            <p:ph type="title"/>
          </p:nvPr>
        </p:nvSpPr>
        <p:spPr>
          <a:xfrm>
            <a:off x="745600" y="0"/>
            <a:ext cx="10515600" cy="1325563"/>
          </a:xfrm>
        </p:spPr>
        <p:txBody>
          <a:bodyPr/>
          <a:lstStyle/>
          <a:p>
            <a:r>
              <a:rPr lang="en-US" dirty="0">
                <a:solidFill>
                  <a:schemeClr val="bg1"/>
                </a:solidFill>
              </a:rPr>
              <a:t>Out</a:t>
            </a:r>
            <a:r>
              <a:rPr lang="en-US" dirty="0"/>
              <a:t>line</a:t>
            </a:r>
          </a:p>
        </p:txBody>
      </p:sp>
      <p:sp>
        <p:nvSpPr>
          <p:cNvPr id="3" name="Content Placeholder 2">
            <a:extLst>
              <a:ext uri="{FF2B5EF4-FFF2-40B4-BE49-F238E27FC236}">
                <a16:creationId xmlns:a16="http://schemas.microsoft.com/office/drawing/2014/main" id="{609E8607-FDD7-E740-A0B8-3B94245F7859}"/>
              </a:ext>
            </a:extLst>
          </p:cNvPr>
          <p:cNvSpPr>
            <a:spLocks noGrp="1"/>
          </p:cNvSpPr>
          <p:nvPr>
            <p:ph idx="1"/>
          </p:nvPr>
        </p:nvSpPr>
        <p:spPr>
          <a:xfrm>
            <a:off x="2814493" y="1602225"/>
            <a:ext cx="6563014" cy="4351338"/>
          </a:xfrm>
        </p:spPr>
        <p:txBody>
          <a:bodyPr>
            <a:normAutofit/>
          </a:bodyPr>
          <a:lstStyle/>
          <a:p>
            <a:r>
              <a:rPr lang="en-US" dirty="0"/>
              <a:t>About the U.S. Economy</a:t>
            </a:r>
          </a:p>
          <a:p>
            <a:r>
              <a:rPr lang="en-US" dirty="0"/>
              <a:t>Economic Indicators</a:t>
            </a:r>
          </a:p>
          <a:p>
            <a:r>
              <a:rPr lang="en-US" dirty="0"/>
              <a:t>Inflation/Federal Reserve</a:t>
            </a:r>
          </a:p>
        </p:txBody>
      </p:sp>
      <p:sp>
        <p:nvSpPr>
          <p:cNvPr id="4" name="Slide Number Placeholder 3">
            <a:extLst>
              <a:ext uri="{FF2B5EF4-FFF2-40B4-BE49-F238E27FC236}">
                <a16:creationId xmlns:a16="http://schemas.microsoft.com/office/drawing/2014/main" id="{B99924DA-FE6F-254B-8EBF-5C58B48D45F1}"/>
              </a:ext>
            </a:extLst>
          </p:cNvPr>
          <p:cNvSpPr>
            <a:spLocks noGrp="1"/>
          </p:cNvSpPr>
          <p:nvPr>
            <p:ph type="sldNum" sz="quarter" idx="12"/>
          </p:nvPr>
        </p:nvSpPr>
        <p:spPr/>
        <p:txBody>
          <a:bodyPr/>
          <a:lstStyle/>
          <a:p>
            <a:fld id="{D9F085D5-EC86-4F6A-B501-C1359CB39116}" type="slidenum">
              <a:rPr lang="en-GB" smtClean="0"/>
              <a:t>13</a:t>
            </a:fld>
            <a:endParaRPr lang="en-GB" dirty="0"/>
          </a:p>
        </p:txBody>
      </p:sp>
    </p:spTree>
    <p:extLst>
      <p:ext uri="{BB962C8B-B14F-4D97-AF65-F5344CB8AC3E}">
        <p14:creationId xmlns:p14="http://schemas.microsoft.com/office/powerpoint/2010/main" val="955385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9010-AAAB-4C4A-9BDB-22A677883491}"/>
              </a:ext>
            </a:extLst>
          </p:cNvPr>
          <p:cNvSpPr>
            <a:spLocks noGrp="1"/>
          </p:cNvSpPr>
          <p:nvPr>
            <p:ph type="title"/>
          </p:nvPr>
        </p:nvSpPr>
        <p:spPr/>
        <p:txBody>
          <a:bodyPr/>
          <a:lstStyle/>
          <a:p>
            <a:r>
              <a:rPr lang="en-US" dirty="0"/>
              <a:t>The U.S. Economy</a:t>
            </a:r>
          </a:p>
        </p:txBody>
      </p:sp>
      <p:sp>
        <p:nvSpPr>
          <p:cNvPr id="3" name="Text Placeholder 2">
            <a:extLst>
              <a:ext uri="{FF2B5EF4-FFF2-40B4-BE49-F238E27FC236}">
                <a16:creationId xmlns:a16="http://schemas.microsoft.com/office/drawing/2014/main" id="{94833349-B402-F24F-92FE-FF44063F4C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849C8A-3A1A-174F-918A-71B756C8D501}"/>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139913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A9A-3C36-4643-A6DF-0C6CABDC8583}"/>
              </a:ext>
            </a:extLst>
          </p:cNvPr>
          <p:cNvSpPr>
            <a:spLocks noGrp="1"/>
          </p:cNvSpPr>
          <p:nvPr>
            <p:ph type="title"/>
          </p:nvPr>
        </p:nvSpPr>
        <p:spPr>
          <a:xfrm>
            <a:off x="1004456" y="0"/>
            <a:ext cx="10515600" cy="1325563"/>
          </a:xfrm>
        </p:spPr>
        <p:txBody>
          <a:bodyPr/>
          <a:lstStyle/>
          <a:p>
            <a:r>
              <a:rPr lang="en-US" dirty="0">
                <a:solidFill>
                  <a:schemeClr val="bg1"/>
                </a:solidFill>
              </a:rPr>
              <a:t>So</a:t>
            </a:r>
            <a:r>
              <a:rPr lang="en-US" dirty="0"/>
              <a:t>me Basic Statistics, September 2023</a:t>
            </a:r>
          </a:p>
        </p:txBody>
      </p:sp>
      <p:graphicFrame>
        <p:nvGraphicFramePr>
          <p:cNvPr id="5" name="Table 5">
            <a:extLst>
              <a:ext uri="{FF2B5EF4-FFF2-40B4-BE49-F238E27FC236}">
                <a16:creationId xmlns:a16="http://schemas.microsoft.com/office/drawing/2014/main" id="{A1F32882-32CA-7F48-B318-EB2AC54163CE}"/>
              </a:ext>
            </a:extLst>
          </p:cNvPr>
          <p:cNvGraphicFramePr>
            <a:graphicFrameLocks noGrp="1"/>
          </p:cNvGraphicFramePr>
          <p:nvPr>
            <p:ph idx="1"/>
            <p:extLst>
              <p:ext uri="{D42A27DB-BD31-4B8C-83A1-F6EECF244321}">
                <p14:modId xmlns:p14="http://schemas.microsoft.com/office/powerpoint/2010/main" val="3808281382"/>
              </p:ext>
            </p:extLst>
          </p:nvPr>
        </p:nvGraphicFramePr>
        <p:xfrm>
          <a:off x="2342327" y="1096963"/>
          <a:ext cx="7839858" cy="4465112"/>
        </p:xfrm>
        <a:graphic>
          <a:graphicData uri="http://schemas.openxmlformats.org/drawingml/2006/table">
            <a:tbl>
              <a:tblPr firstRow="1" bandRow="1">
                <a:tableStyleId>{5C22544A-7EE6-4342-B048-85BDC9FD1C3A}</a:tableStyleId>
              </a:tblPr>
              <a:tblGrid>
                <a:gridCol w="4197248">
                  <a:extLst>
                    <a:ext uri="{9D8B030D-6E8A-4147-A177-3AD203B41FA5}">
                      <a16:colId xmlns:a16="http://schemas.microsoft.com/office/drawing/2014/main" val="1312289277"/>
                    </a:ext>
                  </a:extLst>
                </a:gridCol>
                <a:gridCol w="3642610">
                  <a:extLst>
                    <a:ext uri="{9D8B030D-6E8A-4147-A177-3AD203B41FA5}">
                      <a16:colId xmlns:a16="http://schemas.microsoft.com/office/drawing/2014/main" val="2451204267"/>
                    </a:ext>
                  </a:extLst>
                </a:gridCol>
              </a:tblGrid>
              <a:tr h="632887">
                <a:tc>
                  <a:txBody>
                    <a:bodyPr/>
                    <a:lstStyle/>
                    <a:p>
                      <a:r>
                        <a:rPr lang="en-US" sz="2400" dirty="0"/>
                        <a:t>Statistic:</a:t>
                      </a:r>
                    </a:p>
                  </a:txBody>
                  <a:tcPr anchor="b"/>
                </a:tc>
                <a:tc>
                  <a:txBody>
                    <a:bodyPr/>
                    <a:lstStyle/>
                    <a:p>
                      <a:pPr algn="ctr"/>
                      <a:r>
                        <a:rPr lang="en-US" sz="2400" dirty="0"/>
                        <a:t>Value</a:t>
                      </a:r>
                    </a:p>
                  </a:txBody>
                  <a:tcPr anchor="b"/>
                </a:tc>
                <a:extLst>
                  <a:ext uri="{0D108BD9-81ED-4DB2-BD59-A6C34878D82A}">
                    <a16:rowId xmlns:a16="http://schemas.microsoft.com/office/drawing/2014/main" val="4094460252"/>
                  </a:ext>
                </a:extLst>
              </a:tr>
              <a:tr h="632887">
                <a:tc>
                  <a:txBody>
                    <a:bodyPr/>
                    <a:lstStyle/>
                    <a:p>
                      <a:r>
                        <a:rPr lang="en-US" sz="2400" dirty="0"/>
                        <a:t>Population</a:t>
                      </a:r>
                    </a:p>
                  </a:txBody>
                  <a:tcPr anchor="ctr"/>
                </a:tc>
                <a:tc>
                  <a:txBody>
                    <a:bodyPr/>
                    <a:lstStyle/>
                    <a:p>
                      <a:pPr algn="ctr"/>
                      <a:r>
                        <a:rPr lang="en-US" sz="2400" dirty="0"/>
                        <a:t>335.3 Million</a:t>
                      </a:r>
                    </a:p>
                  </a:txBody>
                  <a:tcPr anchor="ctr"/>
                </a:tc>
                <a:extLst>
                  <a:ext uri="{0D108BD9-81ED-4DB2-BD59-A6C34878D82A}">
                    <a16:rowId xmlns:a16="http://schemas.microsoft.com/office/drawing/2014/main" val="2628399478"/>
                  </a:ext>
                </a:extLst>
              </a:tr>
              <a:tr h="632887">
                <a:tc>
                  <a:txBody>
                    <a:bodyPr/>
                    <a:lstStyle/>
                    <a:p>
                      <a:r>
                        <a:rPr lang="en-US" sz="2400" dirty="0"/>
                        <a:t>Labor Force</a:t>
                      </a:r>
                    </a:p>
                  </a:txBody>
                  <a:tcPr anchor="ctr"/>
                </a:tc>
                <a:tc>
                  <a:txBody>
                    <a:bodyPr/>
                    <a:lstStyle/>
                    <a:p>
                      <a:pPr algn="ctr"/>
                      <a:r>
                        <a:rPr lang="en-US" sz="2400" dirty="0"/>
                        <a:t>167.8 Million</a:t>
                      </a:r>
                    </a:p>
                  </a:txBody>
                  <a:tcPr anchor="ctr"/>
                </a:tc>
                <a:extLst>
                  <a:ext uri="{0D108BD9-81ED-4DB2-BD59-A6C34878D82A}">
                    <a16:rowId xmlns:a16="http://schemas.microsoft.com/office/drawing/2014/main" val="47377635"/>
                  </a:ext>
                </a:extLst>
              </a:tr>
              <a:tr h="632887">
                <a:tc>
                  <a:txBody>
                    <a:bodyPr/>
                    <a:lstStyle/>
                    <a:p>
                      <a:r>
                        <a:rPr lang="en-US" sz="2400" dirty="0"/>
                        <a:t>Employment</a:t>
                      </a:r>
                    </a:p>
                  </a:txBody>
                  <a:tcPr anchor="ctr"/>
                </a:tc>
                <a:tc>
                  <a:txBody>
                    <a:bodyPr/>
                    <a:lstStyle/>
                    <a:p>
                      <a:pPr algn="ctr"/>
                      <a:r>
                        <a:rPr lang="en-US" sz="2400" dirty="0"/>
                        <a:t>155.4 Million</a:t>
                      </a:r>
                    </a:p>
                  </a:txBody>
                  <a:tcPr anchor="ctr"/>
                </a:tc>
                <a:extLst>
                  <a:ext uri="{0D108BD9-81ED-4DB2-BD59-A6C34878D82A}">
                    <a16:rowId xmlns:a16="http://schemas.microsoft.com/office/drawing/2014/main" val="21105078"/>
                  </a:ext>
                </a:extLst>
              </a:tr>
              <a:tr h="686314">
                <a:tc>
                  <a:txBody>
                    <a:bodyPr/>
                    <a:lstStyle/>
                    <a:p>
                      <a:r>
                        <a:rPr lang="en-US" sz="2400" dirty="0"/>
                        <a:t>Gross Domestic Product (GDP)</a:t>
                      </a:r>
                    </a:p>
                  </a:txBody>
                  <a:tcPr anchor="ctr"/>
                </a:tc>
                <a:tc>
                  <a:txBody>
                    <a:bodyPr/>
                    <a:lstStyle/>
                    <a:p>
                      <a:pPr algn="ctr"/>
                      <a:r>
                        <a:rPr lang="en-US" sz="2400" dirty="0"/>
                        <a:t>$26.8 Trillion</a:t>
                      </a:r>
                    </a:p>
                  </a:txBody>
                  <a:tcPr anchor="ctr"/>
                </a:tc>
                <a:extLst>
                  <a:ext uri="{0D108BD9-81ED-4DB2-BD59-A6C34878D82A}">
                    <a16:rowId xmlns:a16="http://schemas.microsoft.com/office/drawing/2014/main" val="1709001420"/>
                  </a:ext>
                </a:extLst>
              </a:tr>
              <a:tr h="614363">
                <a:tc>
                  <a:txBody>
                    <a:bodyPr/>
                    <a:lstStyle/>
                    <a:p>
                      <a:r>
                        <a:rPr lang="en-US" sz="2400" dirty="0"/>
                        <a:t>Income per Capita</a:t>
                      </a:r>
                    </a:p>
                  </a:txBody>
                  <a:tcPr anchor="ctr"/>
                </a:tc>
                <a:tc>
                  <a:txBody>
                    <a:bodyPr/>
                    <a:lstStyle/>
                    <a:p>
                      <a:pPr algn="ctr"/>
                      <a:r>
                        <a:rPr lang="en-US" sz="2400" dirty="0"/>
                        <a:t>$67,911</a:t>
                      </a:r>
                    </a:p>
                  </a:txBody>
                  <a:tcPr anchor="ctr"/>
                </a:tc>
                <a:extLst>
                  <a:ext uri="{0D108BD9-81ED-4DB2-BD59-A6C34878D82A}">
                    <a16:rowId xmlns:a16="http://schemas.microsoft.com/office/drawing/2014/main" val="2239538101"/>
                  </a:ext>
                </a:extLst>
              </a:tr>
              <a:tr h="632887">
                <a:tc>
                  <a:txBody>
                    <a:bodyPr/>
                    <a:lstStyle/>
                    <a:p>
                      <a:r>
                        <a:rPr lang="en-US" sz="2400" dirty="0"/>
                        <a:t>Ave. Hourly Earnings</a:t>
                      </a:r>
                    </a:p>
                  </a:txBody>
                  <a:tcPr anchor="ctr"/>
                </a:tc>
                <a:tc>
                  <a:txBody>
                    <a:bodyPr/>
                    <a:lstStyle/>
                    <a:p>
                      <a:pPr algn="ctr"/>
                      <a:r>
                        <a:rPr lang="en-US" sz="2400" dirty="0"/>
                        <a:t>$33.82</a:t>
                      </a:r>
                    </a:p>
                  </a:txBody>
                  <a:tcPr anchor="ctr"/>
                </a:tc>
                <a:extLst>
                  <a:ext uri="{0D108BD9-81ED-4DB2-BD59-A6C34878D82A}">
                    <a16:rowId xmlns:a16="http://schemas.microsoft.com/office/drawing/2014/main" val="90563970"/>
                  </a:ext>
                </a:extLst>
              </a:tr>
            </a:tbl>
          </a:graphicData>
        </a:graphic>
      </p:graphicFrame>
      <p:sp>
        <p:nvSpPr>
          <p:cNvPr id="4" name="Slide Number Placeholder 3">
            <a:extLst>
              <a:ext uri="{FF2B5EF4-FFF2-40B4-BE49-F238E27FC236}">
                <a16:creationId xmlns:a16="http://schemas.microsoft.com/office/drawing/2014/main" id="{73250105-51EA-004E-ACC2-10F4529AFF06}"/>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6" name="TextBox 5">
            <a:extLst>
              <a:ext uri="{FF2B5EF4-FFF2-40B4-BE49-F238E27FC236}">
                <a16:creationId xmlns:a16="http://schemas.microsoft.com/office/drawing/2014/main" id="{3FC1F518-1D5D-EB4B-921B-42892DB98A70}"/>
              </a:ext>
            </a:extLst>
          </p:cNvPr>
          <p:cNvSpPr txBox="1"/>
          <p:nvPr/>
        </p:nvSpPr>
        <p:spPr>
          <a:xfrm>
            <a:off x="9417749" y="6441462"/>
            <a:ext cx="2102307" cy="307777"/>
          </a:xfrm>
          <a:prstGeom prst="rect">
            <a:avLst/>
          </a:prstGeom>
          <a:noFill/>
        </p:spPr>
        <p:txBody>
          <a:bodyPr wrap="none" rtlCol="0">
            <a:spAutoFit/>
          </a:bodyPr>
          <a:lstStyle/>
          <a:p>
            <a:r>
              <a:rPr lang="en-US" sz="1400" dirty="0"/>
              <a:t>Source: </a:t>
            </a:r>
            <a:r>
              <a:rPr lang="en-US" sz="1400" dirty="0" err="1"/>
              <a:t>fred.stlouisfed.org</a:t>
            </a:r>
            <a:endParaRPr lang="en-US" sz="1400" dirty="0"/>
          </a:p>
        </p:txBody>
      </p:sp>
    </p:spTree>
    <p:extLst>
      <p:ext uri="{BB962C8B-B14F-4D97-AF65-F5344CB8AC3E}">
        <p14:creationId xmlns:p14="http://schemas.microsoft.com/office/powerpoint/2010/main" val="328992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6306-E787-8C4F-BBB6-C58FB5637541}"/>
              </a:ext>
            </a:extLst>
          </p:cNvPr>
          <p:cNvSpPr>
            <a:spLocks noGrp="1"/>
          </p:cNvSpPr>
          <p:nvPr>
            <p:ph type="title"/>
          </p:nvPr>
        </p:nvSpPr>
        <p:spPr>
          <a:xfrm>
            <a:off x="722450" y="0"/>
            <a:ext cx="10515600" cy="1325563"/>
          </a:xfrm>
        </p:spPr>
        <p:txBody>
          <a:bodyPr/>
          <a:lstStyle/>
          <a:p>
            <a:r>
              <a:rPr lang="en-US" dirty="0">
                <a:solidFill>
                  <a:schemeClr val="bg1"/>
                </a:solidFill>
              </a:rPr>
              <a:t>U.S.</a:t>
            </a:r>
            <a:r>
              <a:rPr lang="en-US" dirty="0"/>
              <a:t> Economy in Global Perspective</a:t>
            </a:r>
          </a:p>
        </p:txBody>
      </p:sp>
      <p:sp>
        <p:nvSpPr>
          <p:cNvPr id="4" name="Slide Number Placeholder 3">
            <a:extLst>
              <a:ext uri="{FF2B5EF4-FFF2-40B4-BE49-F238E27FC236}">
                <a16:creationId xmlns:a16="http://schemas.microsoft.com/office/drawing/2014/main" id="{D88DC48F-C405-BA42-B876-B4DBBD174CCC}"/>
              </a:ext>
            </a:extLst>
          </p:cNvPr>
          <p:cNvSpPr>
            <a:spLocks noGrp="1"/>
          </p:cNvSpPr>
          <p:nvPr>
            <p:ph type="sldNum" sz="quarter" idx="12"/>
          </p:nvPr>
        </p:nvSpPr>
        <p:spPr/>
        <p:txBody>
          <a:bodyPr/>
          <a:lstStyle/>
          <a:p>
            <a:fld id="{D9F085D5-EC86-4F6A-B501-C1359CB39116}" type="slidenum">
              <a:rPr lang="en-GB" smtClean="0"/>
              <a:t>16</a:t>
            </a:fld>
            <a:endParaRPr lang="en-GB"/>
          </a:p>
        </p:txBody>
      </p:sp>
      <p:grpSp>
        <p:nvGrpSpPr>
          <p:cNvPr id="11" name="Group 10">
            <a:extLst>
              <a:ext uri="{FF2B5EF4-FFF2-40B4-BE49-F238E27FC236}">
                <a16:creationId xmlns:a16="http://schemas.microsoft.com/office/drawing/2014/main" id="{125A3588-7189-5A44-87E1-48F71AEFE0CC}"/>
              </a:ext>
            </a:extLst>
          </p:cNvPr>
          <p:cNvGrpSpPr/>
          <p:nvPr/>
        </p:nvGrpSpPr>
        <p:grpSpPr>
          <a:xfrm>
            <a:off x="632568" y="907379"/>
            <a:ext cx="11082666" cy="5458015"/>
            <a:chOff x="632568" y="907379"/>
            <a:chExt cx="11082666" cy="5458015"/>
          </a:xfrm>
        </p:grpSpPr>
        <p:pic>
          <p:nvPicPr>
            <p:cNvPr id="6" name="Picture 5">
              <a:extLst>
                <a:ext uri="{FF2B5EF4-FFF2-40B4-BE49-F238E27FC236}">
                  <a16:creationId xmlns:a16="http://schemas.microsoft.com/office/drawing/2014/main" id="{2D5E5678-4AC1-334D-A543-C44C300484CB}"/>
                </a:ext>
              </a:extLst>
            </p:cNvPr>
            <p:cNvPicPr>
              <a:picLocks noChangeAspect="1"/>
            </p:cNvPicPr>
            <p:nvPr/>
          </p:nvPicPr>
          <p:blipFill>
            <a:blip r:embed="rId3"/>
            <a:srcRect/>
            <a:stretch/>
          </p:blipFill>
          <p:spPr>
            <a:xfrm>
              <a:off x="5519088" y="907379"/>
              <a:ext cx="6196146" cy="5458015"/>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D47F4E6-D576-014D-8D3D-AB355C4550E9}"/>
                </a:ext>
              </a:extLst>
            </p:cNvPr>
            <p:cNvPicPr>
              <a:picLocks noChangeAspect="1"/>
            </p:cNvPicPr>
            <p:nvPr/>
          </p:nvPicPr>
          <p:blipFill>
            <a:blip r:embed="rId4"/>
            <a:stretch>
              <a:fillRect/>
            </a:stretch>
          </p:blipFill>
          <p:spPr>
            <a:xfrm>
              <a:off x="632568" y="4236121"/>
              <a:ext cx="5590761" cy="1714500"/>
            </a:xfrm>
            <a:prstGeom prst="rect">
              <a:avLst/>
            </a:prstGeom>
          </p:spPr>
        </p:pic>
      </p:grpSp>
      <p:sp>
        <p:nvSpPr>
          <p:cNvPr id="5" name="Rectangle 4">
            <a:extLst>
              <a:ext uri="{FF2B5EF4-FFF2-40B4-BE49-F238E27FC236}">
                <a16:creationId xmlns:a16="http://schemas.microsoft.com/office/drawing/2014/main" id="{00D4B8E3-2E9D-2D44-9A5C-B356C235199F}"/>
              </a:ext>
            </a:extLst>
          </p:cNvPr>
          <p:cNvSpPr/>
          <p:nvPr/>
        </p:nvSpPr>
        <p:spPr>
          <a:xfrm>
            <a:off x="476766" y="5404726"/>
            <a:ext cx="5795447" cy="545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03EE8C-02E6-294B-AC0E-D3DEEF5699D4}"/>
              </a:ext>
            </a:extLst>
          </p:cNvPr>
          <p:cNvSpPr txBox="1"/>
          <p:nvPr/>
        </p:nvSpPr>
        <p:spPr>
          <a:xfrm>
            <a:off x="838522" y="1450270"/>
            <a:ext cx="4318811" cy="2246769"/>
          </a:xfrm>
          <a:prstGeom prst="rect">
            <a:avLst/>
          </a:prstGeom>
          <a:noFill/>
        </p:spPr>
        <p:txBody>
          <a:bodyPr wrap="none" rtlCol="0">
            <a:spAutoFit/>
          </a:bodyPr>
          <a:lstStyle/>
          <a:p>
            <a:pPr algn="ctr"/>
            <a:r>
              <a:rPr lang="en-US" sz="2800" b="1" dirty="0"/>
              <a:t>U.S. Nominal GDP:  </a:t>
            </a:r>
          </a:p>
          <a:p>
            <a:pPr algn="ctr"/>
            <a:endParaRPr lang="en-US" sz="2800" b="1" dirty="0"/>
          </a:p>
          <a:p>
            <a:pPr algn="ctr"/>
            <a:r>
              <a:rPr lang="en-US" sz="2800" b="1" dirty="0"/>
              <a:t>$</a:t>
            </a:r>
            <a:r>
              <a:rPr lang="en-US" sz="2800" b="1" u="sng" dirty="0"/>
              <a:t>21.538 trillion</a:t>
            </a:r>
            <a:r>
              <a:rPr lang="en-US" sz="2800" b="1" dirty="0"/>
              <a:t> in 2019-Q4</a:t>
            </a:r>
          </a:p>
          <a:p>
            <a:pPr algn="ctr"/>
            <a:r>
              <a:rPr lang="en-US" sz="2800" b="1" dirty="0"/>
              <a:t>$</a:t>
            </a:r>
            <a:r>
              <a:rPr lang="en-US" sz="2800" b="1" u="sng" dirty="0"/>
              <a:t>19.637 trillion </a:t>
            </a:r>
            <a:r>
              <a:rPr lang="en-US" sz="2800" b="1" dirty="0"/>
              <a:t>in 2020-Q2</a:t>
            </a:r>
          </a:p>
          <a:p>
            <a:pPr algn="ctr"/>
            <a:r>
              <a:rPr lang="en-US" sz="2800" b="1" dirty="0"/>
              <a:t>$</a:t>
            </a:r>
            <a:r>
              <a:rPr lang="en-US" sz="2800" b="1" u="sng" dirty="0"/>
              <a:t>26.819 trillion </a:t>
            </a:r>
            <a:r>
              <a:rPr lang="en-US" sz="2800" b="1" dirty="0"/>
              <a:t>in 2023-Q2</a:t>
            </a:r>
          </a:p>
        </p:txBody>
      </p:sp>
    </p:spTree>
    <p:extLst>
      <p:ext uri="{BB962C8B-B14F-4D97-AF65-F5344CB8AC3E}">
        <p14:creationId xmlns:p14="http://schemas.microsoft.com/office/powerpoint/2010/main" val="5729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B741-D15D-9A4A-BF56-9B002E857EB8}"/>
              </a:ext>
            </a:extLst>
          </p:cNvPr>
          <p:cNvSpPr>
            <a:spLocks noGrp="1"/>
          </p:cNvSpPr>
          <p:nvPr>
            <p:ph type="title"/>
          </p:nvPr>
        </p:nvSpPr>
        <p:spPr>
          <a:xfrm>
            <a:off x="867075" y="0"/>
            <a:ext cx="10515600" cy="1325563"/>
          </a:xfrm>
        </p:spPr>
        <p:txBody>
          <a:bodyPr/>
          <a:lstStyle/>
          <a:p>
            <a:r>
              <a:rPr lang="en-US" dirty="0"/>
              <a:t> </a:t>
            </a:r>
            <a:r>
              <a:rPr lang="en-US" dirty="0">
                <a:solidFill>
                  <a:schemeClr val="bg1"/>
                </a:solidFill>
              </a:rPr>
              <a:t>Co</a:t>
            </a:r>
            <a:r>
              <a:rPr lang="en-US" dirty="0"/>
              <a:t>mposition of the U.S. Economy: GDP</a:t>
            </a:r>
          </a:p>
        </p:txBody>
      </p:sp>
      <p:pic>
        <p:nvPicPr>
          <p:cNvPr id="6" name="Content Placeholder 5">
            <a:extLst>
              <a:ext uri="{FF2B5EF4-FFF2-40B4-BE49-F238E27FC236}">
                <a16:creationId xmlns:a16="http://schemas.microsoft.com/office/drawing/2014/main" id="{0848E4B5-17A0-3346-9AE1-8493D9AAFE6E}"/>
              </a:ext>
            </a:extLst>
          </p:cNvPr>
          <p:cNvPicPr>
            <a:picLocks noGrp="1" noChangeAspect="1"/>
          </p:cNvPicPr>
          <p:nvPr>
            <p:ph idx="1"/>
          </p:nvPr>
        </p:nvPicPr>
        <p:blipFill>
          <a:blip r:embed="rId2" r:link="rId3"/>
          <a:srcRect/>
          <a:stretch>
            <a:fillRect/>
          </a:stretch>
        </p:blipFill>
        <p:spPr>
          <a:xfrm>
            <a:off x="1235982" y="1325563"/>
            <a:ext cx="9720036" cy="4860018"/>
          </a:xfrm>
        </p:spPr>
      </p:pic>
      <p:sp>
        <p:nvSpPr>
          <p:cNvPr id="4" name="Slide Number Placeholder 3">
            <a:extLst>
              <a:ext uri="{FF2B5EF4-FFF2-40B4-BE49-F238E27FC236}">
                <a16:creationId xmlns:a16="http://schemas.microsoft.com/office/drawing/2014/main" id="{F0A25374-7042-A740-9080-0386894829AB}"/>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379210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01483" y="24808"/>
            <a:ext cx="10515600" cy="1325563"/>
          </a:xfrm>
        </p:spPr>
        <p:txBody>
          <a:bodyPr>
            <a:normAutofit/>
          </a:bodyPr>
          <a:lstStyle/>
          <a:p>
            <a:r>
              <a:rPr lang="en-US" sz="3800" dirty="0"/>
              <a:t> </a:t>
            </a:r>
            <a:r>
              <a:rPr lang="en-US" sz="3800" dirty="0">
                <a:solidFill>
                  <a:schemeClr val="bg1"/>
                </a:solidFill>
              </a:rPr>
              <a:t>Co</a:t>
            </a:r>
            <a:r>
              <a:rPr lang="en-US" sz="3800" dirty="0"/>
              <a:t>mposition of the U.S.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3" name="TextBox 2">
            <a:extLst>
              <a:ext uri="{FF2B5EF4-FFF2-40B4-BE49-F238E27FC236}">
                <a16:creationId xmlns:a16="http://schemas.microsoft.com/office/drawing/2014/main" id="{47CB8D33-371A-6D44-A892-CA1C7CE43137}"/>
              </a:ext>
            </a:extLst>
          </p:cNvPr>
          <p:cNvSpPr txBox="1"/>
          <p:nvPr/>
        </p:nvSpPr>
        <p:spPr>
          <a:xfrm>
            <a:off x="2193367" y="2016497"/>
            <a:ext cx="1970604" cy="646331"/>
          </a:xfrm>
          <a:prstGeom prst="rect">
            <a:avLst/>
          </a:prstGeom>
          <a:noFill/>
        </p:spPr>
        <p:txBody>
          <a:bodyPr wrap="none" rtlCol="0">
            <a:spAutoFit/>
          </a:bodyPr>
          <a:lstStyle/>
          <a:p>
            <a:r>
              <a:rPr lang="en-US" dirty="0"/>
              <a:t>Manufacturing</a:t>
            </a:r>
          </a:p>
          <a:p>
            <a:r>
              <a:rPr lang="en-US" dirty="0"/>
              <a:t>GDP Share = 10.7%</a:t>
            </a:r>
          </a:p>
        </p:txBody>
      </p:sp>
      <p:sp>
        <p:nvSpPr>
          <p:cNvPr id="6" name="TextBox 5">
            <a:extLst>
              <a:ext uri="{FF2B5EF4-FFF2-40B4-BE49-F238E27FC236}">
                <a16:creationId xmlns:a16="http://schemas.microsoft.com/office/drawing/2014/main" id="{44FCA95A-4835-5946-8CBF-6063282B9EB8}"/>
              </a:ext>
            </a:extLst>
          </p:cNvPr>
          <p:cNvSpPr txBox="1"/>
          <p:nvPr/>
        </p:nvSpPr>
        <p:spPr>
          <a:xfrm>
            <a:off x="7257738" y="2016497"/>
            <a:ext cx="2528449" cy="369332"/>
          </a:xfrm>
          <a:prstGeom prst="rect">
            <a:avLst/>
          </a:prstGeom>
          <a:noFill/>
        </p:spPr>
        <p:txBody>
          <a:bodyPr wrap="none" rtlCol="0">
            <a:spAutoFit/>
          </a:bodyPr>
          <a:lstStyle/>
          <a:p>
            <a:r>
              <a:rPr lang="en-US" dirty="0"/>
              <a:t>Health GDP Share = 7.4%</a:t>
            </a:r>
          </a:p>
        </p:txBody>
      </p:sp>
      <p:cxnSp>
        <p:nvCxnSpPr>
          <p:cNvPr id="8" name="Straight Connector 7">
            <a:extLst>
              <a:ext uri="{FF2B5EF4-FFF2-40B4-BE49-F238E27FC236}">
                <a16:creationId xmlns:a16="http://schemas.microsoft.com/office/drawing/2014/main" id="{BF30A952-DB98-514F-9A89-DDE8D236A6D6}"/>
              </a:ext>
            </a:extLst>
          </p:cNvPr>
          <p:cNvCxnSpPr>
            <a:cxnSpLocks/>
          </p:cNvCxnSpPr>
          <p:nvPr/>
        </p:nvCxnSpPr>
        <p:spPr>
          <a:xfrm>
            <a:off x="2578308" y="2662828"/>
            <a:ext cx="603804" cy="507092"/>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1853A1-9522-9B43-AB68-BC0CEEF63C3B}"/>
              </a:ext>
            </a:extLst>
          </p:cNvPr>
          <p:cNvCxnSpPr>
            <a:cxnSpLocks/>
          </p:cNvCxnSpPr>
          <p:nvPr/>
        </p:nvCxnSpPr>
        <p:spPr>
          <a:xfrm>
            <a:off x="8994098" y="2385829"/>
            <a:ext cx="792089" cy="276999"/>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186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01483" y="24808"/>
            <a:ext cx="10515600" cy="1325563"/>
          </a:xfrm>
        </p:spPr>
        <p:txBody>
          <a:bodyPr>
            <a:normAutofit/>
          </a:bodyPr>
          <a:lstStyle/>
          <a:p>
            <a:r>
              <a:rPr lang="en-US" sz="3400" dirty="0"/>
              <a:t> </a:t>
            </a:r>
            <a:r>
              <a:rPr lang="en-US" sz="3400" dirty="0">
                <a:solidFill>
                  <a:schemeClr val="bg1"/>
                </a:solidFill>
              </a:rPr>
              <a:t>Co</a:t>
            </a:r>
            <a:r>
              <a:rPr lang="en-US" sz="3400" dirty="0"/>
              <a:t>mposition of the Santa Clara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a:src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4532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latin typeface="Calibri" panose="020F0502020204030204" pitchFamily="34" charset="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a:t>
            </a:r>
            <a:r>
              <a:rPr lang="en-US" b="1" dirty="0">
                <a:latin typeface="Calibri" panose="020F0502020204030204" pitchFamily="34" charset="0"/>
                <a:cs typeface="Calibri" panose="020F0502020204030204" pitchFamily="34" charset="0"/>
              </a:rPr>
              <a:t>nonpartisan</a:t>
            </a:r>
            <a:r>
              <a:rPr lang="en-US" dirty="0">
                <a:latin typeface="Calibri" panose="020F0502020204030204" pitchFamily="34" charset="0"/>
                <a:cs typeface="Calibri" panose="020F0502020204030204" pitchFamily="34" charset="0"/>
              </a:rPr>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83254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01483" y="24808"/>
            <a:ext cx="10515600" cy="1325563"/>
          </a:xfrm>
        </p:spPr>
        <p:txBody>
          <a:bodyPr>
            <a:normAutofit/>
          </a:bodyPr>
          <a:lstStyle/>
          <a:p>
            <a:r>
              <a:rPr lang="en-US" sz="3400" dirty="0"/>
              <a:t> </a:t>
            </a:r>
            <a:r>
              <a:rPr lang="en-US" sz="3400" dirty="0">
                <a:solidFill>
                  <a:schemeClr val="bg1"/>
                </a:solidFill>
              </a:rPr>
              <a:t>Co</a:t>
            </a:r>
            <a:r>
              <a:rPr lang="en-US" sz="3400" dirty="0"/>
              <a:t>mposition of the Santa Mateo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1395790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67171-D380-E284-8391-1EC43D776FF8}"/>
              </a:ext>
            </a:extLst>
          </p:cNvPr>
          <p:cNvSpPr>
            <a:spLocks noGrp="1"/>
          </p:cNvSpPr>
          <p:nvPr>
            <p:ph type="title"/>
          </p:nvPr>
        </p:nvSpPr>
        <p:spPr/>
        <p:txBody>
          <a:bodyPr/>
          <a:lstStyle/>
          <a:p>
            <a:r>
              <a:rPr lang="en-US" dirty="0"/>
              <a:t>More Local Charts</a:t>
            </a:r>
          </a:p>
        </p:txBody>
      </p:sp>
      <p:sp>
        <p:nvSpPr>
          <p:cNvPr id="3" name="Text Placeholder 2">
            <a:extLst>
              <a:ext uri="{FF2B5EF4-FFF2-40B4-BE49-F238E27FC236}">
                <a16:creationId xmlns:a16="http://schemas.microsoft.com/office/drawing/2014/main" id="{00086169-7B49-67F8-C722-ACA41E87DD86}"/>
              </a:ext>
            </a:extLst>
          </p:cNvPr>
          <p:cNvSpPr>
            <a:spLocks noGrp="1"/>
          </p:cNvSpPr>
          <p:nvPr>
            <p:ph type="body" idx="1"/>
          </p:nvPr>
        </p:nvSpPr>
        <p:spPr/>
        <p:txBody>
          <a:bodyPr/>
          <a:lstStyle/>
          <a:p>
            <a:r>
              <a:rPr lang="en-US" dirty="0" err="1"/>
              <a:t>www.NEEDEcon.org</a:t>
            </a:r>
            <a:r>
              <a:rPr lang="en-US" dirty="0"/>
              <a:t>/</a:t>
            </a:r>
            <a:r>
              <a:rPr lang="en-US" dirty="0" err="1"/>
              <a:t>LocalGraphs</a:t>
            </a:r>
            <a:endParaRPr lang="en-US" dirty="0"/>
          </a:p>
        </p:txBody>
      </p:sp>
      <p:sp>
        <p:nvSpPr>
          <p:cNvPr id="4" name="Slide Number Placeholder 3">
            <a:extLst>
              <a:ext uri="{FF2B5EF4-FFF2-40B4-BE49-F238E27FC236}">
                <a16:creationId xmlns:a16="http://schemas.microsoft.com/office/drawing/2014/main" id="{46B58BFC-ADB9-D7D8-46C0-CBE58851A7D8}"/>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3941440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2133-B8F4-E444-8925-B85C9CDCE971}"/>
              </a:ext>
            </a:extLst>
          </p:cNvPr>
          <p:cNvSpPr>
            <a:spLocks noGrp="1"/>
          </p:cNvSpPr>
          <p:nvPr>
            <p:ph type="title"/>
          </p:nvPr>
        </p:nvSpPr>
        <p:spPr/>
        <p:txBody>
          <a:bodyPr/>
          <a:lstStyle/>
          <a:p>
            <a:r>
              <a:rPr lang="en-US" dirty="0"/>
              <a:t>Economic Indicators</a:t>
            </a:r>
          </a:p>
        </p:txBody>
      </p:sp>
      <p:sp>
        <p:nvSpPr>
          <p:cNvPr id="3" name="Text Placeholder 2">
            <a:extLst>
              <a:ext uri="{FF2B5EF4-FFF2-40B4-BE49-F238E27FC236}">
                <a16:creationId xmlns:a16="http://schemas.microsoft.com/office/drawing/2014/main" id="{74E7F2E2-CDBB-454D-8411-7DB79FE3E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2C103-F7D3-4943-ABEE-FF90027BF6F5}"/>
              </a:ext>
            </a:extLst>
          </p:cNvPr>
          <p:cNvSpPr>
            <a:spLocks noGrp="1"/>
          </p:cNvSpPr>
          <p:nvPr>
            <p:ph type="sldNum" sz="quarter" idx="12"/>
          </p:nvPr>
        </p:nvSpPr>
        <p:spPr/>
        <p:txBody>
          <a:bodyPr/>
          <a:lstStyle/>
          <a:p>
            <a:fld id="{D9F085D5-EC86-4F6A-B501-C1359CB39116}" type="slidenum">
              <a:rPr lang="en-GB" smtClean="0"/>
              <a:t>22</a:t>
            </a:fld>
            <a:endParaRPr lang="en-GB"/>
          </a:p>
        </p:txBody>
      </p:sp>
    </p:spTree>
    <p:extLst>
      <p:ext uri="{BB962C8B-B14F-4D97-AF65-F5344CB8AC3E}">
        <p14:creationId xmlns:p14="http://schemas.microsoft.com/office/powerpoint/2010/main" val="3103023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2E73-5658-FE48-B187-7A8757314A4C}"/>
              </a:ext>
            </a:extLst>
          </p:cNvPr>
          <p:cNvSpPr>
            <a:spLocks noGrp="1"/>
          </p:cNvSpPr>
          <p:nvPr>
            <p:ph type="title"/>
          </p:nvPr>
        </p:nvSpPr>
        <p:spPr>
          <a:xfrm>
            <a:off x="710877" y="0"/>
            <a:ext cx="10515600" cy="1325563"/>
          </a:xfrm>
        </p:spPr>
        <p:txBody>
          <a:bodyPr/>
          <a:lstStyle/>
          <a:p>
            <a:r>
              <a:rPr lang="en-US" dirty="0">
                <a:solidFill>
                  <a:schemeClr val="bg1"/>
                </a:solidFill>
              </a:rPr>
              <a:t>Hea</a:t>
            </a:r>
            <a:r>
              <a:rPr lang="en-US" dirty="0"/>
              <a:t>dline: July 28, 2022</a:t>
            </a:r>
          </a:p>
        </p:txBody>
      </p:sp>
      <p:sp>
        <p:nvSpPr>
          <p:cNvPr id="4" name="Slide Number Placeholder 3">
            <a:extLst>
              <a:ext uri="{FF2B5EF4-FFF2-40B4-BE49-F238E27FC236}">
                <a16:creationId xmlns:a16="http://schemas.microsoft.com/office/drawing/2014/main" id="{3A8F0EE6-CFA7-0542-BB2D-BE935D166EC6}"/>
              </a:ext>
            </a:extLst>
          </p:cNvPr>
          <p:cNvSpPr>
            <a:spLocks noGrp="1"/>
          </p:cNvSpPr>
          <p:nvPr>
            <p:ph type="sldNum" sz="quarter" idx="12"/>
          </p:nvPr>
        </p:nvSpPr>
        <p:spPr/>
        <p:txBody>
          <a:bodyPr/>
          <a:lstStyle/>
          <a:p>
            <a:fld id="{D9F085D5-EC86-4F6A-B501-C1359CB39116}" type="slidenum">
              <a:rPr lang="en-GB" smtClean="0"/>
              <a:t>23</a:t>
            </a:fld>
            <a:endParaRPr lang="en-GB"/>
          </a:p>
        </p:txBody>
      </p:sp>
      <p:pic>
        <p:nvPicPr>
          <p:cNvPr id="5" name="Picture 4">
            <a:extLst>
              <a:ext uri="{FF2B5EF4-FFF2-40B4-BE49-F238E27FC236}">
                <a16:creationId xmlns:a16="http://schemas.microsoft.com/office/drawing/2014/main" id="{EFDAC8DE-55E7-8242-BAB4-B6C69AFC3BDA}"/>
              </a:ext>
            </a:extLst>
          </p:cNvPr>
          <p:cNvPicPr>
            <a:picLocks noChangeAspect="1"/>
          </p:cNvPicPr>
          <p:nvPr/>
        </p:nvPicPr>
        <p:blipFill>
          <a:blip r:embed="rId2"/>
          <a:stretch>
            <a:fillRect/>
          </a:stretch>
        </p:blipFill>
        <p:spPr>
          <a:xfrm>
            <a:off x="3100513" y="1631712"/>
            <a:ext cx="5990974" cy="3671887"/>
          </a:xfrm>
          <a:prstGeom prst="rect">
            <a:avLst/>
          </a:prstGeom>
        </p:spPr>
      </p:pic>
      <p:sp>
        <p:nvSpPr>
          <p:cNvPr id="3" name="TextBox 2">
            <a:extLst>
              <a:ext uri="{FF2B5EF4-FFF2-40B4-BE49-F238E27FC236}">
                <a16:creationId xmlns:a16="http://schemas.microsoft.com/office/drawing/2014/main" id="{4CDCB1D7-CD4D-1B88-CFDB-49B9FCB48AB5}"/>
              </a:ext>
            </a:extLst>
          </p:cNvPr>
          <p:cNvSpPr txBox="1"/>
          <p:nvPr/>
        </p:nvSpPr>
        <p:spPr>
          <a:xfrm rot="19314356">
            <a:off x="4260792" y="3423951"/>
            <a:ext cx="2595006" cy="707886"/>
          </a:xfrm>
          <a:prstGeom prst="rect">
            <a:avLst/>
          </a:prstGeom>
          <a:solidFill>
            <a:schemeClr val="bg1"/>
          </a:solidFill>
        </p:spPr>
        <p:txBody>
          <a:bodyPr wrap="none" rtlCol="0">
            <a:spAutoFit/>
          </a:bodyPr>
          <a:lstStyle/>
          <a:p>
            <a:r>
              <a:rPr lang="en-US" sz="4000" dirty="0"/>
              <a:t>Old news….</a:t>
            </a:r>
          </a:p>
        </p:txBody>
      </p:sp>
    </p:spTree>
    <p:extLst>
      <p:ext uri="{BB962C8B-B14F-4D97-AF65-F5344CB8AC3E}">
        <p14:creationId xmlns:p14="http://schemas.microsoft.com/office/powerpoint/2010/main" val="1187092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75271" y="0"/>
            <a:ext cx="10515600" cy="1325563"/>
          </a:xfrm>
        </p:spPr>
        <p:txBody>
          <a:bodyPr/>
          <a:lstStyle/>
          <a:p>
            <a:r>
              <a:rPr lang="en-US" dirty="0">
                <a:solidFill>
                  <a:schemeClr val="bg1"/>
                </a:solidFill>
              </a:rPr>
              <a:t>GD</a:t>
            </a:r>
            <a:r>
              <a:rPr lang="en-US" dirty="0"/>
              <a:t>P: Quarterly Growth</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8" name="Content Placeholder 7">
            <a:extLst>
              <a:ext uri="{FF2B5EF4-FFF2-40B4-BE49-F238E27FC236}">
                <a16:creationId xmlns:a16="http://schemas.microsoft.com/office/drawing/2014/main" id="{823A3308-D906-5147-B47A-A7F3A6636337}"/>
              </a:ext>
            </a:extLst>
          </p:cNvPr>
          <p:cNvPicPr>
            <a:picLocks noGrp="1" noChangeAspect="1"/>
          </p:cNvPicPr>
          <p:nvPr>
            <p:ph idx="1"/>
          </p:nvPr>
        </p:nvPicPr>
        <p:blipFill>
          <a:blip r:embed="rId3" r:link="rId4"/>
          <a:srcRect/>
          <a:stretch>
            <a:fillRect/>
          </a:stretch>
        </p:blipFill>
        <p:spPr>
          <a:xfrm>
            <a:off x="946150" y="1080376"/>
            <a:ext cx="10299700" cy="5149850"/>
          </a:xfrm>
        </p:spPr>
      </p:pic>
      <p:sp>
        <p:nvSpPr>
          <p:cNvPr id="3" name="TextBox 2">
            <a:extLst>
              <a:ext uri="{FF2B5EF4-FFF2-40B4-BE49-F238E27FC236}">
                <a16:creationId xmlns:a16="http://schemas.microsoft.com/office/drawing/2014/main" id="{9BDC9842-7485-78E4-5DCA-8464EC1F3057}"/>
              </a:ext>
            </a:extLst>
          </p:cNvPr>
          <p:cNvSpPr txBox="1"/>
          <p:nvPr/>
        </p:nvSpPr>
        <p:spPr>
          <a:xfrm>
            <a:off x="7657694" y="1325563"/>
            <a:ext cx="1568058" cy="1200329"/>
          </a:xfrm>
          <a:prstGeom prst="rect">
            <a:avLst/>
          </a:prstGeom>
          <a:noFill/>
        </p:spPr>
        <p:txBody>
          <a:bodyPr wrap="none" rtlCol="0">
            <a:spAutoFit/>
          </a:bodyPr>
          <a:lstStyle/>
          <a:p>
            <a:r>
              <a:rPr lang="en-US" dirty="0"/>
              <a:t>Q3-2022: 3.2%</a:t>
            </a:r>
          </a:p>
          <a:p>
            <a:r>
              <a:rPr lang="en-US" dirty="0"/>
              <a:t>Q4-2022: 2.6%</a:t>
            </a:r>
          </a:p>
          <a:p>
            <a:r>
              <a:rPr lang="en-US" dirty="0"/>
              <a:t>Q1-2023:	2.0%</a:t>
            </a:r>
          </a:p>
          <a:p>
            <a:r>
              <a:rPr lang="en-US" dirty="0"/>
              <a:t>Q2-2023: 2.1%</a:t>
            </a:r>
          </a:p>
        </p:txBody>
      </p:sp>
    </p:spTree>
    <p:extLst>
      <p:ext uri="{BB962C8B-B14F-4D97-AF65-F5344CB8AC3E}">
        <p14:creationId xmlns:p14="http://schemas.microsoft.com/office/powerpoint/2010/main" val="2561679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EED9167-0C90-0249-AC37-95007AA09B07}"/>
              </a:ext>
            </a:extLst>
          </p:cNvPr>
          <p:cNvPicPr>
            <a:picLocks noGrp="1" noChangeAspect="1"/>
          </p:cNvPicPr>
          <p:nvPr>
            <p:ph idx="1"/>
          </p:nvPr>
        </p:nvPicPr>
        <p:blipFill>
          <a:blip r:embed="rId2" r:link="rId3"/>
          <a:srcRect/>
          <a:stretch>
            <a:fillRect/>
          </a:stretch>
        </p:blipFill>
        <p:spPr>
          <a:xfrm>
            <a:off x="867384" y="1088877"/>
            <a:ext cx="10282698" cy="5141349"/>
          </a:xfrm>
        </p:spPr>
      </p:pic>
      <p:sp>
        <p:nvSpPr>
          <p:cNvPr id="2" name="Title 1">
            <a:extLst>
              <a:ext uri="{FF2B5EF4-FFF2-40B4-BE49-F238E27FC236}">
                <a16:creationId xmlns:a16="http://schemas.microsoft.com/office/drawing/2014/main" id="{80C4BD39-2117-415E-A656-F9F391A090A3}"/>
              </a:ext>
            </a:extLst>
          </p:cNvPr>
          <p:cNvSpPr>
            <a:spLocks noGrp="1"/>
          </p:cNvSpPr>
          <p:nvPr>
            <p:ph type="title"/>
          </p:nvPr>
        </p:nvSpPr>
        <p:spPr>
          <a:xfrm>
            <a:off x="867384" y="0"/>
            <a:ext cx="10515600" cy="1325563"/>
          </a:xfrm>
        </p:spPr>
        <p:txBody>
          <a:bodyPr/>
          <a:lstStyle/>
          <a:p>
            <a:r>
              <a:rPr lang="en-US" dirty="0">
                <a:solidFill>
                  <a:schemeClr val="bg1"/>
                </a:solidFill>
              </a:rPr>
              <a:t>GD</a:t>
            </a:r>
            <a:r>
              <a:rPr lang="en-US" dirty="0"/>
              <a:t>P Trajectory: Pandemic Plunge!</a:t>
            </a:r>
          </a:p>
        </p:txBody>
      </p:sp>
      <p:sp>
        <p:nvSpPr>
          <p:cNvPr id="4" name="Slide Number Placeholder 3">
            <a:extLst>
              <a:ext uri="{FF2B5EF4-FFF2-40B4-BE49-F238E27FC236}">
                <a16:creationId xmlns:a16="http://schemas.microsoft.com/office/drawing/2014/main" id="{48C952D9-4526-4892-AD54-F2C1EC1381AA}"/>
              </a:ext>
            </a:extLst>
          </p:cNvPr>
          <p:cNvSpPr>
            <a:spLocks noGrp="1"/>
          </p:cNvSpPr>
          <p:nvPr>
            <p:ph type="sldNum" sz="quarter" idx="12"/>
          </p:nvPr>
        </p:nvSpPr>
        <p:spPr/>
        <p:txBody>
          <a:bodyPr/>
          <a:lstStyle/>
          <a:p>
            <a:fld id="{D9F085D5-EC86-4F6A-B501-C1359CB39116}" type="slidenum">
              <a:rPr lang="en-GB" smtClean="0"/>
              <a:t>25</a:t>
            </a:fld>
            <a:endParaRPr lang="en-GB" dirty="0"/>
          </a:p>
        </p:txBody>
      </p:sp>
      <p:sp>
        <p:nvSpPr>
          <p:cNvPr id="11" name="TextBox 10">
            <a:extLst>
              <a:ext uri="{FF2B5EF4-FFF2-40B4-BE49-F238E27FC236}">
                <a16:creationId xmlns:a16="http://schemas.microsoft.com/office/drawing/2014/main" id="{7F2B28F7-D760-44C1-A506-2B4A4A778A45}"/>
              </a:ext>
            </a:extLst>
          </p:cNvPr>
          <p:cNvSpPr txBox="1"/>
          <p:nvPr/>
        </p:nvSpPr>
        <p:spPr>
          <a:xfrm>
            <a:off x="6635393" y="3429000"/>
            <a:ext cx="4149837" cy="1015663"/>
          </a:xfrm>
          <a:prstGeom prst="rect">
            <a:avLst/>
          </a:prstGeom>
          <a:noFill/>
        </p:spPr>
        <p:txBody>
          <a:bodyPr wrap="square" rtlCol="0">
            <a:spAutoFit/>
          </a:bodyPr>
          <a:lstStyle/>
          <a:p>
            <a:r>
              <a:rPr lang="en-US" sz="2000" dirty="0">
                <a:solidFill>
                  <a:srgbClr val="7030A0"/>
                </a:solidFill>
              </a:rPr>
              <a:t>GDP is:</a:t>
            </a:r>
          </a:p>
          <a:p>
            <a:pPr marL="342900" indent="-342900">
              <a:buFontTx/>
              <a:buChar char="-"/>
            </a:pPr>
            <a:r>
              <a:rPr lang="en-US" sz="2000" dirty="0">
                <a:solidFill>
                  <a:srgbClr val="7030A0"/>
                </a:solidFill>
              </a:rPr>
              <a:t>$0.3 Trillion below 2019 forecast.</a:t>
            </a:r>
          </a:p>
          <a:p>
            <a:pPr marL="342900" indent="-342900">
              <a:buFontTx/>
              <a:buChar char="-"/>
            </a:pPr>
            <a:r>
              <a:rPr lang="en-US" sz="2000" dirty="0">
                <a:solidFill>
                  <a:srgbClr val="7030A0"/>
                </a:solidFill>
              </a:rPr>
              <a:t>$1.4 Trillion ABOVE 2019-Q4 level.</a:t>
            </a:r>
          </a:p>
        </p:txBody>
      </p:sp>
    </p:spTree>
    <p:extLst>
      <p:ext uri="{BB962C8B-B14F-4D97-AF65-F5344CB8AC3E}">
        <p14:creationId xmlns:p14="http://schemas.microsoft.com/office/powerpoint/2010/main" val="169853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a:xfrm>
            <a:off x="796160" y="0"/>
            <a:ext cx="10515600" cy="1325563"/>
          </a:xfrm>
        </p:spPr>
        <p:txBody>
          <a:bodyPr/>
          <a:lstStyle/>
          <a:p>
            <a:r>
              <a:rPr lang="en-US" dirty="0">
                <a:solidFill>
                  <a:schemeClr val="bg1"/>
                </a:solidFill>
              </a:rPr>
              <a:t>“Ac</a:t>
            </a:r>
            <a:r>
              <a:rPr lang="en-US" dirty="0"/>
              <a:t>counting” for GDP</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drive GDP growth. </a:t>
            </a:r>
          </a:p>
          <a:p>
            <a:pPr lvl="1"/>
            <a:r>
              <a:rPr lang="en-US" dirty="0"/>
              <a:t>GDP is the sum of four categories of spending:</a:t>
            </a:r>
          </a:p>
          <a:p>
            <a:pPr lvl="2"/>
            <a:r>
              <a:rPr lang="en-US" dirty="0"/>
              <a:t>Consumption </a:t>
            </a:r>
          </a:p>
          <a:p>
            <a:pPr lvl="2"/>
            <a:r>
              <a:rPr lang="en-US" dirty="0"/>
              <a:t>Investment </a:t>
            </a:r>
          </a:p>
          <a:p>
            <a:pPr lvl="3"/>
            <a:r>
              <a:rPr lang="en-US" dirty="0"/>
              <a:t>Plant and equipment, residential real estate, and inventories.</a:t>
            </a:r>
          </a:p>
          <a:p>
            <a:pPr lvl="2"/>
            <a:r>
              <a:rPr lang="en-US" dirty="0"/>
              <a:t>Government spending </a:t>
            </a:r>
          </a:p>
          <a:p>
            <a:pPr lvl="2"/>
            <a:r>
              <a:rPr lang="en-US" dirty="0"/>
              <a:t>Net Exports: Exports – Imports</a:t>
            </a:r>
          </a:p>
          <a:p>
            <a:pPr marL="914400" lvl="2" indent="0">
              <a:buNone/>
            </a:pPr>
            <a:endParaRPr lang="en-US" dirty="0"/>
          </a:p>
          <a:p>
            <a:r>
              <a:rPr lang="en-US" dirty="0"/>
              <a:t>GDP = Consumption + Investment + Government + Net Exports</a:t>
            </a:r>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1739391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BE38-A826-CC49-BCDD-8B255A35A0F6}"/>
              </a:ext>
            </a:extLst>
          </p:cNvPr>
          <p:cNvSpPr>
            <a:spLocks noGrp="1"/>
          </p:cNvSpPr>
          <p:nvPr>
            <p:ph type="title"/>
          </p:nvPr>
        </p:nvSpPr>
        <p:spPr>
          <a:xfrm>
            <a:off x="764630" y="0"/>
            <a:ext cx="10515600" cy="1325563"/>
          </a:xfrm>
        </p:spPr>
        <p:txBody>
          <a:bodyPr/>
          <a:lstStyle/>
          <a:p>
            <a:r>
              <a:rPr lang="en-US" dirty="0">
                <a:solidFill>
                  <a:schemeClr val="bg1"/>
                </a:solidFill>
              </a:rPr>
              <a:t>A</a:t>
            </a:r>
            <a:r>
              <a:rPr lang="en-US" dirty="0"/>
              <a:t> </a:t>
            </a:r>
            <a:r>
              <a:rPr lang="en-US" dirty="0">
                <a:solidFill>
                  <a:schemeClr val="bg1"/>
                </a:solidFill>
              </a:rPr>
              <a:t>N</a:t>
            </a:r>
            <a:r>
              <a:rPr lang="en-US" dirty="0"/>
              <a:t>ote on Imports and GDP</a:t>
            </a:r>
          </a:p>
        </p:txBody>
      </p:sp>
      <p:sp>
        <p:nvSpPr>
          <p:cNvPr id="3" name="Content Placeholder 2">
            <a:extLst>
              <a:ext uri="{FF2B5EF4-FFF2-40B4-BE49-F238E27FC236}">
                <a16:creationId xmlns:a16="http://schemas.microsoft.com/office/drawing/2014/main" id="{098DAE92-E86C-A14E-8D32-7269318371FD}"/>
              </a:ext>
            </a:extLst>
          </p:cNvPr>
          <p:cNvSpPr>
            <a:spLocks noGrp="1"/>
          </p:cNvSpPr>
          <p:nvPr>
            <p:ph idx="1"/>
          </p:nvPr>
        </p:nvSpPr>
        <p:spPr/>
        <p:txBody>
          <a:bodyPr/>
          <a:lstStyle/>
          <a:p>
            <a:r>
              <a:rPr lang="en-US" dirty="0"/>
              <a:t>GDP = Consumption + Investment + Government + Net Exports</a:t>
            </a:r>
          </a:p>
          <a:p>
            <a:pPr lvl="1"/>
            <a:r>
              <a:rPr lang="en-US" dirty="0"/>
              <a:t>Net Exports = Exports – Imports</a:t>
            </a:r>
          </a:p>
          <a:p>
            <a:r>
              <a:rPr lang="en-US" dirty="0"/>
              <a:t>Gives the impression that IMPORTS are bad for GDP</a:t>
            </a:r>
          </a:p>
          <a:p>
            <a:pPr lvl="1"/>
            <a:r>
              <a:rPr lang="en-US" dirty="0"/>
              <a:t>They are not.</a:t>
            </a:r>
          </a:p>
          <a:p>
            <a:pPr lvl="1"/>
            <a:r>
              <a:rPr lang="en-US" dirty="0"/>
              <a:t>They are merely subtracted from the equation because the measurement of consumption, investment, and government all include imports.</a:t>
            </a:r>
          </a:p>
          <a:p>
            <a:pPr lvl="1"/>
            <a:endParaRPr lang="en-US" dirty="0"/>
          </a:p>
          <a:p>
            <a:r>
              <a:rPr lang="en-US" dirty="0"/>
              <a:t>Calculating Gross DOMESTIC Production must exclude IMPORTS</a:t>
            </a:r>
          </a:p>
          <a:p>
            <a:pPr lvl="1"/>
            <a:r>
              <a:rPr lang="en-US" dirty="0"/>
              <a:t>It is merely an accounting identity.</a:t>
            </a:r>
          </a:p>
        </p:txBody>
      </p:sp>
      <p:sp>
        <p:nvSpPr>
          <p:cNvPr id="4" name="Slide Number Placeholder 3">
            <a:extLst>
              <a:ext uri="{FF2B5EF4-FFF2-40B4-BE49-F238E27FC236}">
                <a16:creationId xmlns:a16="http://schemas.microsoft.com/office/drawing/2014/main" id="{5B36F8E4-193E-3D4F-A132-0C61A020A01D}"/>
              </a:ext>
            </a:extLst>
          </p:cNvPr>
          <p:cNvSpPr>
            <a:spLocks noGrp="1"/>
          </p:cNvSpPr>
          <p:nvPr>
            <p:ph type="sldNum" sz="quarter" idx="12"/>
          </p:nvPr>
        </p:nvSpPr>
        <p:spPr/>
        <p:txBody>
          <a:bodyPr/>
          <a:lstStyle/>
          <a:p>
            <a:fld id="{D9F085D5-EC86-4F6A-B501-C1359CB39116}" type="slidenum">
              <a:rPr lang="en-GB" smtClean="0"/>
              <a:t>27</a:t>
            </a:fld>
            <a:endParaRPr lang="en-GB"/>
          </a:p>
        </p:txBody>
      </p:sp>
    </p:spTree>
    <p:extLst>
      <p:ext uri="{BB962C8B-B14F-4D97-AF65-F5344CB8AC3E}">
        <p14:creationId xmlns:p14="http://schemas.microsoft.com/office/powerpoint/2010/main" val="3443358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CD5-F452-414A-9AFA-4A71BB07FAAA}"/>
              </a:ext>
            </a:extLst>
          </p:cNvPr>
          <p:cNvSpPr>
            <a:spLocks noGrp="1"/>
          </p:cNvSpPr>
          <p:nvPr>
            <p:ph type="title"/>
          </p:nvPr>
        </p:nvSpPr>
        <p:spPr>
          <a:xfrm>
            <a:off x="859220" y="0"/>
            <a:ext cx="10515600" cy="1325563"/>
          </a:xfrm>
        </p:spPr>
        <p:txBody>
          <a:bodyPr/>
          <a:lstStyle/>
          <a:p>
            <a:r>
              <a:rPr lang="en-US" dirty="0">
                <a:solidFill>
                  <a:schemeClr val="bg1"/>
                </a:solidFill>
              </a:rPr>
              <a:t> Co</a:t>
            </a:r>
            <a:r>
              <a:rPr lang="en-US" dirty="0"/>
              <a:t>mposition of GDP</a:t>
            </a:r>
          </a:p>
        </p:txBody>
      </p:sp>
      <p:sp>
        <p:nvSpPr>
          <p:cNvPr id="4" name="Slide Number Placeholder 3">
            <a:extLst>
              <a:ext uri="{FF2B5EF4-FFF2-40B4-BE49-F238E27FC236}">
                <a16:creationId xmlns:a16="http://schemas.microsoft.com/office/drawing/2014/main" id="{08649114-11D2-E541-B16B-85110DDED253}"/>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9" name="Content Placeholder 8">
            <a:extLst>
              <a:ext uri="{FF2B5EF4-FFF2-40B4-BE49-F238E27FC236}">
                <a16:creationId xmlns:a16="http://schemas.microsoft.com/office/drawing/2014/main" id="{37946807-EF1E-D741-8C1B-E5A2E0A000EC}"/>
              </a:ext>
            </a:extLst>
          </p:cNvPr>
          <p:cNvPicPr>
            <a:picLocks noGrp="1" noChangeAspect="1"/>
          </p:cNvPicPr>
          <p:nvPr>
            <p:ph idx="1"/>
          </p:nvPr>
        </p:nvPicPr>
        <p:blipFill>
          <a:blip r:embed="rId3" r:link="rId4"/>
          <a:srcRect/>
          <a:stretch>
            <a:fillRect/>
          </a:stretch>
        </p:blipFill>
        <p:spPr>
          <a:xfrm>
            <a:off x="1017588" y="1151814"/>
            <a:ext cx="10156824" cy="5078412"/>
          </a:xfrm>
        </p:spPr>
      </p:pic>
    </p:spTree>
    <p:extLst>
      <p:ext uri="{BB962C8B-B14F-4D97-AF65-F5344CB8AC3E}">
        <p14:creationId xmlns:p14="http://schemas.microsoft.com/office/powerpoint/2010/main" val="2329760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Consumption</a:t>
            </a:r>
          </a:p>
        </p:txBody>
      </p:sp>
      <p:sp>
        <p:nvSpPr>
          <p:cNvPr id="4" name="Slide Number Placeholder 3"/>
          <p:cNvSpPr>
            <a:spLocks noGrp="1"/>
          </p:cNvSpPr>
          <p:nvPr>
            <p:ph type="sldNum" sz="quarter" idx="12"/>
          </p:nvPr>
        </p:nvSpPr>
        <p:spPr/>
        <p:txBody>
          <a:bodyPr/>
          <a:lstStyle/>
          <a:p>
            <a:fld id="{D9F085D5-EC86-4F6A-B501-C1359CB39116}" type="slidenum">
              <a:rPr lang="en-GB" smtClean="0"/>
              <a:t>29</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9" cy="5030994"/>
          </a:xfrm>
        </p:spPr>
      </p:pic>
    </p:spTree>
    <p:extLst>
      <p:ext uri="{BB962C8B-B14F-4D97-AF65-F5344CB8AC3E}">
        <p14:creationId xmlns:p14="http://schemas.microsoft.com/office/powerpoint/2010/main" val="806008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a:xfrm>
            <a:off x="790700" y="0"/>
            <a:ext cx="10515600" cy="1325563"/>
          </a:xfrm>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4 Nobel Prize Winners</a:t>
            </a:r>
          </a:p>
          <a:p>
            <a:pPr lvl="2"/>
            <a:r>
              <a:rPr lang="en-US" dirty="0" err="1"/>
              <a:t>Akerlof</a:t>
            </a:r>
            <a:r>
              <a:rPr lang="en-US" dirty="0"/>
              <a:t>, Smith, </a:t>
            </a:r>
            <a:r>
              <a:rPr lang="en-US" dirty="0" err="1"/>
              <a:t>Maskin</a:t>
            </a:r>
            <a:r>
              <a:rPr lang="en-US" dirty="0"/>
              <a:t>, Bernanke</a:t>
            </a:r>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48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95274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918003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9A31-5B83-304E-A038-6D1B24E9D57C}"/>
              </a:ext>
            </a:extLst>
          </p:cNvPr>
          <p:cNvSpPr>
            <a:spLocks noGrp="1"/>
          </p:cNvSpPr>
          <p:nvPr>
            <p:ph type="title"/>
          </p:nvPr>
        </p:nvSpPr>
        <p:spPr>
          <a:xfrm>
            <a:off x="833684" y="0"/>
            <a:ext cx="10515600" cy="1325563"/>
          </a:xfrm>
        </p:spPr>
        <p:txBody>
          <a:bodyPr/>
          <a:lstStyle/>
          <a:p>
            <a:r>
              <a:rPr lang="en-US" dirty="0">
                <a:solidFill>
                  <a:schemeClr val="bg1"/>
                </a:solidFill>
              </a:rPr>
              <a:t>Ret</a:t>
            </a:r>
            <a:r>
              <a:rPr lang="en-US" dirty="0"/>
              <a:t>ail Sales Remain Elevated!</a:t>
            </a:r>
          </a:p>
        </p:txBody>
      </p:sp>
      <p:pic>
        <p:nvPicPr>
          <p:cNvPr id="6" name="Content Placeholder 5" descr="Chart, line chart&#10;&#10;Description automatically generated">
            <a:extLst>
              <a:ext uri="{FF2B5EF4-FFF2-40B4-BE49-F238E27FC236}">
                <a16:creationId xmlns:a16="http://schemas.microsoft.com/office/drawing/2014/main" id="{7D04E911-8F3B-1D4B-92BE-075479DAE044}"/>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A7A950F4-B854-9849-B6AE-1A0B67287598}"/>
              </a:ext>
            </a:extLst>
          </p:cNvPr>
          <p:cNvSpPr>
            <a:spLocks noGrp="1"/>
          </p:cNvSpPr>
          <p:nvPr>
            <p:ph type="sldNum" sz="quarter" idx="12"/>
          </p:nvPr>
        </p:nvSpPr>
        <p:spPr/>
        <p:txBody>
          <a:bodyPr/>
          <a:lstStyle/>
          <a:p>
            <a:fld id="{D9F085D5-EC86-4F6A-B501-C1359CB39116}" type="slidenum">
              <a:rPr lang="en-GB" smtClean="0"/>
              <a:t>31</a:t>
            </a:fld>
            <a:endParaRPr lang="en-GB"/>
          </a:p>
        </p:txBody>
      </p:sp>
    </p:spTree>
    <p:extLst>
      <p:ext uri="{BB962C8B-B14F-4D97-AF65-F5344CB8AC3E}">
        <p14:creationId xmlns:p14="http://schemas.microsoft.com/office/powerpoint/2010/main" val="35664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Residential Investment</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E1D49E36-1AF3-1042-8158-1AA161274C27}"/>
              </a:ext>
            </a:extLst>
          </p:cNvPr>
          <p:cNvSpPr/>
          <p:nvPr/>
        </p:nvSpPr>
        <p:spPr>
          <a:xfrm>
            <a:off x="9943378" y="2520301"/>
            <a:ext cx="1068222"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730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Inventories</a:t>
            </a:r>
          </a:p>
        </p:txBody>
      </p:sp>
      <p:sp>
        <p:nvSpPr>
          <p:cNvPr id="4" name="Slide Number Placeholder 3"/>
          <p:cNvSpPr>
            <a:spLocks noGrp="1"/>
          </p:cNvSpPr>
          <p:nvPr>
            <p:ph type="sldNum" sz="quarter" idx="12"/>
          </p:nvPr>
        </p:nvSpPr>
        <p:spPr/>
        <p:txBody>
          <a:bodyPr/>
          <a:lstStyle/>
          <a:p>
            <a:fld id="{D9F085D5-EC86-4F6A-B501-C1359CB39116}" type="slidenum">
              <a:rPr lang="en-GB" smtClean="0"/>
              <a:t>33</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8" cy="5030994"/>
          </a:xfrm>
        </p:spPr>
      </p:pic>
      <p:sp>
        <p:nvSpPr>
          <p:cNvPr id="3" name="Rectangle 2">
            <a:extLst>
              <a:ext uri="{FF2B5EF4-FFF2-40B4-BE49-F238E27FC236}">
                <a16:creationId xmlns:a16="http://schemas.microsoft.com/office/drawing/2014/main" id="{BFE3782F-4718-5844-9221-9DCEE51FE5CC}"/>
              </a:ext>
            </a:extLst>
          </p:cNvPr>
          <p:cNvSpPr/>
          <p:nvPr/>
        </p:nvSpPr>
        <p:spPr>
          <a:xfrm>
            <a:off x="9771530" y="2236763"/>
            <a:ext cx="1243800"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88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CD1F5A91-3A71-0A42-B4DD-2D81DAC41220}"/>
              </a:ext>
            </a:extLst>
          </p:cNvPr>
          <p:cNvSpPr/>
          <p:nvPr/>
        </p:nvSpPr>
        <p:spPr>
          <a:xfrm>
            <a:off x="9681882" y="2068735"/>
            <a:ext cx="1333448" cy="1325563"/>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116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1F3-3360-784A-BFFF-A5813789BDBB}"/>
              </a:ext>
            </a:extLst>
          </p:cNvPr>
          <p:cNvSpPr>
            <a:spLocks noGrp="1"/>
          </p:cNvSpPr>
          <p:nvPr>
            <p:ph type="title"/>
          </p:nvPr>
        </p:nvSpPr>
        <p:spPr>
          <a:xfrm>
            <a:off x="846940" y="31530"/>
            <a:ext cx="10515600" cy="1325563"/>
          </a:xfrm>
        </p:spPr>
        <p:txBody>
          <a:bodyPr/>
          <a:lstStyle/>
          <a:p>
            <a:r>
              <a:rPr lang="en-US" dirty="0">
                <a:solidFill>
                  <a:schemeClr val="bg1"/>
                </a:solidFill>
              </a:rPr>
              <a:t>Ind</a:t>
            </a:r>
            <a:r>
              <a:rPr lang="en-US" dirty="0"/>
              <a:t>ustrial Production (</a:t>
            </a:r>
            <a:r>
              <a:rPr lang="en-US" dirty="0" err="1"/>
              <a:t>Manuf</a:t>
            </a:r>
            <a:r>
              <a:rPr lang="en-US" dirty="0"/>
              <a:t>, Util, Mining)</a:t>
            </a:r>
          </a:p>
        </p:txBody>
      </p:sp>
      <p:pic>
        <p:nvPicPr>
          <p:cNvPr id="6" name="Content Placeholder 5" descr="Chart, line chart&#10;&#10;Description automatically generated">
            <a:extLst>
              <a:ext uri="{FF2B5EF4-FFF2-40B4-BE49-F238E27FC236}">
                <a16:creationId xmlns:a16="http://schemas.microsoft.com/office/drawing/2014/main" id="{07581432-9301-3D48-A570-7F5B244217B1}"/>
              </a:ext>
            </a:extLst>
          </p:cNvPr>
          <p:cNvPicPr>
            <a:picLocks noGrp="1" noChangeAspect="1"/>
          </p:cNvPicPr>
          <p:nvPr>
            <p:ph idx="1"/>
          </p:nvPr>
        </p:nvPicPr>
        <p:blipFill>
          <a:blip r:embed="rId2" r:link="rId3"/>
          <a:stretch>
            <a:fillRect/>
          </a:stretch>
        </p:blipFill>
        <p:spPr>
          <a:xfrm>
            <a:off x="1295400" y="1201026"/>
            <a:ext cx="10058400" cy="5029200"/>
          </a:xfrm>
        </p:spPr>
      </p:pic>
      <p:sp>
        <p:nvSpPr>
          <p:cNvPr id="4" name="Slide Number Placeholder 3">
            <a:extLst>
              <a:ext uri="{FF2B5EF4-FFF2-40B4-BE49-F238E27FC236}">
                <a16:creationId xmlns:a16="http://schemas.microsoft.com/office/drawing/2014/main" id="{3342A491-EB7B-E64A-B8E4-309882B79610}"/>
              </a:ext>
            </a:extLst>
          </p:cNvPr>
          <p:cNvSpPr>
            <a:spLocks noGrp="1"/>
          </p:cNvSpPr>
          <p:nvPr>
            <p:ph type="sldNum" sz="quarter" idx="12"/>
          </p:nvPr>
        </p:nvSpPr>
        <p:spPr/>
        <p:txBody>
          <a:bodyPr/>
          <a:lstStyle/>
          <a:p>
            <a:fld id="{D9F085D5-EC86-4F6A-B501-C1359CB39116}" type="slidenum">
              <a:rPr lang="en-GB" smtClean="0"/>
              <a:t>35</a:t>
            </a:fld>
            <a:endParaRPr lang="en-GB"/>
          </a:p>
        </p:txBody>
      </p:sp>
    </p:spTree>
    <p:extLst>
      <p:ext uri="{BB962C8B-B14F-4D97-AF65-F5344CB8AC3E}">
        <p14:creationId xmlns:p14="http://schemas.microsoft.com/office/powerpoint/2010/main" val="1038086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7C0D-9F6D-4440-B704-AC17EC9B0658}"/>
              </a:ext>
            </a:extLst>
          </p:cNvPr>
          <p:cNvSpPr>
            <a:spLocks noGrp="1"/>
          </p:cNvSpPr>
          <p:nvPr>
            <p:ph type="title"/>
          </p:nvPr>
        </p:nvSpPr>
        <p:spPr/>
        <p:txBody>
          <a:bodyPr/>
          <a:lstStyle/>
          <a:p>
            <a:r>
              <a:rPr lang="en-US" dirty="0"/>
              <a:t>Employment</a:t>
            </a:r>
          </a:p>
        </p:txBody>
      </p:sp>
      <p:sp>
        <p:nvSpPr>
          <p:cNvPr id="3" name="Text Placeholder 2">
            <a:extLst>
              <a:ext uri="{FF2B5EF4-FFF2-40B4-BE49-F238E27FC236}">
                <a16:creationId xmlns:a16="http://schemas.microsoft.com/office/drawing/2014/main" id="{C9A84CDE-8DB8-3C48-A0F9-9FFDB30F88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073637-CAFF-2448-9F99-FF79A1C69E87}"/>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3405251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950"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3557500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322"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
        <p:nvSpPr>
          <p:cNvPr id="3" name="TextBox 2">
            <a:extLst>
              <a:ext uri="{FF2B5EF4-FFF2-40B4-BE49-F238E27FC236}">
                <a16:creationId xmlns:a16="http://schemas.microsoft.com/office/drawing/2014/main" id="{D4DC8EA9-8691-8542-8EE8-2504701EDF7B}"/>
              </a:ext>
            </a:extLst>
          </p:cNvPr>
          <p:cNvSpPr txBox="1"/>
          <p:nvPr/>
        </p:nvSpPr>
        <p:spPr>
          <a:xfrm>
            <a:off x="8550829" y="1848254"/>
            <a:ext cx="1897635" cy="923330"/>
          </a:xfrm>
          <a:prstGeom prst="rect">
            <a:avLst/>
          </a:prstGeom>
          <a:noFill/>
        </p:spPr>
        <p:txBody>
          <a:bodyPr wrap="none" rtlCol="0">
            <a:spAutoFit/>
          </a:bodyPr>
          <a:lstStyle/>
          <a:p>
            <a:r>
              <a:rPr lang="en-US" dirty="0"/>
              <a:t>June: 	105,000</a:t>
            </a:r>
          </a:p>
          <a:p>
            <a:r>
              <a:rPr lang="en-US" dirty="0"/>
              <a:t>July:     	157,000</a:t>
            </a:r>
          </a:p>
          <a:p>
            <a:r>
              <a:rPr lang="en-US" dirty="0"/>
              <a:t>Aug:	187,000</a:t>
            </a:r>
          </a:p>
        </p:txBody>
      </p:sp>
    </p:spTree>
    <p:extLst>
      <p:ext uri="{BB962C8B-B14F-4D97-AF65-F5344CB8AC3E}">
        <p14:creationId xmlns:p14="http://schemas.microsoft.com/office/powerpoint/2010/main" val="146642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11BA220B-7EE2-9043-A729-4472610F60DF}"/>
              </a:ext>
            </a:extLst>
          </p:cNvPr>
          <p:cNvSpPr txBox="1"/>
          <p:nvPr/>
        </p:nvSpPr>
        <p:spPr>
          <a:xfrm>
            <a:off x="6293567" y="3346294"/>
            <a:ext cx="4668723" cy="738664"/>
          </a:xfrm>
          <a:prstGeom prst="rect">
            <a:avLst/>
          </a:prstGeom>
          <a:solidFill>
            <a:schemeClr val="bg1"/>
          </a:solidFill>
        </p:spPr>
        <p:txBody>
          <a:bodyPr wrap="square" rtlCol="0">
            <a:spAutoFit/>
          </a:bodyPr>
          <a:lstStyle/>
          <a:p>
            <a:r>
              <a:rPr lang="en-US" sz="2100" dirty="0"/>
              <a:t>4.0 Million ABOVE February, 2020.</a:t>
            </a:r>
          </a:p>
          <a:p>
            <a:r>
              <a:rPr lang="en-US" sz="2100" dirty="0"/>
              <a:t>5.2 Million BELOW where we should be.</a:t>
            </a:r>
          </a:p>
        </p:txBody>
      </p:sp>
    </p:spTree>
    <p:extLst>
      <p:ext uri="{BB962C8B-B14F-4D97-AF65-F5344CB8AC3E}">
        <p14:creationId xmlns:p14="http://schemas.microsoft.com/office/powerpoint/2010/main" val="6859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290880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6BD7-73F1-C6CE-B8E5-CA64F48FC769}"/>
              </a:ext>
            </a:extLst>
          </p:cNvPr>
          <p:cNvSpPr>
            <a:spLocks noGrp="1"/>
          </p:cNvSpPr>
          <p:nvPr>
            <p:ph type="title"/>
          </p:nvPr>
        </p:nvSpPr>
        <p:spPr>
          <a:xfrm>
            <a:off x="780325" y="0"/>
            <a:ext cx="10515600" cy="1325563"/>
          </a:xfrm>
        </p:spPr>
        <p:txBody>
          <a:bodyPr/>
          <a:lstStyle/>
          <a:p>
            <a:r>
              <a:rPr lang="en-US" dirty="0">
                <a:solidFill>
                  <a:schemeClr val="bg1"/>
                </a:solidFill>
              </a:rPr>
              <a:t>Wh</a:t>
            </a:r>
            <a:r>
              <a:rPr lang="en-US" dirty="0"/>
              <a:t>ere Have All the Workers Gone?</a:t>
            </a:r>
          </a:p>
        </p:txBody>
      </p:sp>
      <p:pic>
        <p:nvPicPr>
          <p:cNvPr id="5" name="Content Placeholder 4">
            <a:extLst>
              <a:ext uri="{FF2B5EF4-FFF2-40B4-BE49-F238E27FC236}">
                <a16:creationId xmlns:a16="http://schemas.microsoft.com/office/drawing/2014/main" id="{97C43C12-E557-96C7-2A62-25D999166238}"/>
              </a:ext>
            </a:extLst>
          </p:cNvPr>
          <p:cNvPicPr>
            <a:picLocks noGrp="1" noChangeAspect="1"/>
          </p:cNvPicPr>
          <p:nvPr>
            <p:ph idx="1"/>
          </p:nvPr>
        </p:nvPicPr>
        <p:blipFill>
          <a:blip r:embed="rId2" r:link="rId3"/>
          <a:srcRect/>
          <a:stretch>
            <a:fillRect/>
          </a:stretch>
        </p:blipFill>
        <p:spPr>
          <a:xfrm>
            <a:off x="1017241" y="1151467"/>
            <a:ext cx="10157518" cy="5078759"/>
          </a:xfrm>
          <a:prstGeom prst="rect">
            <a:avLst/>
          </a:prstGeom>
        </p:spPr>
      </p:pic>
      <p:sp>
        <p:nvSpPr>
          <p:cNvPr id="4" name="Slide Number Placeholder 3">
            <a:extLst>
              <a:ext uri="{FF2B5EF4-FFF2-40B4-BE49-F238E27FC236}">
                <a16:creationId xmlns:a16="http://schemas.microsoft.com/office/drawing/2014/main" id="{B6362EF5-0D2B-EAB0-195D-2931FD4C52BF}"/>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3" name="TextBox 2">
            <a:extLst>
              <a:ext uri="{FF2B5EF4-FFF2-40B4-BE49-F238E27FC236}">
                <a16:creationId xmlns:a16="http://schemas.microsoft.com/office/drawing/2014/main" id="{99F7C67E-C23B-1D4E-9301-814DEC80BD11}"/>
              </a:ext>
            </a:extLst>
          </p:cNvPr>
          <p:cNvSpPr txBox="1"/>
          <p:nvPr/>
        </p:nvSpPr>
        <p:spPr>
          <a:xfrm>
            <a:off x="7744177" y="3593228"/>
            <a:ext cx="3750194" cy="369332"/>
          </a:xfrm>
          <a:prstGeom prst="rect">
            <a:avLst/>
          </a:prstGeom>
          <a:solidFill>
            <a:schemeClr val="bg1"/>
          </a:solidFill>
          <a:ln>
            <a:solidFill>
              <a:schemeClr val="accent1"/>
            </a:solidFill>
          </a:ln>
        </p:spPr>
        <p:txBody>
          <a:bodyPr wrap="none" rtlCol="0">
            <a:spAutoFit/>
          </a:bodyPr>
          <a:lstStyle/>
          <a:p>
            <a:r>
              <a:rPr lang="en-US" dirty="0"/>
              <a:t>2.2 million below where we should be</a:t>
            </a:r>
          </a:p>
        </p:txBody>
      </p:sp>
    </p:spTree>
    <p:extLst>
      <p:ext uri="{BB962C8B-B14F-4D97-AF65-F5344CB8AC3E}">
        <p14:creationId xmlns:p14="http://schemas.microsoft.com/office/powerpoint/2010/main" val="84280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40AB-BEAF-CE19-2483-C8757A794A0D}"/>
              </a:ext>
            </a:extLst>
          </p:cNvPr>
          <p:cNvSpPr>
            <a:spLocks noGrp="1"/>
          </p:cNvSpPr>
          <p:nvPr>
            <p:ph type="title"/>
          </p:nvPr>
        </p:nvSpPr>
        <p:spPr>
          <a:xfrm>
            <a:off x="1007535" y="0"/>
            <a:ext cx="10515600" cy="1325563"/>
          </a:xfrm>
        </p:spPr>
        <p:txBody>
          <a:bodyPr/>
          <a:lstStyle/>
          <a:p>
            <a:r>
              <a:rPr lang="en-US" dirty="0">
                <a:solidFill>
                  <a:schemeClr val="bg1"/>
                </a:solidFill>
              </a:rPr>
              <a:t>So</a:t>
            </a:r>
            <a:r>
              <a:rPr lang="en-US" dirty="0"/>
              <a:t>me Explanations</a:t>
            </a:r>
          </a:p>
        </p:txBody>
      </p:sp>
      <p:sp>
        <p:nvSpPr>
          <p:cNvPr id="4" name="Slide Number Placeholder 3">
            <a:extLst>
              <a:ext uri="{FF2B5EF4-FFF2-40B4-BE49-F238E27FC236}">
                <a16:creationId xmlns:a16="http://schemas.microsoft.com/office/drawing/2014/main" id="{35B54EA5-33A5-82FA-5DAE-A4E3DA99EF60}"/>
              </a:ext>
            </a:extLst>
          </p:cNvPr>
          <p:cNvSpPr>
            <a:spLocks noGrp="1"/>
          </p:cNvSpPr>
          <p:nvPr>
            <p:ph type="sldNum" sz="quarter" idx="12"/>
          </p:nvPr>
        </p:nvSpPr>
        <p:spPr/>
        <p:txBody>
          <a:bodyPr/>
          <a:lstStyle/>
          <a:p>
            <a:fld id="{D9F085D5-EC86-4F6A-B501-C1359CB39116}" type="slidenum">
              <a:rPr lang="en-GB" smtClean="0"/>
              <a:t>41</a:t>
            </a:fld>
            <a:endParaRPr lang="en-GB"/>
          </a:p>
        </p:txBody>
      </p:sp>
      <p:pic>
        <p:nvPicPr>
          <p:cNvPr id="5" name="Picture 2">
            <a:extLst>
              <a:ext uri="{FF2B5EF4-FFF2-40B4-BE49-F238E27FC236}">
                <a16:creationId xmlns:a16="http://schemas.microsoft.com/office/drawing/2014/main" id="{54ECF4B6-2969-D4EB-869C-ACF883087E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9742" y="907429"/>
            <a:ext cx="8945857" cy="53227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63C81D-C977-F54D-9E6B-1165CA65648A}"/>
              </a:ext>
            </a:extLst>
          </p:cNvPr>
          <p:cNvSpPr txBox="1"/>
          <p:nvPr/>
        </p:nvSpPr>
        <p:spPr>
          <a:xfrm>
            <a:off x="4488060" y="4086892"/>
            <a:ext cx="3215880" cy="923330"/>
          </a:xfrm>
          <a:prstGeom prst="rect">
            <a:avLst/>
          </a:prstGeom>
          <a:solidFill>
            <a:schemeClr val="bg1"/>
          </a:solidFill>
        </p:spPr>
        <p:txBody>
          <a:bodyPr wrap="none" rtlCol="0">
            <a:spAutoFit/>
          </a:bodyPr>
          <a:lstStyle/>
          <a:p>
            <a:pPr algn="ctr"/>
            <a:r>
              <a:rPr lang="en-US" dirty="0"/>
              <a:t>500 Thousand: Long COVID Exits</a:t>
            </a:r>
          </a:p>
          <a:p>
            <a:pPr algn="ctr"/>
            <a:endParaRPr lang="en-US" dirty="0"/>
          </a:p>
          <a:p>
            <a:pPr algn="ctr"/>
            <a:r>
              <a:rPr lang="en-US" dirty="0"/>
              <a:t>1-2%: Long Social Distancing</a:t>
            </a:r>
          </a:p>
        </p:txBody>
      </p:sp>
    </p:spTree>
    <p:extLst>
      <p:ext uri="{BB962C8B-B14F-4D97-AF65-F5344CB8AC3E}">
        <p14:creationId xmlns:p14="http://schemas.microsoft.com/office/powerpoint/2010/main" val="11069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D0BE7-2001-24C8-3A2F-7F66ACE001E8}"/>
              </a:ext>
            </a:extLst>
          </p:cNvPr>
          <p:cNvSpPr>
            <a:spLocks noGrp="1"/>
          </p:cNvSpPr>
          <p:nvPr>
            <p:ph type="title"/>
          </p:nvPr>
        </p:nvSpPr>
        <p:spPr>
          <a:xfrm>
            <a:off x="727360" y="0"/>
            <a:ext cx="10515600" cy="1325563"/>
          </a:xfrm>
        </p:spPr>
        <p:txBody>
          <a:bodyPr/>
          <a:lstStyle/>
          <a:p>
            <a:r>
              <a:rPr lang="en-US" dirty="0">
                <a:solidFill>
                  <a:schemeClr val="bg1"/>
                </a:solidFill>
              </a:rPr>
              <a:t>Bab</a:t>
            </a:r>
            <a:r>
              <a:rPr lang="en-US" dirty="0"/>
              <a:t>y Boomers Are Retiring!</a:t>
            </a:r>
          </a:p>
        </p:txBody>
      </p:sp>
      <p:pic>
        <p:nvPicPr>
          <p:cNvPr id="6" name="Content Placeholder 5" descr="A graph with a red line and a graph with numbers&#10;&#10;Description automatically generated">
            <a:extLst>
              <a:ext uri="{FF2B5EF4-FFF2-40B4-BE49-F238E27FC236}">
                <a16:creationId xmlns:a16="http://schemas.microsoft.com/office/drawing/2014/main" id="{2E309851-0EDB-4582-69E8-2B5EFCDC3C1C}"/>
              </a:ext>
            </a:extLst>
          </p:cNvPr>
          <p:cNvPicPr>
            <a:picLocks noGrp="1" noChangeAspect="1"/>
          </p:cNvPicPr>
          <p:nvPr>
            <p:ph idx="1"/>
          </p:nvPr>
        </p:nvPicPr>
        <p:blipFill>
          <a:blip r:embed="rId2" r:link="rId3"/>
          <a:stretch>
            <a:fillRect/>
          </a:stretch>
        </p:blipFill>
        <p:spPr>
          <a:xfrm>
            <a:off x="2507673" y="969819"/>
            <a:ext cx="7233062" cy="5260408"/>
          </a:xfrm>
        </p:spPr>
      </p:pic>
      <p:sp>
        <p:nvSpPr>
          <p:cNvPr id="4" name="Slide Number Placeholder 3">
            <a:extLst>
              <a:ext uri="{FF2B5EF4-FFF2-40B4-BE49-F238E27FC236}">
                <a16:creationId xmlns:a16="http://schemas.microsoft.com/office/drawing/2014/main" id="{2D408FF4-FCE6-1897-F19C-E75794EDBB85}"/>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2544395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43</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455974" y="1155024"/>
            <a:ext cx="7280052" cy="4849254"/>
          </a:xfrm>
        </p:spPr>
      </p:pic>
    </p:spTree>
    <p:extLst>
      <p:ext uri="{BB962C8B-B14F-4D97-AF65-F5344CB8AC3E}">
        <p14:creationId xmlns:p14="http://schemas.microsoft.com/office/powerpoint/2010/main" val="2139250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9EB0-6A64-D339-C24E-5CD8E170E131}"/>
              </a:ext>
            </a:extLst>
          </p:cNvPr>
          <p:cNvSpPr>
            <a:spLocks noGrp="1"/>
          </p:cNvSpPr>
          <p:nvPr>
            <p:ph type="title"/>
          </p:nvPr>
        </p:nvSpPr>
        <p:spPr>
          <a:xfrm>
            <a:off x="976425" y="0"/>
            <a:ext cx="10515600" cy="1325563"/>
          </a:xfrm>
        </p:spPr>
        <p:txBody>
          <a:bodyPr/>
          <a:lstStyle/>
          <a:p>
            <a:r>
              <a:rPr lang="en-US" dirty="0">
                <a:solidFill>
                  <a:schemeClr val="bg1"/>
                </a:solidFill>
              </a:rPr>
              <a:t>Co</a:t>
            </a:r>
            <a:r>
              <a:rPr lang="en-US" dirty="0"/>
              <a:t>mpensation Growth: Not Great, but OK</a:t>
            </a:r>
          </a:p>
        </p:txBody>
      </p:sp>
      <p:pic>
        <p:nvPicPr>
          <p:cNvPr id="6" name="Content Placeholder 5" descr="A graph showing the growth of a company&#10;&#10;Description automatically generated">
            <a:extLst>
              <a:ext uri="{FF2B5EF4-FFF2-40B4-BE49-F238E27FC236}">
                <a16:creationId xmlns:a16="http://schemas.microsoft.com/office/drawing/2014/main" id="{09270880-209D-6463-E3C8-BC34F682FEDF}"/>
              </a:ext>
            </a:extLst>
          </p:cNvPr>
          <p:cNvPicPr>
            <a:picLocks noGrp="1" noChangeAspect="1"/>
          </p:cNvPicPr>
          <p:nvPr>
            <p:ph idx="1"/>
          </p:nvPr>
        </p:nvPicPr>
        <p:blipFill>
          <a:blip r:embed="rId2" r:link="rId3"/>
          <a:stretch>
            <a:fillRect/>
          </a:stretch>
        </p:blipFill>
        <p:spPr>
          <a:xfrm>
            <a:off x="2351682" y="1239020"/>
            <a:ext cx="7488636" cy="4991206"/>
          </a:xfrm>
        </p:spPr>
      </p:pic>
      <p:sp>
        <p:nvSpPr>
          <p:cNvPr id="4" name="Slide Number Placeholder 3">
            <a:extLst>
              <a:ext uri="{FF2B5EF4-FFF2-40B4-BE49-F238E27FC236}">
                <a16:creationId xmlns:a16="http://schemas.microsoft.com/office/drawing/2014/main" id="{44D48E6A-50CB-237A-779C-7F9FC972FEE4}"/>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1042452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410FA-9B7F-4364-8199-51620269D92F}"/>
              </a:ext>
            </a:extLst>
          </p:cNvPr>
          <p:cNvSpPr>
            <a:spLocks noGrp="1"/>
          </p:cNvSpPr>
          <p:nvPr>
            <p:ph type="title"/>
          </p:nvPr>
        </p:nvSpPr>
        <p:spPr/>
        <p:txBody>
          <a:bodyPr/>
          <a:lstStyle/>
          <a:p>
            <a:r>
              <a:rPr lang="en-US" dirty="0">
                <a:solidFill>
                  <a:schemeClr val="bg1"/>
                </a:solidFill>
              </a:rPr>
              <a:t>Exc</a:t>
            </a:r>
            <a:r>
              <a:rPr lang="en-US" dirty="0"/>
              <a:t>ess Savings – Still Positive!</a:t>
            </a:r>
          </a:p>
        </p:txBody>
      </p:sp>
      <p:pic>
        <p:nvPicPr>
          <p:cNvPr id="6" name="Content Placeholder 5" descr="A graph showing a low-income savings&#10;&#10;Description automatically generated with medium confidence">
            <a:extLst>
              <a:ext uri="{FF2B5EF4-FFF2-40B4-BE49-F238E27FC236}">
                <a16:creationId xmlns:a16="http://schemas.microsoft.com/office/drawing/2014/main" id="{C8D3176D-482C-16D0-9D01-A64E00E2B15C}"/>
              </a:ext>
            </a:extLst>
          </p:cNvPr>
          <p:cNvPicPr>
            <a:picLocks noGrp="1" noChangeAspect="1"/>
          </p:cNvPicPr>
          <p:nvPr>
            <p:ph idx="1"/>
          </p:nvPr>
        </p:nvPicPr>
        <p:blipFill>
          <a:blip r:embed="rId2" r:link="rId3"/>
          <a:stretch>
            <a:fillRect/>
          </a:stretch>
        </p:blipFill>
        <p:spPr>
          <a:xfrm>
            <a:off x="1228874" y="1325563"/>
            <a:ext cx="9734252" cy="4867126"/>
          </a:xfrm>
        </p:spPr>
      </p:pic>
      <p:sp>
        <p:nvSpPr>
          <p:cNvPr id="4" name="Slide Number Placeholder 3">
            <a:extLst>
              <a:ext uri="{FF2B5EF4-FFF2-40B4-BE49-F238E27FC236}">
                <a16:creationId xmlns:a16="http://schemas.microsoft.com/office/drawing/2014/main" id="{1B31148A-CEC4-CE10-29B0-DF2A12214A20}"/>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2504639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a:srcRect/>
          <a:stretch/>
        </p:blipFill>
        <p:spPr>
          <a:xfrm>
            <a:off x="258799" y="1456752"/>
            <a:ext cx="5760106" cy="4184228"/>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3"/>
          <a:srcRect/>
          <a:stretch/>
        </p:blipFill>
        <p:spPr>
          <a:xfrm>
            <a:off x="6173091" y="1456752"/>
            <a:ext cx="5760106" cy="4184228"/>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3946771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r:link="rId3"/>
          <a:srcRect/>
          <a:stretch>
            <a:fillRect/>
          </a:stretch>
        </p:blipFill>
        <p:spPr>
          <a:xfrm>
            <a:off x="258799" y="1456752"/>
            <a:ext cx="5760106" cy="4184228"/>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4"/>
          <a:srcRect/>
          <a:stretch/>
        </p:blipFill>
        <p:spPr>
          <a:xfrm>
            <a:off x="6173091" y="1456752"/>
            <a:ext cx="5760106" cy="4184228"/>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3603508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B343-F769-C882-0C09-EDC2B2127F61}"/>
              </a:ext>
            </a:extLst>
          </p:cNvPr>
          <p:cNvSpPr>
            <a:spLocks noGrp="1"/>
          </p:cNvSpPr>
          <p:nvPr>
            <p:ph type="title"/>
          </p:nvPr>
        </p:nvSpPr>
        <p:spPr/>
        <p:txBody>
          <a:bodyPr/>
          <a:lstStyle/>
          <a:p>
            <a:r>
              <a:rPr lang="en-US" dirty="0">
                <a:solidFill>
                  <a:schemeClr val="bg1"/>
                </a:solidFill>
              </a:rPr>
              <a:t>Eco</a:t>
            </a:r>
            <a:r>
              <a:rPr lang="en-US" dirty="0"/>
              <a:t>nomy Overall</a:t>
            </a:r>
          </a:p>
        </p:txBody>
      </p:sp>
      <p:sp>
        <p:nvSpPr>
          <p:cNvPr id="3" name="Content Placeholder 2">
            <a:extLst>
              <a:ext uri="{FF2B5EF4-FFF2-40B4-BE49-F238E27FC236}">
                <a16:creationId xmlns:a16="http://schemas.microsoft.com/office/drawing/2014/main" id="{D1D0CEC5-1A4E-0077-AB3B-E132FC708ED0}"/>
              </a:ext>
            </a:extLst>
          </p:cNvPr>
          <p:cNvSpPr>
            <a:spLocks noGrp="1"/>
          </p:cNvSpPr>
          <p:nvPr>
            <p:ph idx="1"/>
          </p:nvPr>
        </p:nvSpPr>
        <p:spPr/>
        <p:txBody>
          <a:bodyPr/>
          <a:lstStyle/>
          <a:p>
            <a:r>
              <a:rPr lang="en-US" dirty="0"/>
              <a:t>Continues to chug along</a:t>
            </a:r>
          </a:p>
          <a:p>
            <a:pPr lvl="1"/>
            <a:r>
              <a:rPr lang="en-US" dirty="0"/>
              <a:t>GDP growth has been consistent with the last decade.</a:t>
            </a:r>
          </a:p>
          <a:p>
            <a:pPr lvl="2"/>
            <a:r>
              <a:rPr lang="en-US" dirty="0"/>
              <a:t>But not really catching up to where we should be.</a:t>
            </a:r>
          </a:p>
          <a:p>
            <a:pPr lvl="1"/>
            <a:r>
              <a:rPr lang="en-US" dirty="0"/>
              <a:t>Employment continues to grow, but slowing</a:t>
            </a:r>
          </a:p>
          <a:p>
            <a:pPr lvl="2"/>
            <a:r>
              <a:rPr lang="en-US" dirty="0"/>
              <a:t>Hampered by lots of baby boomer retirements!</a:t>
            </a:r>
          </a:p>
          <a:p>
            <a:pPr lvl="2"/>
            <a:r>
              <a:rPr lang="en-US" dirty="0"/>
              <a:t>Labor force is still too small.</a:t>
            </a:r>
          </a:p>
          <a:p>
            <a:pPr lvl="1"/>
            <a:r>
              <a:rPr lang="en-US" dirty="0"/>
              <a:t>Wages are up in inflation adjusted terms, but probably not as much as they would have been.</a:t>
            </a:r>
          </a:p>
          <a:p>
            <a:pPr lvl="1"/>
            <a:r>
              <a:rPr lang="en-US" dirty="0"/>
              <a:t>Inflation…..</a:t>
            </a:r>
          </a:p>
        </p:txBody>
      </p:sp>
      <p:sp>
        <p:nvSpPr>
          <p:cNvPr id="4" name="Slide Number Placeholder 3">
            <a:extLst>
              <a:ext uri="{FF2B5EF4-FFF2-40B4-BE49-F238E27FC236}">
                <a16:creationId xmlns:a16="http://schemas.microsoft.com/office/drawing/2014/main" id="{CF0B27C6-04D6-3C7A-FB1A-F3A75E6E0FC6}"/>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2134910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dirty="0"/>
              <a:t>Inflation</a:t>
            </a:r>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1039679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047991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9B3A-B559-2F4D-9E1B-509ED8F612A5}"/>
              </a:ext>
            </a:extLst>
          </p:cNvPr>
          <p:cNvSpPr>
            <a:spLocks noGrp="1"/>
          </p:cNvSpPr>
          <p:nvPr>
            <p:ph type="title"/>
          </p:nvPr>
        </p:nvSpPr>
        <p:spPr>
          <a:xfrm>
            <a:off x="817180" y="21020"/>
            <a:ext cx="10515600" cy="1325563"/>
          </a:xfrm>
        </p:spPr>
        <p:txBody>
          <a:bodyPr/>
          <a:lstStyle/>
          <a:p>
            <a:r>
              <a:rPr lang="en-US" dirty="0">
                <a:solidFill>
                  <a:schemeClr val="bg1"/>
                </a:solidFill>
              </a:rPr>
              <a:t>Infl</a:t>
            </a:r>
            <a:r>
              <a:rPr lang="en-US" dirty="0"/>
              <a:t>ation: Latest Figures</a:t>
            </a:r>
          </a:p>
        </p:txBody>
      </p:sp>
      <p:sp>
        <p:nvSpPr>
          <p:cNvPr id="4" name="Slide Number Placeholder 3">
            <a:extLst>
              <a:ext uri="{FF2B5EF4-FFF2-40B4-BE49-F238E27FC236}">
                <a16:creationId xmlns:a16="http://schemas.microsoft.com/office/drawing/2014/main" id="{E00E4FE7-BBF4-1741-A1B3-04ABBA730548}"/>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3" name="TextBox 2">
            <a:extLst>
              <a:ext uri="{FF2B5EF4-FFF2-40B4-BE49-F238E27FC236}">
                <a16:creationId xmlns:a16="http://schemas.microsoft.com/office/drawing/2014/main" id="{F09AB841-AB70-C4AD-5F6E-FA3CC63B17BD}"/>
              </a:ext>
            </a:extLst>
          </p:cNvPr>
          <p:cNvSpPr txBox="1"/>
          <p:nvPr/>
        </p:nvSpPr>
        <p:spPr>
          <a:xfrm>
            <a:off x="8369449" y="6456851"/>
            <a:ext cx="3198953" cy="276999"/>
          </a:xfrm>
          <a:prstGeom prst="rect">
            <a:avLst/>
          </a:prstGeom>
          <a:noFill/>
        </p:spPr>
        <p:txBody>
          <a:bodyPr wrap="none" rtlCol="0">
            <a:spAutoFit/>
          </a:bodyPr>
          <a:lstStyle/>
          <a:p>
            <a:r>
              <a:rPr lang="en-US" sz="1200" dirty="0"/>
              <a:t>Source: </a:t>
            </a:r>
            <a:r>
              <a:rPr lang="en-US" sz="1200" dirty="0" err="1"/>
              <a:t>NYTimes.com</a:t>
            </a:r>
            <a:r>
              <a:rPr lang="en-US" sz="1200" dirty="0"/>
              <a:t>, Bureau of Labor Statistics</a:t>
            </a:r>
          </a:p>
        </p:txBody>
      </p:sp>
      <p:pic>
        <p:nvPicPr>
          <p:cNvPr id="12" name="Picture 11" descr="A graph showing the growth of the stock market&#10;&#10;Description automatically generated">
            <a:extLst>
              <a:ext uri="{FF2B5EF4-FFF2-40B4-BE49-F238E27FC236}">
                <a16:creationId xmlns:a16="http://schemas.microsoft.com/office/drawing/2014/main" id="{155D134E-A225-7E12-71D4-0A018F965706}"/>
              </a:ext>
            </a:extLst>
          </p:cNvPr>
          <p:cNvPicPr>
            <a:picLocks noChangeAspect="1"/>
          </p:cNvPicPr>
          <p:nvPr/>
        </p:nvPicPr>
        <p:blipFill>
          <a:blip r:embed="rId2"/>
          <a:stretch>
            <a:fillRect/>
          </a:stretch>
        </p:blipFill>
        <p:spPr>
          <a:xfrm>
            <a:off x="685382" y="1222171"/>
            <a:ext cx="10821236" cy="4869556"/>
          </a:xfrm>
          <a:prstGeom prst="rect">
            <a:avLst/>
          </a:prstGeom>
        </p:spPr>
      </p:pic>
    </p:spTree>
    <p:extLst>
      <p:ext uri="{BB962C8B-B14F-4D97-AF65-F5344CB8AC3E}">
        <p14:creationId xmlns:p14="http://schemas.microsoft.com/office/powerpoint/2010/main" val="1509021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Chart, line chart&#10;&#10;Description automatically generated">
            <a:extLst>
              <a:ext uri="{FF2B5EF4-FFF2-40B4-BE49-F238E27FC236}">
                <a16:creationId xmlns:a16="http://schemas.microsoft.com/office/drawing/2014/main" id="{3969ECD1-05F6-AA44-912F-450A71EB4BE6}"/>
              </a:ext>
            </a:extLst>
          </p:cNvPr>
          <p:cNvPicPr>
            <a:picLocks noGrp="1" noChangeAspect="1"/>
          </p:cNvPicPr>
          <p:nvPr>
            <p:ph idx="1"/>
          </p:nvPr>
        </p:nvPicPr>
        <p:blipFill>
          <a:blip r:embed="rId2" r:link="rId3"/>
          <a:stretch>
            <a:fillRect/>
          </a:stretch>
        </p:blipFill>
        <p:spPr>
          <a:xfrm>
            <a:off x="1066800" y="1201026"/>
            <a:ext cx="10058400" cy="5029200"/>
          </a:xfrm>
        </p:spPr>
      </p:pic>
      <p:sp>
        <p:nvSpPr>
          <p:cNvPr id="2" name="Title 1">
            <a:extLst>
              <a:ext uri="{FF2B5EF4-FFF2-40B4-BE49-F238E27FC236}">
                <a16:creationId xmlns:a16="http://schemas.microsoft.com/office/drawing/2014/main" id="{B0B99C1F-B9E0-2444-891F-7AFA309F1177}"/>
              </a:ext>
            </a:extLst>
          </p:cNvPr>
          <p:cNvSpPr>
            <a:spLocks noGrp="1"/>
          </p:cNvSpPr>
          <p:nvPr>
            <p:ph type="title"/>
          </p:nvPr>
        </p:nvSpPr>
        <p:spPr/>
        <p:txBody>
          <a:bodyPr/>
          <a:lstStyle/>
          <a:p>
            <a:r>
              <a:rPr lang="en-US" dirty="0">
                <a:solidFill>
                  <a:schemeClr val="bg1"/>
                </a:solidFill>
              </a:rPr>
              <a:t>Infl</a:t>
            </a:r>
            <a:r>
              <a:rPr lang="en-US" dirty="0"/>
              <a:t>ation in the Last 6 Months – Close </a:t>
            </a:r>
            <a:r>
              <a:rPr lang="en-US"/>
              <a:t>to 3%!</a:t>
            </a:r>
            <a:endParaRPr lang="en-US" dirty="0"/>
          </a:p>
        </p:txBody>
      </p:sp>
      <p:sp>
        <p:nvSpPr>
          <p:cNvPr id="4" name="Slide Number Placeholder 3">
            <a:extLst>
              <a:ext uri="{FF2B5EF4-FFF2-40B4-BE49-F238E27FC236}">
                <a16:creationId xmlns:a16="http://schemas.microsoft.com/office/drawing/2014/main" id="{EB60D90E-8765-0E47-B32E-87271A60AE7A}"/>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2833745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3969ECD1-05F6-AA44-912F-450A71EB4BE6}"/>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2" name="Title 1">
            <a:extLst>
              <a:ext uri="{FF2B5EF4-FFF2-40B4-BE49-F238E27FC236}">
                <a16:creationId xmlns:a16="http://schemas.microsoft.com/office/drawing/2014/main" id="{B0B99C1F-B9E0-2444-891F-7AFA309F1177}"/>
              </a:ext>
            </a:extLst>
          </p:cNvPr>
          <p:cNvSpPr>
            <a:spLocks noGrp="1"/>
          </p:cNvSpPr>
          <p:nvPr>
            <p:ph type="title"/>
          </p:nvPr>
        </p:nvSpPr>
        <p:spPr/>
        <p:txBody>
          <a:bodyPr/>
          <a:lstStyle/>
          <a:p>
            <a:r>
              <a:rPr lang="en-US" dirty="0">
                <a:solidFill>
                  <a:schemeClr val="bg1"/>
                </a:solidFill>
              </a:rPr>
              <a:t>Infl</a:t>
            </a:r>
            <a:r>
              <a:rPr lang="en-US" dirty="0"/>
              <a:t>ation: Core Inflation is Stubbornly High</a:t>
            </a:r>
          </a:p>
        </p:txBody>
      </p:sp>
      <p:sp>
        <p:nvSpPr>
          <p:cNvPr id="4" name="Slide Number Placeholder 3">
            <a:extLst>
              <a:ext uri="{FF2B5EF4-FFF2-40B4-BE49-F238E27FC236}">
                <a16:creationId xmlns:a16="http://schemas.microsoft.com/office/drawing/2014/main" id="{EB60D90E-8765-0E47-B32E-87271A60AE7A}"/>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686258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4040-15C0-88C0-0BAE-4FE1C3F1E3CC}"/>
              </a:ext>
            </a:extLst>
          </p:cNvPr>
          <p:cNvSpPr>
            <a:spLocks noGrp="1"/>
          </p:cNvSpPr>
          <p:nvPr>
            <p:ph type="title"/>
          </p:nvPr>
        </p:nvSpPr>
        <p:spPr>
          <a:xfrm>
            <a:off x="753136" y="0"/>
            <a:ext cx="10515600" cy="1325563"/>
          </a:xfrm>
        </p:spPr>
        <p:txBody>
          <a:bodyPr/>
          <a:lstStyle/>
          <a:p>
            <a:r>
              <a:rPr lang="en-US" dirty="0">
                <a:solidFill>
                  <a:schemeClr val="bg1"/>
                </a:solidFill>
              </a:rPr>
              <a:t>Sou</a:t>
            </a:r>
            <a:r>
              <a:rPr lang="en-US" dirty="0"/>
              <a:t>rces of Recent Inflation</a:t>
            </a:r>
          </a:p>
        </p:txBody>
      </p:sp>
      <p:pic>
        <p:nvPicPr>
          <p:cNvPr id="6" name="Content Placeholder 5" descr="A graph of a graph showing the amount of gas prices&#10;&#10;Description automatically generated with medium confidence">
            <a:extLst>
              <a:ext uri="{FF2B5EF4-FFF2-40B4-BE49-F238E27FC236}">
                <a16:creationId xmlns:a16="http://schemas.microsoft.com/office/drawing/2014/main" id="{0595F3E8-4987-2B23-CAF6-FA7CB455420F}"/>
              </a:ext>
            </a:extLst>
          </p:cNvPr>
          <p:cNvPicPr>
            <a:picLocks noGrp="1" noChangeAspect="1"/>
          </p:cNvPicPr>
          <p:nvPr>
            <p:ph idx="1"/>
          </p:nvPr>
        </p:nvPicPr>
        <p:blipFill>
          <a:blip r:embed="rId2"/>
          <a:stretch>
            <a:fillRect/>
          </a:stretch>
        </p:blipFill>
        <p:spPr>
          <a:xfrm>
            <a:off x="3771900" y="896543"/>
            <a:ext cx="5772150" cy="5762704"/>
          </a:xfrm>
        </p:spPr>
      </p:pic>
      <p:sp>
        <p:nvSpPr>
          <p:cNvPr id="4" name="Slide Number Placeholder 3">
            <a:extLst>
              <a:ext uri="{FF2B5EF4-FFF2-40B4-BE49-F238E27FC236}">
                <a16:creationId xmlns:a16="http://schemas.microsoft.com/office/drawing/2014/main" id="{DBB91987-28EF-E54A-865B-CB3F0E6138CF}"/>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1620303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59F51-1009-1CC6-D702-90E7F7617316}"/>
              </a:ext>
            </a:extLst>
          </p:cNvPr>
          <p:cNvSpPr>
            <a:spLocks noGrp="1"/>
          </p:cNvSpPr>
          <p:nvPr>
            <p:ph type="title"/>
          </p:nvPr>
        </p:nvSpPr>
        <p:spPr>
          <a:xfrm>
            <a:off x="762894" y="0"/>
            <a:ext cx="10515600" cy="1325563"/>
          </a:xfrm>
        </p:spPr>
        <p:txBody>
          <a:bodyPr/>
          <a:lstStyle/>
          <a:p>
            <a:r>
              <a:rPr lang="en-US" dirty="0">
                <a:solidFill>
                  <a:schemeClr val="bg1"/>
                </a:solidFill>
              </a:rPr>
              <a:t>Foo</a:t>
            </a:r>
            <a:r>
              <a:rPr lang="en-US" dirty="0"/>
              <a:t>d Prices are Stabilizing</a:t>
            </a:r>
          </a:p>
        </p:txBody>
      </p:sp>
      <p:pic>
        <p:nvPicPr>
          <p:cNvPr id="6" name="Content Placeholder 5" descr="A graph showing the growth of food&#10;&#10;Description automatically generated">
            <a:extLst>
              <a:ext uri="{FF2B5EF4-FFF2-40B4-BE49-F238E27FC236}">
                <a16:creationId xmlns:a16="http://schemas.microsoft.com/office/drawing/2014/main" id="{4C24B8C4-A42F-1253-B593-57407D08D898}"/>
              </a:ext>
            </a:extLst>
          </p:cNvPr>
          <p:cNvPicPr>
            <a:picLocks noGrp="1" noChangeAspect="1"/>
          </p:cNvPicPr>
          <p:nvPr>
            <p:ph idx="1"/>
          </p:nvPr>
        </p:nvPicPr>
        <p:blipFill>
          <a:blip r:embed="rId2" r:link="rId3"/>
          <a:stretch>
            <a:fillRect/>
          </a:stretch>
        </p:blipFill>
        <p:spPr>
          <a:xfrm>
            <a:off x="1744663" y="1570038"/>
            <a:ext cx="8702674" cy="4351337"/>
          </a:xfrm>
        </p:spPr>
      </p:pic>
      <p:sp>
        <p:nvSpPr>
          <p:cNvPr id="4" name="Slide Number Placeholder 3">
            <a:extLst>
              <a:ext uri="{FF2B5EF4-FFF2-40B4-BE49-F238E27FC236}">
                <a16:creationId xmlns:a16="http://schemas.microsoft.com/office/drawing/2014/main" id="{23010FE9-D600-D6E5-A336-799D119359BA}"/>
              </a:ext>
            </a:extLst>
          </p:cNvPr>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1921198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79ED-52B7-3451-F086-9684E254223C}"/>
              </a:ext>
            </a:extLst>
          </p:cNvPr>
          <p:cNvSpPr>
            <a:spLocks noGrp="1"/>
          </p:cNvSpPr>
          <p:nvPr>
            <p:ph type="title"/>
          </p:nvPr>
        </p:nvSpPr>
        <p:spPr>
          <a:xfrm>
            <a:off x="924264" y="0"/>
            <a:ext cx="10515600" cy="1325563"/>
          </a:xfrm>
        </p:spPr>
        <p:txBody>
          <a:bodyPr/>
          <a:lstStyle/>
          <a:p>
            <a:r>
              <a:rPr lang="en-US" dirty="0">
                <a:solidFill>
                  <a:schemeClr val="bg1"/>
                </a:solidFill>
              </a:rPr>
              <a:t>Ho</a:t>
            </a:r>
            <a:r>
              <a:rPr lang="en-US" dirty="0"/>
              <a:t>using Inflation is Still Pulling up the CPI</a:t>
            </a:r>
          </a:p>
        </p:txBody>
      </p:sp>
      <p:pic>
        <p:nvPicPr>
          <p:cNvPr id="6" name="Content Placeholder 5" descr="A graph showing the price changes&#10;&#10;Description automatically generated">
            <a:extLst>
              <a:ext uri="{FF2B5EF4-FFF2-40B4-BE49-F238E27FC236}">
                <a16:creationId xmlns:a16="http://schemas.microsoft.com/office/drawing/2014/main" id="{DD178AB1-AB16-AB60-7686-576F2DA8EB06}"/>
              </a:ext>
            </a:extLst>
          </p:cNvPr>
          <p:cNvPicPr>
            <a:picLocks noGrp="1" noChangeAspect="1"/>
          </p:cNvPicPr>
          <p:nvPr>
            <p:ph idx="1"/>
          </p:nvPr>
        </p:nvPicPr>
        <p:blipFill>
          <a:blip r:embed="rId2" r:link="rId3"/>
          <a:stretch>
            <a:fillRect/>
          </a:stretch>
        </p:blipFill>
        <p:spPr>
          <a:xfrm>
            <a:off x="1744663" y="1570038"/>
            <a:ext cx="8702674" cy="4351337"/>
          </a:xfrm>
        </p:spPr>
      </p:pic>
      <p:sp>
        <p:nvSpPr>
          <p:cNvPr id="4" name="Slide Number Placeholder 3">
            <a:extLst>
              <a:ext uri="{FF2B5EF4-FFF2-40B4-BE49-F238E27FC236}">
                <a16:creationId xmlns:a16="http://schemas.microsoft.com/office/drawing/2014/main" id="{134CD6C4-3B5D-3111-2EF0-A6AEEC96AF9A}"/>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1867542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823E-D660-0104-2D17-A851DFAF3147}"/>
              </a:ext>
            </a:extLst>
          </p:cNvPr>
          <p:cNvSpPr>
            <a:spLocks noGrp="1"/>
          </p:cNvSpPr>
          <p:nvPr>
            <p:ph type="title"/>
          </p:nvPr>
        </p:nvSpPr>
        <p:spPr>
          <a:xfrm>
            <a:off x="935022" y="0"/>
            <a:ext cx="10515600" cy="1325563"/>
          </a:xfrm>
        </p:spPr>
        <p:txBody>
          <a:bodyPr/>
          <a:lstStyle/>
          <a:p>
            <a:r>
              <a:rPr lang="en-US" dirty="0">
                <a:solidFill>
                  <a:schemeClr val="bg1"/>
                </a:solidFill>
              </a:rPr>
              <a:t>Ho</a:t>
            </a:r>
            <a:r>
              <a:rPr lang="en-US" dirty="0"/>
              <a:t>w Much Higher Are Prices?</a:t>
            </a:r>
          </a:p>
        </p:txBody>
      </p:sp>
      <p:pic>
        <p:nvPicPr>
          <p:cNvPr id="6" name="Content Placeholder 5" descr="A graph of a graph showing the difference between the number of bars and the number of bars&#10;&#10;Description automatically generated with medium confidence">
            <a:extLst>
              <a:ext uri="{FF2B5EF4-FFF2-40B4-BE49-F238E27FC236}">
                <a16:creationId xmlns:a16="http://schemas.microsoft.com/office/drawing/2014/main" id="{BEAD63B7-A04E-F7CF-714B-30BEE1BA96A2}"/>
              </a:ext>
            </a:extLst>
          </p:cNvPr>
          <p:cNvPicPr>
            <a:picLocks noGrp="1" noChangeAspect="1"/>
          </p:cNvPicPr>
          <p:nvPr>
            <p:ph idx="1"/>
          </p:nvPr>
        </p:nvPicPr>
        <p:blipFill>
          <a:blip r:embed="rId2" r:link="rId3"/>
          <a:stretch>
            <a:fillRect/>
          </a:stretch>
        </p:blipFill>
        <p:spPr>
          <a:xfrm>
            <a:off x="904865" y="1039091"/>
            <a:ext cx="10382270" cy="5191135"/>
          </a:xfrm>
        </p:spPr>
      </p:pic>
      <p:sp>
        <p:nvSpPr>
          <p:cNvPr id="4" name="Slide Number Placeholder 3">
            <a:extLst>
              <a:ext uri="{FF2B5EF4-FFF2-40B4-BE49-F238E27FC236}">
                <a16:creationId xmlns:a16="http://schemas.microsoft.com/office/drawing/2014/main" id="{D70080D0-D316-4AC2-E3F1-F32E07491A4D}"/>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1784633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B004D-673D-7D4C-A7E3-FB405CB6953D}"/>
              </a:ext>
            </a:extLst>
          </p:cNvPr>
          <p:cNvSpPr>
            <a:spLocks noGrp="1"/>
          </p:cNvSpPr>
          <p:nvPr>
            <p:ph type="sldNum" sz="quarter" idx="12"/>
          </p:nvPr>
        </p:nvSpPr>
        <p:spPr/>
        <p:txBody>
          <a:bodyPr/>
          <a:lstStyle/>
          <a:p>
            <a:fld id="{D9F085D5-EC86-4F6A-B501-C1359CB39116}" type="slidenum">
              <a:rPr lang="en-GB" smtClean="0"/>
              <a:t>57</a:t>
            </a:fld>
            <a:endParaRPr lang="en-GB"/>
          </a:p>
        </p:txBody>
      </p:sp>
      <p:pic>
        <p:nvPicPr>
          <p:cNvPr id="3" name="Picture 2">
            <a:extLst>
              <a:ext uri="{FF2B5EF4-FFF2-40B4-BE49-F238E27FC236}">
                <a16:creationId xmlns:a16="http://schemas.microsoft.com/office/drawing/2014/main" id="{B0C8225D-F2EA-DC46-83B8-28CE97E514F5}"/>
              </a:ext>
            </a:extLst>
          </p:cNvPr>
          <p:cNvPicPr>
            <a:picLocks noChangeAspect="1"/>
          </p:cNvPicPr>
          <p:nvPr/>
        </p:nvPicPr>
        <p:blipFill>
          <a:blip r:embed="rId2"/>
          <a:stretch>
            <a:fillRect/>
          </a:stretch>
        </p:blipFill>
        <p:spPr>
          <a:xfrm>
            <a:off x="1035050" y="762000"/>
            <a:ext cx="10121900" cy="5334000"/>
          </a:xfrm>
          <a:prstGeom prst="rect">
            <a:avLst/>
          </a:prstGeom>
        </p:spPr>
      </p:pic>
      <p:sp>
        <p:nvSpPr>
          <p:cNvPr id="4" name="TextBox 3">
            <a:extLst>
              <a:ext uri="{FF2B5EF4-FFF2-40B4-BE49-F238E27FC236}">
                <a16:creationId xmlns:a16="http://schemas.microsoft.com/office/drawing/2014/main" id="{B6B2D780-7539-8F40-B7AA-F5F140FF7B4E}"/>
              </a:ext>
            </a:extLst>
          </p:cNvPr>
          <p:cNvSpPr txBox="1"/>
          <p:nvPr/>
        </p:nvSpPr>
        <p:spPr>
          <a:xfrm>
            <a:off x="10121326" y="6456851"/>
            <a:ext cx="1484830" cy="276999"/>
          </a:xfrm>
          <a:prstGeom prst="rect">
            <a:avLst/>
          </a:prstGeom>
          <a:noFill/>
        </p:spPr>
        <p:txBody>
          <a:bodyPr wrap="none" rtlCol="0">
            <a:spAutoFit/>
          </a:bodyPr>
          <a:lstStyle/>
          <a:p>
            <a:r>
              <a:rPr lang="en-US" sz="1200" dirty="0"/>
              <a:t>Source: Investopedia</a:t>
            </a:r>
          </a:p>
        </p:txBody>
      </p:sp>
    </p:spTree>
    <p:extLst>
      <p:ext uri="{BB962C8B-B14F-4D97-AF65-F5344CB8AC3E}">
        <p14:creationId xmlns:p14="http://schemas.microsoft.com/office/powerpoint/2010/main" val="2310098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CD3E-8E5A-4444-8DBA-C9D84358B77D}"/>
              </a:ext>
            </a:extLst>
          </p:cNvPr>
          <p:cNvSpPr>
            <a:spLocks noGrp="1"/>
          </p:cNvSpPr>
          <p:nvPr>
            <p:ph type="title"/>
          </p:nvPr>
        </p:nvSpPr>
        <p:spPr>
          <a:xfrm>
            <a:off x="745600" y="0"/>
            <a:ext cx="10515600" cy="1325563"/>
          </a:xfrm>
        </p:spPr>
        <p:txBody>
          <a:bodyPr/>
          <a:lstStyle/>
          <a:p>
            <a:r>
              <a:rPr lang="en-US" dirty="0">
                <a:solidFill>
                  <a:schemeClr val="bg1"/>
                </a:solidFill>
              </a:rPr>
              <a:t>Gas</a:t>
            </a:r>
            <a:r>
              <a:rPr lang="en-US" dirty="0"/>
              <a:t> Prices: National Average at the Pump</a:t>
            </a:r>
          </a:p>
        </p:txBody>
      </p:sp>
      <p:pic>
        <p:nvPicPr>
          <p:cNvPr id="6" name="Content Placeholder 5">
            <a:extLst>
              <a:ext uri="{FF2B5EF4-FFF2-40B4-BE49-F238E27FC236}">
                <a16:creationId xmlns:a16="http://schemas.microsoft.com/office/drawing/2014/main" id="{12CEA2F0-CC6D-D44B-9C8B-DA7C4DD14882}"/>
              </a:ext>
            </a:extLst>
          </p:cNvPr>
          <p:cNvPicPr>
            <a:picLocks noGrp="1" noChangeAspect="1"/>
          </p:cNvPicPr>
          <p:nvPr>
            <p:ph idx="1"/>
          </p:nvPr>
        </p:nvPicPr>
        <p:blipFill>
          <a:blip r:embed="rId2" r:link="rId3"/>
          <a:srcRect/>
          <a:stretch>
            <a:fillRect/>
          </a:stretch>
        </p:blipFill>
        <p:spPr>
          <a:xfrm>
            <a:off x="1072985" y="1136118"/>
            <a:ext cx="10188214" cy="5094107"/>
          </a:xfrm>
        </p:spPr>
      </p:pic>
      <p:sp>
        <p:nvSpPr>
          <p:cNvPr id="4" name="Slide Number Placeholder 3">
            <a:extLst>
              <a:ext uri="{FF2B5EF4-FFF2-40B4-BE49-F238E27FC236}">
                <a16:creationId xmlns:a16="http://schemas.microsoft.com/office/drawing/2014/main" id="{54E7D49B-1F8B-0D4C-8934-42AF75CF17DA}"/>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722188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03D4-9899-9B56-31D1-6029F2A6EB01}"/>
              </a:ext>
            </a:extLst>
          </p:cNvPr>
          <p:cNvSpPr>
            <a:spLocks noGrp="1"/>
          </p:cNvSpPr>
          <p:nvPr>
            <p:ph type="title"/>
          </p:nvPr>
        </p:nvSpPr>
        <p:spPr>
          <a:xfrm>
            <a:off x="795668" y="0"/>
            <a:ext cx="10515600" cy="1325563"/>
          </a:xfrm>
        </p:spPr>
        <p:txBody>
          <a:bodyPr/>
          <a:lstStyle/>
          <a:p>
            <a:r>
              <a:rPr lang="en-US" dirty="0">
                <a:solidFill>
                  <a:schemeClr val="bg1"/>
                </a:solidFill>
              </a:rPr>
              <a:t>Wh</a:t>
            </a:r>
            <a:r>
              <a:rPr lang="en-US" dirty="0"/>
              <a:t>at is Happening With Oil Prices?</a:t>
            </a:r>
          </a:p>
        </p:txBody>
      </p:sp>
      <p:sp>
        <p:nvSpPr>
          <p:cNvPr id="3" name="Content Placeholder 2">
            <a:extLst>
              <a:ext uri="{FF2B5EF4-FFF2-40B4-BE49-F238E27FC236}">
                <a16:creationId xmlns:a16="http://schemas.microsoft.com/office/drawing/2014/main" id="{7B8E7215-7509-C48A-1C8E-58E0AE18E08D}"/>
              </a:ext>
            </a:extLst>
          </p:cNvPr>
          <p:cNvSpPr>
            <a:spLocks noGrp="1"/>
          </p:cNvSpPr>
          <p:nvPr>
            <p:ph idx="1"/>
          </p:nvPr>
        </p:nvSpPr>
        <p:spPr/>
        <p:txBody>
          <a:bodyPr/>
          <a:lstStyle/>
          <a:p>
            <a:r>
              <a:rPr lang="en-US" dirty="0"/>
              <a:t>First, global economy is stronger than anticipated.</a:t>
            </a:r>
          </a:p>
          <a:p>
            <a:pPr lvl="1"/>
            <a:r>
              <a:rPr lang="en-US" dirty="0"/>
              <a:t>Except for China.</a:t>
            </a:r>
          </a:p>
          <a:p>
            <a:pPr lvl="1"/>
            <a:r>
              <a:rPr lang="en-US" dirty="0"/>
              <a:t>Recession is EU will be shallower than expected.</a:t>
            </a:r>
          </a:p>
          <a:p>
            <a:r>
              <a:rPr lang="en-US" dirty="0"/>
              <a:t>Second, inflation in the US is slowing.</a:t>
            </a:r>
          </a:p>
          <a:p>
            <a:pPr lvl="1"/>
            <a:r>
              <a:rPr lang="en-US" dirty="0"/>
              <a:t>Reduced expectation of a recession.</a:t>
            </a:r>
          </a:p>
          <a:p>
            <a:r>
              <a:rPr lang="en-US" dirty="0"/>
              <a:t>Finally, OPEC+ has restricted supply.</a:t>
            </a:r>
          </a:p>
          <a:p>
            <a:pPr lvl="1"/>
            <a:r>
              <a:rPr lang="en-US" dirty="0"/>
              <a:t>In support of Russia?</a:t>
            </a:r>
          </a:p>
        </p:txBody>
      </p:sp>
      <p:sp>
        <p:nvSpPr>
          <p:cNvPr id="4" name="Slide Number Placeholder 3">
            <a:extLst>
              <a:ext uri="{FF2B5EF4-FFF2-40B4-BE49-F238E27FC236}">
                <a16:creationId xmlns:a16="http://schemas.microsoft.com/office/drawing/2014/main" id="{A1B3A492-204E-E08E-7A3F-A545EC03CC65}"/>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313160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507124" y="1253331"/>
            <a:ext cx="11177751" cy="4351338"/>
          </a:xfrm>
        </p:spPr>
        <p:txBody>
          <a:bodyPr/>
          <a:lstStyle/>
          <a:p>
            <a:pPr>
              <a:spcAft>
                <a:spcPts val="1000"/>
              </a:spcAft>
            </a:pPr>
            <a:r>
              <a:rPr lang="en-US" dirty="0"/>
              <a:t>Contemporary Economic Policy</a:t>
            </a:r>
          </a:p>
          <a:p>
            <a:pPr lvl="1">
              <a:spcAft>
                <a:spcPts val="1000"/>
              </a:spcAft>
            </a:pPr>
            <a:r>
              <a:rPr lang="en-US" b="1" dirty="0"/>
              <a:t>Week 1 (9/21): 	US Economic Update (Jon </a:t>
            </a:r>
            <a:r>
              <a:rPr lang="en-US" b="1" dirty="0" err="1"/>
              <a:t>Haveman</a:t>
            </a:r>
            <a:r>
              <a:rPr lang="en-US" b="1" dirty="0"/>
              <a:t>, NEED)</a:t>
            </a:r>
          </a:p>
          <a:p>
            <a:pPr lvl="1">
              <a:spcAft>
                <a:spcPts val="1000"/>
              </a:spcAft>
            </a:pPr>
            <a:r>
              <a:rPr lang="en-US" dirty="0"/>
              <a:t>Week 2 (9/28): 	US Federal Budget (Jon </a:t>
            </a:r>
            <a:r>
              <a:rPr lang="en-US" dirty="0" err="1"/>
              <a:t>Haveman</a:t>
            </a:r>
            <a:r>
              <a:rPr lang="en-US" dirty="0"/>
              <a:t>)</a:t>
            </a:r>
          </a:p>
          <a:p>
            <a:pPr lvl="1">
              <a:spcAft>
                <a:spcPts val="1000"/>
              </a:spcAft>
            </a:pPr>
            <a:r>
              <a:rPr lang="en-US" dirty="0"/>
              <a:t>Week 3 (10/5):	Monetary Policy (Geoffrey </a:t>
            </a:r>
            <a:r>
              <a:rPr lang="en-US" dirty="0" err="1"/>
              <a:t>Woglom</a:t>
            </a:r>
            <a:r>
              <a:rPr lang="en-US" dirty="0"/>
              <a:t>, Amherst College)</a:t>
            </a:r>
          </a:p>
          <a:p>
            <a:pPr lvl="1">
              <a:spcAft>
                <a:spcPts val="1000"/>
              </a:spcAft>
            </a:pPr>
            <a:r>
              <a:rPr lang="en-US" dirty="0"/>
              <a:t>Week 4 (10/12): Federal Debt (Jon </a:t>
            </a:r>
            <a:r>
              <a:rPr lang="en-US" dirty="0" err="1"/>
              <a:t>Haveman</a:t>
            </a:r>
            <a:r>
              <a:rPr lang="en-US" dirty="0"/>
              <a:t>)</a:t>
            </a:r>
          </a:p>
          <a:p>
            <a:pPr lvl="1">
              <a:spcAft>
                <a:spcPts val="1000"/>
              </a:spcAft>
            </a:pPr>
            <a:endParaRPr lang="en-US" dirty="0"/>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961545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99323-EFB3-BF23-5239-1012DBFBEF50}"/>
              </a:ext>
            </a:extLst>
          </p:cNvPr>
          <p:cNvSpPr>
            <a:spLocks noGrp="1"/>
          </p:cNvSpPr>
          <p:nvPr>
            <p:ph type="title"/>
          </p:nvPr>
        </p:nvSpPr>
        <p:spPr/>
        <p:txBody>
          <a:bodyPr/>
          <a:lstStyle/>
          <a:p>
            <a:r>
              <a:rPr lang="en-US" dirty="0">
                <a:solidFill>
                  <a:schemeClr val="bg1"/>
                </a:solidFill>
              </a:rPr>
              <a:t>We</a:t>
            </a:r>
            <a:r>
              <a:rPr lang="en-US" dirty="0"/>
              <a:t> Have Particularly High Gas Prices!</a:t>
            </a:r>
          </a:p>
        </p:txBody>
      </p:sp>
      <p:pic>
        <p:nvPicPr>
          <p:cNvPr id="6" name="Content Placeholder 5" descr="A map of the united states&#10;&#10;Description automatically generated">
            <a:extLst>
              <a:ext uri="{FF2B5EF4-FFF2-40B4-BE49-F238E27FC236}">
                <a16:creationId xmlns:a16="http://schemas.microsoft.com/office/drawing/2014/main" id="{9E2F1208-400B-3144-D775-4F64800FCE26}"/>
              </a:ext>
            </a:extLst>
          </p:cNvPr>
          <p:cNvPicPr>
            <a:picLocks noGrp="1" noChangeAspect="1"/>
          </p:cNvPicPr>
          <p:nvPr>
            <p:ph idx="1"/>
          </p:nvPr>
        </p:nvPicPr>
        <p:blipFill>
          <a:blip r:embed="rId2"/>
          <a:stretch>
            <a:fillRect/>
          </a:stretch>
        </p:blipFill>
        <p:spPr>
          <a:xfrm>
            <a:off x="2214562" y="916436"/>
            <a:ext cx="7486813" cy="5313790"/>
          </a:xfrm>
        </p:spPr>
      </p:pic>
      <p:sp>
        <p:nvSpPr>
          <p:cNvPr id="4" name="Slide Number Placeholder 3">
            <a:extLst>
              <a:ext uri="{FF2B5EF4-FFF2-40B4-BE49-F238E27FC236}">
                <a16:creationId xmlns:a16="http://schemas.microsoft.com/office/drawing/2014/main" id="{AB65B776-240A-E9BF-E461-43FC152356B1}"/>
              </a:ext>
            </a:extLst>
          </p:cNvPr>
          <p:cNvSpPr>
            <a:spLocks noGrp="1"/>
          </p:cNvSpPr>
          <p:nvPr>
            <p:ph type="sldNum" sz="quarter" idx="12"/>
          </p:nvPr>
        </p:nvSpPr>
        <p:spPr/>
        <p:txBody>
          <a:bodyPr/>
          <a:lstStyle/>
          <a:p>
            <a:fld id="{D9F085D5-EC86-4F6A-B501-C1359CB39116}" type="slidenum">
              <a:rPr lang="en-GB" smtClean="0"/>
              <a:t>60</a:t>
            </a:fld>
            <a:endParaRPr lang="en-GB"/>
          </a:p>
        </p:txBody>
      </p:sp>
    </p:spTree>
    <p:extLst>
      <p:ext uri="{BB962C8B-B14F-4D97-AF65-F5344CB8AC3E}">
        <p14:creationId xmlns:p14="http://schemas.microsoft.com/office/powerpoint/2010/main" val="22217245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BAAC-CE45-546E-23C2-936EA3591AAB}"/>
              </a:ext>
            </a:extLst>
          </p:cNvPr>
          <p:cNvSpPr>
            <a:spLocks noGrp="1"/>
          </p:cNvSpPr>
          <p:nvPr>
            <p:ph type="title"/>
          </p:nvPr>
        </p:nvSpPr>
        <p:spPr/>
        <p:txBody>
          <a:bodyPr/>
          <a:lstStyle/>
          <a:p>
            <a:r>
              <a:rPr lang="en-US" dirty="0">
                <a:solidFill>
                  <a:schemeClr val="bg1"/>
                </a:solidFill>
              </a:rPr>
              <a:t>Infl</a:t>
            </a:r>
            <a:r>
              <a:rPr lang="en-US" dirty="0"/>
              <a:t>ation is Not just a U.S. Problem</a:t>
            </a:r>
          </a:p>
        </p:txBody>
      </p:sp>
      <p:pic>
        <p:nvPicPr>
          <p:cNvPr id="6" name="Content Placeholder 5" descr="Chart, line chart&#10;&#10;Description automatically generated">
            <a:extLst>
              <a:ext uri="{FF2B5EF4-FFF2-40B4-BE49-F238E27FC236}">
                <a16:creationId xmlns:a16="http://schemas.microsoft.com/office/drawing/2014/main" id="{D6BBD427-E657-66E1-8491-4EA28A226C97}"/>
              </a:ext>
            </a:extLst>
          </p:cNvPr>
          <p:cNvPicPr>
            <a:picLocks noGrp="1" noChangeAspect="1"/>
          </p:cNvPicPr>
          <p:nvPr>
            <p:ph idx="1"/>
          </p:nvPr>
        </p:nvPicPr>
        <p:blipFill>
          <a:blip r:embed="rId2"/>
          <a:stretch>
            <a:fillRect/>
          </a:stretch>
        </p:blipFill>
        <p:spPr>
          <a:xfrm>
            <a:off x="1781907" y="1190090"/>
            <a:ext cx="8517875" cy="4906168"/>
          </a:xfrm>
        </p:spPr>
      </p:pic>
      <p:sp>
        <p:nvSpPr>
          <p:cNvPr id="4" name="Slide Number Placeholder 3">
            <a:extLst>
              <a:ext uri="{FF2B5EF4-FFF2-40B4-BE49-F238E27FC236}">
                <a16:creationId xmlns:a16="http://schemas.microsoft.com/office/drawing/2014/main" id="{C6029552-2C97-B6DE-18CA-CFB30BAF6EC4}"/>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2401303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62</a:t>
            </a:fld>
            <a:endParaRPr lang="en-GB"/>
          </a:p>
        </p:txBody>
      </p:sp>
      <p:pic>
        <p:nvPicPr>
          <p:cNvPr id="12" name="Content Placeholder 11">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r:link="rId3"/>
          <a:srcRect/>
          <a:stretch>
            <a:fillRect/>
          </a:stretch>
        </p:blipFill>
        <p:spPr>
          <a:xfrm>
            <a:off x="1191337" y="1190596"/>
            <a:ext cx="10048162" cy="5024081"/>
          </a:xfrm>
        </p:spPr>
      </p:pic>
    </p:spTree>
    <p:extLst>
      <p:ext uri="{BB962C8B-B14F-4D97-AF65-F5344CB8AC3E}">
        <p14:creationId xmlns:p14="http://schemas.microsoft.com/office/powerpoint/2010/main" val="497077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E767-0626-3E4A-A6DD-7B199B2C3E73}"/>
              </a:ext>
            </a:extLst>
          </p:cNvPr>
          <p:cNvSpPr>
            <a:spLocks noGrp="1"/>
          </p:cNvSpPr>
          <p:nvPr>
            <p:ph type="title"/>
          </p:nvPr>
        </p:nvSpPr>
        <p:spPr>
          <a:xfrm>
            <a:off x="741949" y="0"/>
            <a:ext cx="10515600" cy="1325563"/>
          </a:xfrm>
        </p:spPr>
        <p:txBody>
          <a:bodyPr/>
          <a:lstStyle/>
          <a:p>
            <a:r>
              <a:rPr lang="en-US" dirty="0">
                <a:solidFill>
                  <a:schemeClr val="bg1"/>
                </a:solidFill>
              </a:rPr>
              <a:t>Imp</a:t>
            </a:r>
            <a:r>
              <a:rPr lang="en-US" dirty="0"/>
              <a:t>ort Price Inflation WAS High</a:t>
            </a:r>
          </a:p>
        </p:txBody>
      </p:sp>
      <p:sp>
        <p:nvSpPr>
          <p:cNvPr id="4" name="Slide Number Placeholder 3">
            <a:extLst>
              <a:ext uri="{FF2B5EF4-FFF2-40B4-BE49-F238E27FC236}">
                <a16:creationId xmlns:a16="http://schemas.microsoft.com/office/drawing/2014/main" id="{17B1860E-B719-0847-9D31-959DE6EDCA88}"/>
              </a:ext>
            </a:extLst>
          </p:cNvPr>
          <p:cNvSpPr>
            <a:spLocks noGrp="1"/>
          </p:cNvSpPr>
          <p:nvPr>
            <p:ph type="sldNum" sz="quarter" idx="12"/>
          </p:nvPr>
        </p:nvSpPr>
        <p:spPr/>
        <p:txBody>
          <a:bodyPr/>
          <a:lstStyle/>
          <a:p>
            <a:fld id="{D9F085D5-EC86-4F6A-B501-C1359CB39116}" type="slidenum">
              <a:rPr lang="en-GB" smtClean="0"/>
              <a:t>63</a:t>
            </a:fld>
            <a:endParaRPr lang="en-GB"/>
          </a:p>
        </p:txBody>
      </p:sp>
      <p:sp>
        <p:nvSpPr>
          <p:cNvPr id="7" name="TextBox 6">
            <a:extLst>
              <a:ext uri="{FF2B5EF4-FFF2-40B4-BE49-F238E27FC236}">
                <a16:creationId xmlns:a16="http://schemas.microsoft.com/office/drawing/2014/main" id="{92C1582C-190B-7F4C-9999-046C4557D663}"/>
              </a:ext>
            </a:extLst>
          </p:cNvPr>
          <p:cNvSpPr txBox="1"/>
          <p:nvPr/>
        </p:nvSpPr>
        <p:spPr>
          <a:xfrm>
            <a:off x="3821723" y="1839050"/>
            <a:ext cx="3647089" cy="369332"/>
          </a:xfrm>
          <a:prstGeom prst="rect">
            <a:avLst/>
          </a:prstGeom>
          <a:noFill/>
        </p:spPr>
        <p:txBody>
          <a:bodyPr wrap="none" rtlCol="0">
            <a:spAutoFit/>
          </a:bodyPr>
          <a:lstStyle/>
          <a:p>
            <a:r>
              <a:rPr lang="en-US" dirty="0"/>
              <a:t>Inflation – Imported Products: 9-10%</a:t>
            </a:r>
          </a:p>
        </p:txBody>
      </p:sp>
      <p:pic>
        <p:nvPicPr>
          <p:cNvPr id="5" name="Picture 4" descr="Chart, line chart&#10;&#10;Description automatically generated">
            <a:extLst>
              <a:ext uri="{FF2B5EF4-FFF2-40B4-BE49-F238E27FC236}">
                <a16:creationId xmlns:a16="http://schemas.microsoft.com/office/drawing/2014/main" id="{B2E4720E-46B0-B547-AA32-45E153F5F7A9}"/>
              </a:ext>
            </a:extLst>
          </p:cNvPr>
          <p:cNvPicPr>
            <a:picLocks noChangeAspect="1"/>
          </p:cNvPicPr>
          <p:nvPr/>
        </p:nvPicPr>
        <p:blipFill>
          <a:blip r:embed="rId2" r:link="rId3"/>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99378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8FC5-28B4-04BD-0E95-27769C8A87C2}"/>
              </a:ext>
            </a:extLst>
          </p:cNvPr>
          <p:cNvSpPr>
            <a:spLocks noGrp="1"/>
          </p:cNvSpPr>
          <p:nvPr>
            <p:ph type="title"/>
          </p:nvPr>
        </p:nvSpPr>
        <p:spPr>
          <a:xfrm>
            <a:off x="930964" y="0"/>
            <a:ext cx="10515600" cy="1325563"/>
          </a:xfrm>
        </p:spPr>
        <p:txBody>
          <a:bodyPr/>
          <a:lstStyle/>
          <a:p>
            <a:r>
              <a:rPr lang="en-US" dirty="0">
                <a:solidFill>
                  <a:schemeClr val="bg1"/>
                </a:solidFill>
              </a:rPr>
              <a:t>Tw</a:t>
            </a:r>
            <a:r>
              <a:rPr lang="en-US" dirty="0"/>
              <a:t>o New Types of Inflation</a:t>
            </a:r>
          </a:p>
        </p:txBody>
      </p:sp>
      <p:sp>
        <p:nvSpPr>
          <p:cNvPr id="3" name="Content Placeholder 2">
            <a:extLst>
              <a:ext uri="{FF2B5EF4-FFF2-40B4-BE49-F238E27FC236}">
                <a16:creationId xmlns:a16="http://schemas.microsoft.com/office/drawing/2014/main" id="{A3289675-0BC4-2D52-59D2-043E1CAC17FA}"/>
              </a:ext>
            </a:extLst>
          </p:cNvPr>
          <p:cNvSpPr>
            <a:spLocks noGrp="1"/>
          </p:cNvSpPr>
          <p:nvPr>
            <p:ph idx="1"/>
          </p:nvPr>
        </p:nvSpPr>
        <p:spPr/>
        <p:txBody>
          <a:bodyPr>
            <a:normAutofit/>
          </a:bodyPr>
          <a:lstStyle/>
          <a:p>
            <a:r>
              <a:rPr lang="en-US" dirty="0" err="1"/>
              <a:t>Excuseflation</a:t>
            </a:r>
            <a:endParaRPr lang="en-US" dirty="0"/>
          </a:p>
          <a:p>
            <a:pPr lvl="1"/>
            <a:r>
              <a:rPr lang="en-US" dirty="0"/>
              <a:t>“The cost of my inputs is going up, so I have to raise my prices.”</a:t>
            </a:r>
          </a:p>
          <a:p>
            <a:pPr lvl="1"/>
            <a:r>
              <a:rPr lang="en-US" dirty="0"/>
              <a:t>You rarely hear: “I’m lowering my prices because costs are going down.”</a:t>
            </a:r>
          </a:p>
          <a:p>
            <a:pPr marL="457200" lvl="1" indent="0">
              <a:buNone/>
            </a:pPr>
            <a:endParaRPr lang="en-US" dirty="0"/>
          </a:p>
          <a:p>
            <a:r>
              <a:rPr lang="en-US" dirty="0"/>
              <a:t>Premiumization</a:t>
            </a:r>
          </a:p>
          <a:p>
            <a:pPr lvl="1"/>
            <a:r>
              <a:rPr lang="en-US" dirty="0"/>
              <a:t>Taking your product and spicing it up so that you can raise your margins.</a:t>
            </a:r>
          </a:p>
          <a:p>
            <a:pPr lvl="1"/>
            <a:endParaRPr lang="en-US" dirty="0"/>
          </a:p>
          <a:p>
            <a:r>
              <a:rPr lang="en-US" dirty="0"/>
              <a:t>Together, have led to a Profit-Price Spiral</a:t>
            </a:r>
          </a:p>
          <a:p>
            <a:pPr lvl="1"/>
            <a:r>
              <a:rPr lang="en-US" dirty="0"/>
              <a:t>Raising prices to cover costs plus a little extra.</a:t>
            </a:r>
          </a:p>
          <a:p>
            <a:pPr lvl="1"/>
            <a:r>
              <a:rPr lang="en-US" dirty="0"/>
              <a:t>Raising margins with extra frills.</a:t>
            </a:r>
          </a:p>
          <a:p>
            <a:pPr lvl="1"/>
            <a:endParaRPr lang="en-US" dirty="0"/>
          </a:p>
        </p:txBody>
      </p:sp>
      <p:sp>
        <p:nvSpPr>
          <p:cNvPr id="4" name="Slide Number Placeholder 3">
            <a:extLst>
              <a:ext uri="{FF2B5EF4-FFF2-40B4-BE49-F238E27FC236}">
                <a16:creationId xmlns:a16="http://schemas.microsoft.com/office/drawing/2014/main" id="{8677E585-DD3D-4BDD-925C-83061C672689}"/>
              </a:ext>
            </a:extLst>
          </p:cNvPr>
          <p:cNvSpPr>
            <a:spLocks noGrp="1"/>
          </p:cNvSpPr>
          <p:nvPr>
            <p:ph type="sldNum" sz="quarter" idx="12"/>
          </p:nvPr>
        </p:nvSpPr>
        <p:spPr/>
        <p:txBody>
          <a:bodyPr/>
          <a:lstStyle/>
          <a:p>
            <a:fld id="{D9F085D5-EC86-4F6A-B501-C1359CB39116}" type="slidenum">
              <a:rPr lang="en-GB" smtClean="0"/>
              <a:t>64</a:t>
            </a:fld>
            <a:endParaRPr lang="en-GB"/>
          </a:p>
        </p:txBody>
      </p:sp>
    </p:spTree>
    <p:extLst>
      <p:ext uri="{BB962C8B-B14F-4D97-AF65-F5344CB8AC3E}">
        <p14:creationId xmlns:p14="http://schemas.microsoft.com/office/powerpoint/2010/main" val="1876837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683D-0E7D-4F42-ABC8-0A5A3993D43C}"/>
              </a:ext>
            </a:extLst>
          </p:cNvPr>
          <p:cNvSpPr>
            <a:spLocks noGrp="1"/>
          </p:cNvSpPr>
          <p:nvPr>
            <p:ph type="title"/>
          </p:nvPr>
        </p:nvSpPr>
        <p:spPr>
          <a:xfrm>
            <a:off x="803475" y="0"/>
            <a:ext cx="10515600" cy="1325563"/>
          </a:xfrm>
        </p:spPr>
        <p:txBody>
          <a:bodyPr/>
          <a:lstStyle/>
          <a:p>
            <a:r>
              <a:rPr lang="en-US" dirty="0">
                <a:solidFill>
                  <a:schemeClr val="bg1"/>
                </a:solidFill>
              </a:rPr>
              <a:t>Cor</a:t>
            </a:r>
            <a:r>
              <a:rPr lang="en-US" dirty="0"/>
              <a:t>porations Have Pricing Power!</a:t>
            </a:r>
          </a:p>
        </p:txBody>
      </p:sp>
      <p:pic>
        <p:nvPicPr>
          <p:cNvPr id="6" name="Content Placeholder 5" descr="Chart, line chart&#10;&#10;Description automatically generated">
            <a:extLst>
              <a:ext uri="{FF2B5EF4-FFF2-40B4-BE49-F238E27FC236}">
                <a16:creationId xmlns:a16="http://schemas.microsoft.com/office/drawing/2014/main" id="{DF2A8DE8-1130-6E48-8290-5F01A818C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B19B57A6-A750-024E-8360-3BD512498194}"/>
              </a:ext>
            </a:extLst>
          </p:cNvPr>
          <p:cNvSpPr>
            <a:spLocks noGrp="1"/>
          </p:cNvSpPr>
          <p:nvPr>
            <p:ph type="sldNum" sz="quarter" idx="12"/>
          </p:nvPr>
        </p:nvSpPr>
        <p:spPr/>
        <p:txBody>
          <a:bodyPr/>
          <a:lstStyle/>
          <a:p>
            <a:fld id="{D9F085D5-EC86-4F6A-B501-C1359CB39116}" type="slidenum">
              <a:rPr lang="en-GB" smtClean="0"/>
              <a:t>65</a:t>
            </a:fld>
            <a:endParaRPr lang="en-GB"/>
          </a:p>
        </p:txBody>
      </p:sp>
      <p:sp>
        <p:nvSpPr>
          <p:cNvPr id="7" name="TextBox 6">
            <a:extLst>
              <a:ext uri="{FF2B5EF4-FFF2-40B4-BE49-F238E27FC236}">
                <a16:creationId xmlns:a16="http://schemas.microsoft.com/office/drawing/2014/main" id="{3CE102AC-0519-DA40-BA52-BA53C23BDBAA}"/>
              </a:ext>
            </a:extLst>
          </p:cNvPr>
          <p:cNvSpPr txBox="1"/>
          <p:nvPr/>
        </p:nvSpPr>
        <p:spPr>
          <a:xfrm>
            <a:off x="5325979" y="1556084"/>
            <a:ext cx="2320059" cy="461665"/>
          </a:xfrm>
          <a:prstGeom prst="rect">
            <a:avLst/>
          </a:prstGeom>
          <a:solidFill>
            <a:schemeClr val="bg1"/>
          </a:solidFill>
        </p:spPr>
        <p:txBody>
          <a:bodyPr wrap="none" rtlCol="0">
            <a:spAutoFit/>
          </a:bodyPr>
          <a:lstStyle/>
          <a:p>
            <a:r>
              <a:rPr lang="en-US" sz="2400" dirty="0"/>
              <a:t>Corporate Profits</a:t>
            </a:r>
          </a:p>
        </p:txBody>
      </p:sp>
    </p:spTree>
    <p:extLst>
      <p:ext uri="{BB962C8B-B14F-4D97-AF65-F5344CB8AC3E}">
        <p14:creationId xmlns:p14="http://schemas.microsoft.com/office/powerpoint/2010/main" val="1997803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p:txBody>
          <a:bodyPr/>
          <a:lstStyle/>
          <a:p>
            <a:r>
              <a:rPr lang="en-US" dirty="0">
                <a:solidFill>
                  <a:schemeClr val="bg1"/>
                </a:solidFill>
              </a:rPr>
              <a:t>My</a:t>
            </a:r>
            <a:r>
              <a:rPr lang="en-US" dirty="0"/>
              <a:t> Thoughts on the Sources of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fontScale="85000" lnSpcReduction="10000"/>
          </a:bodyPr>
          <a:lstStyle/>
          <a:p>
            <a:r>
              <a:rPr lang="en-US" dirty="0"/>
              <a:t>Supply Chain issues were significant – less so now.</a:t>
            </a:r>
          </a:p>
          <a:p>
            <a:r>
              <a:rPr lang="en-US" dirty="0"/>
              <a:t>Import price inflation was high – negative now.</a:t>
            </a:r>
          </a:p>
          <a:p>
            <a:r>
              <a:rPr lang="en-US" dirty="0"/>
              <a:t>Composition of spending changed significantly.</a:t>
            </a:r>
          </a:p>
          <a:p>
            <a:pPr lvl="1"/>
            <a:r>
              <a:rPr lang="en-US" dirty="0"/>
              <a:t>Is now bouncing back, as are prices.</a:t>
            </a:r>
          </a:p>
          <a:p>
            <a:r>
              <a:rPr lang="en-US" dirty="0"/>
              <a:t>Corporations have used the cover of inflation to raise prices more.</a:t>
            </a:r>
          </a:p>
          <a:p>
            <a:r>
              <a:rPr lang="en-US" dirty="0"/>
              <a:t>But there was too much total spending.</a:t>
            </a:r>
          </a:p>
          <a:p>
            <a:pPr lvl="1"/>
            <a:r>
              <a:rPr lang="en-US" dirty="0"/>
              <a:t>Fiscal stimulus led households to increase saving over 2021 by more than $2 trillion. Strong retail sales numbers suggest they are prepared to spend it.</a:t>
            </a:r>
          </a:p>
          <a:p>
            <a:r>
              <a:rPr lang="en-US" dirty="0"/>
              <a:t>Whose to Blame:  ARP possibly too big, but the Fed could have acted sooner.</a:t>
            </a:r>
          </a:p>
          <a:p>
            <a:endParaRPr lang="en-US" dirty="0"/>
          </a:p>
          <a:p>
            <a:r>
              <a:rPr lang="en-US" dirty="0"/>
              <a:t>Bottom line: Recovery from a dramatic economic disruption is seldom painless.</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17301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38C0-D6BB-E04A-B038-3AE0C4CE1EA0}"/>
              </a:ext>
            </a:extLst>
          </p:cNvPr>
          <p:cNvSpPr>
            <a:spLocks noGrp="1"/>
          </p:cNvSpPr>
          <p:nvPr>
            <p:ph type="title"/>
          </p:nvPr>
        </p:nvSpPr>
        <p:spPr/>
        <p:txBody>
          <a:bodyPr/>
          <a:lstStyle/>
          <a:p>
            <a:r>
              <a:rPr lang="en-US" dirty="0"/>
              <a:t>What’s the Fed Doing About It?</a:t>
            </a:r>
          </a:p>
        </p:txBody>
      </p:sp>
      <p:sp>
        <p:nvSpPr>
          <p:cNvPr id="3" name="Text Placeholder 2">
            <a:extLst>
              <a:ext uri="{FF2B5EF4-FFF2-40B4-BE49-F238E27FC236}">
                <a16:creationId xmlns:a16="http://schemas.microsoft.com/office/drawing/2014/main" id="{2A5F1762-7F27-034B-9A1E-7DF4CA0A6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6F6F8E-D5F7-554C-87DD-571BD9B83512}"/>
              </a:ext>
            </a:extLst>
          </p:cNvPr>
          <p:cNvSpPr>
            <a:spLocks noGrp="1"/>
          </p:cNvSpPr>
          <p:nvPr>
            <p:ph type="sldNum" sz="quarter" idx="12"/>
          </p:nvPr>
        </p:nvSpPr>
        <p:spPr/>
        <p:txBody>
          <a:bodyPr/>
          <a:lstStyle/>
          <a:p>
            <a:fld id="{D9F085D5-EC86-4F6A-B501-C1359CB39116}" type="slidenum">
              <a:rPr lang="en-GB" smtClean="0"/>
              <a:t>67</a:t>
            </a:fld>
            <a:endParaRPr lang="en-GB"/>
          </a:p>
        </p:txBody>
      </p:sp>
    </p:spTree>
    <p:extLst>
      <p:ext uri="{BB962C8B-B14F-4D97-AF65-F5344CB8AC3E}">
        <p14:creationId xmlns:p14="http://schemas.microsoft.com/office/powerpoint/2010/main" val="2793540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0D60-93A0-E14A-B198-562200FA33F9}"/>
              </a:ext>
            </a:extLst>
          </p:cNvPr>
          <p:cNvSpPr>
            <a:spLocks noGrp="1"/>
          </p:cNvSpPr>
          <p:nvPr>
            <p:ph type="title"/>
          </p:nvPr>
        </p:nvSpPr>
        <p:spPr>
          <a:xfrm>
            <a:off x="779208" y="29496"/>
            <a:ext cx="10515600" cy="1325563"/>
          </a:xfrm>
        </p:spPr>
        <p:txBody>
          <a:bodyPr/>
          <a:lstStyle/>
          <a:p>
            <a:r>
              <a:rPr lang="en-US" dirty="0">
                <a:solidFill>
                  <a:schemeClr val="bg1"/>
                </a:solidFill>
              </a:rPr>
              <a:t>Fed</a:t>
            </a:r>
            <a:r>
              <a:rPr lang="en-US" dirty="0"/>
              <a:t>eral Funds Rate – Recent Activity</a:t>
            </a:r>
          </a:p>
        </p:txBody>
      </p:sp>
      <p:pic>
        <p:nvPicPr>
          <p:cNvPr id="6" name="Content Placeholder 5">
            <a:extLst>
              <a:ext uri="{FF2B5EF4-FFF2-40B4-BE49-F238E27FC236}">
                <a16:creationId xmlns:a16="http://schemas.microsoft.com/office/drawing/2014/main" id="{EF8A68F6-2498-E641-89E0-09D72459A020}"/>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45E90F64-1A12-B742-9303-73F489E0E248}"/>
              </a:ext>
            </a:extLst>
          </p:cNvPr>
          <p:cNvSpPr>
            <a:spLocks noGrp="1"/>
          </p:cNvSpPr>
          <p:nvPr>
            <p:ph type="sldNum" sz="quarter" idx="12"/>
          </p:nvPr>
        </p:nvSpPr>
        <p:spPr/>
        <p:txBody>
          <a:bodyPr/>
          <a:lstStyle/>
          <a:p>
            <a:fld id="{D9F085D5-EC86-4F6A-B501-C1359CB39116}" type="slidenum">
              <a:rPr lang="en-GB" smtClean="0"/>
              <a:t>68</a:t>
            </a:fld>
            <a:endParaRPr lang="en-GB"/>
          </a:p>
        </p:txBody>
      </p:sp>
      <p:sp>
        <p:nvSpPr>
          <p:cNvPr id="3" name="TextBox 2">
            <a:extLst>
              <a:ext uri="{FF2B5EF4-FFF2-40B4-BE49-F238E27FC236}">
                <a16:creationId xmlns:a16="http://schemas.microsoft.com/office/drawing/2014/main" id="{155C1B75-648F-AF49-B6B0-C53B0BA90BCE}"/>
              </a:ext>
            </a:extLst>
          </p:cNvPr>
          <p:cNvSpPr txBox="1"/>
          <p:nvPr/>
        </p:nvSpPr>
        <p:spPr>
          <a:xfrm>
            <a:off x="4633135" y="1942712"/>
            <a:ext cx="3208186" cy="369332"/>
          </a:xfrm>
          <a:prstGeom prst="rect">
            <a:avLst/>
          </a:prstGeom>
          <a:solidFill>
            <a:schemeClr val="bg1"/>
          </a:solidFill>
        </p:spPr>
        <p:txBody>
          <a:bodyPr wrap="none" rtlCol="0">
            <a:spAutoFit/>
          </a:bodyPr>
          <a:lstStyle/>
          <a:p>
            <a:r>
              <a:rPr lang="en-US" dirty="0"/>
              <a:t>Expect a Pause in Rate Increases</a:t>
            </a:r>
          </a:p>
        </p:txBody>
      </p:sp>
    </p:spTree>
    <p:extLst>
      <p:ext uri="{BB962C8B-B14F-4D97-AF65-F5344CB8AC3E}">
        <p14:creationId xmlns:p14="http://schemas.microsoft.com/office/powerpoint/2010/main" val="1251056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874258" y="0"/>
            <a:ext cx="10515600" cy="1325563"/>
          </a:xfrm>
        </p:spPr>
        <p:txBody>
          <a:bodyPr/>
          <a:lstStyle/>
          <a:p>
            <a:r>
              <a:rPr lang="en-US" dirty="0">
                <a:solidFill>
                  <a:schemeClr val="bg1"/>
                </a:solidFill>
              </a:rPr>
              <a:t>Rai</a:t>
            </a:r>
            <a:r>
              <a:rPr lang="en-US" dirty="0"/>
              <a:t>sing the Federal Funds Rate</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69</a:t>
            </a:fld>
            <a:endParaRPr lang="en-GB"/>
          </a:p>
        </p:txBody>
      </p:sp>
      <p:pic>
        <p:nvPicPr>
          <p:cNvPr id="3" name="Picture 2">
            <a:extLst>
              <a:ext uri="{FF2B5EF4-FFF2-40B4-BE49-F238E27FC236}">
                <a16:creationId xmlns:a16="http://schemas.microsoft.com/office/drawing/2014/main" id="{C01EB9C4-8D8B-444B-9AC5-074A28721325}"/>
              </a:ext>
            </a:extLst>
          </p:cNvPr>
          <p:cNvPicPr>
            <a:picLocks noChangeAspect="1"/>
          </p:cNvPicPr>
          <p:nvPr/>
        </p:nvPicPr>
        <p:blipFill>
          <a:blip r:embed="rId3" r:link="rId4"/>
          <a:srcRect/>
          <a:stretch>
            <a:fillRect/>
          </a:stretch>
        </p:blipFill>
        <p:spPr>
          <a:xfrm>
            <a:off x="1208239" y="1059067"/>
            <a:ext cx="10033952" cy="5016976"/>
          </a:xfrm>
          <a:prstGeom prst="rect">
            <a:avLst/>
          </a:prstGeom>
        </p:spPr>
      </p:pic>
      <p:sp>
        <p:nvSpPr>
          <p:cNvPr id="5" name="Oval 4">
            <a:extLst>
              <a:ext uri="{FF2B5EF4-FFF2-40B4-BE49-F238E27FC236}">
                <a16:creationId xmlns:a16="http://schemas.microsoft.com/office/drawing/2014/main" id="{96286152-A01C-E7E8-D19E-A3F9A60C24D1}"/>
              </a:ext>
            </a:extLst>
          </p:cNvPr>
          <p:cNvSpPr/>
          <p:nvPr/>
        </p:nvSpPr>
        <p:spPr>
          <a:xfrm>
            <a:off x="9940833" y="3291840"/>
            <a:ext cx="1042927" cy="158060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7838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22-A54C-8749-8B66-1F6A5D34BE59}"/>
              </a:ext>
            </a:extLst>
          </p:cNvPr>
          <p:cNvSpPr>
            <a:spLocks noGrp="1"/>
          </p:cNvSpPr>
          <p:nvPr>
            <p:ph type="title"/>
          </p:nvPr>
        </p:nvSpPr>
        <p:spPr/>
        <p:txBody>
          <a:bodyPr/>
          <a:lstStyle/>
          <a:p>
            <a:r>
              <a:rPr lang="en-US" dirty="0">
                <a:solidFill>
                  <a:schemeClr val="bg1"/>
                </a:solidFill>
              </a:rPr>
              <a:t>Wh</a:t>
            </a:r>
            <a:r>
              <a:rPr lang="en-US" dirty="0"/>
              <a:t>at Does the U.S. Gov’t Budget Look Like?</a:t>
            </a:r>
          </a:p>
        </p:txBody>
      </p:sp>
      <p:sp>
        <p:nvSpPr>
          <p:cNvPr id="4" name="Slide Number Placeholder 3">
            <a:extLst>
              <a:ext uri="{FF2B5EF4-FFF2-40B4-BE49-F238E27FC236}">
                <a16:creationId xmlns:a16="http://schemas.microsoft.com/office/drawing/2014/main" id="{839DB3FD-6BBC-D04C-8BBD-ECD9059FED54}"/>
              </a:ext>
            </a:extLst>
          </p:cNvPr>
          <p:cNvSpPr>
            <a:spLocks noGrp="1"/>
          </p:cNvSpPr>
          <p:nvPr>
            <p:ph type="sldNum" sz="quarter" idx="12"/>
          </p:nvPr>
        </p:nvSpPr>
        <p:spPr/>
        <p:txBody>
          <a:bodyPr/>
          <a:lstStyle/>
          <a:p>
            <a:fld id="{D9F085D5-EC86-4F6A-B501-C1359CB39116}" type="slidenum">
              <a:rPr lang="en-GB" smtClean="0"/>
              <a:t>7</a:t>
            </a:fld>
            <a:endParaRPr lang="en-GB"/>
          </a:p>
        </p:txBody>
      </p:sp>
      <p:graphicFrame>
        <p:nvGraphicFramePr>
          <p:cNvPr id="6" name="Table 5">
            <a:extLst>
              <a:ext uri="{FF2B5EF4-FFF2-40B4-BE49-F238E27FC236}">
                <a16:creationId xmlns:a16="http://schemas.microsoft.com/office/drawing/2014/main" id="{9A29FE31-6082-DD4E-988F-7C0A182A5C5B}"/>
              </a:ext>
            </a:extLst>
          </p:cNvPr>
          <p:cNvGraphicFramePr>
            <a:graphicFrameLocks noGrp="1"/>
          </p:cNvGraphicFramePr>
          <p:nvPr/>
        </p:nvGraphicFramePr>
        <p:xfrm>
          <a:off x="838200" y="1730375"/>
          <a:ext cx="10515600" cy="3765918"/>
        </p:xfrm>
        <a:graphic>
          <a:graphicData uri="http://schemas.openxmlformats.org/drawingml/2006/table">
            <a:tbl>
              <a:tblPr firstRow="1" bandRow="1">
                <a:tableStyleId>{5C22544A-7EE6-4342-B048-85BDC9FD1C3A}</a:tableStyleId>
              </a:tblPr>
              <a:tblGrid>
                <a:gridCol w="2601686">
                  <a:extLst>
                    <a:ext uri="{9D8B030D-6E8A-4147-A177-3AD203B41FA5}">
                      <a16:colId xmlns:a16="http://schemas.microsoft.com/office/drawing/2014/main" val="1340818955"/>
                    </a:ext>
                  </a:extLst>
                </a:gridCol>
                <a:gridCol w="2177143">
                  <a:extLst>
                    <a:ext uri="{9D8B030D-6E8A-4147-A177-3AD203B41FA5}">
                      <a16:colId xmlns:a16="http://schemas.microsoft.com/office/drawing/2014/main" val="1608040808"/>
                    </a:ext>
                  </a:extLst>
                </a:gridCol>
                <a:gridCol w="1103085">
                  <a:extLst>
                    <a:ext uri="{9D8B030D-6E8A-4147-A177-3AD203B41FA5}">
                      <a16:colId xmlns:a16="http://schemas.microsoft.com/office/drawing/2014/main" val="1525291220"/>
                    </a:ext>
                  </a:extLst>
                </a:gridCol>
                <a:gridCol w="2530566">
                  <a:extLst>
                    <a:ext uri="{9D8B030D-6E8A-4147-A177-3AD203B41FA5}">
                      <a16:colId xmlns:a16="http://schemas.microsoft.com/office/drawing/2014/main" val="594871950"/>
                    </a:ext>
                  </a:extLst>
                </a:gridCol>
                <a:gridCol w="2103120">
                  <a:extLst>
                    <a:ext uri="{9D8B030D-6E8A-4147-A177-3AD203B41FA5}">
                      <a16:colId xmlns:a16="http://schemas.microsoft.com/office/drawing/2014/main" val="4044408904"/>
                    </a:ext>
                  </a:extLst>
                </a:gridCol>
              </a:tblGrid>
              <a:tr h="370840">
                <a:tc>
                  <a:txBody>
                    <a:bodyPr/>
                    <a:lstStyle/>
                    <a:p>
                      <a:r>
                        <a:rPr lang="en-US" sz="2800" dirty="0"/>
                        <a:t>Revenue</a:t>
                      </a:r>
                    </a:p>
                  </a:txBody>
                  <a:tcPr/>
                </a:tc>
                <a:tc>
                  <a:txBody>
                    <a:bodyPr/>
                    <a:lstStyle/>
                    <a:p>
                      <a:pPr algn="r"/>
                      <a:r>
                        <a:rPr lang="en-US" sz="2800" dirty="0"/>
                        <a:t>Billions</a:t>
                      </a:r>
                    </a:p>
                  </a:txBody>
                  <a:tcPr/>
                </a:tc>
                <a:tc>
                  <a:txBody>
                    <a:bodyPr/>
                    <a:lstStyle/>
                    <a:p>
                      <a:endParaRPr lang="en-US" sz="2800"/>
                    </a:p>
                  </a:txBody>
                  <a:tcPr/>
                </a:tc>
                <a:tc>
                  <a:txBody>
                    <a:bodyPr/>
                    <a:lstStyle/>
                    <a:p>
                      <a:r>
                        <a:rPr lang="en-US" sz="2800" dirty="0"/>
                        <a:t>Expenditures</a:t>
                      </a:r>
                    </a:p>
                  </a:txBody>
                  <a:tcPr/>
                </a:tc>
                <a:tc>
                  <a:txBody>
                    <a:bodyPr/>
                    <a:lstStyle/>
                    <a:p>
                      <a:pPr algn="r"/>
                      <a:r>
                        <a:rPr lang="en-US" sz="2800" dirty="0"/>
                        <a:t>Billions</a:t>
                      </a:r>
                    </a:p>
                  </a:txBody>
                  <a:tcPr/>
                </a:tc>
                <a:extLst>
                  <a:ext uri="{0D108BD9-81ED-4DB2-BD59-A6C34878D82A}">
                    <a16:rowId xmlns:a16="http://schemas.microsoft.com/office/drawing/2014/main" val="2633016298"/>
                  </a:ext>
                </a:extLst>
              </a:tr>
              <a:tr h="370840">
                <a:tc>
                  <a:txBody>
                    <a:bodyPr/>
                    <a:lstStyle/>
                    <a:p>
                      <a:r>
                        <a:rPr lang="en-US" sz="2800" dirty="0"/>
                        <a:t>Income Taxes</a:t>
                      </a:r>
                    </a:p>
                  </a:txBody>
                  <a:tcPr/>
                </a:tc>
                <a:tc>
                  <a:txBody>
                    <a:bodyPr/>
                    <a:lstStyle/>
                    <a:p>
                      <a:pPr algn="r"/>
                      <a:r>
                        <a:rPr lang="en-US" sz="2800" dirty="0"/>
                        <a:t>$2,632</a:t>
                      </a:r>
                    </a:p>
                  </a:txBody>
                  <a:tcPr/>
                </a:tc>
                <a:tc>
                  <a:txBody>
                    <a:bodyPr/>
                    <a:lstStyle/>
                    <a:p>
                      <a:endParaRPr lang="en-US" sz="2800" dirty="0"/>
                    </a:p>
                  </a:txBody>
                  <a:tcPr/>
                </a:tc>
                <a:tc>
                  <a:txBody>
                    <a:bodyPr/>
                    <a:lstStyle/>
                    <a:p>
                      <a:r>
                        <a:rPr lang="en-US" sz="2800" dirty="0"/>
                        <a:t>Mandatory</a:t>
                      </a:r>
                    </a:p>
                  </a:txBody>
                  <a:tcPr/>
                </a:tc>
                <a:tc>
                  <a:txBody>
                    <a:bodyPr/>
                    <a:lstStyle/>
                    <a:p>
                      <a:pPr algn="r"/>
                      <a:r>
                        <a:rPr lang="en-US" sz="2800" dirty="0"/>
                        <a:t>$4,010*</a:t>
                      </a:r>
                    </a:p>
                  </a:txBody>
                  <a:tcPr/>
                </a:tc>
                <a:extLst>
                  <a:ext uri="{0D108BD9-81ED-4DB2-BD59-A6C34878D82A}">
                    <a16:rowId xmlns:a16="http://schemas.microsoft.com/office/drawing/2014/main" val="1631346331"/>
                  </a:ext>
                </a:extLst>
              </a:tr>
              <a:tr h="370840">
                <a:tc>
                  <a:txBody>
                    <a:bodyPr/>
                    <a:lstStyle/>
                    <a:p>
                      <a:r>
                        <a:rPr lang="en-US" sz="2800" dirty="0"/>
                        <a:t>Payroll Taxes</a:t>
                      </a:r>
                    </a:p>
                  </a:txBody>
                  <a:tcPr/>
                </a:tc>
                <a:tc>
                  <a:txBody>
                    <a:bodyPr/>
                    <a:lstStyle/>
                    <a:p>
                      <a:pPr algn="r"/>
                      <a:r>
                        <a:rPr lang="en-US" sz="2800" dirty="0"/>
                        <a:t>$1,484</a:t>
                      </a:r>
                    </a:p>
                  </a:txBody>
                  <a:tcPr/>
                </a:tc>
                <a:tc>
                  <a:txBody>
                    <a:bodyPr/>
                    <a:lstStyle/>
                    <a:p>
                      <a:endParaRPr lang="en-US" sz="2800" dirty="0"/>
                    </a:p>
                  </a:txBody>
                  <a:tcPr/>
                </a:tc>
                <a:tc>
                  <a:txBody>
                    <a:bodyPr/>
                    <a:lstStyle/>
                    <a:p>
                      <a:r>
                        <a:rPr lang="en-US" sz="2800" dirty="0"/>
                        <a:t>Discretionary</a:t>
                      </a:r>
                    </a:p>
                  </a:txBody>
                  <a:tcPr/>
                </a:tc>
                <a:tc>
                  <a:txBody>
                    <a:bodyPr/>
                    <a:lstStyle/>
                    <a:p>
                      <a:pPr algn="r"/>
                      <a:r>
                        <a:rPr lang="en-US" sz="2800" dirty="0"/>
                        <a:t>$1,787*</a:t>
                      </a:r>
                    </a:p>
                  </a:txBody>
                  <a:tcPr/>
                </a:tc>
                <a:extLst>
                  <a:ext uri="{0D108BD9-81ED-4DB2-BD59-A6C34878D82A}">
                    <a16:rowId xmlns:a16="http://schemas.microsoft.com/office/drawing/2014/main" val="431293013"/>
                  </a:ext>
                </a:extLst>
              </a:tr>
              <a:tr h="370840">
                <a:tc>
                  <a:txBody>
                    <a:bodyPr/>
                    <a:lstStyle/>
                    <a:p>
                      <a:r>
                        <a:rPr lang="en-US" sz="2800" dirty="0"/>
                        <a:t>Corporate Taxes</a:t>
                      </a:r>
                    </a:p>
                  </a:txBody>
                  <a:tcPr/>
                </a:tc>
                <a:tc>
                  <a:txBody>
                    <a:bodyPr/>
                    <a:lstStyle/>
                    <a:p>
                      <a:pPr algn="r"/>
                      <a:r>
                        <a:rPr lang="en-US" sz="2800" dirty="0"/>
                        <a:t>$425</a:t>
                      </a:r>
                    </a:p>
                  </a:txBody>
                  <a:tcPr/>
                </a:tc>
                <a:tc>
                  <a:txBody>
                    <a:bodyPr/>
                    <a:lstStyle/>
                    <a:p>
                      <a:endParaRPr lang="en-US" sz="2800" dirty="0"/>
                    </a:p>
                  </a:txBody>
                  <a:tcPr/>
                </a:tc>
                <a:tc>
                  <a:txBody>
                    <a:bodyPr/>
                    <a:lstStyle/>
                    <a:p>
                      <a:r>
                        <a:rPr lang="en-US" sz="2800" dirty="0"/>
                        <a:t>Interest</a:t>
                      </a:r>
                    </a:p>
                  </a:txBody>
                  <a:tcPr/>
                </a:tc>
                <a:tc>
                  <a:txBody>
                    <a:bodyPr/>
                    <a:lstStyle/>
                    <a:p>
                      <a:pPr algn="r"/>
                      <a:r>
                        <a:rPr lang="en-US" sz="2800" dirty="0"/>
                        <a:t>$475</a:t>
                      </a:r>
                    </a:p>
                  </a:txBody>
                  <a:tcPr/>
                </a:tc>
                <a:extLst>
                  <a:ext uri="{0D108BD9-81ED-4DB2-BD59-A6C34878D82A}">
                    <a16:rowId xmlns:a16="http://schemas.microsoft.com/office/drawing/2014/main" val="2119688532"/>
                  </a:ext>
                </a:extLst>
              </a:tr>
              <a:tr h="370840">
                <a:tc>
                  <a:txBody>
                    <a:bodyPr/>
                    <a:lstStyle/>
                    <a:p>
                      <a:r>
                        <a:rPr lang="en-US" sz="2800" dirty="0"/>
                        <a:t>Other</a:t>
                      </a:r>
                    </a:p>
                  </a:txBody>
                  <a:tcPr/>
                </a:tc>
                <a:tc>
                  <a:txBody>
                    <a:bodyPr/>
                    <a:lstStyle/>
                    <a:p>
                      <a:pPr algn="r"/>
                      <a:r>
                        <a:rPr lang="en-US" sz="2800" dirty="0"/>
                        <a:t>$356</a:t>
                      </a:r>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925267515"/>
                  </a:ext>
                </a:extLst>
              </a:tr>
              <a:tr h="656958">
                <a:tc>
                  <a:txBody>
                    <a:bodyPr/>
                    <a:lstStyle/>
                    <a:p>
                      <a:endParaRPr lang="en-US" sz="2800" dirty="0"/>
                    </a:p>
                  </a:txBody>
                  <a:tcPr/>
                </a:tc>
                <a:tc>
                  <a:txBody>
                    <a:bodyPr/>
                    <a:lstStyle/>
                    <a:p>
                      <a:pPr algn="r"/>
                      <a:endParaRPr lang="en-US" sz="2800" dirty="0"/>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47518079"/>
                  </a:ext>
                </a:extLst>
              </a:tr>
              <a:tr h="370840">
                <a:tc>
                  <a:txBody>
                    <a:bodyPr/>
                    <a:lstStyle/>
                    <a:p>
                      <a:r>
                        <a:rPr lang="en-US" sz="2800" dirty="0"/>
                        <a:t>Total</a:t>
                      </a:r>
                    </a:p>
                  </a:txBody>
                  <a:tcPr/>
                </a:tc>
                <a:tc>
                  <a:txBody>
                    <a:bodyPr/>
                    <a:lstStyle/>
                    <a:p>
                      <a:pPr algn="r"/>
                      <a:r>
                        <a:rPr lang="en-US" sz="2800" dirty="0"/>
                        <a:t>$4,896</a:t>
                      </a:r>
                    </a:p>
                  </a:txBody>
                  <a:tcPr/>
                </a:tc>
                <a:tc>
                  <a:txBody>
                    <a:bodyPr/>
                    <a:lstStyle/>
                    <a:p>
                      <a:endParaRPr lang="en-US" sz="2800" dirty="0"/>
                    </a:p>
                  </a:txBody>
                  <a:tcPr/>
                </a:tc>
                <a:tc>
                  <a:txBody>
                    <a:bodyPr/>
                    <a:lstStyle/>
                    <a:p>
                      <a:r>
                        <a:rPr lang="en-US" sz="2800" dirty="0"/>
                        <a:t>Total</a:t>
                      </a:r>
                    </a:p>
                  </a:txBody>
                  <a:tcPr/>
                </a:tc>
                <a:tc>
                  <a:txBody>
                    <a:bodyPr/>
                    <a:lstStyle/>
                    <a:p>
                      <a:pPr algn="r"/>
                      <a:r>
                        <a:rPr lang="en-US" sz="2800" dirty="0"/>
                        <a:t>$6,272</a:t>
                      </a:r>
                    </a:p>
                  </a:txBody>
                  <a:tcPr/>
                </a:tc>
                <a:extLst>
                  <a:ext uri="{0D108BD9-81ED-4DB2-BD59-A6C34878D82A}">
                    <a16:rowId xmlns:a16="http://schemas.microsoft.com/office/drawing/2014/main" val="1247307514"/>
                  </a:ext>
                </a:extLst>
              </a:tr>
            </a:tbl>
          </a:graphicData>
        </a:graphic>
      </p:graphicFrame>
      <p:sp>
        <p:nvSpPr>
          <p:cNvPr id="7" name="TextBox 6">
            <a:extLst>
              <a:ext uri="{FF2B5EF4-FFF2-40B4-BE49-F238E27FC236}">
                <a16:creationId xmlns:a16="http://schemas.microsoft.com/office/drawing/2014/main" id="{B731C253-BAC7-E34E-A86A-67088D2BE8C7}"/>
              </a:ext>
            </a:extLst>
          </p:cNvPr>
          <p:cNvSpPr txBox="1"/>
          <p:nvPr/>
        </p:nvSpPr>
        <p:spPr>
          <a:xfrm>
            <a:off x="3293660" y="956418"/>
            <a:ext cx="5881034" cy="584775"/>
          </a:xfrm>
          <a:prstGeom prst="rect">
            <a:avLst/>
          </a:prstGeom>
          <a:noFill/>
        </p:spPr>
        <p:txBody>
          <a:bodyPr wrap="none" rtlCol="0">
            <a:spAutoFit/>
          </a:bodyPr>
          <a:lstStyle/>
          <a:p>
            <a:r>
              <a:rPr lang="en-US" sz="3200" b="1" dirty="0"/>
              <a:t>Fiscal Year 2022 Budget Summary</a:t>
            </a:r>
          </a:p>
        </p:txBody>
      </p:sp>
      <p:sp>
        <p:nvSpPr>
          <p:cNvPr id="8" name="TextBox 7">
            <a:extLst>
              <a:ext uri="{FF2B5EF4-FFF2-40B4-BE49-F238E27FC236}">
                <a16:creationId xmlns:a16="http://schemas.microsoft.com/office/drawing/2014/main" id="{A49F6DB5-7ACB-C649-ACAA-C5BE8B1DB750}"/>
              </a:ext>
            </a:extLst>
          </p:cNvPr>
          <p:cNvSpPr txBox="1"/>
          <p:nvPr/>
        </p:nvSpPr>
        <p:spPr>
          <a:xfrm>
            <a:off x="3704886" y="5609194"/>
            <a:ext cx="5768961" cy="584775"/>
          </a:xfrm>
          <a:prstGeom prst="rect">
            <a:avLst/>
          </a:prstGeom>
          <a:noFill/>
        </p:spPr>
        <p:txBody>
          <a:bodyPr wrap="square" rtlCol="0">
            <a:spAutoFit/>
          </a:bodyPr>
          <a:lstStyle/>
          <a:p>
            <a:r>
              <a:rPr lang="en-US" sz="3200" dirty="0"/>
              <a:t>Budget Deficit: $1,375 Billion</a:t>
            </a:r>
          </a:p>
        </p:txBody>
      </p:sp>
      <p:sp>
        <p:nvSpPr>
          <p:cNvPr id="11" name="TextBox 10">
            <a:extLst>
              <a:ext uri="{FF2B5EF4-FFF2-40B4-BE49-F238E27FC236}">
                <a16:creationId xmlns:a16="http://schemas.microsoft.com/office/drawing/2014/main" id="{BAE9D487-1D56-954F-930C-FD92841F4940}"/>
              </a:ext>
            </a:extLst>
          </p:cNvPr>
          <p:cNvSpPr txBox="1"/>
          <p:nvPr/>
        </p:nvSpPr>
        <p:spPr>
          <a:xfrm>
            <a:off x="6096000" y="6456851"/>
            <a:ext cx="6072816" cy="276999"/>
          </a:xfrm>
          <a:prstGeom prst="rect">
            <a:avLst/>
          </a:prstGeom>
          <a:noFill/>
        </p:spPr>
        <p:txBody>
          <a:bodyPr wrap="none" rtlCol="0">
            <a:spAutoFit/>
          </a:bodyPr>
          <a:lstStyle/>
          <a:p>
            <a:r>
              <a:rPr lang="en-US" sz="1200" dirty="0"/>
              <a:t>Source: Monthly Treasury Statement. 9/22 .  *Estimates based on OMB Forecasted Breakdown</a:t>
            </a:r>
          </a:p>
        </p:txBody>
      </p:sp>
      <p:grpSp>
        <p:nvGrpSpPr>
          <p:cNvPr id="14" name="Group 13">
            <a:extLst>
              <a:ext uri="{FF2B5EF4-FFF2-40B4-BE49-F238E27FC236}">
                <a16:creationId xmlns:a16="http://schemas.microsoft.com/office/drawing/2014/main" id="{060D7D26-67AC-BDB7-69BA-EFDF01DBE333}"/>
              </a:ext>
            </a:extLst>
          </p:cNvPr>
          <p:cNvGrpSpPr/>
          <p:nvPr/>
        </p:nvGrpSpPr>
        <p:grpSpPr>
          <a:xfrm>
            <a:off x="3913111" y="4604888"/>
            <a:ext cx="2779920" cy="1004306"/>
            <a:chOff x="3913111" y="4604888"/>
            <a:chExt cx="2779920" cy="1004306"/>
          </a:xfrm>
        </p:grpSpPr>
        <p:sp>
          <p:nvSpPr>
            <p:cNvPr id="3" name="Oval 2"/>
            <p:cNvSpPr/>
            <p:nvPr/>
          </p:nvSpPr>
          <p:spPr>
            <a:xfrm>
              <a:off x="3913111" y="4604888"/>
              <a:ext cx="2779920"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B92BF18-880B-AA64-E200-1E474DDFC15A}"/>
                </a:ext>
              </a:extLst>
            </p:cNvPr>
            <p:cNvSpPr txBox="1"/>
            <p:nvPr/>
          </p:nvSpPr>
          <p:spPr>
            <a:xfrm>
              <a:off x="5637229" y="5024419"/>
              <a:ext cx="1055802" cy="461665"/>
            </a:xfrm>
            <a:prstGeom prst="rect">
              <a:avLst/>
            </a:prstGeom>
            <a:noFill/>
          </p:spPr>
          <p:txBody>
            <a:bodyPr wrap="square" rtlCol="0">
              <a:spAutoFit/>
            </a:bodyPr>
            <a:lstStyle/>
            <a:p>
              <a:r>
                <a:rPr lang="en-US" sz="2400" dirty="0"/>
                <a:t>19.8%</a:t>
              </a:r>
            </a:p>
          </p:txBody>
        </p:sp>
      </p:grpSp>
      <p:grpSp>
        <p:nvGrpSpPr>
          <p:cNvPr id="15" name="Group 14">
            <a:extLst>
              <a:ext uri="{FF2B5EF4-FFF2-40B4-BE49-F238E27FC236}">
                <a16:creationId xmlns:a16="http://schemas.microsoft.com/office/drawing/2014/main" id="{F9BCAD71-44DE-8C0F-44D9-85C3C0CD2940}"/>
              </a:ext>
            </a:extLst>
          </p:cNvPr>
          <p:cNvGrpSpPr/>
          <p:nvPr/>
        </p:nvGrpSpPr>
        <p:grpSpPr>
          <a:xfrm>
            <a:off x="9473848" y="4604889"/>
            <a:ext cx="2922399" cy="1004306"/>
            <a:chOff x="9473848" y="4604889"/>
            <a:chExt cx="2922399" cy="1004306"/>
          </a:xfrm>
        </p:grpSpPr>
        <p:sp>
          <p:nvSpPr>
            <p:cNvPr id="5" name="Oval 4"/>
            <p:cNvSpPr/>
            <p:nvPr/>
          </p:nvSpPr>
          <p:spPr>
            <a:xfrm>
              <a:off x="9473848" y="4604889"/>
              <a:ext cx="2922399"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D184C00-8AA3-E884-20A2-404134A066D0}"/>
                </a:ext>
              </a:extLst>
            </p:cNvPr>
            <p:cNvSpPr txBox="1"/>
            <p:nvPr/>
          </p:nvSpPr>
          <p:spPr>
            <a:xfrm>
              <a:off x="11239697" y="4973148"/>
              <a:ext cx="1055802" cy="461665"/>
            </a:xfrm>
            <a:prstGeom prst="rect">
              <a:avLst/>
            </a:prstGeom>
            <a:noFill/>
          </p:spPr>
          <p:txBody>
            <a:bodyPr wrap="square" rtlCol="0">
              <a:spAutoFit/>
            </a:bodyPr>
            <a:lstStyle/>
            <a:p>
              <a:r>
                <a:rPr lang="en-US" sz="2400" dirty="0"/>
                <a:t>25.4%</a:t>
              </a:r>
            </a:p>
          </p:txBody>
        </p:sp>
      </p:grpSp>
      <p:grpSp>
        <p:nvGrpSpPr>
          <p:cNvPr id="16" name="Group 15">
            <a:extLst>
              <a:ext uri="{FF2B5EF4-FFF2-40B4-BE49-F238E27FC236}">
                <a16:creationId xmlns:a16="http://schemas.microsoft.com/office/drawing/2014/main" id="{8FD38D74-8F4A-45E1-C4D5-CC256BA0AE1F}"/>
              </a:ext>
            </a:extLst>
          </p:cNvPr>
          <p:cNvGrpSpPr/>
          <p:nvPr/>
        </p:nvGrpSpPr>
        <p:grpSpPr>
          <a:xfrm>
            <a:off x="6162508" y="5357495"/>
            <a:ext cx="3540087" cy="1004306"/>
            <a:chOff x="6162508" y="5357495"/>
            <a:chExt cx="3540087" cy="1004306"/>
          </a:xfrm>
        </p:grpSpPr>
        <p:sp>
          <p:nvSpPr>
            <p:cNvPr id="10" name="Oval 9">
              <a:extLst>
                <a:ext uri="{FF2B5EF4-FFF2-40B4-BE49-F238E27FC236}">
                  <a16:creationId xmlns:a16="http://schemas.microsoft.com/office/drawing/2014/main" id="{70BFB99F-996A-2744-8CB9-3453F485E7B3}"/>
                </a:ext>
              </a:extLst>
            </p:cNvPr>
            <p:cNvSpPr/>
            <p:nvPr/>
          </p:nvSpPr>
          <p:spPr>
            <a:xfrm>
              <a:off x="6162508" y="5357495"/>
              <a:ext cx="3519564"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C98E329-F2AF-6F24-C517-4FA816317860}"/>
                </a:ext>
              </a:extLst>
            </p:cNvPr>
            <p:cNvSpPr txBox="1"/>
            <p:nvPr/>
          </p:nvSpPr>
          <p:spPr>
            <a:xfrm>
              <a:off x="8646793" y="5713924"/>
              <a:ext cx="1055802" cy="461665"/>
            </a:xfrm>
            <a:prstGeom prst="rect">
              <a:avLst/>
            </a:prstGeom>
            <a:noFill/>
          </p:spPr>
          <p:txBody>
            <a:bodyPr wrap="square" rtlCol="0">
              <a:spAutoFit/>
            </a:bodyPr>
            <a:lstStyle/>
            <a:p>
              <a:r>
                <a:rPr lang="en-US" sz="2400" dirty="0"/>
                <a:t>5.5%</a:t>
              </a:r>
            </a:p>
          </p:txBody>
        </p:sp>
      </p:grpSp>
    </p:spTree>
    <p:extLst>
      <p:ext uri="{BB962C8B-B14F-4D97-AF65-F5344CB8AC3E}">
        <p14:creationId xmlns:p14="http://schemas.microsoft.com/office/powerpoint/2010/main" val="14145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6CD1-9A71-1044-B634-D5ABCF420383}"/>
              </a:ext>
            </a:extLst>
          </p:cNvPr>
          <p:cNvSpPr>
            <a:spLocks noGrp="1"/>
          </p:cNvSpPr>
          <p:nvPr>
            <p:ph type="title"/>
          </p:nvPr>
        </p:nvSpPr>
        <p:spPr>
          <a:xfrm>
            <a:off x="784413" y="0"/>
            <a:ext cx="10515600" cy="1325563"/>
          </a:xfrm>
        </p:spPr>
        <p:txBody>
          <a:bodyPr/>
          <a:lstStyle/>
          <a:p>
            <a:r>
              <a:rPr lang="en-US" dirty="0">
                <a:solidFill>
                  <a:schemeClr val="bg1"/>
                </a:solidFill>
              </a:rPr>
              <a:t>Fed</a:t>
            </a:r>
            <a:r>
              <a:rPr lang="en-US" dirty="0"/>
              <a:t>: Also Reducing its Asset Holdings</a:t>
            </a:r>
          </a:p>
        </p:txBody>
      </p:sp>
      <p:pic>
        <p:nvPicPr>
          <p:cNvPr id="6" name="Content Placeholder 5" descr="Chart, line chart&#10;&#10;Description automatically generated">
            <a:extLst>
              <a:ext uri="{FF2B5EF4-FFF2-40B4-BE49-F238E27FC236}">
                <a16:creationId xmlns:a16="http://schemas.microsoft.com/office/drawing/2014/main" id="{53F6AF64-4FA4-4940-BB15-0807C66E7D47}"/>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1BF2B2A7-D59C-8145-85DE-3BAB7943E5BE}"/>
              </a:ext>
            </a:extLst>
          </p:cNvPr>
          <p:cNvSpPr>
            <a:spLocks noGrp="1"/>
          </p:cNvSpPr>
          <p:nvPr>
            <p:ph type="sldNum" sz="quarter" idx="12"/>
          </p:nvPr>
        </p:nvSpPr>
        <p:spPr/>
        <p:txBody>
          <a:bodyPr/>
          <a:lstStyle/>
          <a:p>
            <a:fld id="{D9F085D5-EC86-4F6A-B501-C1359CB39116}" type="slidenum">
              <a:rPr lang="en-GB" smtClean="0"/>
              <a:t>70</a:t>
            </a:fld>
            <a:endParaRPr lang="en-GB"/>
          </a:p>
        </p:txBody>
      </p:sp>
      <p:sp>
        <p:nvSpPr>
          <p:cNvPr id="8" name="TextBox 7">
            <a:extLst>
              <a:ext uri="{FF2B5EF4-FFF2-40B4-BE49-F238E27FC236}">
                <a16:creationId xmlns:a16="http://schemas.microsoft.com/office/drawing/2014/main" id="{F9A7371B-AD45-014B-A14F-790F244A13A7}"/>
              </a:ext>
            </a:extLst>
          </p:cNvPr>
          <p:cNvSpPr txBox="1"/>
          <p:nvPr/>
        </p:nvSpPr>
        <p:spPr>
          <a:xfrm>
            <a:off x="8281014" y="3838778"/>
            <a:ext cx="2394117" cy="369332"/>
          </a:xfrm>
          <a:prstGeom prst="rect">
            <a:avLst/>
          </a:prstGeom>
          <a:solidFill>
            <a:schemeClr val="bg1"/>
          </a:solidFill>
        </p:spPr>
        <p:txBody>
          <a:bodyPr wrap="none" rtlCol="0">
            <a:spAutoFit/>
          </a:bodyPr>
          <a:lstStyle/>
          <a:p>
            <a:r>
              <a:rPr lang="en-US" dirty="0"/>
              <a:t>Quantitative Tightening</a:t>
            </a:r>
          </a:p>
        </p:txBody>
      </p:sp>
      <p:cxnSp>
        <p:nvCxnSpPr>
          <p:cNvPr id="10" name="Straight Connector 9">
            <a:extLst>
              <a:ext uri="{FF2B5EF4-FFF2-40B4-BE49-F238E27FC236}">
                <a16:creationId xmlns:a16="http://schemas.microsoft.com/office/drawing/2014/main" id="{C7B82659-FACF-084A-BE0F-CA5FC5EA8B79}"/>
              </a:ext>
            </a:extLst>
          </p:cNvPr>
          <p:cNvCxnSpPr/>
          <p:nvPr/>
        </p:nvCxnSpPr>
        <p:spPr>
          <a:xfrm flipV="1">
            <a:off x="10015548" y="2156057"/>
            <a:ext cx="628803" cy="1559569"/>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3401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649-CF95-E546-A283-6CED117989DA}"/>
              </a:ext>
            </a:extLst>
          </p:cNvPr>
          <p:cNvSpPr>
            <a:spLocks noGrp="1"/>
          </p:cNvSpPr>
          <p:nvPr>
            <p:ph type="title"/>
          </p:nvPr>
        </p:nvSpPr>
        <p:spPr>
          <a:xfrm>
            <a:off x="734025" y="0"/>
            <a:ext cx="10515600" cy="1325563"/>
          </a:xfrm>
        </p:spPr>
        <p:txBody>
          <a:bodyPr/>
          <a:lstStyle/>
          <a:p>
            <a:r>
              <a:rPr lang="en-US" dirty="0">
                <a:solidFill>
                  <a:schemeClr val="bg1"/>
                </a:solidFill>
              </a:rPr>
              <a:t>Imp</a:t>
            </a:r>
            <a:r>
              <a:rPr lang="en-US" dirty="0"/>
              <a:t>lications for Demand</a:t>
            </a:r>
          </a:p>
        </p:txBody>
      </p:sp>
      <p:sp>
        <p:nvSpPr>
          <p:cNvPr id="3" name="Content Placeholder 2">
            <a:extLst>
              <a:ext uri="{FF2B5EF4-FFF2-40B4-BE49-F238E27FC236}">
                <a16:creationId xmlns:a16="http://schemas.microsoft.com/office/drawing/2014/main" id="{3C73AB2B-C671-A34D-AC1D-6EE66D950907}"/>
              </a:ext>
            </a:extLst>
          </p:cNvPr>
          <p:cNvSpPr>
            <a:spLocks noGrp="1"/>
          </p:cNvSpPr>
          <p:nvPr>
            <p:ph idx="1"/>
          </p:nvPr>
        </p:nvSpPr>
        <p:spPr/>
        <p:txBody>
          <a:bodyPr/>
          <a:lstStyle/>
          <a:p>
            <a:r>
              <a:rPr lang="en-US" dirty="0"/>
              <a:t>Investment borrowing</a:t>
            </a:r>
          </a:p>
          <a:p>
            <a:r>
              <a:rPr lang="en-US" dirty="0"/>
              <a:t>Home loans – tied to 10-year Treasury</a:t>
            </a:r>
          </a:p>
          <a:p>
            <a:r>
              <a:rPr lang="en-US" dirty="0"/>
              <a:t>Car loans</a:t>
            </a:r>
          </a:p>
          <a:p>
            <a:r>
              <a:rPr lang="en-US" dirty="0"/>
              <a:t>Credit cards</a:t>
            </a:r>
          </a:p>
          <a:p>
            <a:r>
              <a:rPr lang="en-US" dirty="0"/>
              <a:t>Savings accounts – positive</a:t>
            </a:r>
          </a:p>
          <a:p>
            <a:r>
              <a:rPr lang="en-US" dirty="0"/>
              <a:t>And more….</a:t>
            </a:r>
          </a:p>
          <a:p>
            <a:endParaRPr lang="en-US" dirty="0"/>
          </a:p>
          <a:p>
            <a:r>
              <a:rPr lang="en-US" dirty="0"/>
              <a:t>All of which slows the economy.</a:t>
            </a:r>
          </a:p>
        </p:txBody>
      </p:sp>
      <p:sp>
        <p:nvSpPr>
          <p:cNvPr id="4" name="Slide Number Placeholder 3">
            <a:extLst>
              <a:ext uri="{FF2B5EF4-FFF2-40B4-BE49-F238E27FC236}">
                <a16:creationId xmlns:a16="http://schemas.microsoft.com/office/drawing/2014/main" id="{5818B984-42BC-8641-A55F-ADCEBA1906FE}"/>
              </a:ext>
            </a:extLst>
          </p:cNvPr>
          <p:cNvSpPr>
            <a:spLocks noGrp="1"/>
          </p:cNvSpPr>
          <p:nvPr>
            <p:ph type="sldNum" sz="quarter" idx="12"/>
          </p:nvPr>
        </p:nvSpPr>
        <p:spPr/>
        <p:txBody>
          <a:bodyPr/>
          <a:lstStyle/>
          <a:p>
            <a:fld id="{D9F085D5-EC86-4F6A-B501-C1359CB39116}" type="slidenum">
              <a:rPr lang="en-GB" smtClean="0"/>
              <a:t>71</a:t>
            </a:fld>
            <a:endParaRPr lang="en-GB"/>
          </a:p>
        </p:txBody>
      </p:sp>
    </p:spTree>
    <p:extLst>
      <p:ext uri="{BB962C8B-B14F-4D97-AF65-F5344CB8AC3E}">
        <p14:creationId xmlns:p14="http://schemas.microsoft.com/office/powerpoint/2010/main" val="960063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71F1-2249-1441-8FA5-7ABFAF7F3030}"/>
              </a:ext>
            </a:extLst>
          </p:cNvPr>
          <p:cNvSpPr>
            <a:spLocks noGrp="1"/>
          </p:cNvSpPr>
          <p:nvPr>
            <p:ph type="title"/>
          </p:nvPr>
        </p:nvSpPr>
        <p:spPr>
          <a:xfrm>
            <a:off x="872925" y="0"/>
            <a:ext cx="10515600" cy="1325563"/>
          </a:xfrm>
        </p:spPr>
        <p:txBody>
          <a:bodyPr/>
          <a:lstStyle/>
          <a:p>
            <a:r>
              <a:rPr lang="en-US" dirty="0">
                <a:solidFill>
                  <a:schemeClr val="bg1"/>
                </a:solidFill>
              </a:rPr>
              <a:t>Tre</a:t>
            </a:r>
            <a:r>
              <a:rPr lang="en-US" dirty="0"/>
              <a:t>asuries</a:t>
            </a:r>
          </a:p>
        </p:txBody>
      </p:sp>
      <p:sp>
        <p:nvSpPr>
          <p:cNvPr id="4" name="Slide Number Placeholder 3">
            <a:extLst>
              <a:ext uri="{FF2B5EF4-FFF2-40B4-BE49-F238E27FC236}">
                <a16:creationId xmlns:a16="http://schemas.microsoft.com/office/drawing/2014/main" id="{BED3DF6E-3455-3242-A5BE-1ACFBEFA0607}"/>
              </a:ext>
            </a:extLst>
          </p:cNvPr>
          <p:cNvSpPr>
            <a:spLocks noGrp="1"/>
          </p:cNvSpPr>
          <p:nvPr>
            <p:ph type="sldNum" sz="quarter" idx="12"/>
          </p:nvPr>
        </p:nvSpPr>
        <p:spPr/>
        <p:txBody>
          <a:bodyPr/>
          <a:lstStyle/>
          <a:p>
            <a:fld id="{D9F085D5-EC86-4F6A-B501-C1359CB39116}" type="slidenum">
              <a:rPr lang="en-GB" smtClean="0"/>
              <a:t>72</a:t>
            </a:fld>
            <a:endParaRPr lang="en-GB"/>
          </a:p>
        </p:txBody>
      </p:sp>
      <p:pic>
        <p:nvPicPr>
          <p:cNvPr id="8" name="Content Placeholder 7">
            <a:extLst>
              <a:ext uri="{FF2B5EF4-FFF2-40B4-BE49-F238E27FC236}">
                <a16:creationId xmlns:a16="http://schemas.microsoft.com/office/drawing/2014/main" id="{61F6AEA0-59D4-1E48-8EAA-52974530846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73448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E304-60BB-A647-A46C-6CF2563386B0}"/>
              </a:ext>
            </a:extLst>
          </p:cNvPr>
          <p:cNvSpPr>
            <a:spLocks noGrp="1"/>
          </p:cNvSpPr>
          <p:nvPr>
            <p:ph type="title"/>
          </p:nvPr>
        </p:nvSpPr>
        <p:spPr/>
        <p:txBody>
          <a:bodyPr/>
          <a:lstStyle/>
          <a:p>
            <a:r>
              <a:rPr lang="en-US" dirty="0">
                <a:solidFill>
                  <a:schemeClr val="bg1"/>
                </a:solidFill>
              </a:rPr>
              <a:t>Ala</a:t>
            </a:r>
            <a:r>
              <a:rPr lang="en-US" dirty="0"/>
              <a:t>rming Compression of Interest Rates</a:t>
            </a:r>
          </a:p>
        </p:txBody>
      </p:sp>
      <p:sp>
        <p:nvSpPr>
          <p:cNvPr id="4" name="Slide Number Placeholder 3">
            <a:extLst>
              <a:ext uri="{FF2B5EF4-FFF2-40B4-BE49-F238E27FC236}">
                <a16:creationId xmlns:a16="http://schemas.microsoft.com/office/drawing/2014/main" id="{392F69BF-5623-D546-A6C2-EFA4FEB80957}"/>
              </a:ext>
            </a:extLst>
          </p:cNvPr>
          <p:cNvSpPr>
            <a:spLocks noGrp="1"/>
          </p:cNvSpPr>
          <p:nvPr>
            <p:ph type="sldNum" sz="quarter" idx="12"/>
          </p:nvPr>
        </p:nvSpPr>
        <p:spPr/>
        <p:txBody>
          <a:bodyPr/>
          <a:lstStyle/>
          <a:p>
            <a:fld id="{D9F085D5-EC86-4F6A-B501-C1359CB39116}" type="slidenum">
              <a:rPr lang="en-GB" smtClean="0"/>
              <a:t>73</a:t>
            </a:fld>
            <a:endParaRPr lang="en-GB"/>
          </a:p>
        </p:txBody>
      </p:sp>
      <p:pic>
        <p:nvPicPr>
          <p:cNvPr id="10" name="Content Placeholder 9">
            <a:extLst>
              <a:ext uri="{FF2B5EF4-FFF2-40B4-BE49-F238E27FC236}">
                <a16:creationId xmlns:a16="http://schemas.microsoft.com/office/drawing/2014/main" id="{E07D0BD4-8807-D847-97F7-ABA51CAF6A58}"/>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4874312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B8AE-6B33-1E46-901B-86647EC97212}"/>
              </a:ext>
            </a:extLst>
          </p:cNvPr>
          <p:cNvSpPr>
            <a:spLocks noGrp="1"/>
          </p:cNvSpPr>
          <p:nvPr>
            <p:ph type="title"/>
          </p:nvPr>
        </p:nvSpPr>
        <p:spPr>
          <a:xfrm>
            <a:off x="806668" y="0"/>
            <a:ext cx="10515600" cy="1325563"/>
          </a:xfrm>
        </p:spPr>
        <p:txBody>
          <a:bodyPr/>
          <a:lstStyle/>
          <a:p>
            <a:r>
              <a:rPr lang="en-US" dirty="0">
                <a:solidFill>
                  <a:schemeClr val="bg1"/>
                </a:solidFill>
              </a:rPr>
              <a:t>Mo</a:t>
            </a:r>
            <a:r>
              <a:rPr lang="en-US" dirty="0"/>
              <a:t>rtgage Rates</a:t>
            </a:r>
          </a:p>
        </p:txBody>
      </p:sp>
      <p:sp>
        <p:nvSpPr>
          <p:cNvPr id="4" name="Slide Number Placeholder 3">
            <a:extLst>
              <a:ext uri="{FF2B5EF4-FFF2-40B4-BE49-F238E27FC236}">
                <a16:creationId xmlns:a16="http://schemas.microsoft.com/office/drawing/2014/main" id="{0922432B-E759-C04C-9BE5-266897CB88A8}"/>
              </a:ext>
            </a:extLst>
          </p:cNvPr>
          <p:cNvSpPr>
            <a:spLocks noGrp="1"/>
          </p:cNvSpPr>
          <p:nvPr>
            <p:ph type="sldNum" sz="quarter" idx="12"/>
          </p:nvPr>
        </p:nvSpPr>
        <p:spPr/>
        <p:txBody>
          <a:bodyPr/>
          <a:lstStyle/>
          <a:p>
            <a:fld id="{D9F085D5-EC86-4F6A-B501-C1359CB39116}" type="slidenum">
              <a:rPr lang="en-GB" smtClean="0"/>
              <a:t>74</a:t>
            </a:fld>
            <a:endParaRPr lang="en-GB"/>
          </a:p>
        </p:txBody>
      </p:sp>
      <p:pic>
        <p:nvPicPr>
          <p:cNvPr id="6" name="Picture 5">
            <a:extLst>
              <a:ext uri="{FF2B5EF4-FFF2-40B4-BE49-F238E27FC236}">
                <a16:creationId xmlns:a16="http://schemas.microsoft.com/office/drawing/2014/main" id="{74ED5679-8139-0F44-A40C-BC27E9F4DD3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28213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Residential Investment</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75</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E1D49E36-1AF3-1042-8158-1AA161274C27}"/>
              </a:ext>
            </a:extLst>
          </p:cNvPr>
          <p:cNvSpPr/>
          <p:nvPr/>
        </p:nvSpPr>
        <p:spPr>
          <a:xfrm>
            <a:off x="9889588" y="2563333"/>
            <a:ext cx="1068222"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051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and Housing Starts</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76</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3" r:link="rId4"/>
          <a:srcRect/>
          <a:stretch>
            <a:fillRect/>
          </a:stretch>
        </p:blipFill>
        <p:spPr>
          <a:xfrm>
            <a:off x="340399" y="1507919"/>
            <a:ext cx="5749267" cy="383098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096001" y="1500604"/>
            <a:ext cx="5771223" cy="3845611"/>
          </a:xfrm>
          <a:prstGeom prst="rect">
            <a:avLst/>
          </a:prstGeom>
        </p:spPr>
      </p:pic>
    </p:spTree>
    <p:extLst>
      <p:ext uri="{BB962C8B-B14F-4D97-AF65-F5344CB8AC3E}">
        <p14:creationId xmlns:p14="http://schemas.microsoft.com/office/powerpoint/2010/main" val="240958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CC04A1-3536-214A-8608-B73228B7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09" y="1519101"/>
            <a:ext cx="5256685" cy="3819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 Depends on Where You Are</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4"/>
          <a:srcRect/>
          <a:stretch/>
        </p:blipFill>
        <p:spPr>
          <a:xfrm>
            <a:off x="224227" y="1507918"/>
            <a:ext cx="5819166" cy="4233671"/>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a:srcRect/>
          <a:stretch/>
        </p:blipFill>
        <p:spPr>
          <a:xfrm>
            <a:off x="6174117" y="1500603"/>
            <a:ext cx="5819166" cy="4233671"/>
          </a:xfrm>
          <a:prstGeom prst="rect">
            <a:avLst/>
          </a:prstGeom>
        </p:spPr>
      </p:pic>
    </p:spTree>
    <p:extLst>
      <p:ext uri="{BB962C8B-B14F-4D97-AF65-F5344CB8AC3E}">
        <p14:creationId xmlns:p14="http://schemas.microsoft.com/office/powerpoint/2010/main" val="36147213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CC04A1-3536-214A-8608-B73228B7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09" y="1519101"/>
            <a:ext cx="5256685" cy="3819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 Depends on Where You Are</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78</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4"/>
          <a:srcRect/>
          <a:stretch/>
        </p:blipFill>
        <p:spPr>
          <a:xfrm>
            <a:off x="224227" y="1507918"/>
            <a:ext cx="5819166" cy="423367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a:srcRect/>
          <a:stretch/>
        </p:blipFill>
        <p:spPr>
          <a:xfrm>
            <a:off x="6174117" y="1500603"/>
            <a:ext cx="5819166" cy="4233670"/>
          </a:xfrm>
          <a:prstGeom prst="rect">
            <a:avLst/>
          </a:prstGeom>
        </p:spPr>
      </p:pic>
    </p:spTree>
    <p:extLst>
      <p:ext uri="{BB962C8B-B14F-4D97-AF65-F5344CB8AC3E}">
        <p14:creationId xmlns:p14="http://schemas.microsoft.com/office/powerpoint/2010/main" val="13090186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58CC-FF08-BF4E-9711-C223A877CAB8}"/>
              </a:ext>
            </a:extLst>
          </p:cNvPr>
          <p:cNvSpPr>
            <a:spLocks noGrp="1"/>
          </p:cNvSpPr>
          <p:nvPr>
            <p:ph type="title"/>
          </p:nvPr>
        </p:nvSpPr>
        <p:spPr>
          <a:xfrm>
            <a:off x="945774" y="0"/>
            <a:ext cx="10515600" cy="1325563"/>
          </a:xfrm>
        </p:spPr>
        <p:txBody>
          <a:bodyPr/>
          <a:lstStyle/>
          <a:p>
            <a:r>
              <a:rPr lang="en-US" dirty="0">
                <a:solidFill>
                  <a:schemeClr val="bg1"/>
                </a:solidFill>
              </a:rPr>
              <a:t>Ho</a:t>
            </a:r>
            <a:r>
              <a:rPr lang="en-US" dirty="0"/>
              <a:t>me Sales are Still Low</a:t>
            </a:r>
          </a:p>
        </p:txBody>
      </p:sp>
      <p:pic>
        <p:nvPicPr>
          <p:cNvPr id="7" name="Content Placeholder 6" descr="Chart, histogram&#10;&#10;Description automatically generated">
            <a:extLst>
              <a:ext uri="{FF2B5EF4-FFF2-40B4-BE49-F238E27FC236}">
                <a16:creationId xmlns:a16="http://schemas.microsoft.com/office/drawing/2014/main" id="{D80A7A9A-7306-4A43-8D55-2B56DE59D3B3}"/>
              </a:ext>
            </a:extLst>
          </p:cNvPr>
          <p:cNvPicPr>
            <a:picLocks noGrp="1" noChangeAspect="1"/>
          </p:cNvPicPr>
          <p:nvPr>
            <p:ph sz="half" idx="1"/>
          </p:nvPr>
        </p:nvPicPr>
        <p:blipFill>
          <a:blip r:embed="rId2" r:link="rId3"/>
          <a:stretch>
            <a:fillRect/>
          </a:stretch>
        </p:blipFill>
        <p:spPr>
          <a:xfrm>
            <a:off x="127192" y="1559860"/>
            <a:ext cx="5892608" cy="3926494"/>
          </a:xfrm>
        </p:spPr>
      </p:pic>
      <p:pic>
        <p:nvPicPr>
          <p:cNvPr id="9" name="Content Placeholder 8" descr="Chart, line chart&#10;&#10;Description automatically generated">
            <a:extLst>
              <a:ext uri="{FF2B5EF4-FFF2-40B4-BE49-F238E27FC236}">
                <a16:creationId xmlns:a16="http://schemas.microsoft.com/office/drawing/2014/main" id="{A4BF8187-D70B-3B4B-8AD4-D70237326DAA}"/>
              </a:ext>
            </a:extLst>
          </p:cNvPr>
          <p:cNvPicPr>
            <a:picLocks noGrp="1" noChangeAspect="1"/>
          </p:cNvPicPr>
          <p:nvPr>
            <p:ph sz="half" idx="2"/>
          </p:nvPr>
        </p:nvPicPr>
        <p:blipFill>
          <a:blip r:embed="rId4" r:link="rId5"/>
          <a:stretch>
            <a:fillRect/>
          </a:stretch>
        </p:blipFill>
        <p:spPr>
          <a:xfrm>
            <a:off x="6172200" y="1559860"/>
            <a:ext cx="5892608" cy="3926494"/>
          </a:xfrm>
        </p:spPr>
      </p:pic>
      <p:sp>
        <p:nvSpPr>
          <p:cNvPr id="5" name="Slide Number Placeholder 4">
            <a:extLst>
              <a:ext uri="{FF2B5EF4-FFF2-40B4-BE49-F238E27FC236}">
                <a16:creationId xmlns:a16="http://schemas.microsoft.com/office/drawing/2014/main" id="{28F2A356-B78C-2944-8732-D2F201A97445}"/>
              </a:ext>
            </a:extLst>
          </p:cNvPr>
          <p:cNvSpPr>
            <a:spLocks noGrp="1"/>
          </p:cNvSpPr>
          <p:nvPr>
            <p:ph type="sldNum" sz="quarter" idx="12"/>
          </p:nvPr>
        </p:nvSpPr>
        <p:spPr/>
        <p:txBody>
          <a:bodyPr/>
          <a:lstStyle/>
          <a:p>
            <a:fld id="{D9F085D5-EC86-4F6A-B501-C1359CB39116}" type="slidenum">
              <a:rPr lang="en-GB" smtClean="0"/>
              <a:t>79</a:t>
            </a:fld>
            <a:endParaRPr lang="en-GB"/>
          </a:p>
        </p:txBody>
      </p:sp>
    </p:spTree>
    <p:extLst>
      <p:ext uri="{BB962C8B-B14F-4D97-AF65-F5344CB8AC3E}">
        <p14:creationId xmlns:p14="http://schemas.microsoft.com/office/powerpoint/2010/main" val="385791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5B8E-6F6B-4165-8BB4-513A877986E2}"/>
              </a:ext>
            </a:extLst>
          </p:cNvPr>
          <p:cNvSpPr>
            <a:spLocks noGrp="1"/>
          </p:cNvSpPr>
          <p:nvPr>
            <p:ph type="title"/>
          </p:nvPr>
        </p:nvSpPr>
        <p:spPr/>
        <p:txBody>
          <a:bodyPr/>
          <a:lstStyle/>
          <a:p>
            <a:r>
              <a:rPr lang="en-US" dirty="0">
                <a:solidFill>
                  <a:schemeClr val="bg1"/>
                </a:solidFill>
              </a:rPr>
              <a:t>The </a:t>
            </a:r>
            <a:r>
              <a:rPr lang="en-US" dirty="0">
                <a:solidFill>
                  <a:schemeClr val="accent5">
                    <a:lumMod val="50000"/>
                  </a:schemeClr>
                </a:solidFill>
              </a:rPr>
              <a:t>Fed and Monetary Policy</a:t>
            </a:r>
            <a:endParaRPr lang="en-US" dirty="0">
              <a:solidFill>
                <a:schemeClr val="bg1"/>
              </a:solidFill>
            </a:endParaRPr>
          </a:p>
        </p:txBody>
      </p:sp>
      <p:sp>
        <p:nvSpPr>
          <p:cNvPr id="4" name="Slide Number Placeholder 3">
            <a:extLst>
              <a:ext uri="{FF2B5EF4-FFF2-40B4-BE49-F238E27FC236}">
                <a16:creationId xmlns:a16="http://schemas.microsoft.com/office/drawing/2014/main" id="{CE57E094-C1C7-4CBD-B112-65D273BD5FED}"/>
              </a:ext>
            </a:extLst>
          </p:cNvPr>
          <p:cNvSpPr>
            <a:spLocks noGrp="1"/>
          </p:cNvSpPr>
          <p:nvPr>
            <p:ph type="sldNum" sz="quarter" idx="12"/>
          </p:nvPr>
        </p:nvSpPr>
        <p:spPr/>
        <p:txBody>
          <a:bodyPr/>
          <a:lstStyle/>
          <a:p>
            <a:fld id="{D9F085D5-EC86-4F6A-B501-C1359CB39116}" type="slidenum">
              <a:rPr lang="en-GB" smtClean="0"/>
              <a:t>8</a:t>
            </a:fld>
            <a:endParaRPr lang="en-GB" dirty="0"/>
          </a:p>
        </p:txBody>
      </p:sp>
      <p:sp>
        <p:nvSpPr>
          <p:cNvPr id="3" name="TextBox 2">
            <a:extLst>
              <a:ext uri="{FF2B5EF4-FFF2-40B4-BE49-F238E27FC236}">
                <a16:creationId xmlns:a16="http://schemas.microsoft.com/office/drawing/2014/main" id="{95F89B6E-4DED-4ABE-9DD8-E3F9BA133F15}"/>
              </a:ext>
            </a:extLst>
          </p:cNvPr>
          <p:cNvSpPr txBox="1"/>
          <p:nvPr/>
        </p:nvSpPr>
        <p:spPr>
          <a:xfrm>
            <a:off x="8847667" y="1761067"/>
            <a:ext cx="3168284" cy="2677656"/>
          </a:xfrm>
          <a:prstGeom prst="rect">
            <a:avLst/>
          </a:prstGeom>
          <a:noFill/>
        </p:spPr>
        <p:txBody>
          <a:bodyPr wrap="square" rtlCol="0">
            <a:spAutoFit/>
          </a:bodyPr>
          <a:lstStyle/>
          <a:p>
            <a:r>
              <a:rPr lang="en-US" sz="2800" dirty="0">
                <a:solidFill>
                  <a:schemeClr val="accent1"/>
                </a:solidFill>
              </a:rPr>
              <a:t>Blue </a:t>
            </a:r>
            <a:r>
              <a:rPr lang="en-US" sz="2800" dirty="0"/>
              <a:t>is the fed funds rate.</a:t>
            </a:r>
          </a:p>
          <a:p>
            <a:r>
              <a:rPr lang="en-US" sz="2800" dirty="0">
                <a:solidFill>
                  <a:schemeClr val="accent6">
                    <a:lumMod val="60000"/>
                    <a:lumOff val="40000"/>
                  </a:schemeClr>
                </a:solidFill>
              </a:rPr>
              <a:t>Green</a:t>
            </a:r>
            <a:r>
              <a:rPr lang="en-US" sz="2800" dirty="0">
                <a:solidFill>
                  <a:srgbClr val="C00000"/>
                </a:solidFill>
              </a:rPr>
              <a:t> </a:t>
            </a:r>
            <a:r>
              <a:rPr lang="en-US" sz="2800" dirty="0"/>
              <a:t>is the prime bank lending rate</a:t>
            </a:r>
            <a:r>
              <a:rPr lang="en-US" sz="2800" dirty="0">
                <a:solidFill>
                  <a:schemeClr val="accent6"/>
                </a:solidFill>
              </a:rPr>
              <a:t>.</a:t>
            </a:r>
            <a:endParaRPr lang="en-US" sz="2800" dirty="0">
              <a:solidFill>
                <a:srgbClr val="C00000"/>
              </a:solidFill>
            </a:endParaRPr>
          </a:p>
          <a:p>
            <a:r>
              <a:rPr lang="en-US" sz="2800">
                <a:solidFill>
                  <a:srgbClr val="FF0000"/>
                </a:solidFill>
              </a:rPr>
              <a:t>Red</a:t>
            </a:r>
            <a:r>
              <a:rPr lang="en-US" sz="2800"/>
              <a:t> </a:t>
            </a:r>
            <a:r>
              <a:rPr lang="en-US" sz="2800" dirty="0">
                <a:solidFill>
                  <a:schemeClr val="accent6">
                    <a:lumMod val="75000"/>
                  </a:schemeClr>
                </a:solidFill>
              </a:rPr>
              <a:t>i</a:t>
            </a:r>
            <a:r>
              <a:rPr lang="en-US" sz="2800" dirty="0"/>
              <a:t>s  the rate on 3 month Treasuries.</a:t>
            </a:r>
          </a:p>
        </p:txBody>
      </p:sp>
      <p:pic>
        <p:nvPicPr>
          <p:cNvPr id="13" name="Content Placeholder 12">
            <a:extLst>
              <a:ext uri="{FF2B5EF4-FFF2-40B4-BE49-F238E27FC236}">
                <a16:creationId xmlns:a16="http://schemas.microsoft.com/office/drawing/2014/main" id="{6E42FCA5-B5CD-BA24-19E1-8FF2ACE9B4FB}"/>
              </a:ext>
            </a:extLst>
          </p:cNvPr>
          <p:cNvPicPr>
            <a:picLocks noGrp="1" noChangeAspect="1"/>
          </p:cNvPicPr>
          <p:nvPr>
            <p:ph idx="1"/>
          </p:nvPr>
        </p:nvPicPr>
        <p:blipFill>
          <a:blip r:embed="rId3"/>
          <a:stretch>
            <a:fillRect/>
          </a:stretch>
        </p:blipFill>
        <p:spPr>
          <a:xfrm>
            <a:off x="58830" y="1517520"/>
            <a:ext cx="8788837" cy="4128368"/>
          </a:xfrm>
        </p:spPr>
      </p:pic>
    </p:spTree>
    <p:extLst>
      <p:ext uri="{BB962C8B-B14F-4D97-AF65-F5344CB8AC3E}">
        <p14:creationId xmlns:p14="http://schemas.microsoft.com/office/powerpoint/2010/main" val="420701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4664-FC0B-752A-BEC6-15CD9512FF80}"/>
              </a:ext>
            </a:extLst>
          </p:cNvPr>
          <p:cNvSpPr>
            <a:spLocks noGrp="1"/>
          </p:cNvSpPr>
          <p:nvPr>
            <p:ph type="title"/>
          </p:nvPr>
        </p:nvSpPr>
        <p:spPr>
          <a:ln w="28575">
            <a:noFill/>
          </a:ln>
        </p:spPr>
        <p:txBody>
          <a:bodyPr/>
          <a:lstStyle/>
          <a:p>
            <a:r>
              <a:rPr lang="en-US" dirty="0">
                <a:solidFill>
                  <a:schemeClr val="bg1"/>
                </a:solidFill>
              </a:rPr>
              <a:t>Tak</a:t>
            </a:r>
            <a:r>
              <a:rPr lang="en-US" dirty="0"/>
              <a:t>eaways</a:t>
            </a:r>
          </a:p>
        </p:txBody>
      </p:sp>
      <p:sp>
        <p:nvSpPr>
          <p:cNvPr id="3" name="Content Placeholder 2">
            <a:extLst>
              <a:ext uri="{FF2B5EF4-FFF2-40B4-BE49-F238E27FC236}">
                <a16:creationId xmlns:a16="http://schemas.microsoft.com/office/drawing/2014/main" id="{F8D5F203-97A0-659E-B5A8-1A2A42606968}"/>
              </a:ext>
            </a:extLst>
          </p:cNvPr>
          <p:cNvSpPr>
            <a:spLocks noGrp="1"/>
          </p:cNvSpPr>
          <p:nvPr>
            <p:ph idx="1"/>
          </p:nvPr>
        </p:nvSpPr>
        <p:spPr>
          <a:xfrm>
            <a:off x="838200" y="1101969"/>
            <a:ext cx="10678610" cy="4820099"/>
          </a:xfrm>
          <a:ln>
            <a:noFill/>
          </a:ln>
        </p:spPr>
        <p:txBody>
          <a:bodyPr>
            <a:normAutofit/>
          </a:bodyPr>
          <a:lstStyle/>
          <a:p>
            <a:r>
              <a:rPr lang="en-US" dirty="0"/>
              <a:t>Is a recession on the horizon? </a:t>
            </a:r>
          </a:p>
          <a:p>
            <a:pPr lvl="1"/>
            <a:r>
              <a:rPr lang="en-US" dirty="0"/>
              <a:t>Unlikely, but shallow if it happens.</a:t>
            </a:r>
          </a:p>
          <a:p>
            <a:pPr lvl="1"/>
            <a:r>
              <a:rPr lang="en-US" dirty="0"/>
              <a:t>Many indicators are still in the black.</a:t>
            </a:r>
          </a:p>
          <a:p>
            <a:pPr lvl="2"/>
            <a:r>
              <a:rPr lang="en-US" dirty="0"/>
              <a:t>2023-Q2 GDP growth was ok!</a:t>
            </a:r>
          </a:p>
          <a:p>
            <a:r>
              <a:rPr lang="en-US" dirty="0"/>
              <a:t>Inflation has been tamed.</a:t>
            </a:r>
          </a:p>
          <a:p>
            <a:r>
              <a:rPr lang="en-US" dirty="0"/>
              <a:t>Fed is slowing its activity.</a:t>
            </a:r>
          </a:p>
          <a:p>
            <a:r>
              <a:rPr lang="en-US" dirty="0"/>
              <a:t>Threats to continued growth:</a:t>
            </a:r>
          </a:p>
          <a:p>
            <a:pPr lvl="1"/>
            <a:r>
              <a:rPr lang="en-US" dirty="0"/>
              <a:t>If inflation starts to rise again, which seems unlikely.</a:t>
            </a:r>
          </a:p>
          <a:p>
            <a:pPr lvl="1"/>
            <a:r>
              <a:rPr lang="en-US" dirty="0"/>
              <a:t>UAW Strikes – if prolonged.</a:t>
            </a:r>
          </a:p>
          <a:p>
            <a:pPr lvl="1"/>
            <a:r>
              <a:rPr lang="en-US" dirty="0"/>
              <a:t>Government budget negotiations.</a:t>
            </a:r>
          </a:p>
          <a:p>
            <a:pPr lvl="2"/>
            <a:r>
              <a:rPr lang="en-US" dirty="0"/>
              <a:t>Shutdown?</a:t>
            </a:r>
          </a:p>
        </p:txBody>
      </p:sp>
    </p:spTree>
    <p:extLst>
      <p:ext uri="{BB962C8B-B14F-4D97-AF65-F5344CB8AC3E}">
        <p14:creationId xmlns:p14="http://schemas.microsoft.com/office/powerpoint/2010/main" val="397561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Jon </a:t>
            </a:r>
            <a:r>
              <a:rPr lang="en-US" dirty="0" err="1"/>
              <a:t>Haveman</a:t>
            </a:r>
            <a:r>
              <a:rPr lang="en-US" dirty="0"/>
              <a:t>, Ph.D.</a:t>
            </a:r>
          </a:p>
          <a:p>
            <a:pPr marL="0" indent="0" algn="ctr">
              <a:buNone/>
            </a:pPr>
            <a:r>
              <a:rPr lang="en-US" dirty="0" err="1"/>
              <a:t>Jon@NEEDEcon.org</a:t>
            </a:r>
            <a:endParaRPr lang="en-US" dirty="0"/>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u="sng" dirty="0">
                <a:hlinkClick r:id="rId4"/>
              </a:rPr>
              <a:t>www.NEEDEcon.org/testimonials.php</a:t>
            </a:r>
            <a:endParaRPr lang="en-US" u="sng" dirty="0"/>
          </a:p>
          <a:p>
            <a:pPr marL="0" indent="0" algn="ctr">
              <a:buNone/>
            </a:pPr>
            <a:endParaRPr lang="en-US" u="sng" dirty="0"/>
          </a:p>
          <a:p>
            <a:pPr marL="0" indent="0" algn="ctr">
              <a:buNone/>
            </a:pPr>
            <a:r>
              <a:rPr lang="en-US" dirty="0"/>
              <a:t>Become a Friend of NEED:  </a:t>
            </a:r>
            <a:r>
              <a:rPr lang="en-US" dirty="0" err="1"/>
              <a:t>www.NEEDEcon.org</a:t>
            </a:r>
            <a:r>
              <a:rPr lang="en-US" dirty="0"/>
              <a:t>/friend.php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81</a:t>
            </a:fld>
            <a:endParaRPr lang="en-GB" dirty="0"/>
          </a:p>
        </p:txBody>
      </p:sp>
    </p:spTree>
    <p:extLst>
      <p:ext uri="{BB962C8B-B14F-4D97-AF65-F5344CB8AC3E}">
        <p14:creationId xmlns:p14="http://schemas.microsoft.com/office/powerpoint/2010/main" val="1801922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D39B-96D3-8846-B034-A9E8CA396AAD}"/>
              </a:ext>
            </a:extLst>
          </p:cNvPr>
          <p:cNvSpPr>
            <a:spLocks noGrp="1"/>
          </p:cNvSpPr>
          <p:nvPr>
            <p:ph type="title"/>
          </p:nvPr>
        </p:nvSpPr>
        <p:spPr>
          <a:xfrm>
            <a:off x="731875" y="0"/>
            <a:ext cx="10515600" cy="1325563"/>
          </a:xfrm>
        </p:spPr>
        <p:txBody>
          <a:bodyPr/>
          <a:lstStyle/>
          <a:p>
            <a:r>
              <a:rPr lang="en-US" dirty="0">
                <a:solidFill>
                  <a:schemeClr val="bg1"/>
                </a:solidFill>
              </a:rPr>
              <a:t>The</a:t>
            </a:r>
            <a:r>
              <a:rPr lang="en-US" dirty="0"/>
              <a:t> Federal Debt is Becoming A Problem</a:t>
            </a:r>
          </a:p>
        </p:txBody>
      </p:sp>
      <p:pic>
        <p:nvPicPr>
          <p:cNvPr id="6" name="Content Placeholder 5" descr="Chart, histogram&#10;&#10;Description automatically generated">
            <a:extLst>
              <a:ext uri="{FF2B5EF4-FFF2-40B4-BE49-F238E27FC236}">
                <a16:creationId xmlns:a16="http://schemas.microsoft.com/office/drawing/2014/main" id="{737F0F35-4226-3E4B-964F-A0346784E06A}"/>
              </a:ext>
            </a:extLst>
          </p:cNvPr>
          <p:cNvPicPr>
            <a:picLocks noGrp="1" noChangeAspect="1"/>
          </p:cNvPicPr>
          <p:nvPr>
            <p:ph idx="1"/>
          </p:nvPr>
        </p:nvPicPr>
        <p:blipFill>
          <a:blip r:embed="rId2"/>
          <a:stretch>
            <a:fillRect/>
          </a:stretch>
        </p:blipFill>
        <p:spPr>
          <a:xfrm>
            <a:off x="2477742" y="840163"/>
            <a:ext cx="7236515" cy="5427387"/>
          </a:xfrm>
        </p:spPr>
      </p:pic>
      <p:sp>
        <p:nvSpPr>
          <p:cNvPr id="4" name="Slide Number Placeholder 3">
            <a:extLst>
              <a:ext uri="{FF2B5EF4-FFF2-40B4-BE49-F238E27FC236}">
                <a16:creationId xmlns:a16="http://schemas.microsoft.com/office/drawing/2014/main" id="{63BD8A32-F0A3-084B-BFA2-1B38AE33D2DA}"/>
              </a:ext>
            </a:extLst>
          </p:cNvPr>
          <p:cNvSpPr>
            <a:spLocks noGrp="1"/>
          </p:cNvSpPr>
          <p:nvPr>
            <p:ph type="sldNum" sz="quarter" idx="12"/>
          </p:nvPr>
        </p:nvSpPr>
        <p:spPr/>
        <p:txBody>
          <a:bodyPr/>
          <a:lstStyle/>
          <a:p>
            <a:fld id="{D9F085D5-EC86-4F6A-B501-C1359CB39116}" type="slidenum">
              <a:rPr lang="en-GB" smtClean="0"/>
              <a:t>9</a:t>
            </a:fld>
            <a:endParaRPr lang="en-GB" dirty="0"/>
          </a:p>
        </p:txBody>
      </p:sp>
    </p:spTree>
    <p:extLst>
      <p:ext uri="{BB962C8B-B14F-4D97-AF65-F5344CB8AC3E}">
        <p14:creationId xmlns:p14="http://schemas.microsoft.com/office/powerpoint/2010/main" val="427626314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16827</TotalTime>
  <Words>2549</Words>
  <Application>Microsoft Macintosh PowerPoint</Application>
  <PresentationFormat>Widescreen</PresentationFormat>
  <Paragraphs>471</Paragraphs>
  <Slides>81</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Calibri</vt:lpstr>
      <vt:lpstr>Courier New</vt:lpstr>
      <vt:lpstr>Custom Design</vt:lpstr>
      <vt:lpstr>PowerPoint Presentation</vt:lpstr>
      <vt:lpstr> National Economic Education Delegation</vt:lpstr>
      <vt:lpstr>Who Are We?</vt:lpstr>
      <vt:lpstr>Where Are We?</vt:lpstr>
      <vt:lpstr> Available NEED Topics Include:</vt:lpstr>
      <vt:lpstr> Course Outline</vt:lpstr>
      <vt:lpstr>What Does the U.S. Gov’t Budget Look Like?</vt:lpstr>
      <vt:lpstr>The Fed and Monetary Policy</vt:lpstr>
      <vt:lpstr>The Federal Debt is Becoming A Problem</vt:lpstr>
      <vt:lpstr>Submitting Questions</vt:lpstr>
      <vt:lpstr>PowerPoint Presentation</vt:lpstr>
      <vt:lpstr>Credits and Disclaimer</vt:lpstr>
      <vt:lpstr>Outline</vt:lpstr>
      <vt:lpstr>The U.S. Economy</vt:lpstr>
      <vt:lpstr>Some Basic Statistics, September 2023</vt:lpstr>
      <vt:lpstr>U.S. Economy in Global Perspective</vt:lpstr>
      <vt:lpstr> Composition of the U.S. Economy: GDP</vt:lpstr>
      <vt:lpstr> Composition of the U.S. Economy: Employment</vt:lpstr>
      <vt:lpstr> Composition of the Santa Clara Economy: Employment</vt:lpstr>
      <vt:lpstr> Composition of the Santa Mateo Economy: Employment</vt:lpstr>
      <vt:lpstr>More Local Charts</vt:lpstr>
      <vt:lpstr>Economic Indicators</vt:lpstr>
      <vt:lpstr>Headline: July 28, 2022</vt:lpstr>
      <vt:lpstr>GDP: Quarterly Growth</vt:lpstr>
      <vt:lpstr>GDP Trajectory: Pandemic Plunge!</vt:lpstr>
      <vt:lpstr>“Accounting” for GDP</vt:lpstr>
      <vt:lpstr>A Note on Imports and GDP</vt:lpstr>
      <vt:lpstr> Composition of GDP</vt:lpstr>
      <vt:lpstr> Contribution to GDP Growth: Consumption</vt:lpstr>
      <vt:lpstr>Personal Consumption Expenditures</vt:lpstr>
      <vt:lpstr>Retail Sales Remain Elevated!</vt:lpstr>
      <vt:lpstr> Contributions to GDP: Residential Investment</vt:lpstr>
      <vt:lpstr> Contribution to GDP Growth: Inventories</vt:lpstr>
      <vt:lpstr> Contributions to GDP: Government</vt:lpstr>
      <vt:lpstr>Industrial Production (Manuf, Util, Mining)</vt:lpstr>
      <vt:lpstr>Employment</vt:lpstr>
      <vt:lpstr>Monthly Changes in Nonfarm Employment</vt:lpstr>
      <vt:lpstr>Monthly Changes in Nonfarm Employment</vt:lpstr>
      <vt:lpstr>Employment Gap</vt:lpstr>
      <vt:lpstr>Where Have All the Workers Gone?</vt:lpstr>
      <vt:lpstr>Some Explanations</vt:lpstr>
      <vt:lpstr>Baby Boomers Are Retiring!</vt:lpstr>
      <vt:lpstr>Wage Growth</vt:lpstr>
      <vt:lpstr>Compensation Growth: Not Great, but OK</vt:lpstr>
      <vt:lpstr>Excess Savings – Still Positive!</vt:lpstr>
      <vt:lpstr>How Are Things Where You Are?</vt:lpstr>
      <vt:lpstr>How Are Things Where You Are?</vt:lpstr>
      <vt:lpstr>Economy Overall</vt:lpstr>
      <vt:lpstr>Inflation</vt:lpstr>
      <vt:lpstr>Inflation: Latest Figures</vt:lpstr>
      <vt:lpstr>Inflation in the Last 6 Months – Close to 3%!</vt:lpstr>
      <vt:lpstr>Inflation: Core Inflation is Stubbornly High</vt:lpstr>
      <vt:lpstr>Sources of Recent Inflation</vt:lpstr>
      <vt:lpstr>Food Prices are Stabilizing</vt:lpstr>
      <vt:lpstr>Housing Inflation is Still Pulling up the CPI</vt:lpstr>
      <vt:lpstr>How Much Higher Are Prices?</vt:lpstr>
      <vt:lpstr>PowerPoint Presentation</vt:lpstr>
      <vt:lpstr>Gas Prices: National Average at the Pump</vt:lpstr>
      <vt:lpstr>What is Happening With Oil Prices?</vt:lpstr>
      <vt:lpstr>We Have Particularly High Gas Prices!</vt:lpstr>
      <vt:lpstr>Inflation is Not just a U.S. Problem</vt:lpstr>
      <vt:lpstr>Supply Chains</vt:lpstr>
      <vt:lpstr>Import Price Inflation WAS High</vt:lpstr>
      <vt:lpstr>Two New Types of Inflation</vt:lpstr>
      <vt:lpstr>Corporations Have Pricing Power!</vt:lpstr>
      <vt:lpstr>My Thoughts on the Sources of Inflation </vt:lpstr>
      <vt:lpstr>What’s the Fed Doing About It?</vt:lpstr>
      <vt:lpstr>Federal Funds Rate – Recent Activity</vt:lpstr>
      <vt:lpstr>Raising the Federal Funds Rate</vt:lpstr>
      <vt:lpstr>Fed: Also Reducing its Asset Holdings</vt:lpstr>
      <vt:lpstr>Implications for Demand</vt:lpstr>
      <vt:lpstr>Treasuries</vt:lpstr>
      <vt:lpstr>Alarming Compression of Interest Rates</vt:lpstr>
      <vt:lpstr>Mortgage Rates</vt:lpstr>
      <vt:lpstr> Contributions to GDP: Residential Investment</vt:lpstr>
      <vt:lpstr> Home Prices and Housing Starts</vt:lpstr>
      <vt:lpstr> Home Prices … Depends on Where You Are</vt:lpstr>
      <vt:lpstr> Home Prices … Depends on Where You Are</vt:lpstr>
      <vt:lpstr>Home Sales are Still Low</vt:lpstr>
      <vt:lpstr>Takeaways</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321</cp:revision>
  <cp:lastPrinted>2023-05-02T20:12:01Z</cp:lastPrinted>
  <dcterms:created xsi:type="dcterms:W3CDTF">2017-05-03T22:30:38Z</dcterms:created>
  <dcterms:modified xsi:type="dcterms:W3CDTF">2023-09-21T19:52:06Z</dcterms:modified>
</cp:coreProperties>
</file>