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88"/>
  </p:notesMasterIdLst>
  <p:sldIdLst>
    <p:sldId id="4405" r:id="rId2"/>
    <p:sldId id="4001" r:id="rId3"/>
    <p:sldId id="4406" r:id="rId4"/>
    <p:sldId id="4182" r:id="rId5"/>
    <p:sldId id="4142" r:id="rId6"/>
    <p:sldId id="1091" r:id="rId7"/>
    <p:sldId id="3943" r:id="rId8"/>
    <p:sldId id="4349" r:id="rId9"/>
    <p:sldId id="4002" r:id="rId10"/>
    <p:sldId id="4348" r:id="rId11"/>
    <p:sldId id="3982" r:id="rId12"/>
    <p:sldId id="4347" r:id="rId13"/>
    <p:sldId id="4218" r:id="rId14"/>
    <p:sldId id="317" r:id="rId15"/>
    <p:sldId id="1184" r:id="rId16"/>
    <p:sldId id="3886" r:id="rId17"/>
    <p:sldId id="262" r:id="rId18"/>
    <p:sldId id="4217" r:id="rId19"/>
    <p:sldId id="4222" r:id="rId20"/>
    <p:sldId id="340" r:id="rId21"/>
    <p:sldId id="1178" r:id="rId22"/>
    <p:sldId id="4388" r:id="rId23"/>
    <p:sldId id="4389" r:id="rId24"/>
    <p:sldId id="272" r:id="rId25"/>
    <p:sldId id="4147" r:id="rId26"/>
    <p:sldId id="4407" r:id="rId27"/>
    <p:sldId id="354" r:id="rId28"/>
    <p:sldId id="4073" r:id="rId29"/>
    <p:sldId id="342" r:id="rId30"/>
    <p:sldId id="278" r:id="rId31"/>
    <p:sldId id="332" r:id="rId32"/>
    <p:sldId id="333" r:id="rId33"/>
    <p:sldId id="3855" r:id="rId34"/>
    <p:sldId id="4384" r:id="rId35"/>
    <p:sldId id="4385" r:id="rId36"/>
    <p:sldId id="1189" r:id="rId37"/>
    <p:sldId id="372" r:id="rId38"/>
    <p:sldId id="4316" r:id="rId39"/>
    <p:sldId id="4372" r:id="rId40"/>
    <p:sldId id="1173" r:id="rId41"/>
    <p:sldId id="1076" r:id="rId42"/>
    <p:sldId id="1077" r:id="rId43"/>
    <p:sldId id="1078" r:id="rId44"/>
    <p:sldId id="418" r:id="rId45"/>
    <p:sldId id="4357" r:id="rId46"/>
    <p:sldId id="4359" r:id="rId47"/>
    <p:sldId id="4223" r:id="rId48"/>
    <p:sldId id="4390" r:id="rId49"/>
    <p:sldId id="4404" r:id="rId50"/>
    <p:sldId id="4381" r:id="rId51"/>
    <p:sldId id="4374" r:id="rId52"/>
    <p:sldId id="4391" r:id="rId53"/>
    <p:sldId id="4226" r:id="rId54"/>
    <p:sldId id="4392" r:id="rId55"/>
    <p:sldId id="4334" r:id="rId56"/>
    <p:sldId id="4336" r:id="rId57"/>
    <p:sldId id="4353" r:id="rId58"/>
    <p:sldId id="4063" r:id="rId59"/>
    <p:sldId id="4062" r:id="rId60"/>
    <p:sldId id="4346" r:id="rId61"/>
    <p:sldId id="4012" r:id="rId62"/>
    <p:sldId id="4140" r:id="rId63"/>
    <p:sldId id="4362" r:id="rId64"/>
    <p:sldId id="4393" r:id="rId65"/>
    <p:sldId id="4007" r:id="rId66"/>
    <p:sldId id="4005" r:id="rId67"/>
    <p:sldId id="4190" r:id="rId68"/>
    <p:sldId id="4221" r:id="rId69"/>
    <p:sldId id="292" r:id="rId70"/>
    <p:sldId id="4370" r:id="rId71"/>
    <p:sldId id="4376" r:id="rId72"/>
    <p:sldId id="4395" r:id="rId73"/>
    <p:sldId id="293" r:id="rId74"/>
    <p:sldId id="290" r:id="rId75"/>
    <p:sldId id="350" r:id="rId76"/>
    <p:sldId id="271" r:id="rId77"/>
    <p:sldId id="4378" r:id="rId78"/>
    <p:sldId id="4379" r:id="rId79"/>
    <p:sldId id="4398" r:id="rId80"/>
    <p:sldId id="4402" r:id="rId81"/>
    <p:sldId id="4399" r:id="rId82"/>
    <p:sldId id="4400" r:id="rId83"/>
    <p:sldId id="4168" r:id="rId84"/>
    <p:sldId id="4403" r:id="rId85"/>
    <p:sldId id="1197" r:id="rId86"/>
    <p:sldId id="4053"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4694"/>
  </p:normalViewPr>
  <p:slideViewPr>
    <p:cSldViewPr snapToGrid="0" snapToObjects="1">
      <p:cViewPr varScale="1">
        <p:scale>
          <a:sx n="109" d="100"/>
          <a:sy n="109" d="100"/>
        </p:scale>
        <p:origin x="216" y="448"/>
      </p:cViewPr>
      <p:guideLst>
        <p:guide orient="horz" pos="2160"/>
        <p:guide pos="3840"/>
      </p:guideLst>
    </p:cSldViewPr>
  </p:slideViewPr>
  <p:notesTextViewPr>
    <p:cViewPr>
      <p:scale>
        <a:sx n="3" d="2"/>
        <a:sy n="3" d="2"/>
      </p:scale>
      <p:origin x="0" y="0"/>
    </p:cViewPr>
  </p:notesTextViewPr>
  <p:sorterViewPr>
    <p:cViewPr>
      <p:scale>
        <a:sx n="177" d="100"/>
        <a:sy n="177"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nvestopedia.com/insights/worlds-top-economies/#countries-by-gdp"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https://www.investopedia.com/insights/worlds-top-economies/#countries-by-gdp</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a:t>
            </a:fld>
            <a:endParaRPr lang="en-US"/>
          </a:p>
        </p:txBody>
      </p:sp>
    </p:spTree>
    <p:extLst>
      <p:ext uri="{BB962C8B-B14F-4D97-AF65-F5344CB8AC3E}">
        <p14:creationId xmlns:p14="http://schemas.microsoft.com/office/powerpoint/2010/main" val="3538950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During expansions, job</a:t>
            </a:r>
            <a:r>
              <a:rPr lang="en-US" baseline="0" dirty="0"/>
              <a:t> openings rise.</a:t>
            </a:r>
          </a:p>
          <a:p>
            <a:pPr marL="228600" indent="-228600">
              <a:buAutoNum type="arabicParenBoth"/>
            </a:pPr>
            <a:r>
              <a:rPr lang="en-US" baseline="0" dirty="0"/>
              <a:t>Reinforces previous slide demonstrating higher separation and hiring rates during expansions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2282371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payroll_recent.png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4026140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3649777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As expected during</a:t>
            </a:r>
            <a:r>
              <a:rPr lang="en-US" baseline="0" dirty="0"/>
              <a:t> periods of low unemployment (booms) – workers seek higher paying or better fitting positions (higher quit rate) while firms require more workers for higher production (lower layoff rate).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115168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Data/National/</a:t>
            </a:r>
            <a:r>
              <a:rPr lang="en-US" dirty="0" err="1"/>
              <a:t>FederalReserve</a:t>
            </a:r>
            <a:r>
              <a:rPr lang="en-US" dirty="0"/>
              <a:t>/Credit/Programs/</a:t>
            </a:r>
            <a:r>
              <a:rPr lang="en-US" dirty="0" err="1"/>
              <a:t>rev.png</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95481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Unemployment rises during recessions and falls during economic expansions.</a:t>
            </a:r>
          </a:p>
          <a:p>
            <a:pPr marL="228600" indent="-228600">
              <a:buAutoNum type="arabicParenBoth"/>
            </a:pPr>
            <a:r>
              <a:rPr lang="en-US" baseline="0" dirty="0"/>
              <a:t>Unemployment peaked at the end of the 2009 recession.</a:t>
            </a:r>
          </a:p>
          <a:p>
            <a:pPr marL="228600" indent="-228600">
              <a:buAutoNum type="arabicParenBoth"/>
            </a:pPr>
            <a:r>
              <a:rPr lang="en-US" baseline="0" dirty="0"/>
              <a:t>The Fed worked to reduce the effects of the recession. Near the end of 2008, the FOMC reduced the federal funds rate to nearly zero and worked to reduce longer-term interest rates via large-scale asset purchase programs (late 2008 – 10/2014).</a:t>
            </a:r>
          </a:p>
          <a:p>
            <a:pPr marL="228600" indent="-228600">
              <a:buAutoNum type="arabicParenBoth"/>
            </a:pPr>
            <a:r>
              <a:rPr lang="en-US" baseline="0" dirty="0"/>
              <a:t>Unemployment is currently below the natural rate of unemployment. This is traditionally accompanied by economic growth and rising price levels. It’s also a major reason for FOMC’s decision to increase the federal funds rate.</a:t>
            </a:r>
          </a:p>
        </p:txBody>
      </p:sp>
      <p:sp>
        <p:nvSpPr>
          <p:cNvPr id="4" name="Slide Number Placeholder 3"/>
          <p:cNvSpPr>
            <a:spLocks noGrp="1"/>
          </p:cNvSpPr>
          <p:nvPr>
            <p:ph type="sldNum" sz="quarter" idx="10"/>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3489893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necessary given the</a:t>
            </a:r>
            <a:r>
              <a:rPr lang="en-US" baseline="0" dirty="0"/>
              <a:t> previous slide?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2901088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CLF16OV.png</a:t>
            </a:r>
          </a:p>
        </p:txBody>
      </p:sp>
      <p:sp>
        <p:nvSpPr>
          <p:cNvPr id="4" name="Slide Number Placeholder 3"/>
          <p:cNvSpPr>
            <a:spLocks noGrp="1"/>
          </p:cNvSpPr>
          <p:nvPr>
            <p:ph type="sldNum" sz="quarter" idx="5"/>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901726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3276575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65</a:t>
            </a:fld>
            <a:endParaRPr lang="en-US"/>
          </a:p>
        </p:txBody>
      </p:sp>
    </p:spTree>
    <p:extLst>
      <p:ext uri="{BB962C8B-B14F-4D97-AF65-F5344CB8AC3E}">
        <p14:creationId xmlns:p14="http://schemas.microsoft.com/office/powerpoint/2010/main" val="2726235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Graph: </a:t>
            </a:r>
            <a:r>
              <a:rPr lang="en-US" b="1" baseline="0" dirty="0" err="1"/>
              <a:t>gdp_pot_grow.png</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Point: </a:t>
            </a:r>
            <a:r>
              <a:rPr lang="en-US" baseline="0" dirty="0"/>
              <a:t>From 1990 – 2007, average annual US GDP growth pre-crisis is 2.94%. However, post-crisis US GDP growth is 2.19% (0.75 percentage points lower). Why is has the recovery been sluggish?</a:t>
            </a:r>
          </a:p>
          <a:p>
            <a:pPr marL="0" indent="0">
              <a:buNone/>
            </a:pPr>
            <a:endParaRPr lang="en-US" dirty="0"/>
          </a:p>
          <a:p>
            <a:pPr marL="0" indent="0">
              <a:buNone/>
            </a:pPr>
            <a:r>
              <a:rPr lang="en-US" b="1" dirty="0"/>
              <a:t>Note: </a:t>
            </a:r>
            <a:r>
              <a:rPr lang="en-US" dirty="0"/>
              <a:t>At the</a:t>
            </a:r>
            <a:r>
              <a:rPr lang="en-US" baseline="0" dirty="0"/>
              <a:t> recession’s height, the gap between quarterly GDP growth and potential growth was 2.5 percentage points.</a:t>
            </a:r>
          </a:p>
        </p:txBody>
      </p:sp>
      <p:sp>
        <p:nvSpPr>
          <p:cNvPr id="4" name="Slide Number Placeholder 3"/>
          <p:cNvSpPr>
            <a:spLocks noGrp="1"/>
          </p:cNvSpPr>
          <p:nvPr>
            <p:ph type="sldNum" sz="quarter" idx="10"/>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1161056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66</a:t>
            </a:fld>
            <a:endParaRPr lang="en-US"/>
          </a:p>
        </p:txBody>
      </p:sp>
    </p:spTree>
    <p:extLst>
      <p:ext uri="{BB962C8B-B14F-4D97-AF65-F5344CB8AC3E}">
        <p14:creationId xmlns:p14="http://schemas.microsoft.com/office/powerpoint/2010/main" val="988889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The fed funds rate is the interest</a:t>
            </a:r>
            <a:r>
              <a:rPr lang="en-US" baseline="0" dirty="0"/>
              <a:t> rate on overnight loans between banks. Think of it as the baseline interest rate on which banks base all other interest rates (e.g. mortgage rates)</a:t>
            </a:r>
            <a:endParaRPr lang="en-US" dirty="0"/>
          </a:p>
          <a:p>
            <a:pPr marL="228600" indent="-228600">
              <a:buAutoNum type="arabicParenBoth"/>
            </a:pPr>
            <a:r>
              <a:rPr lang="en-US" dirty="0"/>
              <a:t>FOMC</a:t>
            </a:r>
            <a:r>
              <a:rPr lang="en-US" baseline="0" dirty="0"/>
              <a:t> lowers the fed funds rate during recessions and raises the fed funds rate during expansions</a:t>
            </a:r>
          </a:p>
          <a:p>
            <a:pPr marL="228600" indent="-228600">
              <a:buAutoNum type="arabicParenBoth"/>
            </a:pPr>
            <a:r>
              <a:rPr lang="en-US" dirty="0"/>
              <a:t>Fed funds rate peaked in the 1980s as then</a:t>
            </a:r>
            <a:r>
              <a:rPr lang="en-US" baseline="0" dirty="0"/>
              <a:t> Chairman Paul Volcker sought to reign in “run away” inflation of the 1970s; doing so resulted in a recession in the early 1980s.</a:t>
            </a:r>
          </a:p>
          <a:p>
            <a:pPr marL="228600" indent="-228600">
              <a:buAutoNum type="arabicParenBoth"/>
            </a:pPr>
            <a:r>
              <a:rPr lang="en-US" baseline="0" dirty="0"/>
              <a:t>Since the 2008-09 recession, the fed funds rate has been kept near zero. </a:t>
            </a:r>
          </a:p>
          <a:p>
            <a:pPr marL="228600" indent="-228600">
              <a:buAutoNum type="arabicParenBoth"/>
            </a:pPr>
            <a:r>
              <a:rPr lang="en-US" baseline="0" dirty="0"/>
              <a:t>During the 2008-09 recession, Federal Reserve turned to unconventional tools to influence longer term interest rates to further stimulate the economy - QE</a:t>
            </a:r>
          </a:p>
          <a:p>
            <a:pPr marL="0" indent="0">
              <a:buNone/>
            </a:pPr>
            <a:endParaRPr lang="en-US" dirty="0"/>
          </a:p>
          <a:p>
            <a:pPr marL="0" indent="0">
              <a:buNone/>
            </a:pPr>
            <a:r>
              <a:rPr lang="en-US" dirty="0" err="1"/>
              <a:t>FedFunds.png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69</a:t>
            </a:fld>
            <a:endParaRPr lang="en-US"/>
          </a:p>
        </p:txBody>
      </p:sp>
    </p:spTree>
    <p:extLst>
      <p:ext uri="{BB962C8B-B14F-4D97-AF65-F5344CB8AC3E}">
        <p14:creationId xmlns:p14="http://schemas.microsoft.com/office/powerpoint/2010/main" val="3766896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err="1"/>
              <a:t>treas_recent.png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73</a:t>
            </a:fld>
            <a:endParaRPr lang="en-US"/>
          </a:p>
        </p:txBody>
      </p:sp>
    </p:spTree>
    <p:extLst>
      <p:ext uri="{BB962C8B-B14F-4D97-AF65-F5344CB8AC3E}">
        <p14:creationId xmlns:p14="http://schemas.microsoft.com/office/powerpoint/2010/main" val="375653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74</a:t>
            </a:fld>
            <a:endParaRPr lang="en-US"/>
          </a:p>
        </p:txBody>
      </p:sp>
    </p:spTree>
    <p:extLst>
      <p:ext uri="{BB962C8B-B14F-4D97-AF65-F5344CB8AC3E}">
        <p14:creationId xmlns:p14="http://schemas.microsoft.com/office/powerpoint/2010/main" val="2940598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Contribution of residential</a:t>
            </a:r>
            <a:r>
              <a:rPr lang="en-US" baseline="0" dirty="0"/>
              <a:t> investment to GDP growth has risen post-2009</a:t>
            </a:r>
          </a:p>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75</a:t>
            </a:fld>
            <a:endParaRPr lang="en-US"/>
          </a:p>
        </p:txBody>
      </p:sp>
    </p:spTree>
    <p:extLst>
      <p:ext uri="{BB962C8B-B14F-4D97-AF65-F5344CB8AC3E}">
        <p14:creationId xmlns:p14="http://schemas.microsoft.com/office/powerpoint/2010/main" val="1075657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76</a:t>
            </a:fld>
            <a:endParaRPr lang="en-US"/>
          </a:p>
        </p:txBody>
      </p:sp>
    </p:spTree>
    <p:extLst>
      <p:ext uri="{BB962C8B-B14F-4D97-AF65-F5344CB8AC3E}">
        <p14:creationId xmlns:p14="http://schemas.microsoft.com/office/powerpoint/2010/main" val="3368003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77</a:t>
            </a:fld>
            <a:endParaRPr lang="en-US"/>
          </a:p>
        </p:txBody>
      </p:sp>
    </p:spTree>
    <p:extLst>
      <p:ext uri="{BB962C8B-B14F-4D97-AF65-F5344CB8AC3E}">
        <p14:creationId xmlns:p14="http://schemas.microsoft.com/office/powerpoint/2010/main" val="1234863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Recall:</a:t>
            </a:r>
            <a:r>
              <a:rPr lang="en-US" dirty="0"/>
              <a:t> GDP is measures production of an economy;</a:t>
            </a:r>
            <a:r>
              <a:rPr lang="en-US" baseline="0" dirty="0"/>
              <a:t> we often measure GDP as the sum of spending on final goods/services produced within an economy. The first three categories (C,I,G) contain spending on both domestically and foreign produced goods. To accurately measure domestic production, we subtract domestic consumption of foreign goods (imports).</a:t>
            </a:r>
          </a:p>
          <a:p>
            <a:pPr marL="0" indent="0">
              <a:buNone/>
            </a:pPr>
            <a:endParaRPr lang="en-US" dirty="0"/>
          </a:p>
          <a:p>
            <a:pPr marL="0" indent="0">
              <a:buNone/>
            </a:pPr>
            <a:r>
              <a:rPr lang="en-US" b="1" dirty="0"/>
              <a:t>The Point:</a:t>
            </a:r>
            <a:r>
              <a:rPr lang="en-US" b="1" baseline="0" dirty="0"/>
              <a:t> </a:t>
            </a:r>
            <a:r>
              <a:rPr lang="en-US" dirty="0"/>
              <a:t>Analysis</a:t>
            </a:r>
            <a:r>
              <a:rPr lang="en-US" baseline="0" dirty="0"/>
              <a:t> of components of GDP as well as the production side of the economy should provide a comprehensive picture of the US economic landscape</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3135913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3511131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436258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165294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Since</a:t>
            </a:r>
            <a:r>
              <a:rPr lang="en-US" baseline="0" dirty="0"/>
              <a:t> 2010, average</a:t>
            </a:r>
            <a:r>
              <a:rPr lang="en-US" dirty="0"/>
              <a:t> government spending growth is </a:t>
            </a:r>
            <a:r>
              <a:rPr lang="en-US" baseline="0" dirty="0"/>
              <a:t>shrinking, resulting in a negative average contribution to GDP growth post-recession of -0.8 percentage points</a:t>
            </a:r>
          </a:p>
          <a:p>
            <a:pPr marL="228600" indent="-228600">
              <a:buAutoNum type="arabicParenBoth"/>
            </a:pPr>
            <a:r>
              <a:rPr lang="en-US" baseline="0" dirty="0"/>
              <a:t>Note that average quarterly government spending growth is 0.42% from 1990-2007 and -0.17% in 2010+ (annualized, 1990-2007 =</a:t>
            </a:r>
            <a:r>
              <a:rPr lang="en-US" baseline="0" dirty="0">
                <a:sym typeface="Wingdings" panose="05000000000000000000" pitchFamily="2" charset="2"/>
              </a:rPr>
              <a:t> 1.68%; 2010+ = -0.70%)</a:t>
            </a:r>
            <a:r>
              <a:rPr lang="en-US" baseline="0" dirty="0"/>
              <a:t>.</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2197835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49546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249737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file:////Volumes/Promise%20Pegasus/FileShare/NEED/LocalGraphs/National/gdp_shares.png"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file:////Volumes/Promise%20Pegasus/FileShare/NEED/LocalGraphs/National/emp_shares.pn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pot_grow.p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QG.pn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Values.png"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Private_Inv.p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Consumption.p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ersonalconsumptionYoY_recession.p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RetailSales_Detail_cum.pn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RSAFS.png"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Government.p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roductivity/INDPRO.png"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p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_recent.p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openings.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roll_pandemic.p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SepHire.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QuitsLayoffs.pn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file:////Users/Jon/NEED%20Dropbox/Presentations/1Given/0.OLLI/2023_1_Winter/WVU/Screen%20Shot%202023-01-31%20at%203.43.16%20PM.png"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Volumes/Promise%20Pegasus/FileShare/Data/Raw/National/FederalReserve/Credit/Programs/rev.p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Debt/hhdebt_change_pandemic.pn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Employment/UNRATE_alone_history.png" TargetMode="External"/><Relationship Id="rId5" Type="http://schemas.openxmlformats.org/officeDocument/2006/relationships/image" Target="../media/image31.png"/><Relationship Id="rId4" Type="http://schemas.openxmlformats.org/officeDocument/2006/relationships/image" Target="file:////Volumes/Promise%20Pegasus/FileShare/Presentations/Base_New/Charts/0.USGraphs/Employment/UNRATE_alone.p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CLF16OV_COVID.pn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HourlyWages_change_recent.pn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CLF16OV.p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CLF16OV_gap.png"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CLF16OV_chg.png"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opulation/BoomersRetiring.png"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MonthlyMA.png"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asoline/nom_retailgas.png"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upplyChain/SupplyChainPressureIndex.png"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ImportPrices.png"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Goods_v_Services.png"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buildingcosts.png" TargetMode="External"/><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file:////Volumes/Promise%20Pegasus/FileShare/Presentations/Base_New/Charts/0.USGraphs/Inflation/usedcars.png" TargetMode="Externa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upplyChain/SupplyChainPressureIndex.png"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CorporateProfits/corporateprofits_recession.png"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PCE_veryrecent.pn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PCELFE_PostpandemicFC.p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infl_exp.png"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FEDFUNDS_EffectiveRate.p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FUNDS_UpperLimit.png"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Assets.png"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treas_recent.pn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Housing/mort_recent.pn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Residential.pn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Housing/housing.png" TargetMode="External"/><Relationship Id="rId5" Type="http://schemas.openxmlformats.org/officeDocument/2006/relationships/image" Target="../media/image66.png"/><Relationship Id="rId4" Type="http://schemas.openxmlformats.org/officeDocument/2006/relationships/image" Target="file:////Volumes/Promise%20Pegasus/FileShare/Presentations/Base_New/Charts/0.USGraphs/Housing/homeprices_recession.pn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file:////Volumes/Promise%20Pegasus/FileShare/NEED/LocalGraphs/Counties/CA/San_Francisco/Zhvi_AllHomes.png"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Housing/housing_sales_new.png" TargetMode="External"/><Relationship Id="rId2" Type="http://schemas.openxmlformats.org/officeDocument/2006/relationships/image" Target="../media/image70.png"/><Relationship Id="rId1" Type="http://schemas.openxmlformats.org/officeDocument/2006/relationships/slideLayout" Target="../slideLayouts/slideLayout4.xml"/><Relationship Id="rId5" Type="http://schemas.openxmlformats.org/officeDocument/2006/relationships/image" Target="file:////Volumes/Promise%20Pegasus/FileShare/Presentations/Base_New/Charts/0.USGraphs/Housing/Existing_Home_Sales.png" TargetMode="External"/><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86.xml.rels><?xml version="1.0" encoding="UTF-8" standalone="yes"?>
<Relationships xmlns="http://schemas.openxmlformats.org/package/2006/relationships"><Relationship Id="rId2" Type="http://schemas.openxmlformats.org/officeDocument/2006/relationships/hyperlink" Target="http://www.needelegation.org/LocalGraphs"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i="1" dirty="0"/>
              <a:t>Winter</a:t>
            </a:r>
            <a:r>
              <a:rPr lang="en-US" sz="3600" b="1" i="1" dirty="0"/>
              <a:t> 2023</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Sonoma State University</a:t>
            </a:r>
          </a:p>
          <a:p>
            <a:pPr>
              <a:lnSpc>
                <a:spcPct val="100000"/>
              </a:lnSpc>
              <a:spcBef>
                <a:spcPts val="0"/>
              </a:spcBef>
            </a:pPr>
            <a:r>
              <a:rPr lang="en-US" sz="3100" dirty="0">
                <a:solidFill>
                  <a:schemeClr val="tx2"/>
                </a:solidFill>
              </a:rPr>
              <a:t>February-March, 2023</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Host: 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659922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B741-D15D-9A4A-BF56-9B002E857EB8}"/>
              </a:ext>
            </a:extLst>
          </p:cNvPr>
          <p:cNvSpPr>
            <a:spLocks noGrp="1"/>
          </p:cNvSpPr>
          <p:nvPr>
            <p:ph type="title"/>
          </p:nvPr>
        </p:nvSpPr>
        <p:spPr>
          <a:xfrm>
            <a:off x="867075" y="0"/>
            <a:ext cx="10515600" cy="1325563"/>
          </a:xfrm>
        </p:spPr>
        <p:txBody>
          <a:bodyPr/>
          <a:lstStyle/>
          <a:p>
            <a:r>
              <a:rPr lang="en-US" dirty="0"/>
              <a:t> </a:t>
            </a:r>
            <a:r>
              <a:rPr lang="en-US" dirty="0">
                <a:solidFill>
                  <a:schemeClr val="bg1"/>
                </a:solidFill>
              </a:rPr>
              <a:t>Co</a:t>
            </a:r>
            <a:r>
              <a:rPr lang="en-US" dirty="0"/>
              <a:t>mposition of the U.S. Economy: 2021</a:t>
            </a:r>
          </a:p>
        </p:txBody>
      </p:sp>
      <p:pic>
        <p:nvPicPr>
          <p:cNvPr id="6" name="Content Placeholder 5">
            <a:extLst>
              <a:ext uri="{FF2B5EF4-FFF2-40B4-BE49-F238E27FC236}">
                <a16:creationId xmlns:a16="http://schemas.microsoft.com/office/drawing/2014/main" id="{0848E4B5-17A0-3346-9AE1-8493D9AAFE6E}"/>
              </a:ext>
            </a:extLst>
          </p:cNvPr>
          <p:cNvPicPr>
            <a:picLocks noGrp="1" noChangeAspect="1"/>
          </p:cNvPicPr>
          <p:nvPr>
            <p:ph idx="1"/>
          </p:nvPr>
        </p:nvPicPr>
        <p:blipFill>
          <a:blip r:embed="rId2" r:link="rId3"/>
          <a:srcRect/>
          <a:stretch>
            <a:fillRect/>
          </a:stretch>
        </p:blipFill>
        <p:spPr>
          <a:xfrm>
            <a:off x="1235982" y="1325563"/>
            <a:ext cx="9720036" cy="4860018"/>
          </a:xfrm>
        </p:spPr>
      </p:pic>
      <p:sp>
        <p:nvSpPr>
          <p:cNvPr id="4" name="Slide Number Placeholder 3">
            <a:extLst>
              <a:ext uri="{FF2B5EF4-FFF2-40B4-BE49-F238E27FC236}">
                <a16:creationId xmlns:a16="http://schemas.microsoft.com/office/drawing/2014/main" id="{F0A25374-7042-A740-9080-0386894829AB}"/>
              </a:ext>
            </a:extLst>
          </p:cNvPr>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3792108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42E5-E5BB-A24C-B4F4-1AC66AE845F6}"/>
              </a:ext>
            </a:extLst>
          </p:cNvPr>
          <p:cNvSpPr>
            <a:spLocks noGrp="1"/>
          </p:cNvSpPr>
          <p:nvPr>
            <p:ph type="title"/>
          </p:nvPr>
        </p:nvSpPr>
        <p:spPr>
          <a:xfrm>
            <a:off x="901483" y="24808"/>
            <a:ext cx="10515600" cy="1325563"/>
          </a:xfrm>
        </p:spPr>
        <p:txBody>
          <a:bodyPr>
            <a:normAutofit/>
          </a:bodyPr>
          <a:lstStyle/>
          <a:p>
            <a:r>
              <a:rPr lang="en-US" sz="3800" dirty="0"/>
              <a:t> </a:t>
            </a:r>
            <a:r>
              <a:rPr lang="en-US" sz="3800" dirty="0">
                <a:solidFill>
                  <a:schemeClr val="bg1"/>
                </a:solidFill>
              </a:rPr>
              <a:t>Co</a:t>
            </a:r>
            <a:r>
              <a:rPr lang="en-US" sz="3800" dirty="0"/>
              <a:t>mposition of the U.S. Economy: Employment</a:t>
            </a:r>
          </a:p>
        </p:txBody>
      </p:sp>
      <p:pic>
        <p:nvPicPr>
          <p:cNvPr id="5" name="Content Placeholder 4">
            <a:extLst>
              <a:ext uri="{FF2B5EF4-FFF2-40B4-BE49-F238E27FC236}">
                <a16:creationId xmlns:a16="http://schemas.microsoft.com/office/drawing/2014/main" id="{6A9F79A9-D87F-554E-AAF6-51DE59A4E384}"/>
              </a:ext>
            </a:extLst>
          </p:cNvPr>
          <p:cNvPicPr>
            <a:picLocks noGrp="1" noChangeAspect="1"/>
          </p:cNvPicPr>
          <p:nvPr>
            <p:ph idx="1"/>
          </p:nvPr>
        </p:nvPicPr>
        <p:blipFill>
          <a:blip r:embed="rId2" r:link="rId3"/>
          <a:srcRect/>
          <a:stretch>
            <a:fillRect/>
          </a:stretch>
        </p:blipFill>
        <p:spPr>
          <a:xfrm>
            <a:off x="1235964" y="1342480"/>
            <a:ext cx="9720072" cy="4860036"/>
          </a:xfrm>
        </p:spPr>
      </p:pic>
      <p:sp>
        <p:nvSpPr>
          <p:cNvPr id="4" name="Slide Number Placeholder 3">
            <a:extLst>
              <a:ext uri="{FF2B5EF4-FFF2-40B4-BE49-F238E27FC236}">
                <a16:creationId xmlns:a16="http://schemas.microsoft.com/office/drawing/2014/main" id="{2AE04A2E-C7AE-3C45-BBA5-54FB92478736}"/>
              </a:ext>
            </a:extLst>
          </p:cNvPr>
          <p:cNvSpPr>
            <a:spLocks noGrp="1"/>
          </p:cNvSpPr>
          <p:nvPr>
            <p:ph type="sldNum" sz="quarter" idx="12"/>
          </p:nvPr>
        </p:nvSpPr>
        <p:spPr/>
        <p:txBody>
          <a:bodyPr/>
          <a:lstStyle/>
          <a:p>
            <a:fld id="{D9F085D5-EC86-4F6A-B501-C1359CB39116}" type="slidenum">
              <a:rPr lang="en-GB" smtClean="0"/>
              <a:t>11</a:t>
            </a:fld>
            <a:endParaRPr lang="en-GB"/>
          </a:p>
        </p:txBody>
      </p:sp>
      <p:sp>
        <p:nvSpPr>
          <p:cNvPr id="3" name="TextBox 2">
            <a:extLst>
              <a:ext uri="{FF2B5EF4-FFF2-40B4-BE49-F238E27FC236}">
                <a16:creationId xmlns:a16="http://schemas.microsoft.com/office/drawing/2014/main" id="{47CB8D33-371A-6D44-A892-CA1C7CE43137}"/>
              </a:ext>
            </a:extLst>
          </p:cNvPr>
          <p:cNvSpPr txBox="1"/>
          <p:nvPr/>
        </p:nvSpPr>
        <p:spPr>
          <a:xfrm>
            <a:off x="2193367" y="2016497"/>
            <a:ext cx="1970604" cy="646331"/>
          </a:xfrm>
          <a:prstGeom prst="rect">
            <a:avLst/>
          </a:prstGeom>
          <a:noFill/>
        </p:spPr>
        <p:txBody>
          <a:bodyPr wrap="none" rtlCol="0">
            <a:spAutoFit/>
          </a:bodyPr>
          <a:lstStyle/>
          <a:p>
            <a:r>
              <a:rPr lang="en-US" dirty="0"/>
              <a:t>Manufacturing</a:t>
            </a:r>
          </a:p>
          <a:p>
            <a:r>
              <a:rPr lang="en-US" dirty="0"/>
              <a:t>GDP Share = 10.6%</a:t>
            </a:r>
          </a:p>
        </p:txBody>
      </p:sp>
      <p:sp>
        <p:nvSpPr>
          <p:cNvPr id="6" name="TextBox 5">
            <a:extLst>
              <a:ext uri="{FF2B5EF4-FFF2-40B4-BE49-F238E27FC236}">
                <a16:creationId xmlns:a16="http://schemas.microsoft.com/office/drawing/2014/main" id="{44FCA95A-4835-5946-8CBF-6063282B9EB8}"/>
              </a:ext>
            </a:extLst>
          </p:cNvPr>
          <p:cNvSpPr txBox="1"/>
          <p:nvPr/>
        </p:nvSpPr>
        <p:spPr>
          <a:xfrm>
            <a:off x="7257738" y="2016497"/>
            <a:ext cx="2528449" cy="369332"/>
          </a:xfrm>
          <a:prstGeom prst="rect">
            <a:avLst/>
          </a:prstGeom>
          <a:noFill/>
        </p:spPr>
        <p:txBody>
          <a:bodyPr wrap="none" rtlCol="0">
            <a:spAutoFit/>
          </a:bodyPr>
          <a:lstStyle/>
          <a:p>
            <a:r>
              <a:rPr lang="en-US" dirty="0"/>
              <a:t>Health GDP Share = 7.4%</a:t>
            </a:r>
          </a:p>
        </p:txBody>
      </p:sp>
      <p:cxnSp>
        <p:nvCxnSpPr>
          <p:cNvPr id="8" name="Straight Connector 7">
            <a:extLst>
              <a:ext uri="{FF2B5EF4-FFF2-40B4-BE49-F238E27FC236}">
                <a16:creationId xmlns:a16="http://schemas.microsoft.com/office/drawing/2014/main" id="{BF30A952-DB98-514F-9A89-DDE8D236A6D6}"/>
              </a:ext>
            </a:extLst>
          </p:cNvPr>
          <p:cNvCxnSpPr>
            <a:cxnSpLocks/>
          </p:cNvCxnSpPr>
          <p:nvPr/>
        </p:nvCxnSpPr>
        <p:spPr>
          <a:xfrm>
            <a:off x="2578308" y="2662828"/>
            <a:ext cx="0" cy="455126"/>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1853A1-9522-9B43-AB68-BC0CEEF63C3B}"/>
              </a:ext>
            </a:extLst>
          </p:cNvPr>
          <p:cNvCxnSpPr>
            <a:cxnSpLocks/>
          </p:cNvCxnSpPr>
          <p:nvPr/>
        </p:nvCxnSpPr>
        <p:spPr>
          <a:xfrm>
            <a:off x="8994098" y="2385829"/>
            <a:ext cx="792089" cy="276999"/>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802197-7E8A-F144-9247-9BA044043297}"/>
              </a:ext>
            </a:extLst>
          </p:cNvPr>
          <p:cNvSpPr txBox="1"/>
          <p:nvPr/>
        </p:nvSpPr>
        <p:spPr>
          <a:xfrm>
            <a:off x="7155450" y="6488070"/>
            <a:ext cx="4293163" cy="307777"/>
          </a:xfrm>
          <a:prstGeom prst="rect">
            <a:avLst/>
          </a:prstGeom>
          <a:noFill/>
        </p:spPr>
        <p:txBody>
          <a:bodyPr wrap="none" rtlCol="0">
            <a:spAutoFit/>
          </a:bodyPr>
          <a:lstStyle/>
          <a:p>
            <a:r>
              <a:rPr lang="en-US" sz="1400" dirty="0"/>
              <a:t>Note: Does not add to 100% because of omitted sectors.</a:t>
            </a:r>
          </a:p>
        </p:txBody>
      </p:sp>
    </p:spTree>
    <p:extLst>
      <p:ext uri="{BB962C8B-B14F-4D97-AF65-F5344CB8AC3E}">
        <p14:creationId xmlns:p14="http://schemas.microsoft.com/office/powerpoint/2010/main" val="21186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F2133-B8F4-E444-8925-B85C9CDCE971}"/>
              </a:ext>
            </a:extLst>
          </p:cNvPr>
          <p:cNvSpPr>
            <a:spLocks noGrp="1"/>
          </p:cNvSpPr>
          <p:nvPr>
            <p:ph type="title"/>
          </p:nvPr>
        </p:nvSpPr>
        <p:spPr/>
        <p:txBody>
          <a:bodyPr/>
          <a:lstStyle/>
          <a:p>
            <a:r>
              <a:rPr lang="en-US" dirty="0"/>
              <a:t>Economic Indicators</a:t>
            </a:r>
          </a:p>
        </p:txBody>
      </p:sp>
      <p:sp>
        <p:nvSpPr>
          <p:cNvPr id="3" name="Text Placeholder 2">
            <a:extLst>
              <a:ext uri="{FF2B5EF4-FFF2-40B4-BE49-F238E27FC236}">
                <a16:creationId xmlns:a16="http://schemas.microsoft.com/office/drawing/2014/main" id="{74E7F2E2-CDBB-454D-8411-7DB79FE3E6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C2C103-F7D3-4943-ABEE-FF90027BF6F5}"/>
              </a:ext>
            </a:extLst>
          </p:cNvPr>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3103023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2E73-5658-FE48-B187-7A8757314A4C}"/>
              </a:ext>
            </a:extLst>
          </p:cNvPr>
          <p:cNvSpPr>
            <a:spLocks noGrp="1"/>
          </p:cNvSpPr>
          <p:nvPr>
            <p:ph type="title"/>
          </p:nvPr>
        </p:nvSpPr>
        <p:spPr>
          <a:xfrm>
            <a:off x="710877" y="0"/>
            <a:ext cx="10515600" cy="1325563"/>
          </a:xfrm>
        </p:spPr>
        <p:txBody>
          <a:bodyPr/>
          <a:lstStyle/>
          <a:p>
            <a:r>
              <a:rPr lang="en-US" dirty="0">
                <a:solidFill>
                  <a:schemeClr val="bg1"/>
                </a:solidFill>
              </a:rPr>
              <a:t>Hea</a:t>
            </a:r>
            <a:r>
              <a:rPr lang="en-US" dirty="0"/>
              <a:t>dline: July 28, 2022</a:t>
            </a:r>
          </a:p>
        </p:txBody>
      </p:sp>
      <p:sp>
        <p:nvSpPr>
          <p:cNvPr id="4" name="Slide Number Placeholder 3">
            <a:extLst>
              <a:ext uri="{FF2B5EF4-FFF2-40B4-BE49-F238E27FC236}">
                <a16:creationId xmlns:a16="http://schemas.microsoft.com/office/drawing/2014/main" id="{3A8F0EE6-CFA7-0542-BB2D-BE935D166EC6}"/>
              </a:ext>
            </a:extLst>
          </p:cNvPr>
          <p:cNvSpPr>
            <a:spLocks noGrp="1"/>
          </p:cNvSpPr>
          <p:nvPr>
            <p:ph type="sldNum" sz="quarter" idx="12"/>
          </p:nvPr>
        </p:nvSpPr>
        <p:spPr/>
        <p:txBody>
          <a:bodyPr/>
          <a:lstStyle/>
          <a:p>
            <a:fld id="{D9F085D5-EC86-4F6A-B501-C1359CB39116}" type="slidenum">
              <a:rPr lang="en-GB" smtClean="0"/>
              <a:t>13</a:t>
            </a:fld>
            <a:endParaRPr lang="en-GB"/>
          </a:p>
        </p:txBody>
      </p:sp>
      <p:pic>
        <p:nvPicPr>
          <p:cNvPr id="5" name="Picture 4">
            <a:extLst>
              <a:ext uri="{FF2B5EF4-FFF2-40B4-BE49-F238E27FC236}">
                <a16:creationId xmlns:a16="http://schemas.microsoft.com/office/drawing/2014/main" id="{EFDAC8DE-55E7-8242-BAB4-B6C69AFC3BDA}"/>
              </a:ext>
            </a:extLst>
          </p:cNvPr>
          <p:cNvPicPr>
            <a:picLocks noChangeAspect="1"/>
          </p:cNvPicPr>
          <p:nvPr/>
        </p:nvPicPr>
        <p:blipFill>
          <a:blip r:embed="rId2"/>
          <a:stretch>
            <a:fillRect/>
          </a:stretch>
        </p:blipFill>
        <p:spPr>
          <a:xfrm>
            <a:off x="3100513" y="1631712"/>
            <a:ext cx="5990974" cy="3671887"/>
          </a:xfrm>
          <a:prstGeom prst="rect">
            <a:avLst/>
          </a:prstGeom>
        </p:spPr>
      </p:pic>
    </p:spTree>
    <p:extLst>
      <p:ext uri="{BB962C8B-B14F-4D97-AF65-F5344CB8AC3E}">
        <p14:creationId xmlns:p14="http://schemas.microsoft.com/office/powerpoint/2010/main" val="1187092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9C44-DC2B-944E-A46A-9D0DE8D1662E}"/>
              </a:ext>
            </a:extLst>
          </p:cNvPr>
          <p:cNvSpPr>
            <a:spLocks noGrp="1"/>
          </p:cNvSpPr>
          <p:nvPr>
            <p:ph type="title"/>
          </p:nvPr>
        </p:nvSpPr>
        <p:spPr>
          <a:xfrm>
            <a:off x="875271" y="0"/>
            <a:ext cx="10515600" cy="1325563"/>
          </a:xfrm>
        </p:spPr>
        <p:txBody>
          <a:bodyPr/>
          <a:lstStyle/>
          <a:p>
            <a:r>
              <a:rPr lang="en-US" dirty="0">
                <a:solidFill>
                  <a:schemeClr val="bg1"/>
                </a:solidFill>
              </a:rPr>
              <a:t>GD</a:t>
            </a:r>
            <a:r>
              <a:rPr lang="en-US" dirty="0"/>
              <a:t>P: Quarterly Growth</a:t>
            </a:r>
          </a:p>
        </p:txBody>
      </p:sp>
      <p:sp>
        <p:nvSpPr>
          <p:cNvPr id="4" name="Slide Number Placeholder 3">
            <a:extLst>
              <a:ext uri="{FF2B5EF4-FFF2-40B4-BE49-F238E27FC236}">
                <a16:creationId xmlns:a16="http://schemas.microsoft.com/office/drawing/2014/main" id="{425183E5-391D-C948-B8F5-E54AEC8B4D41}"/>
              </a:ext>
            </a:extLst>
          </p:cNvPr>
          <p:cNvSpPr>
            <a:spLocks noGrp="1"/>
          </p:cNvSpPr>
          <p:nvPr>
            <p:ph type="sldNum" sz="quarter" idx="12"/>
          </p:nvPr>
        </p:nvSpPr>
        <p:spPr/>
        <p:txBody>
          <a:bodyPr/>
          <a:lstStyle/>
          <a:p>
            <a:fld id="{D9F085D5-EC86-4F6A-B501-C1359CB39116}" type="slidenum">
              <a:rPr lang="en-GB" smtClean="0"/>
              <a:t>14</a:t>
            </a:fld>
            <a:endParaRPr lang="en-GB"/>
          </a:p>
        </p:txBody>
      </p:sp>
      <p:pic>
        <p:nvPicPr>
          <p:cNvPr id="8" name="Content Placeholder 7">
            <a:extLst>
              <a:ext uri="{FF2B5EF4-FFF2-40B4-BE49-F238E27FC236}">
                <a16:creationId xmlns:a16="http://schemas.microsoft.com/office/drawing/2014/main" id="{823A3308-D906-5147-B47A-A7F3A6636337}"/>
              </a:ext>
            </a:extLst>
          </p:cNvPr>
          <p:cNvPicPr>
            <a:picLocks noGrp="1" noChangeAspect="1"/>
          </p:cNvPicPr>
          <p:nvPr>
            <p:ph idx="1"/>
          </p:nvPr>
        </p:nvPicPr>
        <p:blipFill>
          <a:blip r:embed="rId3" r:link="rId4"/>
          <a:srcRect/>
          <a:stretch>
            <a:fillRect/>
          </a:stretch>
        </p:blipFill>
        <p:spPr>
          <a:xfrm>
            <a:off x="946150" y="1080376"/>
            <a:ext cx="10299700" cy="5149850"/>
          </a:xfrm>
        </p:spPr>
      </p:pic>
    </p:spTree>
    <p:extLst>
      <p:ext uri="{BB962C8B-B14F-4D97-AF65-F5344CB8AC3E}">
        <p14:creationId xmlns:p14="http://schemas.microsoft.com/office/powerpoint/2010/main" val="2561679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6F0F-694F-3443-91EB-0958DA0A528C}"/>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During the Pandemic: Annual Growth</a:t>
            </a:r>
          </a:p>
        </p:txBody>
      </p:sp>
      <p:pic>
        <p:nvPicPr>
          <p:cNvPr id="6" name="Content Placeholder 5">
            <a:extLst>
              <a:ext uri="{FF2B5EF4-FFF2-40B4-BE49-F238E27FC236}">
                <a16:creationId xmlns:a16="http://schemas.microsoft.com/office/drawing/2014/main" id="{AFC5708D-AAAE-8446-82F7-9F59C6611936}"/>
              </a:ext>
            </a:extLst>
          </p:cNvPr>
          <p:cNvPicPr>
            <a:picLocks noGrp="1" noChangeAspect="1"/>
          </p:cNvPicPr>
          <p:nvPr>
            <p:ph idx="1"/>
          </p:nvPr>
        </p:nvPicPr>
        <p:blipFill>
          <a:blip r:embed="rId2" r:link="rId3"/>
          <a:srcRect/>
          <a:stretch>
            <a:fillRect/>
          </a:stretch>
        </p:blipFill>
        <p:spPr>
          <a:xfrm>
            <a:off x="1099458" y="1201026"/>
            <a:ext cx="10058400" cy="5029200"/>
          </a:xfrm>
        </p:spPr>
      </p:pic>
      <p:sp>
        <p:nvSpPr>
          <p:cNvPr id="4" name="Slide Number Placeholder 3">
            <a:extLst>
              <a:ext uri="{FF2B5EF4-FFF2-40B4-BE49-F238E27FC236}">
                <a16:creationId xmlns:a16="http://schemas.microsoft.com/office/drawing/2014/main" id="{5ABB8716-2ADB-3F45-AC5B-0CA325CA188F}"/>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1169814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EED9167-0C90-0249-AC37-95007AA09B07}"/>
              </a:ext>
            </a:extLst>
          </p:cNvPr>
          <p:cNvPicPr>
            <a:picLocks noGrp="1" noChangeAspect="1"/>
          </p:cNvPicPr>
          <p:nvPr>
            <p:ph idx="1"/>
          </p:nvPr>
        </p:nvPicPr>
        <p:blipFill>
          <a:blip r:embed="rId2" r:link="rId3"/>
          <a:srcRect/>
          <a:stretch>
            <a:fillRect/>
          </a:stretch>
        </p:blipFill>
        <p:spPr>
          <a:xfrm>
            <a:off x="867384" y="1088877"/>
            <a:ext cx="10282698" cy="5141349"/>
          </a:xfrm>
        </p:spPr>
      </p:pic>
      <p:sp>
        <p:nvSpPr>
          <p:cNvPr id="2" name="Title 1">
            <a:extLst>
              <a:ext uri="{FF2B5EF4-FFF2-40B4-BE49-F238E27FC236}">
                <a16:creationId xmlns:a16="http://schemas.microsoft.com/office/drawing/2014/main" id="{80C4BD39-2117-415E-A656-F9F391A090A3}"/>
              </a:ext>
            </a:extLst>
          </p:cNvPr>
          <p:cNvSpPr>
            <a:spLocks noGrp="1"/>
          </p:cNvSpPr>
          <p:nvPr>
            <p:ph type="title"/>
          </p:nvPr>
        </p:nvSpPr>
        <p:spPr>
          <a:xfrm>
            <a:off x="867384" y="0"/>
            <a:ext cx="10515600" cy="1325563"/>
          </a:xfrm>
        </p:spPr>
        <p:txBody>
          <a:bodyPr/>
          <a:lstStyle/>
          <a:p>
            <a:r>
              <a:rPr lang="en-US" dirty="0">
                <a:solidFill>
                  <a:schemeClr val="bg1"/>
                </a:solidFill>
              </a:rPr>
              <a:t>GD</a:t>
            </a:r>
            <a:r>
              <a:rPr lang="en-US" dirty="0"/>
              <a:t>P Trajectory: Pandemic Plunge!</a:t>
            </a:r>
          </a:p>
        </p:txBody>
      </p:sp>
      <p:sp>
        <p:nvSpPr>
          <p:cNvPr id="4" name="Slide Number Placeholder 3">
            <a:extLst>
              <a:ext uri="{FF2B5EF4-FFF2-40B4-BE49-F238E27FC236}">
                <a16:creationId xmlns:a16="http://schemas.microsoft.com/office/drawing/2014/main" id="{48C952D9-4526-4892-AD54-F2C1EC1381AA}"/>
              </a:ext>
            </a:extLst>
          </p:cNvPr>
          <p:cNvSpPr>
            <a:spLocks noGrp="1"/>
          </p:cNvSpPr>
          <p:nvPr>
            <p:ph type="sldNum" sz="quarter" idx="12"/>
          </p:nvPr>
        </p:nvSpPr>
        <p:spPr/>
        <p:txBody>
          <a:bodyPr/>
          <a:lstStyle/>
          <a:p>
            <a:fld id="{D9F085D5-EC86-4F6A-B501-C1359CB39116}" type="slidenum">
              <a:rPr lang="en-GB" smtClean="0"/>
              <a:t>16</a:t>
            </a:fld>
            <a:endParaRPr lang="en-GB" dirty="0"/>
          </a:p>
        </p:txBody>
      </p:sp>
      <p:sp>
        <p:nvSpPr>
          <p:cNvPr id="11" name="TextBox 10">
            <a:extLst>
              <a:ext uri="{FF2B5EF4-FFF2-40B4-BE49-F238E27FC236}">
                <a16:creationId xmlns:a16="http://schemas.microsoft.com/office/drawing/2014/main" id="{7F2B28F7-D760-44C1-A506-2B4A4A778A45}"/>
              </a:ext>
            </a:extLst>
          </p:cNvPr>
          <p:cNvSpPr txBox="1"/>
          <p:nvPr/>
        </p:nvSpPr>
        <p:spPr>
          <a:xfrm>
            <a:off x="6635393" y="3429000"/>
            <a:ext cx="4149837" cy="1015663"/>
          </a:xfrm>
          <a:prstGeom prst="rect">
            <a:avLst/>
          </a:prstGeom>
          <a:noFill/>
        </p:spPr>
        <p:txBody>
          <a:bodyPr wrap="square" rtlCol="0">
            <a:spAutoFit/>
          </a:bodyPr>
          <a:lstStyle/>
          <a:p>
            <a:r>
              <a:rPr lang="en-US" sz="2000" dirty="0">
                <a:solidFill>
                  <a:srgbClr val="7030A0"/>
                </a:solidFill>
              </a:rPr>
              <a:t>GDP is:</a:t>
            </a:r>
          </a:p>
          <a:p>
            <a:pPr marL="342900" indent="-342900">
              <a:buFontTx/>
              <a:buChar char="-"/>
            </a:pPr>
            <a:r>
              <a:rPr lang="en-US" sz="2000" dirty="0">
                <a:solidFill>
                  <a:srgbClr val="7030A0"/>
                </a:solidFill>
              </a:rPr>
              <a:t>$0.3 Trillion below 2019 forecast.</a:t>
            </a:r>
          </a:p>
          <a:p>
            <a:pPr marL="342900" indent="-342900">
              <a:buFontTx/>
              <a:buChar char="-"/>
            </a:pPr>
            <a:r>
              <a:rPr lang="en-US" sz="2000" dirty="0">
                <a:solidFill>
                  <a:srgbClr val="7030A0"/>
                </a:solidFill>
              </a:rPr>
              <a:t>$1.2 Trillion ABOVE 2019-Q4 level.</a:t>
            </a:r>
          </a:p>
        </p:txBody>
      </p:sp>
    </p:spTree>
    <p:extLst>
      <p:ext uri="{BB962C8B-B14F-4D97-AF65-F5344CB8AC3E}">
        <p14:creationId xmlns:p14="http://schemas.microsoft.com/office/powerpoint/2010/main" val="4159326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3358-63E1-1C47-A079-357F1BC78950}"/>
              </a:ext>
            </a:extLst>
          </p:cNvPr>
          <p:cNvSpPr>
            <a:spLocks noGrp="1"/>
          </p:cNvSpPr>
          <p:nvPr>
            <p:ph type="title"/>
          </p:nvPr>
        </p:nvSpPr>
        <p:spPr>
          <a:xfrm>
            <a:off x="796160" y="0"/>
            <a:ext cx="10515600" cy="1325563"/>
          </a:xfrm>
        </p:spPr>
        <p:txBody>
          <a:bodyPr/>
          <a:lstStyle/>
          <a:p>
            <a:r>
              <a:rPr lang="en-US" dirty="0">
                <a:solidFill>
                  <a:schemeClr val="bg1"/>
                </a:solidFill>
              </a:rPr>
              <a:t>Wh</a:t>
            </a:r>
            <a:r>
              <a:rPr lang="en-US" dirty="0"/>
              <a:t>at “Accounted” for the Decline in Q1 &amp; Q2?</a:t>
            </a:r>
          </a:p>
        </p:txBody>
      </p:sp>
      <p:sp>
        <p:nvSpPr>
          <p:cNvPr id="3" name="Content Placeholder 2">
            <a:extLst>
              <a:ext uri="{FF2B5EF4-FFF2-40B4-BE49-F238E27FC236}">
                <a16:creationId xmlns:a16="http://schemas.microsoft.com/office/drawing/2014/main" id="{4E6AAB63-AB4E-4345-9E18-47DE62CC5DFE}"/>
              </a:ext>
            </a:extLst>
          </p:cNvPr>
          <p:cNvSpPr>
            <a:spLocks noGrp="1"/>
          </p:cNvSpPr>
          <p:nvPr>
            <p:ph idx="1"/>
          </p:nvPr>
        </p:nvSpPr>
        <p:spPr/>
        <p:txBody>
          <a:bodyPr>
            <a:normAutofit/>
          </a:bodyPr>
          <a:lstStyle/>
          <a:p>
            <a:r>
              <a:rPr lang="en-US" dirty="0"/>
              <a:t>Expenditures drive GDP growth. </a:t>
            </a:r>
          </a:p>
          <a:p>
            <a:pPr lvl="1"/>
            <a:r>
              <a:rPr lang="en-US" dirty="0"/>
              <a:t>GDP is the sum of four categories of spending:</a:t>
            </a:r>
          </a:p>
          <a:p>
            <a:pPr lvl="2"/>
            <a:r>
              <a:rPr lang="en-US" dirty="0"/>
              <a:t>Consumption </a:t>
            </a:r>
          </a:p>
          <a:p>
            <a:pPr lvl="2"/>
            <a:r>
              <a:rPr lang="en-US" dirty="0"/>
              <a:t>Investment – housing/business/inventories</a:t>
            </a:r>
          </a:p>
          <a:p>
            <a:pPr lvl="2"/>
            <a:r>
              <a:rPr lang="en-US" dirty="0"/>
              <a:t>Government spending </a:t>
            </a:r>
          </a:p>
          <a:p>
            <a:pPr lvl="2"/>
            <a:r>
              <a:rPr lang="en-US" dirty="0"/>
              <a:t>Net Exports: Exports – Imports</a:t>
            </a:r>
          </a:p>
        </p:txBody>
      </p:sp>
      <p:sp>
        <p:nvSpPr>
          <p:cNvPr id="4" name="Slide Number Placeholder 3">
            <a:extLst>
              <a:ext uri="{FF2B5EF4-FFF2-40B4-BE49-F238E27FC236}">
                <a16:creationId xmlns:a16="http://schemas.microsoft.com/office/drawing/2014/main" id="{DBE277A1-5FDE-7942-985A-A9DB596D16F0}"/>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3750738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CC9EE-5B2A-6F42-8817-4CDAFD44A88D}"/>
              </a:ext>
            </a:extLst>
          </p:cNvPr>
          <p:cNvSpPr>
            <a:spLocks noGrp="1"/>
          </p:cNvSpPr>
          <p:nvPr>
            <p:ph type="title"/>
          </p:nvPr>
        </p:nvSpPr>
        <p:spPr>
          <a:xfrm>
            <a:off x="778375" y="0"/>
            <a:ext cx="10515600" cy="1325563"/>
          </a:xfrm>
        </p:spPr>
        <p:txBody>
          <a:bodyPr/>
          <a:lstStyle/>
          <a:p>
            <a:r>
              <a:rPr lang="en-US" dirty="0">
                <a:solidFill>
                  <a:schemeClr val="bg1"/>
                </a:solidFill>
              </a:rPr>
              <a:t>Rec</a:t>
            </a:r>
            <a:r>
              <a:rPr lang="en-US" dirty="0"/>
              <a:t>ession?  Two Quarters….</a:t>
            </a:r>
          </a:p>
        </p:txBody>
      </p:sp>
      <p:sp>
        <p:nvSpPr>
          <p:cNvPr id="3" name="Content Placeholder 2">
            <a:extLst>
              <a:ext uri="{FF2B5EF4-FFF2-40B4-BE49-F238E27FC236}">
                <a16:creationId xmlns:a16="http://schemas.microsoft.com/office/drawing/2014/main" id="{4D44FDB6-13A2-1245-9DA2-74A0B9831BEF}"/>
              </a:ext>
            </a:extLst>
          </p:cNvPr>
          <p:cNvSpPr>
            <a:spLocks noGrp="1"/>
          </p:cNvSpPr>
          <p:nvPr>
            <p:ph idx="1"/>
          </p:nvPr>
        </p:nvSpPr>
        <p:spPr/>
        <p:txBody>
          <a:bodyPr/>
          <a:lstStyle/>
          <a:p>
            <a:r>
              <a:rPr lang="en-US" dirty="0"/>
              <a:t>Depends on what is driving the drop.</a:t>
            </a:r>
          </a:p>
          <a:p>
            <a:pPr lvl="1"/>
            <a:r>
              <a:rPr lang="en-US" dirty="0"/>
              <a:t>Inventories</a:t>
            </a:r>
          </a:p>
          <a:p>
            <a:pPr lvl="1"/>
            <a:r>
              <a:rPr lang="en-US" dirty="0"/>
              <a:t>Housing</a:t>
            </a:r>
          </a:p>
          <a:p>
            <a:pPr lvl="1"/>
            <a:r>
              <a:rPr lang="en-US" dirty="0"/>
              <a:t>Government spending</a:t>
            </a:r>
          </a:p>
          <a:p>
            <a:r>
              <a:rPr lang="en-US" dirty="0"/>
              <a:t>Consumer spending is still ok.</a:t>
            </a:r>
          </a:p>
          <a:p>
            <a:r>
              <a:rPr lang="en-US" dirty="0"/>
              <a:t>Employment growth is solid.</a:t>
            </a:r>
          </a:p>
          <a:p>
            <a:r>
              <a:rPr lang="en-US" dirty="0"/>
              <a:t>Other indicators are still ok, but </a:t>
            </a:r>
            <a:r>
              <a:rPr lang="en-US"/>
              <a:t>perhaps faltering.</a:t>
            </a:r>
            <a:endParaRPr lang="en-US" dirty="0"/>
          </a:p>
        </p:txBody>
      </p:sp>
      <p:sp>
        <p:nvSpPr>
          <p:cNvPr id="4" name="Slide Number Placeholder 3">
            <a:extLst>
              <a:ext uri="{FF2B5EF4-FFF2-40B4-BE49-F238E27FC236}">
                <a16:creationId xmlns:a16="http://schemas.microsoft.com/office/drawing/2014/main" id="{199975B5-EFF8-FF40-81FA-6F7EE10790D0}"/>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597297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Inventories</a:t>
            </a:r>
          </a:p>
        </p:txBody>
      </p:sp>
      <p:sp>
        <p:nvSpPr>
          <p:cNvPr id="4" name="Slide Number Placeholder 3"/>
          <p:cNvSpPr>
            <a:spLocks noGrp="1"/>
          </p:cNvSpPr>
          <p:nvPr>
            <p:ph type="sldNum" sz="quarter" idx="12"/>
          </p:nvPr>
        </p:nvSpPr>
        <p:spPr/>
        <p:txBody>
          <a:bodyPr/>
          <a:lstStyle/>
          <a:p>
            <a:fld id="{D9F085D5-EC86-4F6A-B501-C1359CB39116}" type="slidenum">
              <a:rPr lang="en-GB" smtClean="0"/>
              <a:t>19</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8" cy="5030994"/>
          </a:xfrm>
        </p:spPr>
      </p:pic>
      <p:sp>
        <p:nvSpPr>
          <p:cNvPr id="3" name="Rectangle 2">
            <a:extLst>
              <a:ext uri="{FF2B5EF4-FFF2-40B4-BE49-F238E27FC236}">
                <a16:creationId xmlns:a16="http://schemas.microsoft.com/office/drawing/2014/main" id="{BFE3782F-4718-5844-9221-9DCEE51FE5CC}"/>
              </a:ext>
            </a:extLst>
          </p:cNvPr>
          <p:cNvSpPr/>
          <p:nvPr/>
        </p:nvSpPr>
        <p:spPr>
          <a:xfrm>
            <a:off x="9889588" y="2236763"/>
            <a:ext cx="942535"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013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a:p>
            <a:pPr>
              <a:spcAft>
                <a:spcPts val="1000"/>
              </a:spcAft>
            </a:pPr>
            <a:r>
              <a:rPr lang="en-US" dirty="0"/>
              <a:t>Healthcare Economics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047991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Consumption</a:t>
            </a:r>
          </a:p>
        </p:txBody>
      </p:sp>
      <p:sp>
        <p:nvSpPr>
          <p:cNvPr id="4" name="Slide Number Placeholder 3"/>
          <p:cNvSpPr>
            <a:spLocks noGrp="1"/>
          </p:cNvSpPr>
          <p:nvPr>
            <p:ph type="sldNum" sz="quarter" idx="12"/>
          </p:nvPr>
        </p:nvSpPr>
        <p:spPr/>
        <p:txBody>
          <a:bodyPr/>
          <a:lstStyle/>
          <a:p>
            <a:fld id="{D9F085D5-EC86-4F6A-B501-C1359CB39116}" type="slidenum">
              <a:rPr lang="en-GB" smtClean="0"/>
              <a:t>20</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9" cy="5030994"/>
          </a:xfrm>
        </p:spPr>
      </p:pic>
    </p:spTree>
    <p:extLst>
      <p:ext uri="{BB962C8B-B14F-4D97-AF65-F5344CB8AC3E}">
        <p14:creationId xmlns:p14="http://schemas.microsoft.com/office/powerpoint/2010/main" val="806008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21</a:t>
            </a:fld>
            <a:endParaRPr lang="en-GB"/>
          </a:p>
        </p:txBody>
      </p:sp>
      <p:pic>
        <p:nvPicPr>
          <p:cNvPr id="9" name="Content Placeholder 8">
            <a:extLst>
              <a:ext uri="{FF2B5EF4-FFF2-40B4-BE49-F238E27FC236}">
                <a16:creationId xmlns:a16="http://schemas.microsoft.com/office/drawing/2014/main" id="{23EA9A5A-8B6A-7742-BA2D-0120207709AF}"/>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3" name="TextBox 2">
            <a:extLst>
              <a:ext uri="{FF2B5EF4-FFF2-40B4-BE49-F238E27FC236}">
                <a16:creationId xmlns:a16="http://schemas.microsoft.com/office/drawing/2014/main" id="{73A6E2D9-8557-5445-99F2-417C5419555B}"/>
              </a:ext>
            </a:extLst>
          </p:cNvPr>
          <p:cNvSpPr txBox="1"/>
          <p:nvPr/>
        </p:nvSpPr>
        <p:spPr>
          <a:xfrm>
            <a:off x="8657346" y="3740995"/>
            <a:ext cx="1271502" cy="461665"/>
          </a:xfrm>
          <a:prstGeom prst="rect">
            <a:avLst/>
          </a:prstGeom>
          <a:solidFill>
            <a:schemeClr val="bg1"/>
          </a:solidFill>
        </p:spPr>
        <p:txBody>
          <a:bodyPr wrap="none" rtlCol="0">
            <a:spAutoFit/>
          </a:bodyPr>
          <a:lstStyle/>
          <a:p>
            <a:r>
              <a:rPr lang="en-US" sz="2400" dirty="0"/>
              <a:t>Trouble?</a:t>
            </a:r>
          </a:p>
        </p:txBody>
      </p:sp>
    </p:spTree>
    <p:extLst>
      <p:ext uri="{BB962C8B-B14F-4D97-AF65-F5344CB8AC3E}">
        <p14:creationId xmlns:p14="http://schemas.microsoft.com/office/powerpoint/2010/main" val="918003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F261A-24DD-D14F-99AD-FDA4548012E6}"/>
              </a:ext>
            </a:extLst>
          </p:cNvPr>
          <p:cNvSpPr>
            <a:spLocks noGrp="1"/>
          </p:cNvSpPr>
          <p:nvPr>
            <p:ph type="title"/>
          </p:nvPr>
        </p:nvSpPr>
        <p:spPr>
          <a:xfrm>
            <a:off x="817180" y="0"/>
            <a:ext cx="10515600" cy="1325563"/>
          </a:xfrm>
        </p:spPr>
        <p:txBody>
          <a:bodyPr/>
          <a:lstStyle/>
          <a:p>
            <a:r>
              <a:rPr lang="en-US" dirty="0">
                <a:solidFill>
                  <a:schemeClr val="bg1"/>
                </a:solidFill>
              </a:rPr>
              <a:t>Ret</a:t>
            </a:r>
            <a:r>
              <a:rPr lang="en-US" dirty="0"/>
              <a:t>ail Sales Fell in December</a:t>
            </a:r>
          </a:p>
        </p:txBody>
      </p:sp>
      <p:pic>
        <p:nvPicPr>
          <p:cNvPr id="6" name="Content Placeholder 5" descr="Chart, bar chart&#10;&#10;Description automatically generated">
            <a:extLst>
              <a:ext uri="{FF2B5EF4-FFF2-40B4-BE49-F238E27FC236}">
                <a16:creationId xmlns:a16="http://schemas.microsoft.com/office/drawing/2014/main" id="{042EAB70-A765-C34D-8D8B-ECADBEC663D2}"/>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58868F56-EADC-B44D-B610-180D8FA2A2A9}"/>
              </a:ext>
            </a:extLst>
          </p:cNvPr>
          <p:cNvSpPr>
            <a:spLocks noGrp="1"/>
          </p:cNvSpPr>
          <p:nvPr>
            <p:ph type="sldNum" sz="quarter" idx="12"/>
          </p:nvPr>
        </p:nvSpPr>
        <p:spPr/>
        <p:txBody>
          <a:bodyPr/>
          <a:lstStyle/>
          <a:p>
            <a:fld id="{D9F085D5-EC86-4F6A-B501-C1359CB39116}" type="slidenum">
              <a:rPr lang="en-GB" smtClean="0"/>
              <a:t>22</a:t>
            </a:fld>
            <a:endParaRPr lang="en-GB"/>
          </a:p>
        </p:txBody>
      </p:sp>
      <p:sp>
        <p:nvSpPr>
          <p:cNvPr id="7" name="Rectangle 6">
            <a:extLst>
              <a:ext uri="{FF2B5EF4-FFF2-40B4-BE49-F238E27FC236}">
                <a16:creationId xmlns:a16="http://schemas.microsoft.com/office/drawing/2014/main" id="{E5BDB314-0E19-5A4E-A65E-676EE7E10412}"/>
              </a:ext>
            </a:extLst>
          </p:cNvPr>
          <p:cNvSpPr/>
          <p:nvPr/>
        </p:nvSpPr>
        <p:spPr>
          <a:xfrm>
            <a:off x="2286000" y="1502227"/>
            <a:ext cx="2503715" cy="2721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945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9A31-5B83-304E-A038-6D1B24E9D57C}"/>
              </a:ext>
            </a:extLst>
          </p:cNvPr>
          <p:cNvSpPr>
            <a:spLocks noGrp="1"/>
          </p:cNvSpPr>
          <p:nvPr>
            <p:ph type="title"/>
          </p:nvPr>
        </p:nvSpPr>
        <p:spPr>
          <a:xfrm>
            <a:off x="772884" y="0"/>
            <a:ext cx="10515600" cy="1325563"/>
          </a:xfrm>
        </p:spPr>
        <p:txBody>
          <a:bodyPr/>
          <a:lstStyle/>
          <a:p>
            <a:r>
              <a:rPr lang="en-US" dirty="0">
                <a:solidFill>
                  <a:schemeClr val="bg1"/>
                </a:solidFill>
              </a:rPr>
              <a:t>But</a:t>
            </a:r>
            <a:r>
              <a:rPr lang="en-US" dirty="0"/>
              <a:t> SUPER High to Begin With!</a:t>
            </a:r>
          </a:p>
        </p:txBody>
      </p:sp>
      <p:pic>
        <p:nvPicPr>
          <p:cNvPr id="6" name="Content Placeholder 5" descr="Chart, line chart&#10;&#10;Description automatically generated">
            <a:extLst>
              <a:ext uri="{FF2B5EF4-FFF2-40B4-BE49-F238E27FC236}">
                <a16:creationId xmlns:a16="http://schemas.microsoft.com/office/drawing/2014/main" id="{7D04E911-8F3B-1D4B-92BE-075479DAE044}"/>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A7A950F4-B854-9849-B6AE-1A0B67287598}"/>
              </a:ext>
            </a:extLst>
          </p:cNvPr>
          <p:cNvSpPr>
            <a:spLocks noGrp="1"/>
          </p:cNvSpPr>
          <p:nvPr>
            <p:ph type="sldNum" sz="quarter" idx="12"/>
          </p:nvPr>
        </p:nvSpPr>
        <p:spPr/>
        <p:txBody>
          <a:bodyPr/>
          <a:lstStyle/>
          <a:p>
            <a:fld id="{D9F085D5-EC86-4F6A-B501-C1359CB39116}" type="slidenum">
              <a:rPr lang="en-GB" smtClean="0"/>
              <a:t>23</a:t>
            </a:fld>
            <a:endParaRPr lang="en-GB"/>
          </a:p>
        </p:txBody>
      </p:sp>
    </p:spTree>
    <p:extLst>
      <p:ext uri="{BB962C8B-B14F-4D97-AF65-F5344CB8AC3E}">
        <p14:creationId xmlns:p14="http://schemas.microsoft.com/office/powerpoint/2010/main" val="35664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3AE0-1B2E-FE45-8A8E-9B3243F43AD0}"/>
              </a:ext>
            </a:extLst>
          </p:cNvPr>
          <p:cNvSpPr>
            <a:spLocks noGrp="1"/>
          </p:cNvSpPr>
          <p:nvPr>
            <p:ph type="title"/>
          </p:nvPr>
        </p:nvSpPr>
        <p:spPr>
          <a:xfrm>
            <a:off x="618280" y="0"/>
            <a:ext cx="10515600" cy="1325563"/>
          </a:xfrm>
        </p:spPr>
        <p:txBody>
          <a:bodyPr/>
          <a:lstStyle/>
          <a:p>
            <a:r>
              <a:rPr lang="en-US" dirty="0">
                <a:solidFill>
                  <a:schemeClr val="bg1"/>
                </a:solidFill>
              </a:rPr>
              <a:t> Con</a:t>
            </a:r>
            <a:r>
              <a:rPr lang="en-US" dirty="0"/>
              <a:t>tributions to GDP: Government</a:t>
            </a:r>
          </a:p>
        </p:txBody>
      </p:sp>
      <p:sp>
        <p:nvSpPr>
          <p:cNvPr id="4" name="Slide Number Placeholder 3">
            <a:extLst>
              <a:ext uri="{FF2B5EF4-FFF2-40B4-BE49-F238E27FC236}">
                <a16:creationId xmlns:a16="http://schemas.microsoft.com/office/drawing/2014/main" id="{96B7753C-806E-E44C-9F64-A4B843F7569C}"/>
              </a:ext>
            </a:extLst>
          </p:cNvPr>
          <p:cNvSpPr>
            <a:spLocks noGrp="1"/>
          </p:cNvSpPr>
          <p:nvPr>
            <p:ph type="sldNum" sz="quarter" idx="12"/>
          </p:nvPr>
        </p:nvSpPr>
        <p:spPr/>
        <p:txBody>
          <a:bodyPr/>
          <a:lstStyle/>
          <a:p>
            <a:fld id="{D9F085D5-EC86-4F6A-B501-C1359CB39116}" type="slidenum">
              <a:rPr lang="en-GB" smtClean="0"/>
              <a:t>24</a:t>
            </a:fld>
            <a:endParaRPr lang="en-GB"/>
          </a:p>
        </p:txBody>
      </p:sp>
      <p:pic>
        <p:nvPicPr>
          <p:cNvPr id="14" name="Content Placeholder 13">
            <a:extLst>
              <a:ext uri="{FF2B5EF4-FFF2-40B4-BE49-F238E27FC236}">
                <a16:creationId xmlns:a16="http://schemas.microsoft.com/office/drawing/2014/main" id="{49850DFB-11F9-2A43-BF2B-9AB7E70B8B35}"/>
              </a:ext>
            </a:extLst>
          </p:cNvPr>
          <p:cNvPicPr>
            <a:picLocks noGrp="1" noChangeAspect="1"/>
          </p:cNvPicPr>
          <p:nvPr>
            <p:ph idx="1"/>
          </p:nvPr>
        </p:nvPicPr>
        <p:blipFill>
          <a:blip r:embed="rId3" r:link="rId4"/>
          <a:srcRect/>
          <a:stretch>
            <a:fillRect/>
          </a:stretch>
        </p:blipFill>
        <p:spPr>
          <a:xfrm>
            <a:off x="1060609" y="1191149"/>
            <a:ext cx="10070781" cy="5035390"/>
          </a:xfrm>
        </p:spPr>
      </p:pic>
      <p:sp>
        <p:nvSpPr>
          <p:cNvPr id="5" name="Rectangle 4">
            <a:extLst>
              <a:ext uri="{FF2B5EF4-FFF2-40B4-BE49-F238E27FC236}">
                <a16:creationId xmlns:a16="http://schemas.microsoft.com/office/drawing/2014/main" id="{CD1F5A91-3A71-0A42-B4DD-2D81DAC41220}"/>
              </a:ext>
            </a:extLst>
          </p:cNvPr>
          <p:cNvSpPr/>
          <p:nvPr/>
        </p:nvSpPr>
        <p:spPr>
          <a:xfrm>
            <a:off x="9889588" y="2311086"/>
            <a:ext cx="942535"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116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01F3-3360-784A-BFFF-A5813789BDBB}"/>
              </a:ext>
            </a:extLst>
          </p:cNvPr>
          <p:cNvSpPr>
            <a:spLocks noGrp="1"/>
          </p:cNvSpPr>
          <p:nvPr>
            <p:ph type="title"/>
          </p:nvPr>
        </p:nvSpPr>
        <p:spPr>
          <a:xfrm>
            <a:off x="846940" y="31530"/>
            <a:ext cx="10515600" cy="1325563"/>
          </a:xfrm>
        </p:spPr>
        <p:txBody>
          <a:bodyPr/>
          <a:lstStyle/>
          <a:p>
            <a:r>
              <a:rPr lang="en-US" dirty="0">
                <a:solidFill>
                  <a:schemeClr val="bg1"/>
                </a:solidFill>
              </a:rPr>
              <a:t>Ind</a:t>
            </a:r>
            <a:r>
              <a:rPr lang="en-US" dirty="0"/>
              <a:t>ustrial Production (</a:t>
            </a:r>
            <a:r>
              <a:rPr lang="en-US" dirty="0" err="1"/>
              <a:t>Manuf</a:t>
            </a:r>
            <a:r>
              <a:rPr lang="en-US" dirty="0"/>
              <a:t>, Util, Mining)</a:t>
            </a:r>
          </a:p>
        </p:txBody>
      </p:sp>
      <p:pic>
        <p:nvPicPr>
          <p:cNvPr id="6" name="Content Placeholder 5" descr="Chart, line chart&#10;&#10;Description automatically generated">
            <a:extLst>
              <a:ext uri="{FF2B5EF4-FFF2-40B4-BE49-F238E27FC236}">
                <a16:creationId xmlns:a16="http://schemas.microsoft.com/office/drawing/2014/main" id="{07581432-9301-3D48-A570-7F5B244217B1}"/>
              </a:ext>
            </a:extLst>
          </p:cNvPr>
          <p:cNvPicPr>
            <a:picLocks noGrp="1" noChangeAspect="1"/>
          </p:cNvPicPr>
          <p:nvPr>
            <p:ph idx="1"/>
          </p:nvPr>
        </p:nvPicPr>
        <p:blipFill>
          <a:blip r:embed="rId2" r:link="rId3"/>
          <a:stretch>
            <a:fillRect/>
          </a:stretch>
        </p:blipFill>
        <p:spPr>
          <a:xfrm>
            <a:off x="1295400" y="1201026"/>
            <a:ext cx="10058400" cy="5029200"/>
          </a:xfrm>
        </p:spPr>
      </p:pic>
      <p:sp>
        <p:nvSpPr>
          <p:cNvPr id="4" name="Slide Number Placeholder 3">
            <a:extLst>
              <a:ext uri="{FF2B5EF4-FFF2-40B4-BE49-F238E27FC236}">
                <a16:creationId xmlns:a16="http://schemas.microsoft.com/office/drawing/2014/main" id="{3342A491-EB7B-E64A-B8E4-309882B79610}"/>
              </a:ext>
            </a:extLst>
          </p:cNvPr>
          <p:cNvSpPr>
            <a:spLocks noGrp="1"/>
          </p:cNvSpPr>
          <p:nvPr>
            <p:ph type="sldNum" sz="quarter" idx="12"/>
          </p:nvPr>
        </p:nvSpPr>
        <p:spPr/>
        <p:txBody>
          <a:bodyPr/>
          <a:lstStyle/>
          <a:p>
            <a:fld id="{D9F085D5-EC86-4F6A-B501-C1359CB39116}" type="slidenum">
              <a:rPr lang="en-GB" smtClean="0"/>
              <a:t>25</a:t>
            </a:fld>
            <a:endParaRPr lang="en-GB"/>
          </a:p>
        </p:txBody>
      </p:sp>
    </p:spTree>
    <p:extLst>
      <p:ext uri="{BB962C8B-B14F-4D97-AF65-F5344CB8AC3E}">
        <p14:creationId xmlns:p14="http://schemas.microsoft.com/office/powerpoint/2010/main" val="1038086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7C0D-9F6D-4440-B704-AC17EC9B0658}"/>
              </a:ext>
            </a:extLst>
          </p:cNvPr>
          <p:cNvSpPr>
            <a:spLocks noGrp="1"/>
          </p:cNvSpPr>
          <p:nvPr>
            <p:ph type="title"/>
          </p:nvPr>
        </p:nvSpPr>
        <p:spPr/>
        <p:txBody>
          <a:bodyPr/>
          <a:lstStyle/>
          <a:p>
            <a:r>
              <a:rPr lang="en-US" dirty="0"/>
              <a:t>Employment</a:t>
            </a:r>
          </a:p>
        </p:txBody>
      </p:sp>
      <p:sp>
        <p:nvSpPr>
          <p:cNvPr id="3" name="Text Placeholder 2">
            <a:extLst>
              <a:ext uri="{FF2B5EF4-FFF2-40B4-BE49-F238E27FC236}">
                <a16:creationId xmlns:a16="http://schemas.microsoft.com/office/drawing/2014/main" id="{C9A84CDE-8DB8-3C48-A0F9-9FFDB30F88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073637-CAFF-2448-9F99-FF79A1C69E87}"/>
              </a:ext>
            </a:extLst>
          </p:cNvPr>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3405251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a:xfrm>
            <a:off x="818950" y="0"/>
            <a:ext cx="10515600" cy="1325563"/>
          </a:xfrm>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8" name="Content Placeholder 7">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rcRect/>
          <a:stretch>
            <a:fillRect/>
          </a:stretch>
        </p:blipFill>
        <p:spPr>
          <a:xfrm>
            <a:off x="1034796" y="1169022"/>
            <a:ext cx="10122408" cy="5061204"/>
          </a:xfrm>
        </p:spPr>
      </p:pic>
    </p:spTree>
    <p:extLst>
      <p:ext uri="{BB962C8B-B14F-4D97-AF65-F5344CB8AC3E}">
        <p14:creationId xmlns:p14="http://schemas.microsoft.com/office/powerpoint/2010/main" val="3557500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a:xfrm>
            <a:off x="818322" y="0"/>
            <a:ext cx="10515600" cy="1325563"/>
          </a:xfrm>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28</a:t>
            </a:fld>
            <a:endParaRPr lang="en-GB"/>
          </a:p>
        </p:txBody>
      </p:sp>
      <p:pic>
        <p:nvPicPr>
          <p:cNvPr id="8" name="Content Placeholder 7">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rcRect/>
          <a:stretch>
            <a:fillRect/>
          </a:stretch>
        </p:blipFill>
        <p:spPr>
          <a:xfrm>
            <a:off x="1034796" y="1169022"/>
            <a:ext cx="10122408" cy="5061204"/>
          </a:xfrm>
        </p:spPr>
      </p:pic>
      <p:sp>
        <p:nvSpPr>
          <p:cNvPr id="3" name="TextBox 2">
            <a:extLst>
              <a:ext uri="{FF2B5EF4-FFF2-40B4-BE49-F238E27FC236}">
                <a16:creationId xmlns:a16="http://schemas.microsoft.com/office/drawing/2014/main" id="{D4DC8EA9-8691-8542-8EE8-2504701EDF7B}"/>
              </a:ext>
            </a:extLst>
          </p:cNvPr>
          <p:cNvSpPr txBox="1"/>
          <p:nvPr/>
        </p:nvSpPr>
        <p:spPr>
          <a:xfrm>
            <a:off x="8550829" y="1848254"/>
            <a:ext cx="2085827" cy="646331"/>
          </a:xfrm>
          <a:prstGeom prst="rect">
            <a:avLst/>
          </a:prstGeom>
          <a:noFill/>
        </p:spPr>
        <p:txBody>
          <a:bodyPr wrap="none" rtlCol="0">
            <a:spAutoFit/>
          </a:bodyPr>
          <a:lstStyle/>
          <a:p>
            <a:r>
              <a:rPr lang="en-US" dirty="0"/>
              <a:t>December:  260,000</a:t>
            </a:r>
          </a:p>
          <a:p>
            <a:r>
              <a:rPr lang="en-US" dirty="0"/>
              <a:t>January:  	    517,000</a:t>
            </a:r>
          </a:p>
        </p:txBody>
      </p:sp>
    </p:spTree>
    <p:extLst>
      <p:ext uri="{BB962C8B-B14F-4D97-AF65-F5344CB8AC3E}">
        <p14:creationId xmlns:p14="http://schemas.microsoft.com/office/powerpoint/2010/main" val="2916954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00" y="0"/>
            <a:ext cx="10515600" cy="1325563"/>
          </a:xfrm>
        </p:spPr>
        <p:txBody>
          <a:bodyPr/>
          <a:lstStyle/>
          <a:p>
            <a:r>
              <a:rPr lang="en-US" dirty="0">
                <a:solidFill>
                  <a:schemeClr val="bg1"/>
                </a:solidFill>
              </a:rPr>
              <a:t>Job</a:t>
            </a:r>
            <a:r>
              <a:rPr lang="en-US" dirty="0"/>
              <a:t> Openings: Share of Total Employment</a:t>
            </a:r>
          </a:p>
        </p:txBody>
      </p:sp>
      <p:sp>
        <p:nvSpPr>
          <p:cNvPr id="4" name="Slide Number Placeholder 3"/>
          <p:cNvSpPr>
            <a:spLocks noGrp="1"/>
          </p:cNvSpPr>
          <p:nvPr>
            <p:ph type="sldNum" sz="quarter" idx="12"/>
          </p:nvPr>
        </p:nvSpPr>
        <p:spPr/>
        <p:txBody>
          <a:bodyPr/>
          <a:lstStyle/>
          <a:p>
            <a:fld id="{D9F085D5-EC86-4F6A-B501-C1359CB39116}" type="slidenum">
              <a:rPr lang="en-GB" smtClean="0"/>
              <a:t>29</a:t>
            </a:fld>
            <a:endParaRPr lang="en-GB"/>
          </a:p>
        </p:txBody>
      </p:sp>
      <p:pic>
        <p:nvPicPr>
          <p:cNvPr id="7" name="Content Placeholder 6">
            <a:extLst>
              <a:ext uri="{FF2B5EF4-FFF2-40B4-BE49-F238E27FC236}">
                <a16:creationId xmlns:a16="http://schemas.microsoft.com/office/drawing/2014/main" id="{0A8703A8-BF87-DE4E-BD07-082550FE8FDA}"/>
              </a:ext>
            </a:extLst>
          </p:cNvPr>
          <p:cNvPicPr>
            <a:picLocks noGrp="1" noChangeAspect="1"/>
          </p:cNvPicPr>
          <p:nvPr>
            <p:ph idx="1"/>
          </p:nvPr>
        </p:nvPicPr>
        <p:blipFill>
          <a:blip r:embed="rId3" r:link="rId4"/>
          <a:srcRect/>
          <a:stretch>
            <a:fillRect/>
          </a:stretch>
        </p:blipFill>
        <p:spPr>
          <a:xfrm>
            <a:off x="1034796" y="1169022"/>
            <a:ext cx="10122408" cy="5061204"/>
          </a:xfrm>
        </p:spPr>
      </p:pic>
    </p:spTree>
    <p:extLst>
      <p:ext uri="{BB962C8B-B14F-4D97-AF65-F5344CB8AC3E}">
        <p14:creationId xmlns:p14="http://schemas.microsoft.com/office/powerpoint/2010/main" val="621736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40079" y="1570730"/>
            <a:ext cx="11375871" cy="4351338"/>
          </a:xfrm>
        </p:spPr>
        <p:txBody>
          <a:bodyPr/>
          <a:lstStyle/>
          <a:p>
            <a:pPr>
              <a:spcAft>
                <a:spcPts val="1000"/>
              </a:spcAft>
            </a:pPr>
            <a:r>
              <a:rPr lang="en-US" dirty="0"/>
              <a:t>Contemporary Economic Policy</a:t>
            </a:r>
          </a:p>
          <a:p>
            <a:pPr lvl="1">
              <a:spcAft>
                <a:spcPts val="1000"/>
              </a:spcAft>
            </a:pPr>
            <a:r>
              <a:rPr lang="en-US" dirty="0"/>
              <a:t>Week 1 (2/1): 	Trade and Globalization (Alan Deardorff, Univ. of Michigan)</a:t>
            </a:r>
          </a:p>
          <a:p>
            <a:pPr lvl="1">
              <a:spcAft>
                <a:spcPts val="1000"/>
              </a:spcAft>
            </a:pPr>
            <a:r>
              <a:rPr lang="en-US" b="1" dirty="0"/>
              <a:t>Week 2 (2/8): 	US Economic Update (Jon </a:t>
            </a:r>
            <a:r>
              <a:rPr lang="en-US" b="1" dirty="0" err="1"/>
              <a:t>Haveman</a:t>
            </a:r>
            <a:r>
              <a:rPr lang="en-US" b="1" dirty="0"/>
              <a:t>, NEED)</a:t>
            </a:r>
          </a:p>
          <a:p>
            <a:pPr lvl="1">
              <a:spcAft>
                <a:spcPts val="1000"/>
              </a:spcAft>
            </a:pPr>
            <a:r>
              <a:rPr lang="en-US" dirty="0"/>
              <a:t>Week 3 (2/15): 	Trade Deficits and Exchange Rates (Alan Deardorff)</a:t>
            </a:r>
          </a:p>
          <a:p>
            <a:pPr lvl="1">
              <a:spcAft>
                <a:spcPts val="1000"/>
              </a:spcAft>
            </a:pPr>
            <a:r>
              <a:rPr lang="en-US" dirty="0"/>
              <a:t>Week 4 (2/22):	Economic Mobility (Jon </a:t>
            </a:r>
            <a:r>
              <a:rPr lang="en-US" dirty="0" err="1"/>
              <a:t>Haveman</a:t>
            </a:r>
            <a:r>
              <a:rPr lang="en-US" dirty="0"/>
              <a:t>)</a:t>
            </a:r>
          </a:p>
          <a:p>
            <a:pPr lvl="1">
              <a:spcAft>
                <a:spcPts val="1000"/>
              </a:spcAft>
            </a:pPr>
            <a:r>
              <a:rPr lang="en-US" dirty="0"/>
              <a:t>Week 4 (3/1): 	Cryptocurrencies (Jon </a:t>
            </a:r>
            <a:r>
              <a:rPr lang="en-US" dirty="0" err="1"/>
              <a:t>Haveman</a:t>
            </a:r>
            <a:r>
              <a:rPr lang="en-US" dirty="0"/>
              <a:t>)</a:t>
            </a:r>
          </a:p>
          <a:p>
            <a:pPr lvl="1">
              <a:spcAft>
                <a:spcPts val="1000"/>
              </a:spcAft>
            </a:pPr>
            <a:r>
              <a:rPr lang="en-US" dirty="0"/>
              <a:t>Week 6 (3/8):	Autonomous Vehicles (Jon </a:t>
            </a:r>
            <a:r>
              <a:rPr lang="en-US" dirty="0" err="1"/>
              <a:t>Haveman</a:t>
            </a:r>
            <a:r>
              <a:rPr lang="en-US" dirty="0"/>
              <a:t>)</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841921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4C00-6EC5-8D44-B8A7-FCDF59A6C82F}"/>
              </a:ext>
            </a:extLst>
          </p:cNvPr>
          <p:cNvSpPr>
            <a:spLocks noGrp="1"/>
          </p:cNvSpPr>
          <p:nvPr>
            <p:ph type="title"/>
          </p:nvPr>
        </p:nvSpPr>
        <p:spPr/>
        <p:txBody>
          <a:bodyPr/>
          <a:lstStyle/>
          <a:p>
            <a:r>
              <a:rPr lang="en-US" dirty="0">
                <a:solidFill>
                  <a:schemeClr val="bg1"/>
                </a:solidFill>
              </a:rPr>
              <a:t>Em</a:t>
            </a:r>
            <a:r>
              <a:rPr lang="en-US" dirty="0"/>
              <a:t>ployment Gap</a:t>
            </a:r>
          </a:p>
        </p:txBody>
      </p:sp>
      <p:sp>
        <p:nvSpPr>
          <p:cNvPr id="4" name="Slide Number Placeholder 3">
            <a:extLst>
              <a:ext uri="{FF2B5EF4-FFF2-40B4-BE49-F238E27FC236}">
                <a16:creationId xmlns:a16="http://schemas.microsoft.com/office/drawing/2014/main" id="{EEBD7D96-E13D-744D-9726-53AA9AE61D1F}"/>
              </a:ext>
            </a:extLst>
          </p:cNvPr>
          <p:cNvSpPr>
            <a:spLocks noGrp="1"/>
          </p:cNvSpPr>
          <p:nvPr>
            <p:ph type="sldNum" sz="quarter" idx="12"/>
          </p:nvPr>
        </p:nvSpPr>
        <p:spPr/>
        <p:txBody>
          <a:bodyPr/>
          <a:lstStyle/>
          <a:p>
            <a:fld id="{D9F085D5-EC86-4F6A-B501-C1359CB39116}" type="slidenum">
              <a:rPr lang="en-GB" smtClean="0"/>
              <a:t>30</a:t>
            </a:fld>
            <a:endParaRPr lang="en-GB"/>
          </a:p>
        </p:txBody>
      </p:sp>
      <p:pic>
        <p:nvPicPr>
          <p:cNvPr id="8" name="Content Placeholder 7">
            <a:extLst>
              <a:ext uri="{FF2B5EF4-FFF2-40B4-BE49-F238E27FC236}">
                <a16:creationId xmlns:a16="http://schemas.microsoft.com/office/drawing/2014/main" id="{3E5D61EB-A64B-A048-8D42-438CE603E0E0}"/>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5" name="TextBox 4">
            <a:extLst>
              <a:ext uri="{FF2B5EF4-FFF2-40B4-BE49-F238E27FC236}">
                <a16:creationId xmlns:a16="http://schemas.microsoft.com/office/drawing/2014/main" id="{11BA220B-7EE2-9043-A729-4472610F60DF}"/>
              </a:ext>
            </a:extLst>
          </p:cNvPr>
          <p:cNvSpPr txBox="1"/>
          <p:nvPr/>
        </p:nvSpPr>
        <p:spPr>
          <a:xfrm>
            <a:off x="6293567" y="3346294"/>
            <a:ext cx="4668723" cy="738664"/>
          </a:xfrm>
          <a:prstGeom prst="rect">
            <a:avLst/>
          </a:prstGeom>
          <a:solidFill>
            <a:schemeClr val="bg1"/>
          </a:solidFill>
        </p:spPr>
        <p:txBody>
          <a:bodyPr wrap="square" rtlCol="0">
            <a:spAutoFit/>
          </a:bodyPr>
          <a:lstStyle/>
          <a:p>
            <a:r>
              <a:rPr lang="en-US" sz="2100" dirty="0"/>
              <a:t>2.6 Million ABOVE February, 2020.</a:t>
            </a:r>
          </a:p>
          <a:p>
            <a:r>
              <a:rPr lang="en-US" sz="2100" dirty="0"/>
              <a:t>5.1 Million BELOW where we should be.</a:t>
            </a:r>
          </a:p>
        </p:txBody>
      </p:sp>
    </p:spTree>
    <p:extLst>
      <p:ext uri="{BB962C8B-B14F-4D97-AF65-F5344CB8AC3E}">
        <p14:creationId xmlns:p14="http://schemas.microsoft.com/office/powerpoint/2010/main" val="68597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6949-D776-F44E-96FE-A2FC07A646D5}"/>
              </a:ext>
            </a:extLst>
          </p:cNvPr>
          <p:cNvSpPr>
            <a:spLocks noGrp="1"/>
          </p:cNvSpPr>
          <p:nvPr>
            <p:ph type="title"/>
          </p:nvPr>
        </p:nvSpPr>
        <p:spPr>
          <a:xfrm>
            <a:off x="803475" y="0"/>
            <a:ext cx="10515600" cy="1325563"/>
          </a:xfrm>
        </p:spPr>
        <p:txBody>
          <a:bodyPr/>
          <a:lstStyle/>
          <a:p>
            <a:r>
              <a:rPr lang="en-US" dirty="0">
                <a:solidFill>
                  <a:schemeClr val="bg1"/>
                </a:solidFill>
              </a:rPr>
              <a:t>Job</a:t>
            </a:r>
            <a:r>
              <a:rPr lang="en-US" dirty="0"/>
              <a:t> Hires and Separations</a:t>
            </a:r>
          </a:p>
        </p:txBody>
      </p:sp>
      <p:sp>
        <p:nvSpPr>
          <p:cNvPr id="4" name="Slide Number Placeholder 3">
            <a:extLst>
              <a:ext uri="{FF2B5EF4-FFF2-40B4-BE49-F238E27FC236}">
                <a16:creationId xmlns:a16="http://schemas.microsoft.com/office/drawing/2014/main" id="{17B63DF7-762E-4B48-AFE1-E0EC56092F71}"/>
              </a:ext>
            </a:extLst>
          </p:cNvPr>
          <p:cNvSpPr>
            <a:spLocks noGrp="1"/>
          </p:cNvSpPr>
          <p:nvPr>
            <p:ph type="sldNum" sz="quarter" idx="12"/>
          </p:nvPr>
        </p:nvSpPr>
        <p:spPr/>
        <p:txBody>
          <a:bodyPr/>
          <a:lstStyle/>
          <a:p>
            <a:fld id="{D9F085D5-EC86-4F6A-B501-C1359CB39116}" type="slidenum">
              <a:rPr lang="en-GB" smtClean="0"/>
              <a:t>31</a:t>
            </a:fld>
            <a:endParaRPr lang="en-GB"/>
          </a:p>
        </p:txBody>
      </p:sp>
      <p:pic>
        <p:nvPicPr>
          <p:cNvPr id="7" name="Content Placeholder 6">
            <a:extLst>
              <a:ext uri="{FF2B5EF4-FFF2-40B4-BE49-F238E27FC236}">
                <a16:creationId xmlns:a16="http://schemas.microsoft.com/office/drawing/2014/main" id="{C9131C77-9F51-D342-AECE-F700C752197D}"/>
              </a:ext>
            </a:extLst>
          </p:cNvPr>
          <p:cNvPicPr>
            <a:picLocks noGrp="1" noChangeAspect="1"/>
          </p:cNvPicPr>
          <p:nvPr>
            <p:ph idx="1"/>
          </p:nvPr>
        </p:nvPicPr>
        <p:blipFill>
          <a:blip r:embed="rId3" r:link="rId4"/>
          <a:srcRect/>
          <a:stretch>
            <a:fillRect/>
          </a:stretch>
        </p:blipFill>
        <p:spPr>
          <a:xfrm>
            <a:off x="1034796" y="1149567"/>
            <a:ext cx="10122408" cy="5061204"/>
          </a:xfrm>
        </p:spPr>
      </p:pic>
    </p:spTree>
    <p:extLst>
      <p:ext uri="{BB962C8B-B14F-4D97-AF65-F5344CB8AC3E}">
        <p14:creationId xmlns:p14="http://schemas.microsoft.com/office/powerpoint/2010/main" val="545764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E591-5A2F-9740-B51E-19E34709A30B}"/>
              </a:ext>
            </a:extLst>
          </p:cNvPr>
          <p:cNvSpPr>
            <a:spLocks noGrp="1"/>
          </p:cNvSpPr>
          <p:nvPr>
            <p:ph type="title"/>
          </p:nvPr>
        </p:nvSpPr>
        <p:spPr>
          <a:xfrm>
            <a:off x="745602" y="0"/>
            <a:ext cx="10515600" cy="1325563"/>
          </a:xfrm>
        </p:spPr>
        <p:txBody>
          <a:bodyPr/>
          <a:lstStyle/>
          <a:p>
            <a:r>
              <a:rPr lang="en-US" dirty="0">
                <a:solidFill>
                  <a:schemeClr val="bg1"/>
                </a:solidFill>
              </a:rPr>
              <a:t>Sep</a:t>
            </a:r>
            <a:r>
              <a:rPr lang="en-US" dirty="0"/>
              <a:t>arations: Quits and Layoffs</a:t>
            </a:r>
          </a:p>
        </p:txBody>
      </p:sp>
      <p:sp>
        <p:nvSpPr>
          <p:cNvPr id="4" name="Slide Number Placeholder 3">
            <a:extLst>
              <a:ext uri="{FF2B5EF4-FFF2-40B4-BE49-F238E27FC236}">
                <a16:creationId xmlns:a16="http://schemas.microsoft.com/office/drawing/2014/main" id="{A899C2B9-8EFE-694F-A3CF-FC29FB1448A8}"/>
              </a:ext>
            </a:extLst>
          </p:cNvPr>
          <p:cNvSpPr>
            <a:spLocks noGrp="1"/>
          </p:cNvSpPr>
          <p:nvPr>
            <p:ph type="sldNum" sz="quarter" idx="12"/>
          </p:nvPr>
        </p:nvSpPr>
        <p:spPr/>
        <p:txBody>
          <a:bodyPr/>
          <a:lstStyle/>
          <a:p>
            <a:fld id="{D9F085D5-EC86-4F6A-B501-C1359CB39116}" type="slidenum">
              <a:rPr lang="en-GB" smtClean="0"/>
              <a:t>32</a:t>
            </a:fld>
            <a:endParaRPr lang="en-GB"/>
          </a:p>
        </p:txBody>
      </p:sp>
      <p:pic>
        <p:nvPicPr>
          <p:cNvPr id="8" name="Content Placeholder 7">
            <a:extLst>
              <a:ext uri="{FF2B5EF4-FFF2-40B4-BE49-F238E27FC236}">
                <a16:creationId xmlns:a16="http://schemas.microsoft.com/office/drawing/2014/main" id="{CC39DF65-7504-664B-AA6C-FC6FF704927C}"/>
              </a:ext>
            </a:extLst>
          </p:cNvPr>
          <p:cNvPicPr>
            <a:picLocks noGrp="1" noChangeAspect="1"/>
          </p:cNvPicPr>
          <p:nvPr>
            <p:ph idx="1"/>
          </p:nvPr>
        </p:nvPicPr>
        <p:blipFill>
          <a:blip r:embed="rId3" r:link="rId4"/>
          <a:srcRect/>
          <a:stretch>
            <a:fillRect/>
          </a:stretch>
        </p:blipFill>
        <p:spPr>
          <a:xfrm>
            <a:off x="1057883" y="1167319"/>
            <a:ext cx="10125812" cy="5062906"/>
          </a:xfrm>
        </p:spPr>
      </p:pic>
    </p:spTree>
    <p:extLst>
      <p:ext uri="{BB962C8B-B14F-4D97-AF65-F5344CB8AC3E}">
        <p14:creationId xmlns:p14="http://schemas.microsoft.com/office/powerpoint/2010/main" val="1007340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66FE-9D58-4648-9F88-34936C0DCC6D}"/>
              </a:ext>
            </a:extLst>
          </p:cNvPr>
          <p:cNvSpPr>
            <a:spLocks noGrp="1"/>
          </p:cNvSpPr>
          <p:nvPr>
            <p:ph type="title"/>
          </p:nvPr>
        </p:nvSpPr>
        <p:spPr>
          <a:xfrm>
            <a:off x="733906" y="0"/>
            <a:ext cx="10515600" cy="1325563"/>
          </a:xfrm>
        </p:spPr>
        <p:txBody>
          <a:bodyPr>
            <a:normAutofit/>
          </a:bodyPr>
          <a:lstStyle/>
          <a:p>
            <a:r>
              <a:rPr lang="en-US" sz="3800" dirty="0">
                <a:solidFill>
                  <a:schemeClr val="bg1"/>
                </a:solidFill>
              </a:rPr>
              <a:t>Low</a:t>
            </a:r>
            <a:r>
              <a:rPr lang="en-US" sz="3800" dirty="0"/>
              <a:t> Wage Employment is Lagging</a:t>
            </a:r>
          </a:p>
        </p:txBody>
      </p:sp>
      <p:sp>
        <p:nvSpPr>
          <p:cNvPr id="4" name="Slide Number Placeholder 3">
            <a:extLst>
              <a:ext uri="{FF2B5EF4-FFF2-40B4-BE49-F238E27FC236}">
                <a16:creationId xmlns:a16="http://schemas.microsoft.com/office/drawing/2014/main" id="{A4E78E1A-A6FE-9749-9290-C57044BBEF13}"/>
              </a:ext>
            </a:extLst>
          </p:cNvPr>
          <p:cNvSpPr>
            <a:spLocks noGrp="1"/>
          </p:cNvSpPr>
          <p:nvPr>
            <p:ph type="sldNum" sz="quarter" idx="12"/>
          </p:nvPr>
        </p:nvSpPr>
        <p:spPr/>
        <p:txBody>
          <a:bodyPr/>
          <a:lstStyle/>
          <a:p>
            <a:fld id="{D9F085D5-EC86-4F6A-B501-C1359CB39116}" type="slidenum">
              <a:rPr lang="en-GB" smtClean="0"/>
              <a:t>33</a:t>
            </a:fld>
            <a:endParaRPr lang="en-GB"/>
          </a:p>
        </p:txBody>
      </p:sp>
      <p:pic>
        <p:nvPicPr>
          <p:cNvPr id="7" name="Picture 6">
            <a:extLst>
              <a:ext uri="{FF2B5EF4-FFF2-40B4-BE49-F238E27FC236}">
                <a16:creationId xmlns:a16="http://schemas.microsoft.com/office/drawing/2014/main" id="{4C020FA8-310A-264D-8A5D-220E9696655A}"/>
              </a:ext>
            </a:extLst>
          </p:cNvPr>
          <p:cNvPicPr>
            <a:picLocks noChangeAspect="1"/>
          </p:cNvPicPr>
          <p:nvPr/>
        </p:nvPicPr>
        <p:blipFill>
          <a:blip r:embed="rId2"/>
          <a:srcRect/>
          <a:stretch/>
        </p:blipFill>
        <p:spPr>
          <a:xfrm>
            <a:off x="1208988" y="1334935"/>
            <a:ext cx="9959180" cy="4590066"/>
          </a:xfrm>
          <a:prstGeom prst="rect">
            <a:avLst/>
          </a:prstGeom>
        </p:spPr>
      </p:pic>
      <p:sp>
        <p:nvSpPr>
          <p:cNvPr id="6" name="Rectangle 5">
            <a:extLst>
              <a:ext uri="{FF2B5EF4-FFF2-40B4-BE49-F238E27FC236}">
                <a16:creationId xmlns:a16="http://schemas.microsoft.com/office/drawing/2014/main" id="{A41CA1F2-3B1C-064A-9C60-2459692F2DEE}"/>
              </a:ext>
            </a:extLst>
          </p:cNvPr>
          <p:cNvSpPr/>
          <p:nvPr/>
        </p:nvSpPr>
        <p:spPr>
          <a:xfrm>
            <a:off x="9633186" y="1133441"/>
            <a:ext cx="1600200" cy="56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24B000-6153-666D-7A1C-95033FFA77BD}"/>
              </a:ext>
            </a:extLst>
          </p:cNvPr>
          <p:cNvSpPr txBox="1"/>
          <p:nvPr/>
        </p:nvSpPr>
        <p:spPr>
          <a:xfrm>
            <a:off x="9122229" y="6456851"/>
            <a:ext cx="2459071" cy="276999"/>
          </a:xfrm>
          <a:prstGeom prst="rect">
            <a:avLst/>
          </a:prstGeom>
          <a:noFill/>
        </p:spPr>
        <p:txBody>
          <a:bodyPr wrap="none" rtlCol="0">
            <a:spAutoFit/>
          </a:bodyPr>
          <a:lstStyle/>
          <a:p>
            <a:r>
              <a:rPr lang="en-US" sz="1200" dirty="0"/>
              <a:t>Source: https://</a:t>
            </a:r>
            <a:r>
              <a:rPr lang="en-US" sz="1200" dirty="0" err="1"/>
              <a:t>tracktherecovery.org</a:t>
            </a:r>
            <a:endParaRPr lang="en-US" sz="1200" dirty="0"/>
          </a:p>
        </p:txBody>
      </p:sp>
    </p:spTree>
    <p:extLst>
      <p:ext uri="{BB962C8B-B14F-4D97-AF65-F5344CB8AC3E}">
        <p14:creationId xmlns:p14="http://schemas.microsoft.com/office/powerpoint/2010/main" val="796223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66FE-9D58-4648-9F88-34936C0DCC6D}"/>
              </a:ext>
            </a:extLst>
          </p:cNvPr>
          <p:cNvSpPr>
            <a:spLocks noGrp="1"/>
          </p:cNvSpPr>
          <p:nvPr>
            <p:ph type="title"/>
          </p:nvPr>
        </p:nvSpPr>
        <p:spPr>
          <a:xfrm>
            <a:off x="733906" y="0"/>
            <a:ext cx="10515600" cy="1325563"/>
          </a:xfrm>
        </p:spPr>
        <p:txBody>
          <a:bodyPr>
            <a:normAutofit/>
          </a:bodyPr>
          <a:lstStyle/>
          <a:p>
            <a:r>
              <a:rPr lang="en-US" sz="3800" dirty="0">
                <a:solidFill>
                  <a:schemeClr val="bg1"/>
                </a:solidFill>
              </a:rPr>
              <a:t>Low</a:t>
            </a:r>
            <a:r>
              <a:rPr lang="en-US" sz="3800" dirty="0"/>
              <a:t> Wage Spending is NOT!</a:t>
            </a:r>
          </a:p>
        </p:txBody>
      </p:sp>
      <p:sp>
        <p:nvSpPr>
          <p:cNvPr id="4" name="Slide Number Placeholder 3">
            <a:extLst>
              <a:ext uri="{FF2B5EF4-FFF2-40B4-BE49-F238E27FC236}">
                <a16:creationId xmlns:a16="http://schemas.microsoft.com/office/drawing/2014/main" id="{A4E78E1A-A6FE-9749-9290-C57044BBEF13}"/>
              </a:ext>
            </a:extLst>
          </p:cNvPr>
          <p:cNvSpPr>
            <a:spLocks noGrp="1"/>
          </p:cNvSpPr>
          <p:nvPr>
            <p:ph type="sldNum" sz="quarter" idx="12"/>
          </p:nvPr>
        </p:nvSpPr>
        <p:spPr/>
        <p:txBody>
          <a:bodyPr/>
          <a:lstStyle/>
          <a:p>
            <a:fld id="{D9F085D5-EC86-4F6A-B501-C1359CB39116}" type="slidenum">
              <a:rPr lang="en-GB" smtClean="0"/>
              <a:t>34</a:t>
            </a:fld>
            <a:endParaRPr lang="en-GB"/>
          </a:p>
        </p:txBody>
      </p:sp>
      <p:pic>
        <p:nvPicPr>
          <p:cNvPr id="7" name="Picture 6">
            <a:extLst>
              <a:ext uri="{FF2B5EF4-FFF2-40B4-BE49-F238E27FC236}">
                <a16:creationId xmlns:a16="http://schemas.microsoft.com/office/drawing/2014/main" id="{4C020FA8-310A-264D-8A5D-220E9696655A}"/>
              </a:ext>
            </a:extLst>
          </p:cNvPr>
          <p:cNvPicPr>
            <a:picLocks noChangeAspect="1"/>
          </p:cNvPicPr>
          <p:nvPr/>
        </p:nvPicPr>
        <p:blipFill>
          <a:blip r:embed="rId2" r:link="rId3"/>
          <a:srcRect/>
          <a:stretch>
            <a:fillRect/>
          </a:stretch>
        </p:blipFill>
        <p:spPr>
          <a:xfrm>
            <a:off x="872657" y="1240221"/>
            <a:ext cx="10670532" cy="4970605"/>
          </a:xfrm>
          <a:prstGeom prst="rect">
            <a:avLst/>
          </a:prstGeom>
        </p:spPr>
      </p:pic>
      <p:sp>
        <p:nvSpPr>
          <p:cNvPr id="6" name="Rectangle 5">
            <a:extLst>
              <a:ext uri="{FF2B5EF4-FFF2-40B4-BE49-F238E27FC236}">
                <a16:creationId xmlns:a16="http://schemas.microsoft.com/office/drawing/2014/main" id="{A41CA1F2-3B1C-064A-9C60-2459692F2DEE}"/>
              </a:ext>
            </a:extLst>
          </p:cNvPr>
          <p:cNvSpPr/>
          <p:nvPr/>
        </p:nvSpPr>
        <p:spPr>
          <a:xfrm>
            <a:off x="9942989" y="1252352"/>
            <a:ext cx="1600200" cy="56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24B000-6153-666D-7A1C-95033FFA77BD}"/>
              </a:ext>
            </a:extLst>
          </p:cNvPr>
          <p:cNvSpPr txBox="1"/>
          <p:nvPr/>
        </p:nvSpPr>
        <p:spPr>
          <a:xfrm>
            <a:off x="9122229" y="6456851"/>
            <a:ext cx="2459071" cy="276999"/>
          </a:xfrm>
          <a:prstGeom prst="rect">
            <a:avLst/>
          </a:prstGeom>
          <a:noFill/>
        </p:spPr>
        <p:txBody>
          <a:bodyPr wrap="none" rtlCol="0">
            <a:spAutoFit/>
          </a:bodyPr>
          <a:lstStyle/>
          <a:p>
            <a:r>
              <a:rPr lang="en-US" sz="1200" dirty="0"/>
              <a:t>Source: https://</a:t>
            </a:r>
            <a:r>
              <a:rPr lang="en-US" sz="1200" dirty="0" err="1"/>
              <a:t>tracktherecovery.org</a:t>
            </a:r>
            <a:endParaRPr lang="en-US" sz="1200" dirty="0"/>
          </a:p>
        </p:txBody>
      </p:sp>
      <p:sp>
        <p:nvSpPr>
          <p:cNvPr id="8" name="Rectangle 7">
            <a:extLst>
              <a:ext uri="{FF2B5EF4-FFF2-40B4-BE49-F238E27FC236}">
                <a16:creationId xmlns:a16="http://schemas.microsoft.com/office/drawing/2014/main" id="{0CDD5A09-752F-324A-BB32-DF9370BB8036}"/>
              </a:ext>
            </a:extLst>
          </p:cNvPr>
          <p:cNvSpPr/>
          <p:nvPr/>
        </p:nvSpPr>
        <p:spPr>
          <a:xfrm>
            <a:off x="10519243" y="4751142"/>
            <a:ext cx="1600200" cy="56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6507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04EC-075D-4C43-8BF0-1B8724676EFF}"/>
              </a:ext>
            </a:extLst>
          </p:cNvPr>
          <p:cNvSpPr>
            <a:spLocks noGrp="1"/>
          </p:cNvSpPr>
          <p:nvPr>
            <p:ph type="title"/>
          </p:nvPr>
        </p:nvSpPr>
        <p:spPr>
          <a:xfrm>
            <a:off x="733100" y="0"/>
            <a:ext cx="10515600" cy="1325563"/>
          </a:xfrm>
        </p:spPr>
        <p:txBody>
          <a:bodyPr/>
          <a:lstStyle/>
          <a:p>
            <a:r>
              <a:rPr lang="en-US" dirty="0">
                <a:solidFill>
                  <a:schemeClr val="bg1"/>
                </a:solidFill>
              </a:rPr>
              <a:t>Nor</a:t>
            </a:r>
            <a:r>
              <a:rPr lang="en-US" dirty="0"/>
              <a:t> is Borrowing on Credit</a:t>
            </a:r>
          </a:p>
        </p:txBody>
      </p:sp>
      <p:pic>
        <p:nvPicPr>
          <p:cNvPr id="6" name="Content Placeholder 5">
            <a:extLst>
              <a:ext uri="{FF2B5EF4-FFF2-40B4-BE49-F238E27FC236}">
                <a16:creationId xmlns:a16="http://schemas.microsoft.com/office/drawing/2014/main" id="{58EB5312-DD24-CF40-9FD1-7EF6C9C98E85}"/>
              </a:ext>
            </a:extLst>
          </p:cNvPr>
          <p:cNvPicPr>
            <a:picLocks noGrp="1" noChangeAspect="1"/>
          </p:cNvPicPr>
          <p:nvPr>
            <p:ph idx="1"/>
          </p:nvPr>
        </p:nvPicPr>
        <p:blipFill>
          <a:blip r:embed="rId3" r:link="rId4"/>
          <a:srcRect/>
          <a:stretch>
            <a:fillRect/>
          </a:stretch>
        </p:blipFill>
        <p:spPr>
          <a:xfrm>
            <a:off x="943300" y="1172845"/>
            <a:ext cx="10110827" cy="5055413"/>
          </a:xfrm>
        </p:spPr>
      </p:pic>
      <p:sp>
        <p:nvSpPr>
          <p:cNvPr id="4" name="Slide Number Placeholder 3">
            <a:extLst>
              <a:ext uri="{FF2B5EF4-FFF2-40B4-BE49-F238E27FC236}">
                <a16:creationId xmlns:a16="http://schemas.microsoft.com/office/drawing/2014/main" id="{BAAF8BFB-826C-7045-90E6-C8EACB96E31E}"/>
              </a:ext>
            </a:extLst>
          </p:cNvPr>
          <p:cNvSpPr>
            <a:spLocks noGrp="1"/>
          </p:cNvSpPr>
          <p:nvPr>
            <p:ph type="sldNum" sz="quarter" idx="12"/>
          </p:nvPr>
        </p:nvSpPr>
        <p:spPr/>
        <p:txBody>
          <a:bodyPr/>
          <a:lstStyle/>
          <a:p>
            <a:fld id="{D9F085D5-EC86-4F6A-B501-C1359CB39116}" type="slidenum">
              <a:rPr lang="en-GB" smtClean="0"/>
              <a:t>35</a:t>
            </a:fld>
            <a:endParaRPr lang="en-GB"/>
          </a:p>
        </p:txBody>
      </p:sp>
      <p:cxnSp>
        <p:nvCxnSpPr>
          <p:cNvPr id="8" name="Straight Connector 7">
            <a:extLst>
              <a:ext uri="{FF2B5EF4-FFF2-40B4-BE49-F238E27FC236}">
                <a16:creationId xmlns:a16="http://schemas.microsoft.com/office/drawing/2014/main" id="{D4BBB0D3-53A8-4540-A2E0-F76E82D43BCF}"/>
              </a:ext>
            </a:extLst>
          </p:cNvPr>
          <p:cNvCxnSpPr>
            <a:cxnSpLocks/>
          </p:cNvCxnSpPr>
          <p:nvPr/>
        </p:nvCxnSpPr>
        <p:spPr>
          <a:xfrm flipV="1">
            <a:off x="1906923" y="1447943"/>
            <a:ext cx="8909760" cy="3586924"/>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282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89C2-28F9-BD44-8098-9C58DBEAA6C5}"/>
              </a:ext>
            </a:extLst>
          </p:cNvPr>
          <p:cNvSpPr>
            <a:spLocks noGrp="1"/>
          </p:cNvSpPr>
          <p:nvPr>
            <p:ph type="title"/>
          </p:nvPr>
        </p:nvSpPr>
        <p:spPr>
          <a:xfrm>
            <a:off x="919225" y="0"/>
            <a:ext cx="10515600" cy="1325563"/>
          </a:xfrm>
        </p:spPr>
        <p:txBody>
          <a:bodyPr>
            <a:normAutofit/>
          </a:bodyPr>
          <a:lstStyle/>
          <a:p>
            <a:r>
              <a:rPr lang="en-US" sz="3800" dirty="0">
                <a:solidFill>
                  <a:schemeClr val="bg1"/>
                </a:solidFill>
              </a:rPr>
              <a:t>Ho</a:t>
            </a:r>
            <a:r>
              <a:rPr lang="en-US" sz="3800" dirty="0"/>
              <a:t>usehold Debt: Change During the Pandemic</a:t>
            </a:r>
          </a:p>
        </p:txBody>
      </p:sp>
      <p:sp>
        <p:nvSpPr>
          <p:cNvPr id="4" name="Slide Number Placeholder 3">
            <a:extLst>
              <a:ext uri="{FF2B5EF4-FFF2-40B4-BE49-F238E27FC236}">
                <a16:creationId xmlns:a16="http://schemas.microsoft.com/office/drawing/2014/main" id="{7AE299C5-3FCC-5A44-8DD9-6C872EEE7FF3}"/>
              </a:ext>
            </a:extLst>
          </p:cNvPr>
          <p:cNvSpPr>
            <a:spLocks noGrp="1"/>
          </p:cNvSpPr>
          <p:nvPr>
            <p:ph type="sldNum" sz="quarter" idx="12"/>
          </p:nvPr>
        </p:nvSpPr>
        <p:spPr/>
        <p:txBody>
          <a:bodyPr/>
          <a:lstStyle/>
          <a:p>
            <a:fld id="{D9F085D5-EC86-4F6A-B501-C1359CB39116}" type="slidenum">
              <a:rPr lang="en-GB" smtClean="0"/>
              <a:t>36</a:t>
            </a:fld>
            <a:endParaRPr lang="en-GB"/>
          </a:p>
        </p:txBody>
      </p:sp>
      <p:pic>
        <p:nvPicPr>
          <p:cNvPr id="7" name="Content Placeholder 6">
            <a:extLst>
              <a:ext uri="{FF2B5EF4-FFF2-40B4-BE49-F238E27FC236}">
                <a16:creationId xmlns:a16="http://schemas.microsoft.com/office/drawing/2014/main" id="{D5307010-1584-9A40-B1E9-D2352A752C88}"/>
              </a:ext>
            </a:extLst>
          </p:cNvPr>
          <p:cNvPicPr>
            <a:picLocks noGrp="1" noChangeAspect="1"/>
          </p:cNvPicPr>
          <p:nvPr>
            <p:ph idx="1"/>
          </p:nvPr>
        </p:nvPicPr>
        <p:blipFill>
          <a:blip r:embed="rId2" r:link="rId3"/>
          <a:srcRect/>
          <a:stretch>
            <a:fillRect/>
          </a:stretch>
        </p:blipFill>
        <p:spPr>
          <a:xfrm>
            <a:off x="1214375" y="1201026"/>
            <a:ext cx="10058400" cy="5029200"/>
          </a:xfrm>
        </p:spPr>
      </p:pic>
    </p:spTree>
    <p:extLst>
      <p:ext uri="{BB962C8B-B14F-4D97-AF65-F5344CB8AC3E}">
        <p14:creationId xmlns:p14="http://schemas.microsoft.com/office/powerpoint/2010/main" val="2774587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E153E-F27E-7645-A3CA-6E58A0342CAF}"/>
              </a:ext>
            </a:extLst>
          </p:cNvPr>
          <p:cNvSpPr>
            <a:spLocks noGrp="1"/>
          </p:cNvSpPr>
          <p:nvPr>
            <p:ph type="title"/>
          </p:nvPr>
        </p:nvSpPr>
        <p:spPr>
          <a:xfrm>
            <a:off x="930801" y="0"/>
            <a:ext cx="10515600" cy="1325563"/>
          </a:xfrm>
        </p:spPr>
        <p:txBody>
          <a:bodyPr/>
          <a:lstStyle/>
          <a:p>
            <a:r>
              <a:rPr lang="en-US" dirty="0">
                <a:solidFill>
                  <a:schemeClr val="bg1"/>
                </a:solidFill>
              </a:rPr>
              <a:t>Un</a:t>
            </a:r>
            <a:r>
              <a:rPr lang="en-US" dirty="0"/>
              <a:t>employment Rate: Lowest in 54 Years!</a:t>
            </a:r>
          </a:p>
        </p:txBody>
      </p:sp>
      <p:sp>
        <p:nvSpPr>
          <p:cNvPr id="4" name="Slide Number Placeholder 3">
            <a:extLst>
              <a:ext uri="{FF2B5EF4-FFF2-40B4-BE49-F238E27FC236}">
                <a16:creationId xmlns:a16="http://schemas.microsoft.com/office/drawing/2014/main" id="{F31DED0A-4441-C64E-9BD5-14896B556716}"/>
              </a:ext>
            </a:extLst>
          </p:cNvPr>
          <p:cNvSpPr>
            <a:spLocks noGrp="1"/>
          </p:cNvSpPr>
          <p:nvPr>
            <p:ph type="sldNum" sz="quarter" idx="12"/>
          </p:nvPr>
        </p:nvSpPr>
        <p:spPr/>
        <p:txBody>
          <a:bodyPr/>
          <a:lstStyle/>
          <a:p>
            <a:fld id="{D9F085D5-EC86-4F6A-B501-C1359CB39116}" type="slidenum">
              <a:rPr lang="en-GB" smtClean="0"/>
              <a:t>37</a:t>
            </a:fld>
            <a:endParaRPr lang="en-GB"/>
          </a:p>
        </p:txBody>
      </p:sp>
      <p:pic>
        <p:nvPicPr>
          <p:cNvPr id="8" name="Content Placeholder 7">
            <a:extLst>
              <a:ext uri="{FF2B5EF4-FFF2-40B4-BE49-F238E27FC236}">
                <a16:creationId xmlns:a16="http://schemas.microsoft.com/office/drawing/2014/main" id="{7C7C0111-2039-AC49-B869-8CCEE8759108}"/>
              </a:ext>
            </a:extLst>
          </p:cNvPr>
          <p:cNvPicPr>
            <a:picLocks noGrp="1" noChangeAspect="1"/>
          </p:cNvPicPr>
          <p:nvPr>
            <p:ph idx="1"/>
          </p:nvPr>
        </p:nvPicPr>
        <p:blipFill>
          <a:blip r:embed="rId3" r:link="rId4"/>
          <a:srcRect/>
          <a:stretch>
            <a:fillRect/>
          </a:stretch>
        </p:blipFill>
        <p:spPr>
          <a:xfrm>
            <a:off x="1066800" y="1201026"/>
            <a:ext cx="10058400" cy="5029200"/>
          </a:xfrm>
        </p:spPr>
      </p:pic>
      <p:pic>
        <p:nvPicPr>
          <p:cNvPr id="9" name="Picture 8">
            <a:extLst>
              <a:ext uri="{FF2B5EF4-FFF2-40B4-BE49-F238E27FC236}">
                <a16:creationId xmlns:a16="http://schemas.microsoft.com/office/drawing/2014/main" id="{65B46755-3939-424E-88F9-0143556621B0}"/>
              </a:ext>
            </a:extLst>
          </p:cNvPr>
          <p:cNvPicPr>
            <a:picLocks noChangeAspect="1"/>
          </p:cNvPicPr>
          <p:nvPr/>
        </p:nvPicPr>
        <p:blipFill>
          <a:blip r:embed="rId5" r:link="rId6"/>
          <a:srcRect/>
          <a:stretch>
            <a:fillRect/>
          </a:stretch>
        </p:blipFill>
        <p:spPr>
          <a:xfrm>
            <a:off x="1066800" y="1201025"/>
            <a:ext cx="10058400" cy="5029200"/>
          </a:xfrm>
          <a:prstGeom prst="rect">
            <a:avLst/>
          </a:prstGeom>
        </p:spPr>
      </p:pic>
    </p:spTree>
    <p:extLst>
      <p:ext uri="{BB962C8B-B14F-4D97-AF65-F5344CB8AC3E}">
        <p14:creationId xmlns:p14="http://schemas.microsoft.com/office/powerpoint/2010/main" val="216786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6BD7-73F1-C6CE-B8E5-CA64F48FC769}"/>
              </a:ext>
            </a:extLst>
          </p:cNvPr>
          <p:cNvSpPr>
            <a:spLocks noGrp="1"/>
          </p:cNvSpPr>
          <p:nvPr>
            <p:ph type="title"/>
          </p:nvPr>
        </p:nvSpPr>
        <p:spPr>
          <a:xfrm>
            <a:off x="780325" y="0"/>
            <a:ext cx="10515600" cy="1325563"/>
          </a:xfrm>
        </p:spPr>
        <p:txBody>
          <a:bodyPr/>
          <a:lstStyle/>
          <a:p>
            <a:r>
              <a:rPr lang="en-US" dirty="0">
                <a:solidFill>
                  <a:schemeClr val="bg1"/>
                </a:solidFill>
              </a:rPr>
              <a:t>Wh</a:t>
            </a:r>
            <a:r>
              <a:rPr lang="en-US" dirty="0"/>
              <a:t>ere Have All the Workers Gone?</a:t>
            </a:r>
          </a:p>
        </p:txBody>
      </p:sp>
      <p:pic>
        <p:nvPicPr>
          <p:cNvPr id="5" name="Content Placeholder 4">
            <a:extLst>
              <a:ext uri="{FF2B5EF4-FFF2-40B4-BE49-F238E27FC236}">
                <a16:creationId xmlns:a16="http://schemas.microsoft.com/office/drawing/2014/main" id="{97C43C12-E557-96C7-2A62-25D999166238}"/>
              </a:ext>
            </a:extLst>
          </p:cNvPr>
          <p:cNvPicPr>
            <a:picLocks noGrp="1" noChangeAspect="1"/>
          </p:cNvPicPr>
          <p:nvPr>
            <p:ph idx="1"/>
          </p:nvPr>
        </p:nvPicPr>
        <p:blipFill>
          <a:blip r:embed="rId2" r:link="rId3"/>
          <a:srcRect/>
          <a:stretch>
            <a:fillRect/>
          </a:stretch>
        </p:blipFill>
        <p:spPr>
          <a:xfrm>
            <a:off x="1017241" y="1151467"/>
            <a:ext cx="10157518" cy="5078759"/>
          </a:xfrm>
          <a:prstGeom prst="rect">
            <a:avLst/>
          </a:prstGeom>
        </p:spPr>
      </p:pic>
      <p:sp>
        <p:nvSpPr>
          <p:cNvPr id="4" name="Slide Number Placeholder 3">
            <a:extLst>
              <a:ext uri="{FF2B5EF4-FFF2-40B4-BE49-F238E27FC236}">
                <a16:creationId xmlns:a16="http://schemas.microsoft.com/office/drawing/2014/main" id="{B6362EF5-0D2B-EAB0-195D-2931FD4C52BF}"/>
              </a:ext>
            </a:extLst>
          </p:cNvPr>
          <p:cNvSpPr>
            <a:spLocks noGrp="1"/>
          </p:cNvSpPr>
          <p:nvPr>
            <p:ph type="sldNum" sz="quarter" idx="12"/>
          </p:nvPr>
        </p:nvSpPr>
        <p:spPr/>
        <p:txBody>
          <a:bodyPr/>
          <a:lstStyle/>
          <a:p>
            <a:fld id="{D9F085D5-EC86-4F6A-B501-C1359CB39116}" type="slidenum">
              <a:rPr lang="en-GB" smtClean="0"/>
              <a:t>38</a:t>
            </a:fld>
            <a:endParaRPr lang="en-GB"/>
          </a:p>
        </p:txBody>
      </p:sp>
      <p:sp>
        <p:nvSpPr>
          <p:cNvPr id="3" name="TextBox 2">
            <a:extLst>
              <a:ext uri="{FF2B5EF4-FFF2-40B4-BE49-F238E27FC236}">
                <a16:creationId xmlns:a16="http://schemas.microsoft.com/office/drawing/2014/main" id="{99F7C67E-C23B-1D4E-9301-814DEC80BD11}"/>
              </a:ext>
            </a:extLst>
          </p:cNvPr>
          <p:cNvSpPr txBox="1"/>
          <p:nvPr/>
        </p:nvSpPr>
        <p:spPr>
          <a:xfrm>
            <a:off x="7744177" y="3593228"/>
            <a:ext cx="3750194" cy="369332"/>
          </a:xfrm>
          <a:prstGeom prst="rect">
            <a:avLst/>
          </a:prstGeom>
          <a:solidFill>
            <a:schemeClr val="bg1"/>
          </a:solidFill>
          <a:ln>
            <a:solidFill>
              <a:schemeClr val="accent1"/>
            </a:solidFill>
          </a:ln>
        </p:spPr>
        <p:txBody>
          <a:bodyPr wrap="none" rtlCol="0">
            <a:spAutoFit/>
          </a:bodyPr>
          <a:lstStyle/>
          <a:p>
            <a:r>
              <a:rPr lang="en-US" dirty="0"/>
              <a:t>3.3 million below where we should be</a:t>
            </a:r>
          </a:p>
        </p:txBody>
      </p:sp>
    </p:spTree>
    <p:extLst>
      <p:ext uri="{BB962C8B-B14F-4D97-AF65-F5344CB8AC3E}">
        <p14:creationId xmlns:p14="http://schemas.microsoft.com/office/powerpoint/2010/main" val="84280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40AB-BEAF-CE19-2483-C8757A794A0D}"/>
              </a:ext>
            </a:extLst>
          </p:cNvPr>
          <p:cNvSpPr>
            <a:spLocks noGrp="1"/>
          </p:cNvSpPr>
          <p:nvPr>
            <p:ph type="title"/>
          </p:nvPr>
        </p:nvSpPr>
        <p:spPr>
          <a:xfrm>
            <a:off x="1007535" y="0"/>
            <a:ext cx="10515600" cy="1325563"/>
          </a:xfrm>
        </p:spPr>
        <p:txBody>
          <a:bodyPr/>
          <a:lstStyle/>
          <a:p>
            <a:r>
              <a:rPr lang="en-US" dirty="0">
                <a:solidFill>
                  <a:schemeClr val="bg1"/>
                </a:solidFill>
              </a:rPr>
              <a:t>So</a:t>
            </a:r>
            <a:r>
              <a:rPr lang="en-US" dirty="0"/>
              <a:t>me Explanations</a:t>
            </a:r>
          </a:p>
        </p:txBody>
      </p:sp>
      <p:sp>
        <p:nvSpPr>
          <p:cNvPr id="4" name="Slide Number Placeholder 3">
            <a:extLst>
              <a:ext uri="{FF2B5EF4-FFF2-40B4-BE49-F238E27FC236}">
                <a16:creationId xmlns:a16="http://schemas.microsoft.com/office/drawing/2014/main" id="{35B54EA5-33A5-82FA-5DAE-A4E3DA99EF60}"/>
              </a:ext>
            </a:extLst>
          </p:cNvPr>
          <p:cNvSpPr>
            <a:spLocks noGrp="1"/>
          </p:cNvSpPr>
          <p:nvPr>
            <p:ph type="sldNum" sz="quarter" idx="12"/>
          </p:nvPr>
        </p:nvSpPr>
        <p:spPr/>
        <p:txBody>
          <a:bodyPr/>
          <a:lstStyle/>
          <a:p>
            <a:fld id="{D9F085D5-EC86-4F6A-B501-C1359CB39116}" type="slidenum">
              <a:rPr lang="en-GB" smtClean="0"/>
              <a:t>39</a:t>
            </a:fld>
            <a:endParaRPr lang="en-GB"/>
          </a:p>
        </p:txBody>
      </p:sp>
      <p:pic>
        <p:nvPicPr>
          <p:cNvPr id="5" name="Picture 2">
            <a:extLst>
              <a:ext uri="{FF2B5EF4-FFF2-40B4-BE49-F238E27FC236}">
                <a16:creationId xmlns:a16="http://schemas.microsoft.com/office/drawing/2014/main" id="{54ECF4B6-2969-D4EB-869C-ACF883087E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9742" y="907429"/>
            <a:ext cx="8945857" cy="53227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63C81D-C977-F54D-9E6B-1165CA65648A}"/>
              </a:ext>
            </a:extLst>
          </p:cNvPr>
          <p:cNvSpPr txBox="1"/>
          <p:nvPr/>
        </p:nvSpPr>
        <p:spPr>
          <a:xfrm>
            <a:off x="4488060" y="4086892"/>
            <a:ext cx="3215880" cy="923330"/>
          </a:xfrm>
          <a:prstGeom prst="rect">
            <a:avLst/>
          </a:prstGeom>
          <a:solidFill>
            <a:schemeClr val="bg1"/>
          </a:solidFill>
        </p:spPr>
        <p:txBody>
          <a:bodyPr wrap="none" rtlCol="0">
            <a:spAutoFit/>
          </a:bodyPr>
          <a:lstStyle/>
          <a:p>
            <a:pPr algn="ctr"/>
            <a:r>
              <a:rPr lang="en-US" dirty="0"/>
              <a:t>500 Thousand: Long COVID Exits</a:t>
            </a:r>
          </a:p>
          <a:p>
            <a:pPr algn="ctr"/>
            <a:endParaRPr lang="en-US" dirty="0"/>
          </a:p>
          <a:p>
            <a:pPr algn="ctr"/>
            <a:r>
              <a:rPr lang="en-US" dirty="0"/>
              <a:t>1-2%: Long Social Distancing</a:t>
            </a:r>
          </a:p>
        </p:txBody>
      </p:sp>
    </p:spTree>
    <p:extLst>
      <p:ext uri="{BB962C8B-B14F-4D97-AF65-F5344CB8AC3E}">
        <p14:creationId xmlns:p14="http://schemas.microsoft.com/office/powerpoint/2010/main" val="11069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endParaRPr lang="en-US" dirty="0"/>
          </a:p>
          <a:p>
            <a:r>
              <a:rPr lang="en-US" dirty="0"/>
              <a:t>We will do a verbal Q&amp;A once the material has been presented.</a:t>
            </a:r>
          </a:p>
          <a:p>
            <a:pPr lvl="1"/>
            <a:r>
              <a:rPr lang="en-US" dirty="0"/>
              <a:t>Will also answer questions during the break.</a:t>
            </a:r>
          </a:p>
          <a:p>
            <a:pPr marL="0" indent="0">
              <a:buNone/>
            </a:pPr>
            <a:endParaRPr lang="en-US" dirty="0"/>
          </a:p>
          <a:p>
            <a:r>
              <a:rPr lang="en-US" dirty="0"/>
              <a:t>Slides will be available from the NEED website soon.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2947001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83BA-D526-3243-9C0E-724681E8F03C}"/>
              </a:ext>
            </a:extLst>
          </p:cNvPr>
          <p:cNvSpPr>
            <a:spLocks noGrp="1"/>
          </p:cNvSpPr>
          <p:nvPr>
            <p:ph type="title"/>
          </p:nvPr>
        </p:nvSpPr>
        <p:spPr/>
        <p:txBody>
          <a:bodyPr/>
          <a:lstStyle/>
          <a:p>
            <a:r>
              <a:rPr lang="en-US" dirty="0">
                <a:solidFill>
                  <a:schemeClr val="bg1"/>
                </a:solidFill>
              </a:rPr>
              <a:t>Wa</a:t>
            </a:r>
            <a:r>
              <a:rPr lang="en-US" dirty="0"/>
              <a:t>ge Growth</a:t>
            </a:r>
          </a:p>
        </p:txBody>
      </p:sp>
      <p:sp>
        <p:nvSpPr>
          <p:cNvPr id="4" name="Slide Number Placeholder 3">
            <a:extLst>
              <a:ext uri="{FF2B5EF4-FFF2-40B4-BE49-F238E27FC236}">
                <a16:creationId xmlns:a16="http://schemas.microsoft.com/office/drawing/2014/main" id="{9806C26A-3917-884A-97AA-7A45ABE49712}"/>
              </a:ext>
            </a:extLst>
          </p:cNvPr>
          <p:cNvSpPr>
            <a:spLocks noGrp="1"/>
          </p:cNvSpPr>
          <p:nvPr>
            <p:ph type="sldNum" sz="quarter" idx="12"/>
          </p:nvPr>
        </p:nvSpPr>
        <p:spPr/>
        <p:txBody>
          <a:bodyPr/>
          <a:lstStyle/>
          <a:p>
            <a:fld id="{D9F085D5-EC86-4F6A-B501-C1359CB39116}" type="slidenum">
              <a:rPr lang="en-GB" smtClean="0"/>
              <a:t>40</a:t>
            </a:fld>
            <a:endParaRPr lang="en-GB"/>
          </a:p>
        </p:txBody>
      </p:sp>
      <p:pic>
        <p:nvPicPr>
          <p:cNvPr id="10" name="Content Placeholder 9">
            <a:extLst>
              <a:ext uri="{FF2B5EF4-FFF2-40B4-BE49-F238E27FC236}">
                <a16:creationId xmlns:a16="http://schemas.microsoft.com/office/drawing/2014/main" id="{1910E935-6DE2-3245-80FD-35A194C3C478}"/>
              </a:ext>
            </a:extLst>
          </p:cNvPr>
          <p:cNvPicPr>
            <a:picLocks noGrp="1" noChangeAspect="1"/>
          </p:cNvPicPr>
          <p:nvPr>
            <p:ph idx="1"/>
          </p:nvPr>
        </p:nvPicPr>
        <p:blipFill>
          <a:blip r:embed="rId3" r:link="rId4"/>
          <a:srcRect/>
          <a:stretch>
            <a:fillRect/>
          </a:stretch>
        </p:blipFill>
        <p:spPr>
          <a:xfrm>
            <a:off x="2116987" y="929372"/>
            <a:ext cx="7958026" cy="5300854"/>
          </a:xfrm>
        </p:spPr>
      </p:pic>
    </p:spTree>
    <p:extLst>
      <p:ext uri="{BB962C8B-B14F-4D97-AF65-F5344CB8AC3E}">
        <p14:creationId xmlns:p14="http://schemas.microsoft.com/office/powerpoint/2010/main" val="1161297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2458D-CDD5-2140-8E38-B5F6A0368FEB}"/>
              </a:ext>
            </a:extLst>
          </p:cNvPr>
          <p:cNvSpPr>
            <a:spLocks noGrp="1"/>
          </p:cNvSpPr>
          <p:nvPr>
            <p:ph type="title"/>
          </p:nvPr>
        </p:nvSpPr>
        <p:spPr>
          <a:xfrm>
            <a:off x="861350" y="0"/>
            <a:ext cx="10515600" cy="1325563"/>
          </a:xfrm>
        </p:spPr>
        <p:txBody>
          <a:bodyPr/>
          <a:lstStyle/>
          <a:p>
            <a:r>
              <a:rPr lang="en-US" dirty="0">
                <a:solidFill>
                  <a:schemeClr val="bg1"/>
                </a:solidFill>
              </a:rPr>
              <a:t>Tre</a:t>
            </a:r>
            <a:r>
              <a:rPr lang="en-US" dirty="0"/>
              <a:t>nds in Labor Force Participation</a:t>
            </a:r>
          </a:p>
        </p:txBody>
      </p:sp>
      <p:sp>
        <p:nvSpPr>
          <p:cNvPr id="4" name="Slide Number Placeholder 3">
            <a:extLst>
              <a:ext uri="{FF2B5EF4-FFF2-40B4-BE49-F238E27FC236}">
                <a16:creationId xmlns:a16="http://schemas.microsoft.com/office/drawing/2014/main" id="{3DDAB938-D177-AA4A-99C6-9E4090F1F05B}"/>
              </a:ext>
            </a:extLst>
          </p:cNvPr>
          <p:cNvSpPr>
            <a:spLocks noGrp="1"/>
          </p:cNvSpPr>
          <p:nvPr>
            <p:ph type="sldNum" sz="quarter" idx="12"/>
          </p:nvPr>
        </p:nvSpPr>
        <p:spPr/>
        <p:txBody>
          <a:bodyPr/>
          <a:lstStyle/>
          <a:p>
            <a:fld id="{D9F085D5-EC86-4F6A-B501-C1359CB39116}" type="slidenum">
              <a:rPr lang="en-GB" smtClean="0"/>
              <a:t>41</a:t>
            </a:fld>
            <a:endParaRPr lang="en-GB"/>
          </a:p>
        </p:txBody>
      </p:sp>
      <p:pic>
        <p:nvPicPr>
          <p:cNvPr id="8" name="Content Placeholder 7">
            <a:extLst>
              <a:ext uri="{FF2B5EF4-FFF2-40B4-BE49-F238E27FC236}">
                <a16:creationId xmlns:a16="http://schemas.microsoft.com/office/drawing/2014/main" id="{12A6ABBB-A7D4-ED46-B464-AA78BBC57A5A}"/>
              </a:ext>
            </a:extLst>
          </p:cNvPr>
          <p:cNvPicPr>
            <a:picLocks noGrp="1" noChangeAspect="1"/>
          </p:cNvPicPr>
          <p:nvPr>
            <p:ph idx="1"/>
          </p:nvPr>
        </p:nvPicPr>
        <p:blipFill>
          <a:blip r:embed="rId3" r:link="rId4"/>
          <a:srcRect/>
          <a:stretch>
            <a:fillRect/>
          </a:stretch>
        </p:blipFill>
        <p:spPr>
          <a:xfrm>
            <a:off x="1089950" y="1201026"/>
            <a:ext cx="10058400" cy="5029200"/>
          </a:xfrm>
        </p:spPr>
      </p:pic>
    </p:spTree>
    <p:extLst>
      <p:ext uri="{BB962C8B-B14F-4D97-AF65-F5344CB8AC3E}">
        <p14:creationId xmlns:p14="http://schemas.microsoft.com/office/powerpoint/2010/main" val="564385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8272D-246B-0F4A-B502-AFEA9346FA8D}"/>
              </a:ext>
            </a:extLst>
          </p:cNvPr>
          <p:cNvSpPr>
            <a:spLocks noGrp="1"/>
          </p:cNvSpPr>
          <p:nvPr>
            <p:ph type="title"/>
          </p:nvPr>
        </p:nvSpPr>
        <p:spPr>
          <a:xfrm>
            <a:off x="757175" y="0"/>
            <a:ext cx="10515600" cy="1325563"/>
          </a:xfrm>
        </p:spPr>
        <p:txBody>
          <a:bodyPr/>
          <a:lstStyle/>
          <a:p>
            <a:r>
              <a:rPr lang="en-US" dirty="0">
                <a:solidFill>
                  <a:schemeClr val="bg1"/>
                </a:solidFill>
              </a:rPr>
              <a:t>The</a:t>
            </a:r>
            <a:r>
              <a:rPr lang="en-US" dirty="0"/>
              <a:t>re is a Persistent Labor Force Gap</a:t>
            </a:r>
          </a:p>
        </p:txBody>
      </p:sp>
      <p:sp>
        <p:nvSpPr>
          <p:cNvPr id="4" name="Slide Number Placeholder 3">
            <a:extLst>
              <a:ext uri="{FF2B5EF4-FFF2-40B4-BE49-F238E27FC236}">
                <a16:creationId xmlns:a16="http://schemas.microsoft.com/office/drawing/2014/main" id="{81F9B100-0917-D844-B08D-DB58494C446B}"/>
              </a:ext>
            </a:extLst>
          </p:cNvPr>
          <p:cNvSpPr>
            <a:spLocks noGrp="1"/>
          </p:cNvSpPr>
          <p:nvPr>
            <p:ph type="sldNum" sz="quarter" idx="12"/>
          </p:nvPr>
        </p:nvSpPr>
        <p:spPr/>
        <p:txBody>
          <a:bodyPr/>
          <a:lstStyle/>
          <a:p>
            <a:fld id="{D9F085D5-EC86-4F6A-B501-C1359CB39116}" type="slidenum">
              <a:rPr lang="en-GB" smtClean="0"/>
              <a:t>42</a:t>
            </a:fld>
            <a:endParaRPr lang="en-GB"/>
          </a:p>
        </p:txBody>
      </p:sp>
      <p:pic>
        <p:nvPicPr>
          <p:cNvPr id="7" name="Content Placeholder 6">
            <a:extLst>
              <a:ext uri="{FF2B5EF4-FFF2-40B4-BE49-F238E27FC236}">
                <a16:creationId xmlns:a16="http://schemas.microsoft.com/office/drawing/2014/main" id="{05FF90AE-754C-2547-A273-2DA4471561E7}"/>
              </a:ext>
            </a:extLst>
          </p:cNvPr>
          <p:cNvPicPr>
            <a:picLocks noGrp="1" noChangeAspect="1"/>
          </p:cNvPicPr>
          <p:nvPr>
            <p:ph idx="1"/>
          </p:nvPr>
        </p:nvPicPr>
        <p:blipFill>
          <a:blip r:embed="rId2" r:link="rId3"/>
          <a:srcRect/>
          <a:stretch>
            <a:fillRect/>
          </a:stretch>
        </p:blipFill>
        <p:spPr>
          <a:xfrm>
            <a:off x="1066800" y="1201026"/>
            <a:ext cx="10058400" cy="5029200"/>
          </a:xfrm>
        </p:spPr>
      </p:pic>
    </p:spTree>
    <p:extLst>
      <p:ext uri="{BB962C8B-B14F-4D97-AF65-F5344CB8AC3E}">
        <p14:creationId xmlns:p14="http://schemas.microsoft.com/office/powerpoint/2010/main" val="4121307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BA357-E947-0D4A-AFA5-EF3AED25AE0B}"/>
              </a:ext>
            </a:extLst>
          </p:cNvPr>
          <p:cNvSpPr>
            <a:spLocks noGrp="1"/>
          </p:cNvSpPr>
          <p:nvPr>
            <p:ph type="title"/>
          </p:nvPr>
        </p:nvSpPr>
        <p:spPr>
          <a:xfrm>
            <a:off x="791900" y="0"/>
            <a:ext cx="10515600" cy="1325563"/>
          </a:xfrm>
        </p:spPr>
        <p:txBody>
          <a:bodyPr/>
          <a:lstStyle/>
          <a:p>
            <a:r>
              <a:rPr lang="en-US" dirty="0">
                <a:solidFill>
                  <a:schemeClr val="bg1"/>
                </a:solidFill>
              </a:rPr>
              <a:t>Lab</a:t>
            </a:r>
            <a:r>
              <a:rPr lang="en-US" dirty="0"/>
              <a:t>or Force Growth Has Been Uneven</a:t>
            </a:r>
          </a:p>
        </p:txBody>
      </p:sp>
      <p:pic>
        <p:nvPicPr>
          <p:cNvPr id="6" name="Content Placeholder 5">
            <a:extLst>
              <a:ext uri="{FF2B5EF4-FFF2-40B4-BE49-F238E27FC236}">
                <a16:creationId xmlns:a16="http://schemas.microsoft.com/office/drawing/2014/main" id="{9D60B3CD-A900-D143-A7E5-342F158EAAF4}"/>
              </a:ext>
            </a:extLst>
          </p:cNvPr>
          <p:cNvPicPr>
            <a:picLocks noGrp="1" noChangeAspect="1"/>
          </p:cNvPicPr>
          <p:nvPr>
            <p:ph idx="1"/>
          </p:nvPr>
        </p:nvPicPr>
        <p:blipFill>
          <a:blip r:embed="rId2" r:link="rId3"/>
          <a:srcRect/>
          <a:stretch>
            <a:fillRect/>
          </a:stretch>
        </p:blipFill>
        <p:spPr>
          <a:xfrm>
            <a:off x="1066800" y="1201027"/>
            <a:ext cx="10058400" cy="5029199"/>
          </a:xfrm>
        </p:spPr>
      </p:pic>
      <p:sp>
        <p:nvSpPr>
          <p:cNvPr id="4" name="Slide Number Placeholder 3">
            <a:extLst>
              <a:ext uri="{FF2B5EF4-FFF2-40B4-BE49-F238E27FC236}">
                <a16:creationId xmlns:a16="http://schemas.microsoft.com/office/drawing/2014/main" id="{DDC30F20-2131-AC41-BD9F-8857740AF4F1}"/>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4150138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DFC34-6E8A-9746-89F3-506D3D76DCBE}"/>
              </a:ext>
            </a:extLst>
          </p:cNvPr>
          <p:cNvSpPr>
            <a:spLocks noGrp="1"/>
          </p:cNvSpPr>
          <p:nvPr>
            <p:ph type="title"/>
          </p:nvPr>
        </p:nvSpPr>
        <p:spPr>
          <a:xfrm>
            <a:off x="722451" y="0"/>
            <a:ext cx="10515600" cy="1325563"/>
          </a:xfrm>
        </p:spPr>
        <p:txBody>
          <a:bodyPr/>
          <a:lstStyle/>
          <a:p>
            <a:r>
              <a:rPr lang="en-US" dirty="0">
                <a:solidFill>
                  <a:schemeClr val="bg1"/>
                </a:solidFill>
              </a:rPr>
              <a:t>Bab</a:t>
            </a:r>
            <a:r>
              <a:rPr lang="en-US" dirty="0"/>
              <a:t>y Boomers Are Retiring!</a:t>
            </a:r>
          </a:p>
        </p:txBody>
      </p:sp>
      <p:pic>
        <p:nvPicPr>
          <p:cNvPr id="6" name="Content Placeholder 5">
            <a:extLst>
              <a:ext uri="{FF2B5EF4-FFF2-40B4-BE49-F238E27FC236}">
                <a16:creationId xmlns:a16="http://schemas.microsoft.com/office/drawing/2014/main" id="{BCBC477B-DF2E-8144-9248-931BF265E4D1}"/>
              </a:ext>
            </a:extLst>
          </p:cNvPr>
          <p:cNvPicPr>
            <a:picLocks noGrp="1" noChangeAspect="1"/>
          </p:cNvPicPr>
          <p:nvPr>
            <p:ph idx="1"/>
          </p:nvPr>
        </p:nvPicPr>
        <p:blipFill>
          <a:blip r:embed="rId2" r:link="rId3"/>
          <a:srcRect/>
          <a:stretch>
            <a:fillRect/>
          </a:stretch>
        </p:blipFill>
        <p:spPr>
          <a:xfrm>
            <a:off x="2625852" y="1183532"/>
            <a:ext cx="6940296" cy="5045900"/>
          </a:xfrm>
        </p:spPr>
      </p:pic>
      <p:sp>
        <p:nvSpPr>
          <p:cNvPr id="4" name="Slide Number Placeholder 3">
            <a:extLst>
              <a:ext uri="{FF2B5EF4-FFF2-40B4-BE49-F238E27FC236}">
                <a16:creationId xmlns:a16="http://schemas.microsoft.com/office/drawing/2014/main" id="{1D30C1D7-EBA9-1547-8DAC-8823C16E676E}"/>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1129762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175A-C6B5-3F4F-9BEE-5B147673EED8}"/>
              </a:ext>
            </a:extLst>
          </p:cNvPr>
          <p:cNvSpPr>
            <a:spLocks noGrp="1"/>
          </p:cNvSpPr>
          <p:nvPr>
            <p:ph type="title"/>
          </p:nvPr>
        </p:nvSpPr>
        <p:spPr>
          <a:xfrm>
            <a:off x="936174" y="0"/>
            <a:ext cx="10515600" cy="1325563"/>
          </a:xfrm>
        </p:spPr>
        <p:txBody>
          <a:bodyPr/>
          <a:lstStyle/>
          <a:p>
            <a:r>
              <a:rPr lang="en-US" dirty="0">
                <a:solidFill>
                  <a:schemeClr val="bg1"/>
                </a:solidFill>
              </a:rPr>
              <a:t>Ho</a:t>
            </a:r>
            <a:r>
              <a:rPr lang="en-US" dirty="0"/>
              <a:t>w Are Things Where You Are?</a:t>
            </a:r>
          </a:p>
        </p:txBody>
      </p:sp>
      <p:pic>
        <p:nvPicPr>
          <p:cNvPr id="7" name="Content Placeholder 6">
            <a:extLst>
              <a:ext uri="{FF2B5EF4-FFF2-40B4-BE49-F238E27FC236}">
                <a16:creationId xmlns:a16="http://schemas.microsoft.com/office/drawing/2014/main" id="{490FBDC9-5178-8348-A516-BBED0E307187}"/>
              </a:ext>
            </a:extLst>
          </p:cNvPr>
          <p:cNvPicPr>
            <a:picLocks noGrp="1" noChangeAspect="1"/>
          </p:cNvPicPr>
          <p:nvPr>
            <p:ph sz="half" idx="1"/>
          </p:nvPr>
        </p:nvPicPr>
        <p:blipFill>
          <a:blip r:embed="rId2"/>
          <a:srcRect/>
          <a:stretch/>
        </p:blipFill>
        <p:spPr>
          <a:xfrm>
            <a:off x="258799" y="1456752"/>
            <a:ext cx="5760107" cy="4184228"/>
          </a:xfrm>
        </p:spPr>
      </p:pic>
      <p:pic>
        <p:nvPicPr>
          <p:cNvPr id="9" name="Content Placeholder 8">
            <a:extLst>
              <a:ext uri="{FF2B5EF4-FFF2-40B4-BE49-F238E27FC236}">
                <a16:creationId xmlns:a16="http://schemas.microsoft.com/office/drawing/2014/main" id="{BA5FD49C-5C2A-EC42-9281-D07B23F4ACB8}"/>
              </a:ext>
            </a:extLst>
          </p:cNvPr>
          <p:cNvPicPr>
            <a:picLocks noGrp="1" noChangeAspect="1"/>
          </p:cNvPicPr>
          <p:nvPr>
            <p:ph sz="half" idx="2"/>
          </p:nvPr>
        </p:nvPicPr>
        <p:blipFill>
          <a:blip r:embed="rId3"/>
          <a:srcRect/>
          <a:stretch/>
        </p:blipFill>
        <p:spPr>
          <a:xfrm>
            <a:off x="6173091" y="1456752"/>
            <a:ext cx="5760107" cy="4184228"/>
          </a:xfrm>
        </p:spPr>
      </p:pic>
      <p:sp>
        <p:nvSpPr>
          <p:cNvPr id="5" name="Slide Number Placeholder 4">
            <a:extLst>
              <a:ext uri="{FF2B5EF4-FFF2-40B4-BE49-F238E27FC236}">
                <a16:creationId xmlns:a16="http://schemas.microsoft.com/office/drawing/2014/main" id="{48D38573-FB5D-A64C-9FED-EE7FAF6901C9}"/>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3946771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BA2-C159-2048-8B33-2FBFC767B2A6}"/>
              </a:ext>
            </a:extLst>
          </p:cNvPr>
          <p:cNvSpPr>
            <a:spLocks noGrp="1"/>
          </p:cNvSpPr>
          <p:nvPr>
            <p:ph type="title"/>
          </p:nvPr>
        </p:nvSpPr>
        <p:spPr/>
        <p:txBody>
          <a:bodyPr/>
          <a:lstStyle/>
          <a:p>
            <a:r>
              <a:rPr lang="en-US"/>
              <a:t>Inflation</a:t>
            </a:r>
            <a:endParaRPr lang="en-US" dirty="0"/>
          </a:p>
        </p:txBody>
      </p:sp>
      <p:sp>
        <p:nvSpPr>
          <p:cNvPr id="3" name="Text Placeholder 2">
            <a:extLst>
              <a:ext uri="{FF2B5EF4-FFF2-40B4-BE49-F238E27FC236}">
                <a16:creationId xmlns:a16="http://schemas.microsoft.com/office/drawing/2014/main" id="{620DDC87-713F-0F49-B31E-73F6DDC5B9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587431-2867-EB4C-9155-DDF694B341D4}"/>
              </a:ext>
            </a:extLst>
          </p:cNvPr>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3627909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D9B3A-B559-2F4D-9E1B-509ED8F612A5}"/>
              </a:ext>
            </a:extLst>
          </p:cNvPr>
          <p:cNvSpPr>
            <a:spLocks noGrp="1"/>
          </p:cNvSpPr>
          <p:nvPr>
            <p:ph type="title"/>
          </p:nvPr>
        </p:nvSpPr>
        <p:spPr>
          <a:xfrm>
            <a:off x="817180" y="21020"/>
            <a:ext cx="10515600" cy="1325563"/>
          </a:xfrm>
        </p:spPr>
        <p:txBody>
          <a:bodyPr/>
          <a:lstStyle/>
          <a:p>
            <a:r>
              <a:rPr lang="en-US" dirty="0">
                <a:solidFill>
                  <a:schemeClr val="bg1"/>
                </a:solidFill>
              </a:rPr>
              <a:t>Infl</a:t>
            </a:r>
            <a:r>
              <a:rPr lang="en-US" dirty="0"/>
              <a:t>ation: Latest Figures</a:t>
            </a:r>
          </a:p>
        </p:txBody>
      </p:sp>
      <p:pic>
        <p:nvPicPr>
          <p:cNvPr id="7" name="Content Placeholder 6" descr="Graphical user interface, chart, line chart&#10;&#10;Description automatically generated">
            <a:extLst>
              <a:ext uri="{FF2B5EF4-FFF2-40B4-BE49-F238E27FC236}">
                <a16:creationId xmlns:a16="http://schemas.microsoft.com/office/drawing/2014/main" id="{2CB1FBB8-F642-A844-B537-1FE1E878457B}"/>
              </a:ext>
            </a:extLst>
          </p:cNvPr>
          <p:cNvPicPr>
            <a:picLocks noGrp="1" noChangeAspect="1"/>
          </p:cNvPicPr>
          <p:nvPr>
            <p:ph idx="1"/>
          </p:nvPr>
        </p:nvPicPr>
        <p:blipFill>
          <a:blip r:embed="rId2"/>
          <a:stretch>
            <a:fillRect/>
          </a:stretch>
        </p:blipFill>
        <p:spPr>
          <a:xfrm>
            <a:off x="790533" y="1346583"/>
            <a:ext cx="10610934" cy="4717043"/>
          </a:xfrm>
        </p:spPr>
      </p:pic>
      <p:sp>
        <p:nvSpPr>
          <p:cNvPr id="4" name="Slide Number Placeholder 3">
            <a:extLst>
              <a:ext uri="{FF2B5EF4-FFF2-40B4-BE49-F238E27FC236}">
                <a16:creationId xmlns:a16="http://schemas.microsoft.com/office/drawing/2014/main" id="{E00E4FE7-BBF4-1741-A1B3-04ABBA730548}"/>
              </a:ext>
            </a:extLst>
          </p:cNvPr>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1509021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Falling! Job done? Maybe.</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48</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a:srcRect/>
          <a:stretch/>
        </p:blipFill>
        <p:spPr>
          <a:xfrm>
            <a:off x="1070711" y="1197222"/>
            <a:ext cx="10050578" cy="5029200"/>
          </a:xfrm>
          <a:prstGeom prst="rect">
            <a:avLst/>
          </a:prstGeom>
        </p:spPr>
      </p:pic>
    </p:spTree>
    <p:extLst>
      <p:ext uri="{BB962C8B-B14F-4D97-AF65-F5344CB8AC3E}">
        <p14:creationId xmlns:p14="http://schemas.microsoft.com/office/powerpoint/2010/main" val="38359342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E3B50-465A-EF4D-85F3-6A366BE7E957}"/>
              </a:ext>
            </a:extLst>
          </p:cNvPr>
          <p:cNvSpPr>
            <a:spLocks noGrp="1"/>
          </p:cNvSpPr>
          <p:nvPr>
            <p:ph type="title"/>
          </p:nvPr>
        </p:nvSpPr>
        <p:spPr/>
        <p:txBody>
          <a:bodyPr/>
          <a:lstStyle/>
          <a:p>
            <a:r>
              <a:rPr lang="en-US" dirty="0">
                <a:solidFill>
                  <a:schemeClr val="bg1"/>
                </a:solidFill>
              </a:rPr>
              <a:t>Infl</a:t>
            </a:r>
            <a:r>
              <a:rPr lang="en-US" dirty="0"/>
              <a:t>ation: Monthly Changes</a:t>
            </a:r>
          </a:p>
        </p:txBody>
      </p:sp>
      <p:pic>
        <p:nvPicPr>
          <p:cNvPr id="6" name="Content Placeholder 5" descr="Chart, line chart&#10;&#10;Description automatically generated">
            <a:extLst>
              <a:ext uri="{FF2B5EF4-FFF2-40B4-BE49-F238E27FC236}">
                <a16:creationId xmlns:a16="http://schemas.microsoft.com/office/drawing/2014/main" id="{14C437C1-EA33-AE4D-A6B8-E625465AA8E5}"/>
              </a:ext>
            </a:extLst>
          </p:cNvPr>
          <p:cNvPicPr>
            <a:picLocks noGrp="1" noChangeAspect="1"/>
          </p:cNvPicPr>
          <p:nvPr>
            <p:ph idx="1"/>
          </p:nvPr>
        </p:nvPicPr>
        <p:blipFill>
          <a:blip r:embed="rId2"/>
          <a:stretch>
            <a:fillRect/>
          </a:stretch>
        </p:blipFill>
        <p:spPr>
          <a:xfrm>
            <a:off x="1744663" y="1570038"/>
            <a:ext cx="8702674" cy="4351337"/>
          </a:xfrm>
        </p:spPr>
      </p:pic>
      <p:sp>
        <p:nvSpPr>
          <p:cNvPr id="4" name="Slide Number Placeholder 3">
            <a:extLst>
              <a:ext uri="{FF2B5EF4-FFF2-40B4-BE49-F238E27FC236}">
                <a16:creationId xmlns:a16="http://schemas.microsoft.com/office/drawing/2014/main" id="{62089AC5-0DDC-7F45-8A04-6EAC4E287F22}"/>
              </a:ext>
            </a:extLst>
          </p:cNvPr>
          <p:cNvSpPr>
            <a:spLocks noGrp="1"/>
          </p:cNvSpPr>
          <p:nvPr>
            <p:ph type="sldNum" sz="quarter" idx="12"/>
          </p:nvPr>
        </p:nvSpPr>
        <p:spPr/>
        <p:txBody>
          <a:bodyPr/>
          <a:lstStyle/>
          <a:p>
            <a:fld id="{D9F085D5-EC86-4F6A-B501-C1359CB39116}" type="slidenum">
              <a:rPr lang="en-GB" smtClean="0"/>
              <a:t>49</a:t>
            </a:fld>
            <a:endParaRPr lang="en-GB"/>
          </a:p>
        </p:txBody>
      </p:sp>
    </p:spTree>
    <p:extLst>
      <p:ext uri="{BB962C8B-B14F-4D97-AF65-F5344CB8AC3E}">
        <p14:creationId xmlns:p14="http://schemas.microsoft.com/office/powerpoint/2010/main" val="1928388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1776790"/>
            <a:ext cx="10219508" cy="874970"/>
          </a:xfrm>
        </p:spPr>
        <p:txBody>
          <a:bodyPr anchor="ctr" anchorCtr="0">
            <a:noAutofit/>
          </a:bodyPr>
          <a:lstStyle/>
          <a:p>
            <a:pPr>
              <a:lnSpc>
                <a:spcPct val="100000"/>
              </a:lnSpc>
              <a:spcBef>
                <a:spcPts val="0"/>
              </a:spcBef>
            </a:pPr>
            <a:endParaRPr lang="en-US" sz="4800" dirty="0"/>
          </a:p>
          <a:p>
            <a:pPr>
              <a:lnSpc>
                <a:spcPct val="100000"/>
              </a:lnSpc>
              <a:spcBef>
                <a:spcPts val="0"/>
              </a:spcBef>
            </a:pPr>
            <a:r>
              <a:rPr lang="en-US" sz="4800" dirty="0"/>
              <a:t>US Economic Update</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5</a:t>
            </a:fld>
            <a:endParaRPr lang="en-US" dirty="0"/>
          </a:p>
        </p:txBody>
      </p:sp>
      <p:sp>
        <p:nvSpPr>
          <p:cNvPr id="7" name="Subtitle 2">
            <a:extLst>
              <a:ext uri="{FF2B5EF4-FFF2-40B4-BE49-F238E27FC236}">
                <a16:creationId xmlns:a16="http://schemas.microsoft.com/office/drawing/2014/main" id="{9D2299F7-B118-F94E-8862-E4A57C984DB5}"/>
              </a:ext>
            </a:extLst>
          </p:cNvPr>
          <p:cNvSpPr txBox="1">
            <a:spLocks/>
          </p:cNvSpPr>
          <p:nvPr/>
        </p:nvSpPr>
        <p:spPr>
          <a:xfrm>
            <a:off x="1547649" y="4460328"/>
            <a:ext cx="9144000" cy="158878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NEED</a:t>
            </a:r>
          </a:p>
          <a:p>
            <a:pPr>
              <a:lnSpc>
                <a:spcPct val="100000"/>
              </a:lnSpc>
              <a:spcBef>
                <a:spcPts val="0"/>
              </a:spcBef>
            </a:pPr>
            <a:r>
              <a:rPr lang="en-US" sz="2200" dirty="0">
                <a:solidFill>
                  <a:schemeClr val="tx2"/>
                </a:solidFill>
              </a:rPr>
              <a:t>February 8, 2023</a:t>
            </a:r>
          </a:p>
        </p:txBody>
      </p:sp>
      <p:sp>
        <p:nvSpPr>
          <p:cNvPr id="4" name="TextBox 3">
            <a:extLst>
              <a:ext uri="{FF2B5EF4-FFF2-40B4-BE49-F238E27FC236}">
                <a16:creationId xmlns:a16="http://schemas.microsoft.com/office/drawing/2014/main" id="{B26D7F51-049F-674F-8A06-04B9CAEBB587}"/>
              </a:ext>
            </a:extLst>
          </p:cNvPr>
          <p:cNvSpPr txBox="1"/>
          <p:nvPr/>
        </p:nvSpPr>
        <p:spPr>
          <a:xfrm>
            <a:off x="3774831" y="550985"/>
            <a:ext cx="184731" cy="369332"/>
          </a:xfrm>
          <a:prstGeom prst="rect">
            <a:avLst/>
          </a:prstGeom>
          <a:noFill/>
        </p:spPr>
        <p:txBody>
          <a:bodyPr wrap="none" rtlCol="0">
            <a:spAutoFit/>
          </a:bodyPr>
          <a:lstStyle/>
          <a:p>
            <a:endParaRPr lang="en-US" dirty="0"/>
          </a:p>
        </p:txBody>
      </p:sp>
      <p:pic>
        <p:nvPicPr>
          <p:cNvPr id="1028" name="Picture 4" descr="Gas prices today: How much is gas in my state? How does it compare?">
            <a:extLst>
              <a:ext uri="{FF2B5EF4-FFF2-40B4-BE49-F238E27FC236}">
                <a16:creationId xmlns:a16="http://schemas.microsoft.com/office/drawing/2014/main" id="{7F20DA37-4CEF-4A34-9FE9-1020D78DA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713" y="4340821"/>
            <a:ext cx="3574461"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4CF4ED5-150E-4A95-92A6-9DF43EE48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1" y="0"/>
            <a:ext cx="2583018"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225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Chart, line chart&#10;&#10;Description automatically generated">
            <a:extLst>
              <a:ext uri="{FF2B5EF4-FFF2-40B4-BE49-F238E27FC236}">
                <a16:creationId xmlns:a16="http://schemas.microsoft.com/office/drawing/2014/main" id="{3969ECD1-05F6-AA44-912F-450A71EB4BE6}"/>
              </a:ext>
            </a:extLst>
          </p:cNvPr>
          <p:cNvPicPr>
            <a:picLocks noGrp="1" noChangeAspect="1"/>
          </p:cNvPicPr>
          <p:nvPr>
            <p:ph idx="1"/>
          </p:nvPr>
        </p:nvPicPr>
        <p:blipFill>
          <a:blip r:embed="rId2" r:link="rId3"/>
          <a:stretch>
            <a:fillRect/>
          </a:stretch>
        </p:blipFill>
        <p:spPr>
          <a:xfrm>
            <a:off x="1066800" y="1201026"/>
            <a:ext cx="10058400" cy="5029200"/>
          </a:xfrm>
        </p:spPr>
      </p:pic>
      <p:sp>
        <p:nvSpPr>
          <p:cNvPr id="2" name="Title 1">
            <a:extLst>
              <a:ext uri="{FF2B5EF4-FFF2-40B4-BE49-F238E27FC236}">
                <a16:creationId xmlns:a16="http://schemas.microsoft.com/office/drawing/2014/main" id="{B0B99C1F-B9E0-2444-891F-7AFA309F1177}"/>
              </a:ext>
            </a:extLst>
          </p:cNvPr>
          <p:cNvSpPr>
            <a:spLocks noGrp="1"/>
          </p:cNvSpPr>
          <p:nvPr>
            <p:ph type="title"/>
          </p:nvPr>
        </p:nvSpPr>
        <p:spPr/>
        <p:txBody>
          <a:bodyPr/>
          <a:lstStyle/>
          <a:p>
            <a:r>
              <a:rPr lang="en-US" dirty="0">
                <a:solidFill>
                  <a:schemeClr val="bg1"/>
                </a:solidFill>
              </a:rPr>
              <a:t>Infl</a:t>
            </a:r>
            <a:r>
              <a:rPr lang="en-US" dirty="0"/>
              <a:t>ation in the Last 6 Months – On Target!</a:t>
            </a:r>
          </a:p>
        </p:txBody>
      </p:sp>
      <p:sp>
        <p:nvSpPr>
          <p:cNvPr id="4" name="Slide Number Placeholder 3">
            <a:extLst>
              <a:ext uri="{FF2B5EF4-FFF2-40B4-BE49-F238E27FC236}">
                <a16:creationId xmlns:a16="http://schemas.microsoft.com/office/drawing/2014/main" id="{EB60D90E-8765-0E47-B32E-87271A60AE7A}"/>
              </a:ext>
            </a:extLst>
          </p:cNvPr>
          <p:cNvSpPr>
            <a:spLocks noGrp="1"/>
          </p:cNvSpPr>
          <p:nvPr>
            <p:ph type="sldNum" sz="quarter" idx="12"/>
          </p:nvPr>
        </p:nvSpPr>
        <p:spPr/>
        <p:txBody>
          <a:bodyPr/>
          <a:lstStyle/>
          <a:p>
            <a:fld id="{D9F085D5-EC86-4F6A-B501-C1359CB39116}" type="slidenum">
              <a:rPr lang="en-GB" smtClean="0"/>
              <a:t>50</a:t>
            </a:fld>
            <a:endParaRPr lang="en-GB"/>
          </a:p>
        </p:txBody>
      </p:sp>
      <p:sp>
        <p:nvSpPr>
          <p:cNvPr id="8" name="TextBox 7">
            <a:extLst>
              <a:ext uri="{FF2B5EF4-FFF2-40B4-BE49-F238E27FC236}">
                <a16:creationId xmlns:a16="http://schemas.microsoft.com/office/drawing/2014/main" id="{58D59894-2AC2-844C-A482-CFE49B8BC8C0}"/>
              </a:ext>
            </a:extLst>
          </p:cNvPr>
          <p:cNvSpPr txBox="1"/>
          <p:nvPr/>
        </p:nvSpPr>
        <p:spPr>
          <a:xfrm>
            <a:off x="6498771" y="6499290"/>
            <a:ext cx="5042406" cy="276999"/>
          </a:xfrm>
          <a:prstGeom prst="rect">
            <a:avLst/>
          </a:prstGeom>
          <a:noFill/>
        </p:spPr>
        <p:txBody>
          <a:bodyPr wrap="none" rtlCol="0">
            <a:spAutoFit/>
          </a:bodyPr>
          <a:lstStyle/>
          <a:p>
            <a:r>
              <a:rPr lang="en-US" sz="1200" dirty="0"/>
              <a:t>Source: https://</a:t>
            </a:r>
            <a:r>
              <a:rPr lang="en-US" sz="1200" dirty="0" err="1"/>
              <a:t>www.nytimes.com</a:t>
            </a:r>
            <a:r>
              <a:rPr lang="en-US" sz="1200" dirty="0"/>
              <a:t>/2023/01/13/opinion/cpi-inflation-</a:t>
            </a:r>
            <a:r>
              <a:rPr lang="en-US" sz="1200" dirty="0" err="1"/>
              <a:t>fed.html</a:t>
            </a:r>
            <a:endParaRPr lang="en-US" sz="1200" dirty="0"/>
          </a:p>
        </p:txBody>
      </p:sp>
    </p:spTree>
    <p:extLst>
      <p:ext uri="{BB962C8B-B14F-4D97-AF65-F5344CB8AC3E}">
        <p14:creationId xmlns:p14="http://schemas.microsoft.com/office/powerpoint/2010/main" val="2833745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1AEF8B8D-0977-284C-BB9C-730B93C25C30}"/>
              </a:ext>
            </a:extLst>
          </p:cNvPr>
          <p:cNvPicPr>
            <a:picLocks noGrp="1" noChangeAspect="1"/>
          </p:cNvPicPr>
          <p:nvPr>
            <p:ph idx="1"/>
          </p:nvPr>
        </p:nvPicPr>
        <p:blipFill>
          <a:blip r:embed="rId2"/>
          <a:srcRect/>
          <a:stretch/>
        </p:blipFill>
        <p:spPr>
          <a:xfrm>
            <a:off x="4184533" y="203165"/>
            <a:ext cx="6590759" cy="6392186"/>
          </a:xfrm>
        </p:spPr>
      </p:pic>
      <p:sp>
        <p:nvSpPr>
          <p:cNvPr id="2" name="Title 1">
            <a:extLst>
              <a:ext uri="{FF2B5EF4-FFF2-40B4-BE49-F238E27FC236}">
                <a16:creationId xmlns:a16="http://schemas.microsoft.com/office/drawing/2014/main" id="{51052685-0CC0-4C48-9C48-085BE27C9709}"/>
              </a:ext>
            </a:extLst>
          </p:cNvPr>
          <p:cNvSpPr>
            <a:spLocks noGrp="1"/>
          </p:cNvSpPr>
          <p:nvPr>
            <p:ph type="title"/>
          </p:nvPr>
        </p:nvSpPr>
        <p:spPr>
          <a:xfrm>
            <a:off x="806668" y="0"/>
            <a:ext cx="10515600" cy="1325563"/>
          </a:xfrm>
        </p:spPr>
        <p:txBody>
          <a:bodyPr/>
          <a:lstStyle/>
          <a:p>
            <a:r>
              <a:rPr lang="en-US" dirty="0">
                <a:solidFill>
                  <a:schemeClr val="bg1"/>
                </a:solidFill>
              </a:rPr>
              <a:t>Wh</a:t>
            </a:r>
            <a:r>
              <a:rPr lang="en-US" dirty="0"/>
              <a:t>ich Prices?</a:t>
            </a:r>
          </a:p>
        </p:txBody>
      </p:sp>
      <p:sp>
        <p:nvSpPr>
          <p:cNvPr id="4" name="Slide Number Placeholder 3">
            <a:extLst>
              <a:ext uri="{FF2B5EF4-FFF2-40B4-BE49-F238E27FC236}">
                <a16:creationId xmlns:a16="http://schemas.microsoft.com/office/drawing/2014/main" id="{4CFC5975-D3B9-E94E-9A11-2367478C066F}"/>
              </a:ext>
            </a:extLst>
          </p:cNvPr>
          <p:cNvSpPr>
            <a:spLocks noGrp="1"/>
          </p:cNvSpPr>
          <p:nvPr>
            <p:ph type="sldNum" sz="quarter" idx="12"/>
          </p:nvPr>
        </p:nvSpPr>
        <p:spPr/>
        <p:txBody>
          <a:bodyPr/>
          <a:lstStyle/>
          <a:p>
            <a:fld id="{D9F085D5-EC86-4F6A-B501-C1359CB39116}" type="slidenum">
              <a:rPr lang="en-GB" smtClean="0"/>
              <a:t>51</a:t>
            </a:fld>
            <a:endParaRPr lang="en-GB"/>
          </a:p>
        </p:txBody>
      </p:sp>
      <p:sp>
        <p:nvSpPr>
          <p:cNvPr id="3" name="TextBox 2">
            <a:extLst>
              <a:ext uri="{FF2B5EF4-FFF2-40B4-BE49-F238E27FC236}">
                <a16:creationId xmlns:a16="http://schemas.microsoft.com/office/drawing/2014/main" id="{6F8CF491-1994-6B48-90F7-63B2AD401FC8}"/>
              </a:ext>
            </a:extLst>
          </p:cNvPr>
          <p:cNvSpPr txBox="1"/>
          <p:nvPr/>
        </p:nvSpPr>
        <p:spPr>
          <a:xfrm>
            <a:off x="576759" y="2483129"/>
            <a:ext cx="1641668" cy="923330"/>
          </a:xfrm>
          <a:prstGeom prst="rect">
            <a:avLst/>
          </a:prstGeom>
          <a:noFill/>
        </p:spPr>
        <p:txBody>
          <a:bodyPr wrap="none" rtlCol="0">
            <a:spAutoFit/>
          </a:bodyPr>
          <a:lstStyle/>
          <a:p>
            <a:r>
              <a:rPr lang="en-US" dirty="0"/>
              <a:t>Oct-Nov:  +0.10</a:t>
            </a:r>
          </a:p>
          <a:p>
            <a:endParaRPr lang="en-US" dirty="0"/>
          </a:p>
          <a:p>
            <a:r>
              <a:rPr lang="en-US" dirty="0"/>
              <a:t>Nov-Dec: -0.08</a:t>
            </a:r>
          </a:p>
        </p:txBody>
      </p:sp>
      <p:sp>
        <p:nvSpPr>
          <p:cNvPr id="5" name="TextBox 4">
            <a:extLst>
              <a:ext uri="{FF2B5EF4-FFF2-40B4-BE49-F238E27FC236}">
                <a16:creationId xmlns:a16="http://schemas.microsoft.com/office/drawing/2014/main" id="{8E266FF7-47B3-CB40-916E-698ACB546E90}"/>
              </a:ext>
            </a:extLst>
          </p:cNvPr>
          <p:cNvSpPr txBox="1"/>
          <p:nvPr/>
        </p:nvSpPr>
        <p:spPr>
          <a:xfrm>
            <a:off x="4240176" y="630123"/>
            <a:ext cx="652807" cy="369332"/>
          </a:xfrm>
          <a:prstGeom prst="rect">
            <a:avLst/>
          </a:prstGeom>
          <a:noFill/>
        </p:spPr>
        <p:txBody>
          <a:bodyPr wrap="none" rtlCol="0">
            <a:spAutoFit/>
          </a:bodyPr>
          <a:lstStyle/>
          <a:p>
            <a:r>
              <a:rPr lang="en-US" dirty="0"/>
              <a:t>Food</a:t>
            </a:r>
          </a:p>
        </p:txBody>
      </p:sp>
      <p:cxnSp>
        <p:nvCxnSpPr>
          <p:cNvPr id="7" name="Straight Connector 6">
            <a:extLst>
              <a:ext uri="{FF2B5EF4-FFF2-40B4-BE49-F238E27FC236}">
                <a16:creationId xmlns:a16="http://schemas.microsoft.com/office/drawing/2014/main" id="{8A599650-84F3-BC48-B0AC-332713073922}"/>
              </a:ext>
            </a:extLst>
          </p:cNvPr>
          <p:cNvCxnSpPr/>
          <p:nvPr/>
        </p:nvCxnSpPr>
        <p:spPr>
          <a:xfrm>
            <a:off x="4908331" y="819807"/>
            <a:ext cx="651641" cy="0"/>
          </a:xfrm>
          <a:prstGeom prst="line">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2748B32-3916-0B41-AEFA-47DC023785F9}"/>
              </a:ext>
            </a:extLst>
          </p:cNvPr>
          <p:cNvSpPr txBox="1"/>
          <p:nvPr/>
        </p:nvSpPr>
        <p:spPr>
          <a:xfrm>
            <a:off x="11399903" y="4695513"/>
            <a:ext cx="652807" cy="369332"/>
          </a:xfrm>
          <a:prstGeom prst="rect">
            <a:avLst/>
          </a:prstGeom>
          <a:noFill/>
        </p:spPr>
        <p:txBody>
          <a:bodyPr wrap="square" rtlCol="0">
            <a:spAutoFit/>
          </a:bodyPr>
          <a:lstStyle/>
          <a:p>
            <a:r>
              <a:rPr lang="en-US" dirty="0"/>
              <a:t>Food</a:t>
            </a:r>
          </a:p>
        </p:txBody>
      </p:sp>
      <p:cxnSp>
        <p:nvCxnSpPr>
          <p:cNvPr id="10" name="Straight Connector 9">
            <a:extLst>
              <a:ext uri="{FF2B5EF4-FFF2-40B4-BE49-F238E27FC236}">
                <a16:creationId xmlns:a16="http://schemas.microsoft.com/office/drawing/2014/main" id="{C8CEBFFD-4DCD-8444-BD3F-7BAF1C705E4C}"/>
              </a:ext>
            </a:extLst>
          </p:cNvPr>
          <p:cNvCxnSpPr>
            <a:cxnSpLocks/>
          </p:cNvCxnSpPr>
          <p:nvPr/>
        </p:nvCxnSpPr>
        <p:spPr>
          <a:xfrm flipH="1">
            <a:off x="10678833" y="4880179"/>
            <a:ext cx="721070" cy="0"/>
          </a:xfrm>
          <a:prstGeom prst="line">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E3618C7-A124-F84D-A739-133853AC7B1C}"/>
              </a:ext>
            </a:extLst>
          </p:cNvPr>
          <p:cNvSpPr/>
          <p:nvPr/>
        </p:nvSpPr>
        <p:spPr>
          <a:xfrm>
            <a:off x="8643257" y="4561114"/>
            <a:ext cx="1883229" cy="4898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136BB98-D22C-9B4C-A28E-98B20399BF4B}"/>
              </a:ext>
            </a:extLst>
          </p:cNvPr>
          <p:cNvSpPr txBox="1"/>
          <p:nvPr/>
        </p:nvSpPr>
        <p:spPr>
          <a:xfrm>
            <a:off x="11089112" y="5462869"/>
            <a:ext cx="652807" cy="369332"/>
          </a:xfrm>
          <a:prstGeom prst="rect">
            <a:avLst/>
          </a:prstGeom>
          <a:noFill/>
        </p:spPr>
        <p:txBody>
          <a:bodyPr wrap="square" rtlCol="0">
            <a:spAutoFit/>
          </a:bodyPr>
          <a:lstStyle/>
          <a:p>
            <a:r>
              <a:rPr lang="en-US" dirty="0"/>
              <a:t>Gas</a:t>
            </a:r>
          </a:p>
        </p:txBody>
      </p:sp>
      <p:cxnSp>
        <p:nvCxnSpPr>
          <p:cNvPr id="14" name="Straight Connector 13">
            <a:extLst>
              <a:ext uri="{FF2B5EF4-FFF2-40B4-BE49-F238E27FC236}">
                <a16:creationId xmlns:a16="http://schemas.microsoft.com/office/drawing/2014/main" id="{B2416EEE-B2DA-2A44-935E-93847DBF4966}"/>
              </a:ext>
            </a:extLst>
          </p:cNvPr>
          <p:cNvCxnSpPr>
            <a:cxnSpLocks/>
          </p:cNvCxnSpPr>
          <p:nvPr/>
        </p:nvCxnSpPr>
        <p:spPr>
          <a:xfrm flipH="1">
            <a:off x="10368042" y="5647535"/>
            <a:ext cx="721070" cy="0"/>
          </a:xfrm>
          <a:prstGeom prst="line">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135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CD3E-8E5A-4444-8DBA-C9D84358B77D}"/>
              </a:ext>
            </a:extLst>
          </p:cNvPr>
          <p:cNvSpPr>
            <a:spLocks noGrp="1"/>
          </p:cNvSpPr>
          <p:nvPr>
            <p:ph type="title"/>
          </p:nvPr>
        </p:nvSpPr>
        <p:spPr>
          <a:xfrm>
            <a:off x="745600" y="0"/>
            <a:ext cx="10515600" cy="1325563"/>
          </a:xfrm>
        </p:spPr>
        <p:txBody>
          <a:bodyPr/>
          <a:lstStyle/>
          <a:p>
            <a:r>
              <a:rPr lang="en-US" dirty="0">
                <a:solidFill>
                  <a:schemeClr val="bg1"/>
                </a:solidFill>
              </a:rPr>
              <a:t>Gas</a:t>
            </a:r>
            <a:r>
              <a:rPr lang="en-US" dirty="0"/>
              <a:t> Prices: National Average at the Pump</a:t>
            </a:r>
          </a:p>
        </p:txBody>
      </p:sp>
      <p:pic>
        <p:nvPicPr>
          <p:cNvPr id="6" name="Content Placeholder 5">
            <a:extLst>
              <a:ext uri="{FF2B5EF4-FFF2-40B4-BE49-F238E27FC236}">
                <a16:creationId xmlns:a16="http://schemas.microsoft.com/office/drawing/2014/main" id="{12CEA2F0-CC6D-D44B-9C8B-DA7C4DD14882}"/>
              </a:ext>
            </a:extLst>
          </p:cNvPr>
          <p:cNvPicPr>
            <a:picLocks noGrp="1" noChangeAspect="1"/>
          </p:cNvPicPr>
          <p:nvPr>
            <p:ph idx="1"/>
          </p:nvPr>
        </p:nvPicPr>
        <p:blipFill>
          <a:blip r:embed="rId2" r:link="rId3"/>
          <a:srcRect/>
          <a:stretch>
            <a:fillRect/>
          </a:stretch>
        </p:blipFill>
        <p:spPr>
          <a:xfrm>
            <a:off x="1072985" y="1136118"/>
            <a:ext cx="10188214" cy="5094107"/>
          </a:xfrm>
        </p:spPr>
      </p:pic>
      <p:sp>
        <p:nvSpPr>
          <p:cNvPr id="4" name="Slide Number Placeholder 3">
            <a:extLst>
              <a:ext uri="{FF2B5EF4-FFF2-40B4-BE49-F238E27FC236}">
                <a16:creationId xmlns:a16="http://schemas.microsoft.com/office/drawing/2014/main" id="{54E7D49B-1F8B-0D4C-8934-42AF75CF17DA}"/>
              </a:ext>
            </a:extLst>
          </p:cNvPr>
          <p:cNvSpPr>
            <a:spLocks noGrp="1"/>
          </p:cNvSpPr>
          <p:nvPr>
            <p:ph type="sldNum" sz="quarter" idx="12"/>
          </p:nvPr>
        </p:nvSpPr>
        <p:spPr/>
        <p:txBody>
          <a:bodyPr/>
          <a:lstStyle/>
          <a:p>
            <a:fld id="{D9F085D5-EC86-4F6A-B501-C1359CB39116}" type="slidenum">
              <a:rPr lang="en-GB" smtClean="0"/>
              <a:t>52</a:t>
            </a:fld>
            <a:endParaRPr lang="en-GB"/>
          </a:p>
        </p:txBody>
      </p:sp>
      <p:sp>
        <p:nvSpPr>
          <p:cNvPr id="3" name="TextBox 2">
            <a:extLst>
              <a:ext uri="{FF2B5EF4-FFF2-40B4-BE49-F238E27FC236}">
                <a16:creationId xmlns:a16="http://schemas.microsoft.com/office/drawing/2014/main" id="{0C84808B-9A6C-2448-A33F-63B20B21916B}"/>
              </a:ext>
            </a:extLst>
          </p:cNvPr>
          <p:cNvSpPr txBox="1"/>
          <p:nvPr/>
        </p:nvSpPr>
        <p:spPr>
          <a:xfrm>
            <a:off x="2701159" y="1534510"/>
            <a:ext cx="3541995" cy="1200329"/>
          </a:xfrm>
          <a:prstGeom prst="rect">
            <a:avLst/>
          </a:prstGeom>
          <a:noFill/>
        </p:spPr>
        <p:txBody>
          <a:bodyPr wrap="none" rtlCol="0">
            <a:spAutoFit/>
          </a:bodyPr>
          <a:lstStyle/>
          <a:p>
            <a:r>
              <a:rPr lang="en-US" dirty="0"/>
              <a:t>Why rising?</a:t>
            </a:r>
          </a:p>
          <a:p>
            <a:endParaRPr lang="en-US" dirty="0"/>
          </a:p>
          <a:p>
            <a:r>
              <a:rPr lang="en-US" dirty="0"/>
              <a:t>Refinery outages.</a:t>
            </a:r>
          </a:p>
          <a:p>
            <a:r>
              <a:rPr lang="en-US" dirty="0"/>
              <a:t>No more from strategic oil reserves.</a:t>
            </a:r>
          </a:p>
        </p:txBody>
      </p:sp>
    </p:spTree>
    <p:extLst>
      <p:ext uri="{BB962C8B-B14F-4D97-AF65-F5344CB8AC3E}">
        <p14:creationId xmlns:p14="http://schemas.microsoft.com/office/powerpoint/2010/main" val="32017847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05A7-FBD0-1443-964B-6AA96A4678B8}"/>
              </a:ext>
            </a:extLst>
          </p:cNvPr>
          <p:cNvSpPr>
            <a:spLocks noGrp="1"/>
          </p:cNvSpPr>
          <p:nvPr>
            <p:ph type="title"/>
          </p:nvPr>
        </p:nvSpPr>
        <p:spPr>
          <a:xfrm>
            <a:off x="771294" y="0"/>
            <a:ext cx="10515600" cy="1325563"/>
          </a:xfrm>
        </p:spPr>
        <p:txBody>
          <a:bodyPr/>
          <a:lstStyle/>
          <a:p>
            <a:r>
              <a:rPr lang="en-US" dirty="0">
                <a:solidFill>
                  <a:schemeClr val="bg1"/>
                </a:solidFill>
              </a:rPr>
              <a:t>Foo</a:t>
            </a:r>
            <a:r>
              <a:rPr lang="en-US" dirty="0"/>
              <a:t>d Costs Continue Are Falling – but not Eggs</a:t>
            </a:r>
          </a:p>
        </p:txBody>
      </p:sp>
      <p:pic>
        <p:nvPicPr>
          <p:cNvPr id="7" name="Content Placeholder 6">
            <a:extLst>
              <a:ext uri="{FF2B5EF4-FFF2-40B4-BE49-F238E27FC236}">
                <a16:creationId xmlns:a16="http://schemas.microsoft.com/office/drawing/2014/main" id="{AFA611C2-045A-AB40-9848-9D4A1FCF004F}"/>
              </a:ext>
            </a:extLst>
          </p:cNvPr>
          <p:cNvPicPr>
            <a:picLocks noGrp="1" noChangeAspect="1"/>
          </p:cNvPicPr>
          <p:nvPr>
            <p:ph idx="1"/>
          </p:nvPr>
        </p:nvPicPr>
        <p:blipFill>
          <a:blip r:embed="rId2"/>
          <a:srcRect/>
          <a:stretch/>
        </p:blipFill>
        <p:spPr>
          <a:xfrm>
            <a:off x="1066800" y="1201026"/>
            <a:ext cx="10058400" cy="5029200"/>
          </a:xfrm>
        </p:spPr>
      </p:pic>
      <p:sp>
        <p:nvSpPr>
          <p:cNvPr id="4" name="Slide Number Placeholder 3">
            <a:extLst>
              <a:ext uri="{FF2B5EF4-FFF2-40B4-BE49-F238E27FC236}">
                <a16:creationId xmlns:a16="http://schemas.microsoft.com/office/drawing/2014/main" id="{DBF53E48-3241-F74A-96DB-ACC29DE0872C}"/>
              </a:ext>
            </a:extLst>
          </p:cNvPr>
          <p:cNvSpPr>
            <a:spLocks noGrp="1"/>
          </p:cNvSpPr>
          <p:nvPr>
            <p:ph type="sldNum" sz="quarter" idx="12"/>
          </p:nvPr>
        </p:nvSpPr>
        <p:spPr/>
        <p:txBody>
          <a:bodyPr/>
          <a:lstStyle/>
          <a:p>
            <a:fld id="{D9F085D5-EC86-4F6A-B501-C1359CB39116}" type="slidenum">
              <a:rPr lang="en-GB" smtClean="0"/>
              <a:t>53</a:t>
            </a:fld>
            <a:endParaRPr lang="en-GB"/>
          </a:p>
        </p:txBody>
      </p:sp>
      <p:sp>
        <p:nvSpPr>
          <p:cNvPr id="3" name="TextBox 2">
            <a:extLst>
              <a:ext uri="{FF2B5EF4-FFF2-40B4-BE49-F238E27FC236}">
                <a16:creationId xmlns:a16="http://schemas.microsoft.com/office/drawing/2014/main" id="{5EA69CAD-9913-374F-B7A8-918D1B9137B6}"/>
              </a:ext>
            </a:extLst>
          </p:cNvPr>
          <p:cNvSpPr txBox="1"/>
          <p:nvPr/>
        </p:nvSpPr>
        <p:spPr>
          <a:xfrm>
            <a:off x="2322786" y="1954924"/>
            <a:ext cx="3363421" cy="646331"/>
          </a:xfrm>
          <a:prstGeom prst="rect">
            <a:avLst/>
          </a:prstGeom>
          <a:noFill/>
        </p:spPr>
        <p:txBody>
          <a:bodyPr wrap="none" rtlCol="0">
            <a:spAutoFit/>
          </a:bodyPr>
          <a:lstStyle/>
          <a:p>
            <a:r>
              <a:rPr lang="en-US" dirty="0"/>
              <a:t>Food at home: 		11.8</a:t>
            </a:r>
          </a:p>
          <a:p>
            <a:r>
              <a:rPr lang="en-US" dirty="0"/>
              <a:t>Food away from home:	  8.3</a:t>
            </a:r>
          </a:p>
        </p:txBody>
      </p:sp>
    </p:spTree>
    <p:extLst>
      <p:ext uri="{BB962C8B-B14F-4D97-AF65-F5344CB8AC3E}">
        <p14:creationId xmlns:p14="http://schemas.microsoft.com/office/powerpoint/2010/main" val="25545910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23A8-7FBD-FE4E-8CBD-8D17D401FD88}"/>
              </a:ext>
            </a:extLst>
          </p:cNvPr>
          <p:cNvSpPr>
            <a:spLocks noGrp="1"/>
          </p:cNvSpPr>
          <p:nvPr>
            <p:ph type="title"/>
          </p:nvPr>
        </p:nvSpPr>
        <p:spPr>
          <a:xfrm>
            <a:off x="723899" y="0"/>
            <a:ext cx="10515600" cy="1325563"/>
          </a:xfrm>
        </p:spPr>
        <p:txBody>
          <a:bodyPr/>
          <a:lstStyle/>
          <a:p>
            <a:r>
              <a:rPr lang="en-US" dirty="0">
                <a:solidFill>
                  <a:schemeClr val="bg1"/>
                </a:solidFill>
              </a:rPr>
              <a:t>Sup</a:t>
            </a:r>
            <a:r>
              <a:rPr lang="en-US" dirty="0"/>
              <a:t>ply Chains</a:t>
            </a:r>
          </a:p>
        </p:txBody>
      </p:sp>
      <p:sp>
        <p:nvSpPr>
          <p:cNvPr id="4" name="Slide Number Placeholder 3">
            <a:extLst>
              <a:ext uri="{FF2B5EF4-FFF2-40B4-BE49-F238E27FC236}">
                <a16:creationId xmlns:a16="http://schemas.microsoft.com/office/drawing/2014/main" id="{72828606-6940-2342-BAB8-215E2FC37C49}"/>
              </a:ext>
            </a:extLst>
          </p:cNvPr>
          <p:cNvSpPr>
            <a:spLocks noGrp="1"/>
          </p:cNvSpPr>
          <p:nvPr>
            <p:ph type="sldNum" sz="quarter" idx="12"/>
          </p:nvPr>
        </p:nvSpPr>
        <p:spPr/>
        <p:txBody>
          <a:bodyPr/>
          <a:lstStyle/>
          <a:p>
            <a:fld id="{D9F085D5-EC86-4F6A-B501-C1359CB39116}" type="slidenum">
              <a:rPr lang="en-GB" smtClean="0"/>
              <a:t>54</a:t>
            </a:fld>
            <a:endParaRPr lang="en-GB"/>
          </a:p>
        </p:txBody>
      </p:sp>
      <p:pic>
        <p:nvPicPr>
          <p:cNvPr id="12" name="Content Placeholder 11">
            <a:extLst>
              <a:ext uri="{FF2B5EF4-FFF2-40B4-BE49-F238E27FC236}">
                <a16:creationId xmlns:a16="http://schemas.microsoft.com/office/drawing/2014/main" id="{C42B8B70-0A9E-0543-9930-D1B7CBED860F}"/>
              </a:ext>
            </a:extLst>
          </p:cNvPr>
          <p:cNvPicPr>
            <a:picLocks noGrp="1" noChangeAspect="1"/>
          </p:cNvPicPr>
          <p:nvPr>
            <p:ph idx="1"/>
          </p:nvPr>
        </p:nvPicPr>
        <p:blipFill>
          <a:blip r:embed="rId2" r:link="rId3"/>
          <a:srcRect/>
          <a:stretch>
            <a:fillRect/>
          </a:stretch>
        </p:blipFill>
        <p:spPr>
          <a:xfrm>
            <a:off x="1191337" y="1190596"/>
            <a:ext cx="10048162" cy="5024081"/>
          </a:xfrm>
        </p:spPr>
      </p:pic>
    </p:spTree>
    <p:extLst>
      <p:ext uri="{BB962C8B-B14F-4D97-AF65-F5344CB8AC3E}">
        <p14:creationId xmlns:p14="http://schemas.microsoft.com/office/powerpoint/2010/main" val="4970778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14697-759D-3267-96E2-1EE9F2FBF14C}"/>
              </a:ext>
            </a:extLst>
          </p:cNvPr>
          <p:cNvSpPr>
            <a:spLocks noGrp="1"/>
          </p:cNvSpPr>
          <p:nvPr>
            <p:ph type="title"/>
          </p:nvPr>
        </p:nvSpPr>
        <p:spPr/>
        <p:txBody>
          <a:bodyPr/>
          <a:lstStyle/>
          <a:p>
            <a:r>
              <a:rPr lang="en-US" dirty="0"/>
              <a:t>Global Evidence</a:t>
            </a:r>
          </a:p>
        </p:txBody>
      </p:sp>
      <p:sp>
        <p:nvSpPr>
          <p:cNvPr id="3" name="Text Placeholder 2">
            <a:extLst>
              <a:ext uri="{FF2B5EF4-FFF2-40B4-BE49-F238E27FC236}">
                <a16:creationId xmlns:a16="http://schemas.microsoft.com/office/drawing/2014/main" id="{C57628F7-B737-ADB2-6949-03AA359195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D38138-4679-E118-48A4-398F85096819}"/>
              </a:ext>
            </a:extLst>
          </p:cNvPr>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31625732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9A91-17AA-A774-1F45-856391680D51}"/>
              </a:ext>
            </a:extLst>
          </p:cNvPr>
          <p:cNvSpPr>
            <a:spLocks noGrp="1"/>
          </p:cNvSpPr>
          <p:nvPr>
            <p:ph type="title"/>
          </p:nvPr>
        </p:nvSpPr>
        <p:spPr>
          <a:xfrm>
            <a:off x="827690" y="0"/>
            <a:ext cx="10515600" cy="1325563"/>
          </a:xfrm>
        </p:spPr>
        <p:txBody>
          <a:bodyPr/>
          <a:lstStyle/>
          <a:p>
            <a:r>
              <a:rPr lang="en-US" dirty="0">
                <a:solidFill>
                  <a:schemeClr val="bg1"/>
                </a:solidFill>
              </a:rPr>
              <a:t>Infl</a:t>
            </a:r>
            <a:r>
              <a:rPr lang="en-US" dirty="0"/>
              <a:t>ation: Not just a US Problem</a:t>
            </a:r>
          </a:p>
        </p:txBody>
      </p:sp>
      <p:pic>
        <p:nvPicPr>
          <p:cNvPr id="6" name="Content Placeholder 5" descr="A red and white map&#10;&#10;Description automatically generated with low confidence">
            <a:extLst>
              <a:ext uri="{FF2B5EF4-FFF2-40B4-BE49-F238E27FC236}">
                <a16:creationId xmlns:a16="http://schemas.microsoft.com/office/drawing/2014/main" id="{66ED2581-8576-1498-31F8-06DB47304E12}"/>
              </a:ext>
            </a:extLst>
          </p:cNvPr>
          <p:cNvPicPr>
            <a:picLocks noGrp="1" noChangeAspect="1"/>
          </p:cNvPicPr>
          <p:nvPr>
            <p:ph idx="1"/>
          </p:nvPr>
        </p:nvPicPr>
        <p:blipFill>
          <a:blip r:embed="rId2"/>
          <a:stretch>
            <a:fillRect/>
          </a:stretch>
        </p:blipFill>
        <p:spPr>
          <a:xfrm>
            <a:off x="1912073" y="987915"/>
            <a:ext cx="8367853" cy="5242311"/>
          </a:xfrm>
        </p:spPr>
      </p:pic>
      <p:sp>
        <p:nvSpPr>
          <p:cNvPr id="4" name="Slide Number Placeholder 3">
            <a:extLst>
              <a:ext uri="{FF2B5EF4-FFF2-40B4-BE49-F238E27FC236}">
                <a16:creationId xmlns:a16="http://schemas.microsoft.com/office/drawing/2014/main" id="{1628120A-AAA5-00FA-47FC-A9D6CAF3F9E4}"/>
              </a:ext>
            </a:extLst>
          </p:cNvPr>
          <p:cNvSpPr>
            <a:spLocks noGrp="1"/>
          </p:cNvSpPr>
          <p:nvPr>
            <p:ph type="sldNum" sz="quarter" idx="12"/>
          </p:nvPr>
        </p:nvSpPr>
        <p:spPr/>
        <p:txBody>
          <a:bodyPr/>
          <a:lstStyle/>
          <a:p>
            <a:fld id="{D9F085D5-EC86-4F6A-B501-C1359CB39116}" type="slidenum">
              <a:rPr lang="en-GB" smtClean="0"/>
              <a:t>56</a:t>
            </a:fld>
            <a:endParaRPr lang="en-GB"/>
          </a:p>
        </p:txBody>
      </p:sp>
      <p:sp>
        <p:nvSpPr>
          <p:cNvPr id="7" name="TextBox 6">
            <a:extLst>
              <a:ext uri="{FF2B5EF4-FFF2-40B4-BE49-F238E27FC236}">
                <a16:creationId xmlns:a16="http://schemas.microsoft.com/office/drawing/2014/main" id="{98040C43-4D25-DB99-E13F-4F352671B9CF}"/>
              </a:ext>
            </a:extLst>
          </p:cNvPr>
          <p:cNvSpPr txBox="1"/>
          <p:nvPr/>
        </p:nvSpPr>
        <p:spPr>
          <a:xfrm>
            <a:off x="398073" y="3204217"/>
            <a:ext cx="2440092" cy="3139321"/>
          </a:xfrm>
          <a:prstGeom prst="rect">
            <a:avLst/>
          </a:prstGeom>
          <a:noFill/>
        </p:spPr>
        <p:txBody>
          <a:bodyPr wrap="none" rtlCol="0">
            <a:spAutoFit/>
          </a:bodyPr>
          <a:lstStyle/>
          <a:p>
            <a:r>
              <a:rPr lang="en-US" dirty="0"/>
              <a:t>United States:	8.5</a:t>
            </a:r>
          </a:p>
          <a:p>
            <a:endParaRPr lang="en-US" dirty="0"/>
          </a:p>
          <a:p>
            <a:r>
              <a:rPr lang="en-US" dirty="0"/>
              <a:t>Netherlands:	12.0</a:t>
            </a:r>
          </a:p>
          <a:p>
            <a:r>
              <a:rPr lang="en-US" dirty="0"/>
              <a:t>Spain:		10.4</a:t>
            </a:r>
          </a:p>
          <a:p>
            <a:r>
              <a:rPr lang="en-US" dirty="0"/>
              <a:t>United Kingdom:	10.1</a:t>
            </a:r>
          </a:p>
          <a:p>
            <a:r>
              <a:rPr lang="en-US" dirty="0"/>
              <a:t>Denmark:		8.9</a:t>
            </a:r>
          </a:p>
          <a:p>
            <a:r>
              <a:rPr lang="en-US" dirty="0"/>
              <a:t>Sweden:		8.5</a:t>
            </a:r>
          </a:p>
          <a:p>
            <a:r>
              <a:rPr lang="en-US" dirty="0"/>
              <a:t>Germany:		7.9</a:t>
            </a:r>
          </a:p>
          <a:p>
            <a:r>
              <a:rPr lang="en-US" dirty="0"/>
              <a:t>Norway:		6.5</a:t>
            </a:r>
          </a:p>
          <a:p>
            <a:r>
              <a:rPr lang="en-US" dirty="0"/>
              <a:t>France:		5.8</a:t>
            </a:r>
          </a:p>
          <a:p>
            <a:endParaRPr lang="en-US" dirty="0"/>
          </a:p>
        </p:txBody>
      </p:sp>
      <p:sp>
        <p:nvSpPr>
          <p:cNvPr id="3" name="TextBox 2">
            <a:extLst>
              <a:ext uri="{FF2B5EF4-FFF2-40B4-BE49-F238E27FC236}">
                <a16:creationId xmlns:a16="http://schemas.microsoft.com/office/drawing/2014/main" id="{8BF1BBF2-5679-A9C0-38BC-A38D9B257D73}"/>
              </a:ext>
            </a:extLst>
          </p:cNvPr>
          <p:cNvSpPr txBox="1"/>
          <p:nvPr/>
        </p:nvSpPr>
        <p:spPr>
          <a:xfrm>
            <a:off x="8649598" y="6456851"/>
            <a:ext cx="2704202" cy="276999"/>
          </a:xfrm>
          <a:prstGeom prst="rect">
            <a:avLst/>
          </a:prstGeom>
          <a:noFill/>
        </p:spPr>
        <p:txBody>
          <a:bodyPr wrap="none" rtlCol="0">
            <a:spAutoFit/>
          </a:bodyPr>
          <a:lstStyle/>
          <a:p>
            <a:r>
              <a:rPr lang="en-US" sz="1200" dirty="0"/>
              <a:t>Source: </a:t>
            </a:r>
            <a:r>
              <a:rPr lang="en-US" sz="1200" dirty="0" err="1"/>
              <a:t>TradingEconomics.com</a:t>
            </a:r>
            <a:r>
              <a:rPr lang="en-US" sz="1200" dirty="0"/>
              <a:t>, 9/12/22</a:t>
            </a:r>
          </a:p>
        </p:txBody>
      </p:sp>
    </p:spTree>
    <p:extLst>
      <p:ext uri="{BB962C8B-B14F-4D97-AF65-F5344CB8AC3E}">
        <p14:creationId xmlns:p14="http://schemas.microsoft.com/office/powerpoint/2010/main" val="1090451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2E767-0626-3E4A-A6DD-7B199B2C3E73}"/>
              </a:ext>
            </a:extLst>
          </p:cNvPr>
          <p:cNvSpPr>
            <a:spLocks noGrp="1"/>
          </p:cNvSpPr>
          <p:nvPr>
            <p:ph type="title"/>
          </p:nvPr>
        </p:nvSpPr>
        <p:spPr>
          <a:xfrm>
            <a:off x="741949" y="0"/>
            <a:ext cx="10515600" cy="1325563"/>
          </a:xfrm>
        </p:spPr>
        <p:txBody>
          <a:bodyPr/>
          <a:lstStyle/>
          <a:p>
            <a:r>
              <a:rPr lang="en-US" dirty="0">
                <a:solidFill>
                  <a:schemeClr val="bg1"/>
                </a:solidFill>
              </a:rPr>
              <a:t>Imp</a:t>
            </a:r>
            <a:r>
              <a:rPr lang="en-US" dirty="0"/>
              <a:t>ort Prices Are Elevated</a:t>
            </a:r>
          </a:p>
        </p:txBody>
      </p:sp>
      <p:sp>
        <p:nvSpPr>
          <p:cNvPr id="4" name="Slide Number Placeholder 3">
            <a:extLst>
              <a:ext uri="{FF2B5EF4-FFF2-40B4-BE49-F238E27FC236}">
                <a16:creationId xmlns:a16="http://schemas.microsoft.com/office/drawing/2014/main" id="{17B1860E-B719-0847-9D31-959DE6EDCA88}"/>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7" name="TextBox 6">
            <a:extLst>
              <a:ext uri="{FF2B5EF4-FFF2-40B4-BE49-F238E27FC236}">
                <a16:creationId xmlns:a16="http://schemas.microsoft.com/office/drawing/2014/main" id="{92C1582C-190B-7F4C-9999-046C4557D663}"/>
              </a:ext>
            </a:extLst>
          </p:cNvPr>
          <p:cNvSpPr txBox="1"/>
          <p:nvPr/>
        </p:nvSpPr>
        <p:spPr>
          <a:xfrm>
            <a:off x="3821723" y="1839050"/>
            <a:ext cx="3647089" cy="369332"/>
          </a:xfrm>
          <a:prstGeom prst="rect">
            <a:avLst/>
          </a:prstGeom>
          <a:noFill/>
        </p:spPr>
        <p:txBody>
          <a:bodyPr wrap="none" rtlCol="0">
            <a:spAutoFit/>
          </a:bodyPr>
          <a:lstStyle/>
          <a:p>
            <a:r>
              <a:rPr lang="en-US" dirty="0"/>
              <a:t>Inflation – Imported Products: 9-10%</a:t>
            </a:r>
          </a:p>
        </p:txBody>
      </p:sp>
      <p:pic>
        <p:nvPicPr>
          <p:cNvPr id="5" name="Picture 4" descr="Chart, line chart&#10;&#10;Description automatically generated">
            <a:extLst>
              <a:ext uri="{FF2B5EF4-FFF2-40B4-BE49-F238E27FC236}">
                <a16:creationId xmlns:a16="http://schemas.microsoft.com/office/drawing/2014/main" id="{B2E4720E-46B0-B547-AA32-45E153F5F7A9}"/>
              </a:ext>
            </a:extLst>
          </p:cNvPr>
          <p:cNvPicPr>
            <a:picLocks noChangeAspect="1"/>
          </p:cNvPicPr>
          <p:nvPr/>
        </p:nvPicPr>
        <p:blipFill>
          <a:blip r:embed="rId2" r:link="rId3"/>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6993781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BA2-C159-2048-8B33-2FBFC767B2A6}"/>
              </a:ext>
            </a:extLst>
          </p:cNvPr>
          <p:cNvSpPr>
            <a:spLocks noGrp="1"/>
          </p:cNvSpPr>
          <p:nvPr>
            <p:ph type="title"/>
          </p:nvPr>
        </p:nvSpPr>
        <p:spPr/>
        <p:txBody>
          <a:bodyPr/>
          <a:lstStyle/>
          <a:p>
            <a:r>
              <a:rPr lang="en-US" dirty="0"/>
              <a:t>Inflation: A Closer Look</a:t>
            </a:r>
          </a:p>
        </p:txBody>
      </p:sp>
      <p:sp>
        <p:nvSpPr>
          <p:cNvPr id="3" name="Text Placeholder 2">
            <a:extLst>
              <a:ext uri="{FF2B5EF4-FFF2-40B4-BE49-F238E27FC236}">
                <a16:creationId xmlns:a16="http://schemas.microsoft.com/office/drawing/2014/main" id="{620DDC87-713F-0F49-B31E-73F6DDC5B9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587431-2867-EB4C-9155-DDF694B341D4}"/>
              </a:ext>
            </a:extLst>
          </p:cNvPr>
          <p:cNvSpPr>
            <a:spLocks noGrp="1"/>
          </p:cNvSpPr>
          <p:nvPr>
            <p:ph type="sldNum" sz="quarter" idx="12"/>
          </p:nvPr>
        </p:nvSpPr>
        <p:spPr/>
        <p:txBody>
          <a:bodyPr/>
          <a:lstStyle/>
          <a:p>
            <a:fld id="{D9F085D5-EC86-4F6A-B501-C1359CB39116}" type="slidenum">
              <a:rPr lang="en-GB" smtClean="0"/>
              <a:t>58</a:t>
            </a:fld>
            <a:endParaRPr lang="en-GB"/>
          </a:p>
        </p:txBody>
      </p:sp>
    </p:spTree>
    <p:extLst>
      <p:ext uri="{BB962C8B-B14F-4D97-AF65-F5344CB8AC3E}">
        <p14:creationId xmlns:p14="http://schemas.microsoft.com/office/powerpoint/2010/main" val="4871230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DB004D-673D-7D4C-A7E3-FB405CB6953D}"/>
              </a:ext>
            </a:extLst>
          </p:cNvPr>
          <p:cNvSpPr>
            <a:spLocks noGrp="1"/>
          </p:cNvSpPr>
          <p:nvPr>
            <p:ph type="sldNum" sz="quarter" idx="12"/>
          </p:nvPr>
        </p:nvSpPr>
        <p:spPr/>
        <p:txBody>
          <a:bodyPr/>
          <a:lstStyle/>
          <a:p>
            <a:fld id="{D9F085D5-EC86-4F6A-B501-C1359CB39116}" type="slidenum">
              <a:rPr lang="en-GB" smtClean="0"/>
              <a:t>59</a:t>
            </a:fld>
            <a:endParaRPr lang="en-GB"/>
          </a:p>
        </p:txBody>
      </p:sp>
      <p:pic>
        <p:nvPicPr>
          <p:cNvPr id="3" name="Picture 2">
            <a:extLst>
              <a:ext uri="{FF2B5EF4-FFF2-40B4-BE49-F238E27FC236}">
                <a16:creationId xmlns:a16="http://schemas.microsoft.com/office/drawing/2014/main" id="{B0C8225D-F2EA-DC46-83B8-28CE97E514F5}"/>
              </a:ext>
            </a:extLst>
          </p:cNvPr>
          <p:cNvPicPr>
            <a:picLocks noChangeAspect="1"/>
          </p:cNvPicPr>
          <p:nvPr/>
        </p:nvPicPr>
        <p:blipFill>
          <a:blip r:embed="rId2"/>
          <a:stretch>
            <a:fillRect/>
          </a:stretch>
        </p:blipFill>
        <p:spPr>
          <a:xfrm>
            <a:off x="1035050" y="762000"/>
            <a:ext cx="10121900" cy="5334000"/>
          </a:xfrm>
          <a:prstGeom prst="rect">
            <a:avLst/>
          </a:prstGeom>
        </p:spPr>
      </p:pic>
      <p:sp>
        <p:nvSpPr>
          <p:cNvPr id="4" name="TextBox 3">
            <a:extLst>
              <a:ext uri="{FF2B5EF4-FFF2-40B4-BE49-F238E27FC236}">
                <a16:creationId xmlns:a16="http://schemas.microsoft.com/office/drawing/2014/main" id="{B6B2D780-7539-8F40-B7AA-F5F140FF7B4E}"/>
              </a:ext>
            </a:extLst>
          </p:cNvPr>
          <p:cNvSpPr txBox="1"/>
          <p:nvPr/>
        </p:nvSpPr>
        <p:spPr>
          <a:xfrm>
            <a:off x="10121326" y="6456851"/>
            <a:ext cx="1484830" cy="276999"/>
          </a:xfrm>
          <a:prstGeom prst="rect">
            <a:avLst/>
          </a:prstGeom>
          <a:noFill/>
        </p:spPr>
        <p:txBody>
          <a:bodyPr wrap="none" rtlCol="0">
            <a:spAutoFit/>
          </a:bodyPr>
          <a:lstStyle/>
          <a:p>
            <a:r>
              <a:rPr lang="en-US" sz="1200" dirty="0"/>
              <a:t>Source: Investopedia</a:t>
            </a:r>
          </a:p>
        </p:txBody>
      </p:sp>
    </p:spTree>
    <p:extLst>
      <p:ext uri="{BB962C8B-B14F-4D97-AF65-F5344CB8AC3E}">
        <p14:creationId xmlns:p14="http://schemas.microsoft.com/office/powerpoint/2010/main" val="2310098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a:xfrm>
            <a:off x="838200" y="1570730"/>
            <a:ext cx="10515600" cy="3330723"/>
          </a:xfrm>
        </p:spPr>
        <p:txBody>
          <a:bodyPr>
            <a:normAutofit fontScale="85000" lnSpcReduction="20000"/>
          </a:bodyPr>
          <a:lstStyle/>
          <a:p>
            <a:r>
              <a:rPr lang="en-US" dirty="0"/>
              <a:t>This slide deck was authored by:</a:t>
            </a:r>
          </a:p>
          <a:p>
            <a:pPr lvl="1"/>
            <a:r>
              <a:rPr lang="en-US" dirty="0"/>
              <a:t>Jon D. Haveman, NEED</a:t>
            </a:r>
          </a:p>
          <a:p>
            <a:pPr lvl="1"/>
            <a:r>
              <a:rPr lang="en-US" dirty="0"/>
              <a:t>Scott Baier, Clemson University</a:t>
            </a:r>
          </a:p>
          <a:p>
            <a:pPr lvl="1"/>
            <a:r>
              <a:rPr lang="en-US" dirty="0"/>
              <a:t>Geoffrey </a:t>
            </a:r>
            <a:r>
              <a:rPr lang="en-US" dirty="0" err="1"/>
              <a:t>Woglom</a:t>
            </a:r>
            <a:r>
              <a:rPr lang="en-US" dirty="0"/>
              <a:t>, Amherst College (Emeritus)</a:t>
            </a:r>
          </a:p>
          <a:p>
            <a:pPr lvl="1"/>
            <a:r>
              <a:rPr lang="en-US" dirty="0"/>
              <a:t>Brian </a:t>
            </a:r>
            <a:r>
              <a:rPr lang="en-US" dirty="0" err="1"/>
              <a:t>Dombeck</a:t>
            </a:r>
            <a:r>
              <a:rPr lang="en-US" dirty="0"/>
              <a:t>, Lewis &amp; Clark College</a:t>
            </a:r>
          </a:p>
          <a:p>
            <a:pPr lvl="1"/>
            <a:r>
              <a:rPr lang="en-US" dirty="0"/>
              <a:t>Doris </a:t>
            </a:r>
            <a:r>
              <a:rPr lang="en-US" dirty="0" err="1"/>
              <a:t>Geide</a:t>
            </a:r>
            <a:r>
              <a:rPr lang="en-US" dirty="0"/>
              <a:t>-Stevenson, Weber State</a:t>
            </a:r>
          </a:p>
          <a:p>
            <a:endParaRPr lang="en-US" dirty="0"/>
          </a:p>
          <a:p>
            <a:r>
              <a:rPr lang="en-US" dirty="0"/>
              <a:t>Disclaimer</a:t>
            </a:r>
          </a:p>
          <a:p>
            <a:pPr lvl="1"/>
            <a:r>
              <a:rPr lang="en-US" sz="1800" dirty="0"/>
              <a:t>NEED presentations are designed to be nonpartisan.</a:t>
            </a:r>
          </a:p>
          <a:p>
            <a:pPr lvl="1"/>
            <a:r>
              <a:rPr lang="en-US" sz="1800" dirty="0"/>
              <a:t>It is, however, inevitable that the presenter will be asked for and will provide their own views.</a:t>
            </a:r>
          </a:p>
          <a:p>
            <a:pPr lvl="1"/>
            <a:r>
              <a:rPr lang="en-US" sz="1800"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dirty="0"/>
          </a:p>
        </p:txBody>
      </p:sp>
    </p:spTree>
    <p:extLst>
      <p:ext uri="{BB962C8B-B14F-4D97-AF65-F5344CB8AC3E}">
        <p14:creationId xmlns:p14="http://schemas.microsoft.com/office/powerpoint/2010/main" val="34720461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9B0F-A0AE-744C-A6C0-1EBEA90332EF}"/>
              </a:ext>
            </a:extLst>
          </p:cNvPr>
          <p:cNvSpPr>
            <a:spLocks noGrp="1"/>
          </p:cNvSpPr>
          <p:nvPr>
            <p:ph type="title"/>
          </p:nvPr>
        </p:nvSpPr>
        <p:spPr>
          <a:xfrm>
            <a:off x="753792" y="0"/>
            <a:ext cx="10515600" cy="1325563"/>
          </a:xfrm>
        </p:spPr>
        <p:txBody>
          <a:bodyPr/>
          <a:lstStyle/>
          <a:p>
            <a:r>
              <a:rPr lang="en-US" dirty="0">
                <a:solidFill>
                  <a:schemeClr val="bg1"/>
                </a:solidFill>
              </a:rPr>
              <a:t>Spe</a:t>
            </a:r>
            <a:r>
              <a:rPr lang="en-US" dirty="0"/>
              <a:t>nding Patterns Changed - More Goods!</a:t>
            </a:r>
          </a:p>
        </p:txBody>
      </p:sp>
      <p:pic>
        <p:nvPicPr>
          <p:cNvPr id="6" name="Content Placeholder 5" descr="Chart, line chart&#10;&#10;Description automatically generated">
            <a:extLst>
              <a:ext uri="{FF2B5EF4-FFF2-40B4-BE49-F238E27FC236}">
                <a16:creationId xmlns:a16="http://schemas.microsoft.com/office/drawing/2014/main" id="{53E19C85-8D8B-7947-BF9C-DE16B875997A}"/>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9E8A3A6E-F995-2847-90D3-02229EAA8B90}"/>
              </a:ext>
            </a:extLst>
          </p:cNvPr>
          <p:cNvSpPr>
            <a:spLocks noGrp="1"/>
          </p:cNvSpPr>
          <p:nvPr>
            <p:ph type="sldNum" sz="quarter" idx="12"/>
          </p:nvPr>
        </p:nvSpPr>
        <p:spPr/>
        <p:txBody>
          <a:bodyPr/>
          <a:lstStyle/>
          <a:p>
            <a:fld id="{D9F085D5-EC86-4F6A-B501-C1359CB39116}" type="slidenum">
              <a:rPr lang="en-GB" smtClean="0"/>
              <a:t>60</a:t>
            </a:fld>
            <a:endParaRPr lang="en-GB"/>
          </a:p>
        </p:txBody>
      </p:sp>
      <p:sp>
        <p:nvSpPr>
          <p:cNvPr id="7" name="TextBox 6">
            <a:extLst>
              <a:ext uri="{FF2B5EF4-FFF2-40B4-BE49-F238E27FC236}">
                <a16:creationId xmlns:a16="http://schemas.microsoft.com/office/drawing/2014/main" id="{65A23926-A457-9C44-BB74-AE3EA13B39C6}"/>
              </a:ext>
            </a:extLst>
          </p:cNvPr>
          <p:cNvSpPr txBox="1"/>
          <p:nvPr/>
        </p:nvSpPr>
        <p:spPr>
          <a:xfrm>
            <a:off x="8257735" y="2017164"/>
            <a:ext cx="2616422" cy="646331"/>
          </a:xfrm>
          <a:prstGeom prst="rect">
            <a:avLst/>
          </a:prstGeom>
          <a:noFill/>
        </p:spPr>
        <p:txBody>
          <a:bodyPr wrap="none" rtlCol="0">
            <a:spAutoFit/>
          </a:bodyPr>
          <a:lstStyle/>
          <a:p>
            <a:r>
              <a:rPr lang="en-US" dirty="0"/>
              <a:t>Goods spending up 14.2%</a:t>
            </a:r>
          </a:p>
          <a:p>
            <a:r>
              <a:rPr lang="en-US" dirty="0"/>
              <a:t>- And stable.</a:t>
            </a:r>
          </a:p>
        </p:txBody>
      </p:sp>
      <p:sp>
        <p:nvSpPr>
          <p:cNvPr id="8" name="TextBox 7">
            <a:extLst>
              <a:ext uri="{FF2B5EF4-FFF2-40B4-BE49-F238E27FC236}">
                <a16:creationId xmlns:a16="http://schemas.microsoft.com/office/drawing/2014/main" id="{4F9C169E-8399-F94F-A9D9-B17A3A23DB29}"/>
              </a:ext>
            </a:extLst>
          </p:cNvPr>
          <p:cNvSpPr txBox="1"/>
          <p:nvPr/>
        </p:nvSpPr>
        <p:spPr>
          <a:xfrm>
            <a:off x="8257735" y="3031930"/>
            <a:ext cx="2661819" cy="646331"/>
          </a:xfrm>
          <a:prstGeom prst="rect">
            <a:avLst/>
          </a:prstGeom>
          <a:noFill/>
        </p:spPr>
        <p:txBody>
          <a:bodyPr wrap="none" rtlCol="0">
            <a:spAutoFit/>
          </a:bodyPr>
          <a:lstStyle/>
          <a:p>
            <a:r>
              <a:rPr lang="en-US" dirty="0"/>
              <a:t>Services spending up 3.5%</a:t>
            </a:r>
          </a:p>
          <a:p>
            <a:r>
              <a:rPr lang="en-US" dirty="0"/>
              <a:t>- And going up.</a:t>
            </a:r>
          </a:p>
        </p:txBody>
      </p:sp>
      <p:sp>
        <p:nvSpPr>
          <p:cNvPr id="9" name="Oval 8">
            <a:extLst>
              <a:ext uri="{FF2B5EF4-FFF2-40B4-BE49-F238E27FC236}">
                <a16:creationId xmlns:a16="http://schemas.microsoft.com/office/drawing/2014/main" id="{FCBEAE1D-6AEB-DF4F-B7B7-A3D3B2896BC9}"/>
              </a:ext>
            </a:extLst>
          </p:cNvPr>
          <p:cNvSpPr/>
          <p:nvPr/>
        </p:nvSpPr>
        <p:spPr>
          <a:xfrm>
            <a:off x="7100270" y="1325563"/>
            <a:ext cx="436098" cy="36256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168E1DF-95B1-DF4A-A13E-79E7688ED8D4}"/>
              </a:ext>
            </a:extLst>
          </p:cNvPr>
          <p:cNvSpPr txBox="1"/>
          <p:nvPr/>
        </p:nvSpPr>
        <p:spPr>
          <a:xfrm>
            <a:off x="2598804" y="1626493"/>
            <a:ext cx="2670924" cy="646331"/>
          </a:xfrm>
          <a:prstGeom prst="rect">
            <a:avLst/>
          </a:prstGeom>
          <a:solidFill>
            <a:schemeClr val="bg1"/>
          </a:solidFill>
        </p:spPr>
        <p:txBody>
          <a:bodyPr wrap="none" rtlCol="0">
            <a:spAutoFit/>
          </a:bodyPr>
          <a:lstStyle/>
          <a:p>
            <a:r>
              <a:rPr lang="en-US" sz="3600" b="1" dirty="0"/>
              <a:t>Demand-Pull</a:t>
            </a:r>
          </a:p>
        </p:txBody>
      </p:sp>
    </p:spTree>
    <p:extLst>
      <p:ext uri="{BB962C8B-B14F-4D97-AF65-F5344CB8AC3E}">
        <p14:creationId xmlns:p14="http://schemas.microsoft.com/office/powerpoint/2010/main" val="399673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81D65-4E99-4D49-AED2-2191C898E127}"/>
              </a:ext>
            </a:extLst>
          </p:cNvPr>
          <p:cNvSpPr>
            <a:spLocks noGrp="1"/>
          </p:cNvSpPr>
          <p:nvPr>
            <p:ph type="title"/>
          </p:nvPr>
        </p:nvSpPr>
        <p:spPr/>
        <p:txBody>
          <a:bodyPr/>
          <a:lstStyle/>
          <a:p>
            <a:r>
              <a:rPr lang="en-US" dirty="0">
                <a:solidFill>
                  <a:schemeClr val="bg1"/>
                </a:solidFill>
              </a:rPr>
              <a:t>Infl</a:t>
            </a:r>
            <a:r>
              <a:rPr lang="en-US" dirty="0"/>
              <a:t>ation: Concentrated</a:t>
            </a:r>
          </a:p>
        </p:txBody>
      </p:sp>
      <p:pic>
        <p:nvPicPr>
          <p:cNvPr id="7" name="Content Placeholder 6" descr="Chart, line chart&#10;&#10;Description automatically generated">
            <a:extLst>
              <a:ext uri="{FF2B5EF4-FFF2-40B4-BE49-F238E27FC236}">
                <a16:creationId xmlns:a16="http://schemas.microsoft.com/office/drawing/2014/main" id="{D2CB956B-4BC5-8649-9607-DBA0282F2496}"/>
              </a:ext>
            </a:extLst>
          </p:cNvPr>
          <p:cNvPicPr>
            <a:picLocks noGrp="1" noChangeAspect="1"/>
          </p:cNvPicPr>
          <p:nvPr>
            <p:ph sz="half" idx="1"/>
          </p:nvPr>
        </p:nvPicPr>
        <p:blipFill>
          <a:blip r:embed="rId2" r:link="rId3"/>
          <a:stretch>
            <a:fillRect/>
          </a:stretch>
        </p:blipFill>
        <p:spPr>
          <a:xfrm>
            <a:off x="82882" y="1300163"/>
            <a:ext cx="5936918" cy="4319339"/>
          </a:xfrm>
        </p:spPr>
      </p:pic>
      <p:pic>
        <p:nvPicPr>
          <p:cNvPr id="9" name="Content Placeholder 8" descr="Chart, line chart&#10;&#10;Description automatically generated">
            <a:extLst>
              <a:ext uri="{FF2B5EF4-FFF2-40B4-BE49-F238E27FC236}">
                <a16:creationId xmlns:a16="http://schemas.microsoft.com/office/drawing/2014/main" id="{210C1134-5845-A140-A47C-1CE79172B90B}"/>
              </a:ext>
            </a:extLst>
          </p:cNvPr>
          <p:cNvPicPr>
            <a:picLocks noGrp="1" noChangeAspect="1"/>
          </p:cNvPicPr>
          <p:nvPr>
            <p:ph sz="half" idx="2"/>
          </p:nvPr>
        </p:nvPicPr>
        <p:blipFill>
          <a:blip r:embed="rId4" r:link="rId5"/>
          <a:stretch>
            <a:fillRect/>
          </a:stretch>
        </p:blipFill>
        <p:spPr>
          <a:xfrm>
            <a:off x="6172200" y="1325563"/>
            <a:ext cx="5936918" cy="4319339"/>
          </a:xfrm>
        </p:spPr>
      </p:pic>
      <p:sp>
        <p:nvSpPr>
          <p:cNvPr id="5" name="Slide Number Placeholder 4">
            <a:extLst>
              <a:ext uri="{FF2B5EF4-FFF2-40B4-BE49-F238E27FC236}">
                <a16:creationId xmlns:a16="http://schemas.microsoft.com/office/drawing/2014/main" id="{06650A23-B73A-FC48-BE6A-A6B6DE9EE5D2}"/>
              </a:ext>
            </a:extLst>
          </p:cNvPr>
          <p:cNvSpPr>
            <a:spLocks noGrp="1"/>
          </p:cNvSpPr>
          <p:nvPr>
            <p:ph type="sldNum" sz="quarter" idx="12"/>
          </p:nvPr>
        </p:nvSpPr>
        <p:spPr/>
        <p:txBody>
          <a:bodyPr/>
          <a:lstStyle/>
          <a:p>
            <a:fld id="{D9F085D5-EC86-4F6A-B501-C1359CB39116}" type="slidenum">
              <a:rPr lang="en-GB" smtClean="0"/>
              <a:t>61</a:t>
            </a:fld>
            <a:endParaRPr lang="en-GB"/>
          </a:p>
        </p:txBody>
      </p:sp>
      <p:sp>
        <p:nvSpPr>
          <p:cNvPr id="6" name="TextBox 5">
            <a:extLst>
              <a:ext uri="{FF2B5EF4-FFF2-40B4-BE49-F238E27FC236}">
                <a16:creationId xmlns:a16="http://schemas.microsoft.com/office/drawing/2014/main" id="{2099E16D-83B5-2046-B0D4-F27B416F6617}"/>
              </a:ext>
            </a:extLst>
          </p:cNvPr>
          <p:cNvSpPr txBox="1"/>
          <p:nvPr/>
        </p:nvSpPr>
        <p:spPr>
          <a:xfrm>
            <a:off x="4965132" y="4504571"/>
            <a:ext cx="2072555" cy="646331"/>
          </a:xfrm>
          <a:prstGeom prst="rect">
            <a:avLst/>
          </a:prstGeom>
          <a:solidFill>
            <a:schemeClr val="bg1"/>
          </a:solidFill>
        </p:spPr>
        <p:txBody>
          <a:bodyPr wrap="none" rtlCol="0">
            <a:spAutoFit/>
          </a:bodyPr>
          <a:lstStyle/>
          <a:p>
            <a:r>
              <a:rPr lang="en-US" sz="3600" b="1" dirty="0"/>
              <a:t>Cost-Push</a:t>
            </a:r>
          </a:p>
        </p:txBody>
      </p:sp>
    </p:spTree>
    <p:extLst>
      <p:ext uri="{BB962C8B-B14F-4D97-AF65-F5344CB8AC3E}">
        <p14:creationId xmlns:p14="http://schemas.microsoft.com/office/powerpoint/2010/main" val="104003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23A8-7FBD-FE4E-8CBD-8D17D401FD88}"/>
              </a:ext>
            </a:extLst>
          </p:cNvPr>
          <p:cNvSpPr>
            <a:spLocks noGrp="1"/>
          </p:cNvSpPr>
          <p:nvPr>
            <p:ph type="title"/>
          </p:nvPr>
        </p:nvSpPr>
        <p:spPr>
          <a:xfrm>
            <a:off x="723899" y="0"/>
            <a:ext cx="10515600" cy="1325563"/>
          </a:xfrm>
        </p:spPr>
        <p:txBody>
          <a:bodyPr/>
          <a:lstStyle/>
          <a:p>
            <a:r>
              <a:rPr lang="en-US" dirty="0">
                <a:solidFill>
                  <a:schemeClr val="bg1"/>
                </a:solidFill>
              </a:rPr>
              <a:t>Sup</a:t>
            </a:r>
            <a:r>
              <a:rPr lang="en-US" dirty="0"/>
              <a:t>ply Chains</a:t>
            </a:r>
          </a:p>
        </p:txBody>
      </p:sp>
      <p:sp>
        <p:nvSpPr>
          <p:cNvPr id="4" name="Slide Number Placeholder 3">
            <a:extLst>
              <a:ext uri="{FF2B5EF4-FFF2-40B4-BE49-F238E27FC236}">
                <a16:creationId xmlns:a16="http://schemas.microsoft.com/office/drawing/2014/main" id="{72828606-6940-2342-BAB8-215E2FC37C49}"/>
              </a:ext>
            </a:extLst>
          </p:cNvPr>
          <p:cNvSpPr>
            <a:spLocks noGrp="1"/>
          </p:cNvSpPr>
          <p:nvPr>
            <p:ph type="sldNum" sz="quarter" idx="12"/>
          </p:nvPr>
        </p:nvSpPr>
        <p:spPr/>
        <p:txBody>
          <a:bodyPr/>
          <a:lstStyle/>
          <a:p>
            <a:fld id="{D9F085D5-EC86-4F6A-B501-C1359CB39116}" type="slidenum">
              <a:rPr lang="en-GB" smtClean="0"/>
              <a:t>62</a:t>
            </a:fld>
            <a:endParaRPr lang="en-GB"/>
          </a:p>
        </p:txBody>
      </p:sp>
      <p:pic>
        <p:nvPicPr>
          <p:cNvPr id="12" name="Content Placeholder 11" descr="Chart&#10;&#10;Description automatically generated">
            <a:extLst>
              <a:ext uri="{FF2B5EF4-FFF2-40B4-BE49-F238E27FC236}">
                <a16:creationId xmlns:a16="http://schemas.microsoft.com/office/drawing/2014/main" id="{C42B8B70-0A9E-0543-9930-D1B7CBED860F}"/>
              </a:ext>
            </a:extLst>
          </p:cNvPr>
          <p:cNvPicPr>
            <a:picLocks noGrp="1" noChangeAspect="1"/>
          </p:cNvPicPr>
          <p:nvPr>
            <p:ph idx="1"/>
          </p:nvPr>
        </p:nvPicPr>
        <p:blipFill>
          <a:blip r:embed="rId2" r:link="rId3"/>
          <a:stretch>
            <a:fillRect/>
          </a:stretch>
        </p:blipFill>
        <p:spPr>
          <a:xfrm>
            <a:off x="1191337" y="1190596"/>
            <a:ext cx="10048162" cy="5024081"/>
          </a:xfrm>
        </p:spPr>
      </p:pic>
      <p:sp>
        <p:nvSpPr>
          <p:cNvPr id="13" name="TextBox 12">
            <a:extLst>
              <a:ext uri="{FF2B5EF4-FFF2-40B4-BE49-F238E27FC236}">
                <a16:creationId xmlns:a16="http://schemas.microsoft.com/office/drawing/2014/main" id="{E73A177B-34EB-5149-9428-D30C9623F06D}"/>
              </a:ext>
            </a:extLst>
          </p:cNvPr>
          <p:cNvSpPr txBox="1"/>
          <p:nvPr/>
        </p:nvSpPr>
        <p:spPr>
          <a:xfrm>
            <a:off x="4965132" y="4504571"/>
            <a:ext cx="2072555" cy="646331"/>
          </a:xfrm>
          <a:prstGeom prst="rect">
            <a:avLst/>
          </a:prstGeom>
          <a:solidFill>
            <a:schemeClr val="bg1"/>
          </a:solidFill>
        </p:spPr>
        <p:txBody>
          <a:bodyPr wrap="none" rtlCol="0">
            <a:spAutoFit/>
          </a:bodyPr>
          <a:lstStyle/>
          <a:p>
            <a:r>
              <a:rPr lang="en-US" sz="3600" b="1" dirty="0"/>
              <a:t>Cost-Push</a:t>
            </a:r>
          </a:p>
        </p:txBody>
      </p:sp>
    </p:spTree>
    <p:extLst>
      <p:ext uri="{BB962C8B-B14F-4D97-AF65-F5344CB8AC3E}">
        <p14:creationId xmlns:p14="http://schemas.microsoft.com/office/powerpoint/2010/main" val="287330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683D-0E7D-4F42-ABC8-0A5A3993D43C}"/>
              </a:ext>
            </a:extLst>
          </p:cNvPr>
          <p:cNvSpPr>
            <a:spLocks noGrp="1"/>
          </p:cNvSpPr>
          <p:nvPr>
            <p:ph type="title"/>
          </p:nvPr>
        </p:nvSpPr>
        <p:spPr>
          <a:xfrm>
            <a:off x="803475" y="0"/>
            <a:ext cx="10515600" cy="1325563"/>
          </a:xfrm>
        </p:spPr>
        <p:txBody>
          <a:bodyPr/>
          <a:lstStyle/>
          <a:p>
            <a:r>
              <a:rPr lang="en-US" dirty="0">
                <a:solidFill>
                  <a:schemeClr val="bg1"/>
                </a:solidFill>
              </a:rPr>
              <a:t>Cor</a:t>
            </a:r>
            <a:r>
              <a:rPr lang="en-US" dirty="0"/>
              <a:t>porations Have Pricing Power!</a:t>
            </a:r>
          </a:p>
        </p:txBody>
      </p:sp>
      <p:pic>
        <p:nvPicPr>
          <p:cNvPr id="6" name="Content Placeholder 5" descr="Chart, line chart&#10;&#10;Description automatically generated">
            <a:extLst>
              <a:ext uri="{FF2B5EF4-FFF2-40B4-BE49-F238E27FC236}">
                <a16:creationId xmlns:a16="http://schemas.microsoft.com/office/drawing/2014/main" id="{DF2A8DE8-1130-6E48-8290-5F01A818C97A}"/>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B19B57A6-A750-024E-8360-3BD512498194}"/>
              </a:ext>
            </a:extLst>
          </p:cNvPr>
          <p:cNvSpPr>
            <a:spLocks noGrp="1"/>
          </p:cNvSpPr>
          <p:nvPr>
            <p:ph type="sldNum" sz="quarter" idx="12"/>
          </p:nvPr>
        </p:nvSpPr>
        <p:spPr/>
        <p:txBody>
          <a:bodyPr/>
          <a:lstStyle/>
          <a:p>
            <a:fld id="{D9F085D5-EC86-4F6A-B501-C1359CB39116}" type="slidenum">
              <a:rPr lang="en-GB" smtClean="0"/>
              <a:t>63</a:t>
            </a:fld>
            <a:endParaRPr lang="en-GB"/>
          </a:p>
        </p:txBody>
      </p:sp>
      <p:sp>
        <p:nvSpPr>
          <p:cNvPr id="7" name="TextBox 6">
            <a:extLst>
              <a:ext uri="{FF2B5EF4-FFF2-40B4-BE49-F238E27FC236}">
                <a16:creationId xmlns:a16="http://schemas.microsoft.com/office/drawing/2014/main" id="{3CE102AC-0519-DA40-BA52-BA53C23BDBAA}"/>
              </a:ext>
            </a:extLst>
          </p:cNvPr>
          <p:cNvSpPr txBox="1"/>
          <p:nvPr/>
        </p:nvSpPr>
        <p:spPr>
          <a:xfrm>
            <a:off x="5325979" y="1556084"/>
            <a:ext cx="2320059" cy="461665"/>
          </a:xfrm>
          <a:prstGeom prst="rect">
            <a:avLst/>
          </a:prstGeom>
          <a:solidFill>
            <a:schemeClr val="bg1"/>
          </a:solidFill>
        </p:spPr>
        <p:txBody>
          <a:bodyPr wrap="none" rtlCol="0">
            <a:spAutoFit/>
          </a:bodyPr>
          <a:lstStyle/>
          <a:p>
            <a:r>
              <a:rPr lang="en-US" sz="2400" dirty="0"/>
              <a:t>Corporate Profits</a:t>
            </a:r>
          </a:p>
        </p:txBody>
      </p:sp>
    </p:spTree>
    <p:extLst>
      <p:ext uri="{BB962C8B-B14F-4D97-AF65-F5344CB8AC3E}">
        <p14:creationId xmlns:p14="http://schemas.microsoft.com/office/powerpoint/2010/main" val="19978033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6179-38BB-4B93-877F-D3E29D879ADF}"/>
              </a:ext>
            </a:extLst>
          </p:cNvPr>
          <p:cNvSpPr>
            <a:spLocks noGrp="1"/>
          </p:cNvSpPr>
          <p:nvPr>
            <p:ph type="title"/>
          </p:nvPr>
        </p:nvSpPr>
        <p:spPr/>
        <p:txBody>
          <a:bodyPr/>
          <a:lstStyle/>
          <a:p>
            <a:r>
              <a:rPr lang="en-US" dirty="0">
                <a:solidFill>
                  <a:schemeClr val="bg1"/>
                </a:solidFill>
              </a:rPr>
              <a:t>My</a:t>
            </a:r>
            <a:r>
              <a:rPr lang="en-US" dirty="0"/>
              <a:t> Thoughts on the Sources of Inflation </a:t>
            </a:r>
          </a:p>
        </p:txBody>
      </p:sp>
      <p:sp>
        <p:nvSpPr>
          <p:cNvPr id="3" name="Content Placeholder 2">
            <a:extLst>
              <a:ext uri="{FF2B5EF4-FFF2-40B4-BE49-F238E27FC236}">
                <a16:creationId xmlns:a16="http://schemas.microsoft.com/office/drawing/2014/main" id="{244D4062-94C1-42C1-B9BD-4179D241A8FA}"/>
              </a:ext>
            </a:extLst>
          </p:cNvPr>
          <p:cNvSpPr>
            <a:spLocks noGrp="1"/>
          </p:cNvSpPr>
          <p:nvPr>
            <p:ph idx="1"/>
          </p:nvPr>
        </p:nvSpPr>
        <p:spPr/>
        <p:txBody>
          <a:bodyPr>
            <a:normAutofit fontScale="92500" lnSpcReduction="20000"/>
          </a:bodyPr>
          <a:lstStyle/>
          <a:p>
            <a:r>
              <a:rPr lang="en-US" dirty="0"/>
              <a:t>Supply Chain issues were significant – less so now.</a:t>
            </a:r>
          </a:p>
          <a:p>
            <a:r>
              <a:rPr lang="en-US" dirty="0"/>
              <a:t>Composition of spending changed significantly.</a:t>
            </a:r>
          </a:p>
          <a:p>
            <a:pPr lvl="1"/>
            <a:r>
              <a:rPr lang="en-US" dirty="0"/>
              <a:t>Is now bouncing back, as are prices.</a:t>
            </a:r>
          </a:p>
          <a:p>
            <a:r>
              <a:rPr lang="en-US" dirty="0"/>
              <a:t>Corporations have used the cover of inflation to raise prices more.</a:t>
            </a:r>
          </a:p>
          <a:p>
            <a:r>
              <a:rPr lang="en-US" dirty="0"/>
              <a:t>But there was too much total spending.</a:t>
            </a:r>
          </a:p>
          <a:p>
            <a:pPr lvl="1"/>
            <a:r>
              <a:rPr lang="en-US" dirty="0"/>
              <a:t>Fiscal stimulus led households to increase saving over 2021 by more than $2 trillion. Strong retail sales numbers suggest they are prepared to spend it.</a:t>
            </a:r>
          </a:p>
          <a:p>
            <a:r>
              <a:rPr lang="en-US" dirty="0"/>
              <a:t>Whose to Blame:  ARP probably too big, but the Fed could have acted sooner.</a:t>
            </a:r>
          </a:p>
          <a:p>
            <a:endParaRPr lang="en-US" dirty="0"/>
          </a:p>
          <a:p>
            <a:r>
              <a:rPr lang="en-US" dirty="0"/>
              <a:t>Bottom line: Recovery from a dramatic economic disruption is seldom painless.</a:t>
            </a:r>
          </a:p>
        </p:txBody>
      </p:sp>
      <p:sp>
        <p:nvSpPr>
          <p:cNvPr id="4" name="Slide Number Placeholder 3">
            <a:extLst>
              <a:ext uri="{FF2B5EF4-FFF2-40B4-BE49-F238E27FC236}">
                <a16:creationId xmlns:a16="http://schemas.microsoft.com/office/drawing/2014/main" id="{75FE8195-C736-4289-BF84-7C9434E63D34}"/>
              </a:ext>
            </a:extLst>
          </p:cNvPr>
          <p:cNvSpPr>
            <a:spLocks noGrp="1"/>
          </p:cNvSpPr>
          <p:nvPr>
            <p:ph type="sldNum" sz="quarter" idx="12"/>
          </p:nvPr>
        </p:nvSpPr>
        <p:spPr/>
        <p:txBody>
          <a:bodyPr/>
          <a:lstStyle/>
          <a:p>
            <a:fld id="{D9F085D5-EC86-4F6A-B501-C1359CB39116}" type="slidenum">
              <a:rPr lang="en-GB" smtClean="0"/>
              <a:t>64</a:t>
            </a:fld>
            <a:endParaRPr lang="en-GB"/>
          </a:p>
        </p:txBody>
      </p:sp>
    </p:spTree>
    <p:extLst>
      <p:ext uri="{BB962C8B-B14F-4D97-AF65-F5344CB8AC3E}">
        <p14:creationId xmlns:p14="http://schemas.microsoft.com/office/powerpoint/2010/main" val="173015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a:xfrm>
            <a:off x="896075" y="0"/>
            <a:ext cx="10515600" cy="1325563"/>
          </a:xfrm>
        </p:spPr>
        <p:txBody>
          <a:bodyPr>
            <a:normAutofit/>
          </a:bodyPr>
          <a:lstStyle/>
          <a:p>
            <a:r>
              <a:rPr lang="en-US" sz="3600" dirty="0">
                <a:solidFill>
                  <a:schemeClr val="bg1"/>
                </a:solidFill>
              </a:rPr>
              <a:t>Infl</a:t>
            </a:r>
            <a:r>
              <a:rPr lang="en-US" sz="3600" dirty="0"/>
              <a:t>ation – The Fed’s Metric</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65</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66800" y="1197222"/>
            <a:ext cx="10058400" cy="5029200"/>
          </a:xfrm>
          <a:prstGeom prst="rect">
            <a:avLst/>
          </a:prstGeom>
        </p:spPr>
      </p:pic>
    </p:spTree>
    <p:extLst>
      <p:ext uri="{BB962C8B-B14F-4D97-AF65-F5344CB8AC3E}">
        <p14:creationId xmlns:p14="http://schemas.microsoft.com/office/powerpoint/2010/main" val="775332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PCE and Fed</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66</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66800" y="1197222"/>
            <a:ext cx="10058400" cy="5029200"/>
          </a:xfrm>
          <a:prstGeom prst="rect">
            <a:avLst/>
          </a:prstGeom>
        </p:spPr>
      </p:pic>
    </p:spTree>
    <p:extLst>
      <p:ext uri="{BB962C8B-B14F-4D97-AF65-F5344CB8AC3E}">
        <p14:creationId xmlns:p14="http://schemas.microsoft.com/office/powerpoint/2010/main" val="19403049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Me</a:t>
            </a:r>
            <a:r>
              <a:rPr lang="en-US" dirty="0">
                <a:solidFill>
                  <a:schemeClr val="accent1">
                    <a:lumMod val="75000"/>
                  </a:schemeClr>
                </a:solidFill>
              </a:rPr>
              <a:t>asure of Inflation Expectations</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D9F085D5-EC86-4F6A-B501-C1359CB39116}" type="slidenum">
              <a:rPr lang="en-GB" smtClean="0"/>
              <a:t>67</a:t>
            </a:fld>
            <a:endParaRPr lang="en-GB"/>
          </a:p>
        </p:txBody>
      </p:sp>
      <p:pic>
        <p:nvPicPr>
          <p:cNvPr id="11" name="Content Placeholder 10">
            <a:extLst>
              <a:ext uri="{FF2B5EF4-FFF2-40B4-BE49-F238E27FC236}">
                <a16:creationId xmlns:a16="http://schemas.microsoft.com/office/drawing/2014/main" id="{21E72156-AB9E-2546-A67F-D8C264526FBD}"/>
              </a:ext>
            </a:extLst>
          </p:cNvPr>
          <p:cNvPicPr>
            <a:picLocks noGrp="1" noChangeAspect="1"/>
          </p:cNvPicPr>
          <p:nvPr>
            <p:ph idx="1"/>
          </p:nvPr>
        </p:nvPicPr>
        <p:blipFill>
          <a:blip r:embed="rId2" r:link="rId3"/>
          <a:srcRect/>
          <a:stretch>
            <a:fillRect/>
          </a:stretch>
        </p:blipFill>
        <p:spPr>
          <a:xfrm>
            <a:off x="0" y="1480828"/>
            <a:ext cx="8702674" cy="4351337"/>
          </a:xfrm>
        </p:spPr>
      </p:pic>
      <p:sp>
        <p:nvSpPr>
          <p:cNvPr id="6" name="TextBox 5"/>
          <p:cNvSpPr txBox="1"/>
          <p:nvPr/>
        </p:nvSpPr>
        <p:spPr>
          <a:xfrm>
            <a:off x="7214145" y="3656496"/>
            <a:ext cx="4653582" cy="2585323"/>
          </a:xfrm>
          <a:prstGeom prst="rect">
            <a:avLst/>
          </a:prstGeom>
          <a:solidFill>
            <a:schemeClr val="bg1"/>
          </a:solidFill>
        </p:spPr>
        <p:txBody>
          <a:bodyPr wrap="none" rtlCol="0">
            <a:spAutoFit/>
          </a:bodyPr>
          <a:lstStyle/>
          <a:p>
            <a:r>
              <a:rPr lang="en-US" dirty="0">
                <a:solidFill>
                  <a:schemeClr val="accent1">
                    <a:lumMod val="75000"/>
                  </a:schemeClr>
                </a:solidFill>
              </a:rPr>
              <a:t>Breakeven Inflation Rate = Difference between </a:t>
            </a:r>
          </a:p>
          <a:p>
            <a:r>
              <a:rPr lang="en-US" dirty="0">
                <a:solidFill>
                  <a:schemeClr val="accent1">
                    <a:lumMod val="75000"/>
                  </a:schemeClr>
                </a:solidFill>
              </a:rPr>
              <a:t>nominal and real 5-year and 10-year Treasury </a:t>
            </a:r>
          </a:p>
          <a:p>
            <a:r>
              <a:rPr lang="en-US" dirty="0">
                <a:solidFill>
                  <a:schemeClr val="accent1">
                    <a:lumMod val="75000"/>
                  </a:schemeClr>
                </a:solidFill>
              </a:rPr>
              <a:t>constant maturity securities. </a:t>
            </a:r>
          </a:p>
          <a:p>
            <a:endParaRPr lang="en-US" dirty="0">
              <a:solidFill>
                <a:schemeClr val="accent1">
                  <a:lumMod val="75000"/>
                </a:schemeClr>
              </a:solidFill>
            </a:endParaRPr>
          </a:p>
          <a:p>
            <a:r>
              <a:rPr lang="en-US" dirty="0">
                <a:solidFill>
                  <a:schemeClr val="accent1">
                    <a:lumMod val="75000"/>
                  </a:schemeClr>
                </a:solidFill>
              </a:rPr>
              <a:t>Market participants expect around 2.24% </a:t>
            </a:r>
          </a:p>
          <a:p>
            <a:r>
              <a:rPr lang="en-US" dirty="0">
                <a:solidFill>
                  <a:schemeClr val="accent1">
                    <a:lumMod val="75000"/>
                  </a:schemeClr>
                </a:solidFill>
              </a:rPr>
              <a:t>inflation annually over the next 10 years and </a:t>
            </a:r>
          </a:p>
          <a:p>
            <a:r>
              <a:rPr lang="en-US" dirty="0">
                <a:solidFill>
                  <a:schemeClr val="accent1">
                    <a:lumMod val="75000"/>
                  </a:schemeClr>
                </a:solidFill>
              </a:rPr>
              <a:t>2.6% over the next 5 years. </a:t>
            </a:r>
          </a:p>
          <a:p>
            <a:endParaRPr lang="en-US" dirty="0">
              <a:solidFill>
                <a:schemeClr val="accent1">
                  <a:lumMod val="75000"/>
                </a:schemeClr>
              </a:solidFill>
            </a:endParaRPr>
          </a:p>
          <a:p>
            <a:r>
              <a:rPr lang="en-US" dirty="0">
                <a:solidFill>
                  <a:schemeClr val="accent1">
                    <a:lumMod val="75000"/>
                  </a:schemeClr>
                </a:solidFill>
              </a:rPr>
              <a:t>Inflation expectations are calming down.</a:t>
            </a:r>
          </a:p>
        </p:txBody>
      </p:sp>
    </p:spTree>
    <p:extLst>
      <p:ext uri="{BB962C8B-B14F-4D97-AF65-F5344CB8AC3E}">
        <p14:creationId xmlns:p14="http://schemas.microsoft.com/office/powerpoint/2010/main" val="592209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38C0-D6BB-E04A-B038-3AE0C4CE1EA0}"/>
              </a:ext>
            </a:extLst>
          </p:cNvPr>
          <p:cNvSpPr>
            <a:spLocks noGrp="1"/>
          </p:cNvSpPr>
          <p:nvPr>
            <p:ph type="title"/>
          </p:nvPr>
        </p:nvSpPr>
        <p:spPr/>
        <p:txBody>
          <a:bodyPr/>
          <a:lstStyle/>
          <a:p>
            <a:r>
              <a:rPr lang="en-US" dirty="0"/>
              <a:t>What’s the Fed Doing About It?</a:t>
            </a:r>
          </a:p>
        </p:txBody>
      </p:sp>
      <p:sp>
        <p:nvSpPr>
          <p:cNvPr id="3" name="Text Placeholder 2">
            <a:extLst>
              <a:ext uri="{FF2B5EF4-FFF2-40B4-BE49-F238E27FC236}">
                <a16:creationId xmlns:a16="http://schemas.microsoft.com/office/drawing/2014/main" id="{2A5F1762-7F27-034B-9A1E-7DF4CA0A63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6F6F8E-D5F7-554C-87DD-571BD9B83512}"/>
              </a:ext>
            </a:extLst>
          </p:cNvPr>
          <p:cNvSpPr>
            <a:spLocks noGrp="1"/>
          </p:cNvSpPr>
          <p:nvPr>
            <p:ph type="sldNum" sz="quarter" idx="12"/>
          </p:nvPr>
        </p:nvSpPr>
        <p:spPr/>
        <p:txBody>
          <a:bodyPr/>
          <a:lstStyle/>
          <a:p>
            <a:fld id="{D9F085D5-EC86-4F6A-B501-C1359CB39116}" type="slidenum">
              <a:rPr lang="en-GB" smtClean="0"/>
              <a:t>68</a:t>
            </a:fld>
            <a:endParaRPr lang="en-GB"/>
          </a:p>
        </p:txBody>
      </p:sp>
    </p:spTree>
    <p:extLst>
      <p:ext uri="{BB962C8B-B14F-4D97-AF65-F5344CB8AC3E}">
        <p14:creationId xmlns:p14="http://schemas.microsoft.com/office/powerpoint/2010/main" val="27935407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B4B8-4EA4-7A45-853F-BEA07BBF8ABB}"/>
              </a:ext>
            </a:extLst>
          </p:cNvPr>
          <p:cNvSpPr>
            <a:spLocks noGrp="1"/>
          </p:cNvSpPr>
          <p:nvPr>
            <p:ph type="title"/>
          </p:nvPr>
        </p:nvSpPr>
        <p:spPr>
          <a:xfrm>
            <a:off x="768751" y="0"/>
            <a:ext cx="10515600" cy="1325563"/>
          </a:xfrm>
        </p:spPr>
        <p:txBody>
          <a:bodyPr/>
          <a:lstStyle/>
          <a:p>
            <a:r>
              <a:rPr lang="en-US" dirty="0">
                <a:solidFill>
                  <a:schemeClr val="bg1"/>
                </a:solidFill>
              </a:rPr>
              <a:t>Fed</a:t>
            </a:r>
            <a:r>
              <a:rPr lang="en-US" dirty="0"/>
              <a:t>eral Funds Rate</a:t>
            </a:r>
          </a:p>
        </p:txBody>
      </p:sp>
      <p:sp>
        <p:nvSpPr>
          <p:cNvPr id="4" name="Slide Number Placeholder 3">
            <a:extLst>
              <a:ext uri="{FF2B5EF4-FFF2-40B4-BE49-F238E27FC236}">
                <a16:creationId xmlns:a16="http://schemas.microsoft.com/office/drawing/2014/main" id="{4F134A19-F5A9-7642-8967-20E339E22126}"/>
              </a:ext>
            </a:extLst>
          </p:cNvPr>
          <p:cNvSpPr>
            <a:spLocks noGrp="1"/>
          </p:cNvSpPr>
          <p:nvPr>
            <p:ph type="sldNum" sz="quarter" idx="12"/>
          </p:nvPr>
        </p:nvSpPr>
        <p:spPr/>
        <p:txBody>
          <a:bodyPr/>
          <a:lstStyle/>
          <a:p>
            <a:fld id="{D9F085D5-EC86-4F6A-B501-C1359CB39116}" type="slidenum">
              <a:rPr lang="en-GB" smtClean="0"/>
              <a:t>69</a:t>
            </a:fld>
            <a:endParaRPr lang="en-GB"/>
          </a:p>
        </p:txBody>
      </p:sp>
      <p:pic>
        <p:nvPicPr>
          <p:cNvPr id="3" name="Picture 2">
            <a:extLst>
              <a:ext uri="{FF2B5EF4-FFF2-40B4-BE49-F238E27FC236}">
                <a16:creationId xmlns:a16="http://schemas.microsoft.com/office/drawing/2014/main" id="{C01EB9C4-8D8B-444B-9AC5-074A28721325}"/>
              </a:ext>
            </a:extLst>
          </p:cNvPr>
          <p:cNvPicPr>
            <a:picLocks noChangeAspect="1"/>
          </p:cNvPicPr>
          <p:nvPr/>
        </p:nvPicPr>
        <p:blipFill>
          <a:blip r:embed="rId3" r:link="rId4"/>
          <a:srcRect/>
          <a:stretch>
            <a:fillRect/>
          </a:stretch>
        </p:blipFill>
        <p:spPr>
          <a:xfrm>
            <a:off x="1208239" y="1059067"/>
            <a:ext cx="10033952" cy="5016976"/>
          </a:xfrm>
          <a:prstGeom prst="rect">
            <a:avLst/>
          </a:prstGeom>
        </p:spPr>
      </p:pic>
    </p:spTree>
    <p:extLst>
      <p:ext uri="{BB962C8B-B14F-4D97-AF65-F5344CB8AC3E}">
        <p14:creationId xmlns:p14="http://schemas.microsoft.com/office/powerpoint/2010/main" val="3957838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E6F9-A980-2348-88F6-87696A437026}"/>
              </a:ext>
            </a:extLst>
          </p:cNvPr>
          <p:cNvSpPr>
            <a:spLocks noGrp="1"/>
          </p:cNvSpPr>
          <p:nvPr>
            <p:ph type="title"/>
          </p:nvPr>
        </p:nvSpPr>
        <p:spPr>
          <a:xfrm>
            <a:off x="745600" y="0"/>
            <a:ext cx="10515600" cy="1325563"/>
          </a:xfrm>
        </p:spPr>
        <p:txBody>
          <a:bodyPr/>
          <a:lstStyle/>
          <a:p>
            <a:r>
              <a:rPr lang="en-US" dirty="0">
                <a:solidFill>
                  <a:schemeClr val="bg1"/>
                </a:solidFill>
              </a:rPr>
              <a:t>Out</a:t>
            </a:r>
            <a:r>
              <a:rPr lang="en-US" dirty="0"/>
              <a:t>line</a:t>
            </a:r>
          </a:p>
        </p:txBody>
      </p:sp>
      <p:sp>
        <p:nvSpPr>
          <p:cNvPr id="3" name="Content Placeholder 2">
            <a:extLst>
              <a:ext uri="{FF2B5EF4-FFF2-40B4-BE49-F238E27FC236}">
                <a16:creationId xmlns:a16="http://schemas.microsoft.com/office/drawing/2014/main" id="{609E8607-FDD7-E740-A0B8-3B94245F7859}"/>
              </a:ext>
            </a:extLst>
          </p:cNvPr>
          <p:cNvSpPr>
            <a:spLocks noGrp="1"/>
          </p:cNvSpPr>
          <p:nvPr>
            <p:ph idx="1"/>
          </p:nvPr>
        </p:nvSpPr>
        <p:spPr>
          <a:xfrm>
            <a:off x="2814493" y="1602225"/>
            <a:ext cx="6563014" cy="4351338"/>
          </a:xfrm>
        </p:spPr>
        <p:txBody>
          <a:bodyPr>
            <a:normAutofit/>
          </a:bodyPr>
          <a:lstStyle/>
          <a:p>
            <a:r>
              <a:rPr lang="en-US" dirty="0"/>
              <a:t>About the U.S. Economy</a:t>
            </a:r>
          </a:p>
          <a:p>
            <a:r>
              <a:rPr lang="en-US" dirty="0"/>
              <a:t>Economic Indicators</a:t>
            </a:r>
          </a:p>
          <a:p>
            <a:r>
              <a:rPr lang="en-US" dirty="0"/>
              <a:t>Global Comparisons</a:t>
            </a:r>
          </a:p>
          <a:p>
            <a:r>
              <a:rPr lang="en-US" dirty="0"/>
              <a:t>Inflation/Federal Reserve</a:t>
            </a:r>
          </a:p>
          <a:p>
            <a:r>
              <a:rPr lang="en-US" dirty="0"/>
              <a:t>Debt Ceiling</a:t>
            </a:r>
          </a:p>
        </p:txBody>
      </p:sp>
      <p:sp>
        <p:nvSpPr>
          <p:cNvPr id="4" name="Slide Number Placeholder 3">
            <a:extLst>
              <a:ext uri="{FF2B5EF4-FFF2-40B4-BE49-F238E27FC236}">
                <a16:creationId xmlns:a16="http://schemas.microsoft.com/office/drawing/2014/main" id="{B99924DA-FE6F-254B-8EBF-5C58B48D45F1}"/>
              </a:ext>
            </a:extLst>
          </p:cNvPr>
          <p:cNvSpPr>
            <a:spLocks noGrp="1"/>
          </p:cNvSpPr>
          <p:nvPr>
            <p:ph type="sldNum" sz="quarter" idx="12"/>
          </p:nvPr>
        </p:nvSpPr>
        <p:spPr/>
        <p:txBody>
          <a:bodyPr/>
          <a:lstStyle/>
          <a:p>
            <a:fld id="{D9F085D5-EC86-4F6A-B501-C1359CB39116}" type="slidenum">
              <a:rPr lang="en-GB" smtClean="0"/>
              <a:t>7</a:t>
            </a:fld>
            <a:endParaRPr lang="en-GB" dirty="0"/>
          </a:p>
        </p:txBody>
      </p:sp>
    </p:spTree>
    <p:extLst>
      <p:ext uri="{BB962C8B-B14F-4D97-AF65-F5344CB8AC3E}">
        <p14:creationId xmlns:p14="http://schemas.microsoft.com/office/powerpoint/2010/main" val="9553854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10D60-93A0-E14A-B198-562200FA33F9}"/>
              </a:ext>
            </a:extLst>
          </p:cNvPr>
          <p:cNvSpPr>
            <a:spLocks noGrp="1"/>
          </p:cNvSpPr>
          <p:nvPr>
            <p:ph type="title"/>
          </p:nvPr>
        </p:nvSpPr>
        <p:spPr>
          <a:xfrm>
            <a:off x="779208" y="29496"/>
            <a:ext cx="10515600" cy="1325563"/>
          </a:xfrm>
        </p:spPr>
        <p:txBody>
          <a:bodyPr/>
          <a:lstStyle/>
          <a:p>
            <a:r>
              <a:rPr lang="en-US" dirty="0">
                <a:solidFill>
                  <a:schemeClr val="bg1"/>
                </a:solidFill>
              </a:rPr>
              <a:t>Fed</a:t>
            </a:r>
            <a:r>
              <a:rPr lang="en-US" dirty="0"/>
              <a:t>eral Funds Rate – Recent Activity</a:t>
            </a:r>
          </a:p>
        </p:txBody>
      </p:sp>
      <p:pic>
        <p:nvPicPr>
          <p:cNvPr id="6" name="Content Placeholder 5">
            <a:extLst>
              <a:ext uri="{FF2B5EF4-FFF2-40B4-BE49-F238E27FC236}">
                <a16:creationId xmlns:a16="http://schemas.microsoft.com/office/drawing/2014/main" id="{EF8A68F6-2498-E641-89E0-09D72459A020}"/>
              </a:ext>
            </a:extLst>
          </p:cNvPr>
          <p:cNvPicPr>
            <a:picLocks noGrp="1" noChangeAspect="1"/>
          </p:cNvPicPr>
          <p:nvPr>
            <p:ph idx="1"/>
          </p:nvPr>
        </p:nvPicPr>
        <p:blipFill>
          <a:blip r:embed="rId2" r:link="rId3"/>
          <a:srcRect/>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45E90F64-1A12-B742-9303-73F489E0E248}"/>
              </a:ext>
            </a:extLst>
          </p:cNvPr>
          <p:cNvSpPr>
            <a:spLocks noGrp="1"/>
          </p:cNvSpPr>
          <p:nvPr>
            <p:ph type="sldNum" sz="quarter" idx="12"/>
          </p:nvPr>
        </p:nvSpPr>
        <p:spPr/>
        <p:txBody>
          <a:bodyPr/>
          <a:lstStyle/>
          <a:p>
            <a:fld id="{D9F085D5-EC86-4F6A-B501-C1359CB39116}" type="slidenum">
              <a:rPr lang="en-GB" smtClean="0"/>
              <a:t>70</a:t>
            </a:fld>
            <a:endParaRPr lang="en-GB"/>
          </a:p>
        </p:txBody>
      </p:sp>
      <p:sp>
        <p:nvSpPr>
          <p:cNvPr id="3" name="TextBox 2">
            <a:extLst>
              <a:ext uri="{FF2B5EF4-FFF2-40B4-BE49-F238E27FC236}">
                <a16:creationId xmlns:a16="http://schemas.microsoft.com/office/drawing/2014/main" id="{155C1B75-648F-AF49-B6B0-C53B0BA90BCE}"/>
              </a:ext>
            </a:extLst>
          </p:cNvPr>
          <p:cNvSpPr txBox="1"/>
          <p:nvPr/>
        </p:nvSpPr>
        <p:spPr>
          <a:xfrm>
            <a:off x="4037712" y="1666265"/>
            <a:ext cx="4116576" cy="369332"/>
          </a:xfrm>
          <a:prstGeom prst="rect">
            <a:avLst/>
          </a:prstGeom>
          <a:solidFill>
            <a:schemeClr val="bg1"/>
          </a:solidFill>
        </p:spPr>
        <p:txBody>
          <a:bodyPr wrap="none" rtlCol="0">
            <a:spAutoFit/>
          </a:bodyPr>
          <a:lstStyle/>
          <a:p>
            <a:r>
              <a:rPr lang="en-US" dirty="0"/>
              <a:t>Expect 2 more increases: .5 to .75%, each.</a:t>
            </a:r>
          </a:p>
        </p:txBody>
      </p:sp>
    </p:spTree>
    <p:extLst>
      <p:ext uri="{BB962C8B-B14F-4D97-AF65-F5344CB8AC3E}">
        <p14:creationId xmlns:p14="http://schemas.microsoft.com/office/powerpoint/2010/main" val="1251056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6CD1-9A71-1044-B634-D5ABCF420383}"/>
              </a:ext>
            </a:extLst>
          </p:cNvPr>
          <p:cNvSpPr>
            <a:spLocks noGrp="1"/>
          </p:cNvSpPr>
          <p:nvPr>
            <p:ph type="title"/>
          </p:nvPr>
        </p:nvSpPr>
        <p:spPr>
          <a:xfrm>
            <a:off x="784413" y="0"/>
            <a:ext cx="10515600" cy="1325563"/>
          </a:xfrm>
        </p:spPr>
        <p:txBody>
          <a:bodyPr/>
          <a:lstStyle/>
          <a:p>
            <a:r>
              <a:rPr lang="en-US" dirty="0">
                <a:solidFill>
                  <a:schemeClr val="bg1"/>
                </a:solidFill>
              </a:rPr>
              <a:t>Fed</a:t>
            </a:r>
            <a:r>
              <a:rPr lang="en-US" dirty="0"/>
              <a:t>: Also Reducing its Asset Holdings</a:t>
            </a:r>
          </a:p>
        </p:txBody>
      </p:sp>
      <p:pic>
        <p:nvPicPr>
          <p:cNvPr id="6" name="Content Placeholder 5" descr="Chart, line chart&#10;&#10;Description automatically generated">
            <a:extLst>
              <a:ext uri="{FF2B5EF4-FFF2-40B4-BE49-F238E27FC236}">
                <a16:creationId xmlns:a16="http://schemas.microsoft.com/office/drawing/2014/main" id="{53F6AF64-4FA4-4940-BB15-0807C66E7D47}"/>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1BF2B2A7-D59C-8145-85DE-3BAB7943E5BE}"/>
              </a:ext>
            </a:extLst>
          </p:cNvPr>
          <p:cNvSpPr>
            <a:spLocks noGrp="1"/>
          </p:cNvSpPr>
          <p:nvPr>
            <p:ph type="sldNum" sz="quarter" idx="12"/>
          </p:nvPr>
        </p:nvSpPr>
        <p:spPr/>
        <p:txBody>
          <a:bodyPr/>
          <a:lstStyle/>
          <a:p>
            <a:fld id="{D9F085D5-EC86-4F6A-B501-C1359CB39116}" type="slidenum">
              <a:rPr lang="en-GB" smtClean="0"/>
              <a:t>71</a:t>
            </a:fld>
            <a:endParaRPr lang="en-GB"/>
          </a:p>
        </p:txBody>
      </p:sp>
      <p:sp>
        <p:nvSpPr>
          <p:cNvPr id="7" name="TextBox 6">
            <a:extLst>
              <a:ext uri="{FF2B5EF4-FFF2-40B4-BE49-F238E27FC236}">
                <a16:creationId xmlns:a16="http://schemas.microsoft.com/office/drawing/2014/main" id="{3DD7E1D7-2438-CD40-B663-53DE18BB194C}"/>
              </a:ext>
            </a:extLst>
          </p:cNvPr>
          <p:cNvSpPr txBox="1"/>
          <p:nvPr/>
        </p:nvSpPr>
        <p:spPr>
          <a:xfrm>
            <a:off x="2310972" y="1648226"/>
            <a:ext cx="6260881" cy="1015663"/>
          </a:xfrm>
          <a:prstGeom prst="rect">
            <a:avLst/>
          </a:prstGeom>
          <a:solidFill>
            <a:schemeClr val="bg1"/>
          </a:solidFill>
        </p:spPr>
        <p:txBody>
          <a:bodyPr wrap="none" rtlCol="0">
            <a:spAutoFit/>
          </a:bodyPr>
          <a:lstStyle/>
          <a:p>
            <a:r>
              <a:rPr lang="en-US" sz="2000" dirty="0"/>
              <a:t>Reducing the Money Supply – A Little</a:t>
            </a:r>
          </a:p>
          <a:p>
            <a:pPr marL="342900" indent="-342900">
              <a:buFontTx/>
              <a:buChar char="-"/>
            </a:pPr>
            <a:r>
              <a:rPr lang="en-US" sz="2000" dirty="0"/>
              <a:t>Jun-Aug: $47.5 billion roll off its portfolio every 30 days</a:t>
            </a:r>
          </a:p>
          <a:p>
            <a:pPr marL="342900" indent="-342900">
              <a:buFontTx/>
              <a:buChar char="-"/>
            </a:pPr>
            <a:r>
              <a:rPr lang="en-US" sz="2000" dirty="0"/>
              <a:t>Sep: $85 billion.</a:t>
            </a:r>
          </a:p>
        </p:txBody>
      </p:sp>
      <p:sp>
        <p:nvSpPr>
          <p:cNvPr id="8" name="TextBox 7">
            <a:extLst>
              <a:ext uri="{FF2B5EF4-FFF2-40B4-BE49-F238E27FC236}">
                <a16:creationId xmlns:a16="http://schemas.microsoft.com/office/drawing/2014/main" id="{F9A7371B-AD45-014B-A14F-790F244A13A7}"/>
              </a:ext>
            </a:extLst>
          </p:cNvPr>
          <p:cNvSpPr txBox="1"/>
          <p:nvPr/>
        </p:nvSpPr>
        <p:spPr>
          <a:xfrm>
            <a:off x="8281014" y="3838778"/>
            <a:ext cx="2394117" cy="369332"/>
          </a:xfrm>
          <a:prstGeom prst="rect">
            <a:avLst/>
          </a:prstGeom>
          <a:solidFill>
            <a:schemeClr val="bg1"/>
          </a:solidFill>
        </p:spPr>
        <p:txBody>
          <a:bodyPr wrap="none" rtlCol="0">
            <a:spAutoFit/>
          </a:bodyPr>
          <a:lstStyle/>
          <a:p>
            <a:r>
              <a:rPr lang="en-US" dirty="0"/>
              <a:t>Quantitative Tightening</a:t>
            </a:r>
          </a:p>
        </p:txBody>
      </p:sp>
      <p:cxnSp>
        <p:nvCxnSpPr>
          <p:cNvPr id="10" name="Straight Connector 9">
            <a:extLst>
              <a:ext uri="{FF2B5EF4-FFF2-40B4-BE49-F238E27FC236}">
                <a16:creationId xmlns:a16="http://schemas.microsoft.com/office/drawing/2014/main" id="{C7B82659-FACF-084A-BE0F-CA5FC5EA8B79}"/>
              </a:ext>
            </a:extLst>
          </p:cNvPr>
          <p:cNvCxnSpPr/>
          <p:nvPr/>
        </p:nvCxnSpPr>
        <p:spPr>
          <a:xfrm flipV="1">
            <a:off x="10015548" y="2156057"/>
            <a:ext cx="628803" cy="1559569"/>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3401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F649-CF95-E546-A283-6CED117989DA}"/>
              </a:ext>
            </a:extLst>
          </p:cNvPr>
          <p:cNvSpPr>
            <a:spLocks noGrp="1"/>
          </p:cNvSpPr>
          <p:nvPr>
            <p:ph type="title"/>
          </p:nvPr>
        </p:nvSpPr>
        <p:spPr>
          <a:xfrm>
            <a:off x="734025" y="0"/>
            <a:ext cx="10515600" cy="1325563"/>
          </a:xfrm>
        </p:spPr>
        <p:txBody>
          <a:bodyPr/>
          <a:lstStyle/>
          <a:p>
            <a:r>
              <a:rPr lang="en-US" dirty="0">
                <a:solidFill>
                  <a:schemeClr val="bg1"/>
                </a:solidFill>
              </a:rPr>
              <a:t>Imp</a:t>
            </a:r>
            <a:r>
              <a:rPr lang="en-US" dirty="0"/>
              <a:t>lications for Demand</a:t>
            </a:r>
          </a:p>
        </p:txBody>
      </p:sp>
      <p:sp>
        <p:nvSpPr>
          <p:cNvPr id="3" name="Content Placeholder 2">
            <a:extLst>
              <a:ext uri="{FF2B5EF4-FFF2-40B4-BE49-F238E27FC236}">
                <a16:creationId xmlns:a16="http://schemas.microsoft.com/office/drawing/2014/main" id="{3C73AB2B-C671-A34D-AC1D-6EE66D950907}"/>
              </a:ext>
            </a:extLst>
          </p:cNvPr>
          <p:cNvSpPr>
            <a:spLocks noGrp="1"/>
          </p:cNvSpPr>
          <p:nvPr>
            <p:ph idx="1"/>
          </p:nvPr>
        </p:nvSpPr>
        <p:spPr/>
        <p:txBody>
          <a:bodyPr/>
          <a:lstStyle/>
          <a:p>
            <a:r>
              <a:rPr lang="en-US" dirty="0"/>
              <a:t>Investment borrowing</a:t>
            </a:r>
          </a:p>
          <a:p>
            <a:r>
              <a:rPr lang="en-US" dirty="0"/>
              <a:t>Home loans – tied to 10-year Treasury</a:t>
            </a:r>
          </a:p>
          <a:p>
            <a:r>
              <a:rPr lang="en-US" dirty="0"/>
              <a:t>Car loans</a:t>
            </a:r>
          </a:p>
          <a:p>
            <a:r>
              <a:rPr lang="en-US" dirty="0"/>
              <a:t>Credit cards</a:t>
            </a:r>
          </a:p>
          <a:p>
            <a:r>
              <a:rPr lang="en-US" dirty="0"/>
              <a:t>Savings accounts – positive</a:t>
            </a:r>
          </a:p>
          <a:p>
            <a:r>
              <a:rPr lang="en-US" dirty="0"/>
              <a:t>And more….</a:t>
            </a:r>
          </a:p>
          <a:p>
            <a:endParaRPr lang="en-US" dirty="0"/>
          </a:p>
          <a:p>
            <a:r>
              <a:rPr lang="en-US" dirty="0"/>
              <a:t>All of which slows the economy.</a:t>
            </a:r>
          </a:p>
        </p:txBody>
      </p:sp>
      <p:sp>
        <p:nvSpPr>
          <p:cNvPr id="4" name="Slide Number Placeholder 3">
            <a:extLst>
              <a:ext uri="{FF2B5EF4-FFF2-40B4-BE49-F238E27FC236}">
                <a16:creationId xmlns:a16="http://schemas.microsoft.com/office/drawing/2014/main" id="{5818B984-42BC-8641-A55F-ADCEBA1906FE}"/>
              </a:ext>
            </a:extLst>
          </p:cNvPr>
          <p:cNvSpPr>
            <a:spLocks noGrp="1"/>
          </p:cNvSpPr>
          <p:nvPr>
            <p:ph type="sldNum" sz="quarter" idx="12"/>
          </p:nvPr>
        </p:nvSpPr>
        <p:spPr/>
        <p:txBody>
          <a:bodyPr/>
          <a:lstStyle/>
          <a:p>
            <a:fld id="{D9F085D5-EC86-4F6A-B501-C1359CB39116}" type="slidenum">
              <a:rPr lang="en-GB" smtClean="0"/>
              <a:t>72</a:t>
            </a:fld>
            <a:endParaRPr lang="en-GB"/>
          </a:p>
        </p:txBody>
      </p:sp>
    </p:spTree>
    <p:extLst>
      <p:ext uri="{BB962C8B-B14F-4D97-AF65-F5344CB8AC3E}">
        <p14:creationId xmlns:p14="http://schemas.microsoft.com/office/powerpoint/2010/main" val="9600639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71F1-2249-1441-8FA5-7ABFAF7F3030}"/>
              </a:ext>
            </a:extLst>
          </p:cNvPr>
          <p:cNvSpPr>
            <a:spLocks noGrp="1"/>
          </p:cNvSpPr>
          <p:nvPr>
            <p:ph type="title"/>
          </p:nvPr>
        </p:nvSpPr>
        <p:spPr>
          <a:xfrm>
            <a:off x="872925" y="0"/>
            <a:ext cx="10515600" cy="1325563"/>
          </a:xfrm>
        </p:spPr>
        <p:txBody>
          <a:bodyPr/>
          <a:lstStyle/>
          <a:p>
            <a:r>
              <a:rPr lang="en-US" dirty="0">
                <a:solidFill>
                  <a:schemeClr val="bg1"/>
                </a:solidFill>
              </a:rPr>
              <a:t>Tre</a:t>
            </a:r>
            <a:r>
              <a:rPr lang="en-US" dirty="0"/>
              <a:t>asuries</a:t>
            </a:r>
          </a:p>
        </p:txBody>
      </p:sp>
      <p:sp>
        <p:nvSpPr>
          <p:cNvPr id="4" name="Slide Number Placeholder 3">
            <a:extLst>
              <a:ext uri="{FF2B5EF4-FFF2-40B4-BE49-F238E27FC236}">
                <a16:creationId xmlns:a16="http://schemas.microsoft.com/office/drawing/2014/main" id="{BED3DF6E-3455-3242-A5BE-1ACFBEFA0607}"/>
              </a:ext>
            </a:extLst>
          </p:cNvPr>
          <p:cNvSpPr>
            <a:spLocks noGrp="1"/>
          </p:cNvSpPr>
          <p:nvPr>
            <p:ph type="sldNum" sz="quarter" idx="12"/>
          </p:nvPr>
        </p:nvSpPr>
        <p:spPr/>
        <p:txBody>
          <a:bodyPr/>
          <a:lstStyle/>
          <a:p>
            <a:fld id="{D9F085D5-EC86-4F6A-B501-C1359CB39116}" type="slidenum">
              <a:rPr lang="en-GB" smtClean="0"/>
              <a:t>73</a:t>
            </a:fld>
            <a:endParaRPr lang="en-GB"/>
          </a:p>
        </p:txBody>
      </p:sp>
      <p:pic>
        <p:nvPicPr>
          <p:cNvPr id="8" name="Content Placeholder 7">
            <a:extLst>
              <a:ext uri="{FF2B5EF4-FFF2-40B4-BE49-F238E27FC236}">
                <a16:creationId xmlns:a16="http://schemas.microsoft.com/office/drawing/2014/main" id="{61F6AEA0-59D4-1E48-8EAA-529745308464}"/>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734485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B8AE-6B33-1E46-901B-86647EC97212}"/>
              </a:ext>
            </a:extLst>
          </p:cNvPr>
          <p:cNvSpPr>
            <a:spLocks noGrp="1"/>
          </p:cNvSpPr>
          <p:nvPr>
            <p:ph type="title"/>
          </p:nvPr>
        </p:nvSpPr>
        <p:spPr>
          <a:xfrm>
            <a:off x="806668" y="0"/>
            <a:ext cx="10515600" cy="1325563"/>
          </a:xfrm>
        </p:spPr>
        <p:txBody>
          <a:bodyPr/>
          <a:lstStyle/>
          <a:p>
            <a:r>
              <a:rPr lang="en-US" dirty="0">
                <a:solidFill>
                  <a:schemeClr val="bg1"/>
                </a:solidFill>
              </a:rPr>
              <a:t>Mo</a:t>
            </a:r>
            <a:r>
              <a:rPr lang="en-US" dirty="0"/>
              <a:t>rtgage Rates</a:t>
            </a:r>
          </a:p>
        </p:txBody>
      </p:sp>
      <p:sp>
        <p:nvSpPr>
          <p:cNvPr id="4" name="Slide Number Placeholder 3">
            <a:extLst>
              <a:ext uri="{FF2B5EF4-FFF2-40B4-BE49-F238E27FC236}">
                <a16:creationId xmlns:a16="http://schemas.microsoft.com/office/drawing/2014/main" id="{0922432B-E759-C04C-9BE5-266897CB88A8}"/>
              </a:ext>
            </a:extLst>
          </p:cNvPr>
          <p:cNvSpPr>
            <a:spLocks noGrp="1"/>
          </p:cNvSpPr>
          <p:nvPr>
            <p:ph type="sldNum" sz="quarter" idx="12"/>
          </p:nvPr>
        </p:nvSpPr>
        <p:spPr/>
        <p:txBody>
          <a:bodyPr/>
          <a:lstStyle/>
          <a:p>
            <a:fld id="{D9F085D5-EC86-4F6A-B501-C1359CB39116}" type="slidenum">
              <a:rPr lang="en-GB" smtClean="0"/>
              <a:t>74</a:t>
            </a:fld>
            <a:endParaRPr lang="en-GB"/>
          </a:p>
        </p:txBody>
      </p:sp>
      <p:pic>
        <p:nvPicPr>
          <p:cNvPr id="6" name="Picture 5">
            <a:extLst>
              <a:ext uri="{FF2B5EF4-FFF2-40B4-BE49-F238E27FC236}">
                <a16:creationId xmlns:a16="http://schemas.microsoft.com/office/drawing/2014/main" id="{74ED5679-8139-0F44-A40C-BC27E9F4DD33}"/>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6282133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7D73-BBA7-AC49-9D41-F50EFD29E667}"/>
              </a:ext>
            </a:extLst>
          </p:cNvPr>
          <p:cNvSpPr>
            <a:spLocks noGrp="1"/>
          </p:cNvSpPr>
          <p:nvPr>
            <p:ph type="title"/>
          </p:nvPr>
        </p:nvSpPr>
        <p:spPr>
          <a:xfrm>
            <a:off x="606701" y="0"/>
            <a:ext cx="10515600" cy="1325563"/>
          </a:xfrm>
        </p:spPr>
        <p:txBody>
          <a:bodyPr/>
          <a:lstStyle/>
          <a:p>
            <a:r>
              <a:rPr lang="en-US" dirty="0"/>
              <a:t> </a:t>
            </a:r>
            <a:r>
              <a:rPr lang="en-US" dirty="0">
                <a:solidFill>
                  <a:schemeClr val="bg1"/>
                </a:solidFill>
              </a:rPr>
              <a:t>Con</a:t>
            </a:r>
            <a:r>
              <a:rPr lang="en-US" dirty="0"/>
              <a:t>tributions to GDP: Residential Investment</a:t>
            </a:r>
          </a:p>
        </p:txBody>
      </p:sp>
      <p:sp>
        <p:nvSpPr>
          <p:cNvPr id="4" name="Slide Number Placeholder 3">
            <a:extLst>
              <a:ext uri="{FF2B5EF4-FFF2-40B4-BE49-F238E27FC236}">
                <a16:creationId xmlns:a16="http://schemas.microsoft.com/office/drawing/2014/main" id="{E9D3A638-C8C4-524B-9B4A-001856E71E94}"/>
              </a:ext>
            </a:extLst>
          </p:cNvPr>
          <p:cNvSpPr>
            <a:spLocks noGrp="1"/>
          </p:cNvSpPr>
          <p:nvPr>
            <p:ph type="sldNum" sz="quarter" idx="12"/>
          </p:nvPr>
        </p:nvSpPr>
        <p:spPr/>
        <p:txBody>
          <a:bodyPr/>
          <a:lstStyle/>
          <a:p>
            <a:fld id="{D9F085D5-EC86-4F6A-B501-C1359CB39116}" type="slidenum">
              <a:rPr lang="en-GB" smtClean="0"/>
              <a:t>75</a:t>
            </a:fld>
            <a:endParaRPr lang="en-GB"/>
          </a:p>
        </p:txBody>
      </p:sp>
      <p:pic>
        <p:nvPicPr>
          <p:cNvPr id="7" name="Content Placeholder 6">
            <a:extLst>
              <a:ext uri="{FF2B5EF4-FFF2-40B4-BE49-F238E27FC236}">
                <a16:creationId xmlns:a16="http://schemas.microsoft.com/office/drawing/2014/main" id="{97B07FC2-FF90-C24B-9E6F-DE0A2A883AA5}"/>
              </a:ext>
            </a:extLst>
          </p:cNvPr>
          <p:cNvPicPr>
            <a:picLocks noGrp="1" noChangeAspect="1"/>
          </p:cNvPicPr>
          <p:nvPr>
            <p:ph idx="1"/>
          </p:nvPr>
        </p:nvPicPr>
        <p:blipFill>
          <a:blip r:embed="rId3" r:link="rId4"/>
          <a:srcRect/>
          <a:stretch>
            <a:fillRect/>
          </a:stretch>
        </p:blipFill>
        <p:spPr>
          <a:xfrm>
            <a:off x="1060609" y="1191149"/>
            <a:ext cx="10070781" cy="5035390"/>
          </a:xfrm>
        </p:spPr>
      </p:pic>
      <p:sp>
        <p:nvSpPr>
          <p:cNvPr id="5" name="Rectangle 4">
            <a:extLst>
              <a:ext uri="{FF2B5EF4-FFF2-40B4-BE49-F238E27FC236}">
                <a16:creationId xmlns:a16="http://schemas.microsoft.com/office/drawing/2014/main" id="{E1D49E36-1AF3-1042-8158-1AA161274C27}"/>
              </a:ext>
            </a:extLst>
          </p:cNvPr>
          <p:cNvSpPr/>
          <p:nvPr/>
        </p:nvSpPr>
        <p:spPr>
          <a:xfrm>
            <a:off x="9889588" y="2563333"/>
            <a:ext cx="942535"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964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and Housing Starts</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76</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3" r:link="rId4"/>
          <a:srcRect/>
          <a:stretch>
            <a:fillRect/>
          </a:stretch>
        </p:blipFill>
        <p:spPr>
          <a:xfrm>
            <a:off x="340399" y="1507919"/>
            <a:ext cx="5749267" cy="3830980"/>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5" r:link="rId6"/>
          <a:srcRect/>
          <a:stretch>
            <a:fillRect/>
          </a:stretch>
        </p:blipFill>
        <p:spPr>
          <a:xfrm>
            <a:off x="6096001" y="1500604"/>
            <a:ext cx="5771223" cy="3845611"/>
          </a:xfrm>
          <a:prstGeom prst="rect">
            <a:avLst/>
          </a:prstGeom>
        </p:spPr>
      </p:pic>
    </p:spTree>
    <p:extLst>
      <p:ext uri="{BB962C8B-B14F-4D97-AF65-F5344CB8AC3E}">
        <p14:creationId xmlns:p14="http://schemas.microsoft.com/office/powerpoint/2010/main" val="2409589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3CC04A1-3536-214A-8608-B73228B70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09" y="1519101"/>
            <a:ext cx="5256685" cy="38197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 Depends on Where You Are</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77</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4"/>
          <a:srcRect/>
          <a:stretch/>
        </p:blipFill>
        <p:spPr>
          <a:xfrm>
            <a:off x="220448" y="1507919"/>
            <a:ext cx="5707107" cy="4146645"/>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5" r:link="rId6"/>
          <a:srcRect/>
          <a:stretch>
            <a:fillRect/>
          </a:stretch>
        </p:blipFill>
        <p:spPr>
          <a:xfrm>
            <a:off x="6170260" y="1500603"/>
            <a:ext cx="5826882" cy="4233672"/>
          </a:xfrm>
          <a:prstGeom prst="rect">
            <a:avLst/>
          </a:prstGeom>
        </p:spPr>
      </p:pic>
    </p:spTree>
    <p:extLst>
      <p:ext uri="{BB962C8B-B14F-4D97-AF65-F5344CB8AC3E}">
        <p14:creationId xmlns:p14="http://schemas.microsoft.com/office/powerpoint/2010/main" val="36147213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58CC-FF08-BF4E-9711-C223A877CAB8}"/>
              </a:ext>
            </a:extLst>
          </p:cNvPr>
          <p:cNvSpPr>
            <a:spLocks noGrp="1"/>
          </p:cNvSpPr>
          <p:nvPr>
            <p:ph type="title"/>
          </p:nvPr>
        </p:nvSpPr>
        <p:spPr>
          <a:xfrm>
            <a:off x="945774" y="0"/>
            <a:ext cx="10515600" cy="1325563"/>
          </a:xfrm>
        </p:spPr>
        <p:txBody>
          <a:bodyPr/>
          <a:lstStyle/>
          <a:p>
            <a:r>
              <a:rPr lang="en-US" dirty="0">
                <a:solidFill>
                  <a:schemeClr val="bg1"/>
                </a:solidFill>
              </a:rPr>
              <a:t>Ho</a:t>
            </a:r>
            <a:r>
              <a:rPr lang="en-US" dirty="0"/>
              <a:t>me Sales Falling</a:t>
            </a:r>
          </a:p>
        </p:txBody>
      </p:sp>
      <p:pic>
        <p:nvPicPr>
          <p:cNvPr id="7" name="Content Placeholder 6" descr="Chart, histogram&#10;&#10;Description automatically generated">
            <a:extLst>
              <a:ext uri="{FF2B5EF4-FFF2-40B4-BE49-F238E27FC236}">
                <a16:creationId xmlns:a16="http://schemas.microsoft.com/office/drawing/2014/main" id="{D80A7A9A-7306-4A43-8D55-2B56DE59D3B3}"/>
              </a:ext>
            </a:extLst>
          </p:cNvPr>
          <p:cNvPicPr>
            <a:picLocks noGrp="1" noChangeAspect="1"/>
          </p:cNvPicPr>
          <p:nvPr>
            <p:ph sz="half" idx="1"/>
          </p:nvPr>
        </p:nvPicPr>
        <p:blipFill>
          <a:blip r:embed="rId2" r:link="rId3"/>
          <a:stretch>
            <a:fillRect/>
          </a:stretch>
        </p:blipFill>
        <p:spPr>
          <a:xfrm>
            <a:off x="127192" y="1559860"/>
            <a:ext cx="5892608" cy="3926494"/>
          </a:xfrm>
        </p:spPr>
      </p:pic>
      <p:pic>
        <p:nvPicPr>
          <p:cNvPr id="9" name="Content Placeholder 8" descr="Chart, line chart&#10;&#10;Description automatically generated">
            <a:extLst>
              <a:ext uri="{FF2B5EF4-FFF2-40B4-BE49-F238E27FC236}">
                <a16:creationId xmlns:a16="http://schemas.microsoft.com/office/drawing/2014/main" id="{A4BF8187-D70B-3B4B-8AD4-D70237326DAA}"/>
              </a:ext>
            </a:extLst>
          </p:cNvPr>
          <p:cNvPicPr>
            <a:picLocks noGrp="1" noChangeAspect="1"/>
          </p:cNvPicPr>
          <p:nvPr>
            <p:ph sz="half" idx="2"/>
          </p:nvPr>
        </p:nvPicPr>
        <p:blipFill>
          <a:blip r:embed="rId4" r:link="rId5"/>
          <a:stretch>
            <a:fillRect/>
          </a:stretch>
        </p:blipFill>
        <p:spPr>
          <a:xfrm>
            <a:off x="6172200" y="1559860"/>
            <a:ext cx="5892608" cy="3926494"/>
          </a:xfrm>
        </p:spPr>
      </p:pic>
      <p:sp>
        <p:nvSpPr>
          <p:cNvPr id="5" name="Slide Number Placeholder 4">
            <a:extLst>
              <a:ext uri="{FF2B5EF4-FFF2-40B4-BE49-F238E27FC236}">
                <a16:creationId xmlns:a16="http://schemas.microsoft.com/office/drawing/2014/main" id="{28F2A356-B78C-2944-8732-D2F201A97445}"/>
              </a:ext>
            </a:extLst>
          </p:cNvPr>
          <p:cNvSpPr>
            <a:spLocks noGrp="1"/>
          </p:cNvSpPr>
          <p:nvPr>
            <p:ph type="sldNum" sz="quarter" idx="12"/>
          </p:nvPr>
        </p:nvSpPr>
        <p:spPr/>
        <p:txBody>
          <a:bodyPr/>
          <a:lstStyle/>
          <a:p>
            <a:fld id="{D9F085D5-EC86-4F6A-B501-C1359CB39116}" type="slidenum">
              <a:rPr lang="en-GB" smtClean="0"/>
              <a:t>78</a:t>
            </a:fld>
            <a:endParaRPr lang="en-GB"/>
          </a:p>
        </p:txBody>
      </p:sp>
    </p:spTree>
    <p:extLst>
      <p:ext uri="{BB962C8B-B14F-4D97-AF65-F5344CB8AC3E}">
        <p14:creationId xmlns:p14="http://schemas.microsoft.com/office/powerpoint/2010/main" val="38579167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91CD8-608E-D042-90B6-089D9FCE16E7}"/>
              </a:ext>
            </a:extLst>
          </p:cNvPr>
          <p:cNvSpPr>
            <a:spLocks noGrp="1"/>
          </p:cNvSpPr>
          <p:nvPr>
            <p:ph type="title"/>
          </p:nvPr>
        </p:nvSpPr>
        <p:spPr>
          <a:xfrm>
            <a:off x="729340" y="0"/>
            <a:ext cx="10515600" cy="1325563"/>
          </a:xfrm>
        </p:spPr>
        <p:txBody>
          <a:bodyPr/>
          <a:lstStyle/>
          <a:p>
            <a:r>
              <a:rPr lang="en-US" dirty="0">
                <a:solidFill>
                  <a:schemeClr val="bg1"/>
                </a:solidFill>
              </a:rPr>
              <a:t>Exis</a:t>
            </a:r>
            <a:r>
              <a:rPr lang="en-US" dirty="0"/>
              <a:t>tential Threat: Coming This June!</a:t>
            </a:r>
          </a:p>
        </p:txBody>
      </p:sp>
      <p:pic>
        <p:nvPicPr>
          <p:cNvPr id="6" name="Content Placeholder 5">
            <a:extLst>
              <a:ext uri="{FF2B5EF4-FFF2-40B4-BE49-F238E27FC236}">
                <a16:creationId xmlns:a16="http://schemas.microsoft.com/office/drawing/2014/main" id="{D338F409-8BD8-2F4F-B143-65D94C98D10D}"/>
              </a:ext>
            </a:extLst>
          </p:cNvPr>
          <p:cNvPicPr>
            <a:picLocks noGrp="1" noChangeAspect="1"/>
          </p:cNvPicPr>
          <p:nvPr>
            <p:ph idx="1"/>
          </p:nvPr>
        </p:nvPicPr>
        <p:blipFill>
          <a:blip r:embed="rId2"/>
          <a:stretch>
            <a:fillRect/>
          </a:stretch>
        </p:blipFill>
        <p:spPr>
          <a:xfrm>
            <a:off x="3059028" y="985583"/>
            <a:ext cx="6213723" cy="4886834"/>
          </a:xfrm>
        </p:spPr>
      </p:pic>
      <p:sp>
        <p:nvSpPr>
          <p:cNvPr id="4" name="Slide Number Placeholder 3">
            <a:extLst>
              <a:ext uri="{FF2B5EF4-FFF2-40B4-BE49-F238E27FC236}">
                <a16:creationId xmlns:a16="http://schemas.microsoft.com/office/drawing/2014/main" id="{E17715A0-41D8-824B-A6BD-C5A3C7AA4D59}"/>
              </a:ext>
            </a:extLst>
          </p:cNvPr>
          <p:cNvSpPr>
            <a:spLocks noGrp="1"/>
          </p:cNvSpPr>
          <p:nvPr>
            <p:ph type="sldNum" sz="quarter" idx="12"/>
          </p:nvPr>
        </p:nvSpPr>
        <p:spPr/>
        <p:txBody>
          <a:bodyPr/>
          <a:lstStyle/>
          <a:p>
            <a:fld id="{D9F085D5-EC86-4F6A-B501-C1359CB39116}" type="slidenum">
              <a:rPr lang="en-GB" smtClean="0"/>
              <a:t>79</a:t>
            </a:fld>
            <a:endParaRPr lang="en-GB"/>
          </a:p>
        </p:txBody>
      </p:sp>
    </p:spTree>
    <p:extLst>
      <p:ext uri="{BB962C8B-B14F-4D97-AF65-F5344CB8AC3E}">
        <p14:creationId xmlns:p14="http://schemas.microsoft.com/office/powerpoint/2010/main" val="3098329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A9A-3C36-4643-A6DF-0C6CABDC8583}"/>
              </a:ext>
            </a:extLst>
          </p:cNvPr>
          <p:cNvSpPr>
            <a:spLocks noGrp="1"/>
          </p:cNvSpPr>
          <p:nvPr>
            <p:ph type="title"/>
          </p:nvPr>
        </p:nvSpPr>
        <p:spPr>
          <a:xfrm>
            <a:off x="1004456" y="0"/>
            <a:ext cx="10515600" cy="1325563"/>
          </a:xfrm>
        </p:spPr>
        <p:txBody>
          <a:bodyPr/>
          <a:lstStyle/>
          <a:p>
            <a:r>
              <a:rPr lang="en-US" dirty="0">
                <a:solidFill>
                  <a:schemeClr val="bg1"/>
                </a:solidFill>
              </a:rPr>
              <a:t>So</a:t>
            </a:r>
            <a:r>
              <a:rPr lang="en-US" dirty="0"/>
              <a:t>me Basic Statistics</a:t>
            </a:r>
          </a:p>
        </p:txBody>
      </p:sp>
      <p:graphicFrame>
        <p:nvGraphicFramePr>
          <p:cNvPr id="5" name="Table 5">
            <a:extLst>
              <a:ext uri="{FF2B5EF4-FFF2-40B4-BE49-F238E27FC236}">
                <a16:creationId xmlns:a16="http://schemas.microsoft.com/office/drawing/2014/main" id="{A1F32882-32CA-7F48-B318-EB2AC54163CE}"/>
              </a:ext>
            </a:extLst>
          </p:cNvPr>
          <p:cNvGraphicFramePr>
            <a:graphicFrameLocks noGrp="1"/>
          </p:cNvGraphicFramePr>
          <p:nvPr>
            <p:ph idx="1"/>
            <p:extLst>
              <p:ext uri="{D42A27DB-BD31-4B8C-83A1-F6EECF244321}">
                <p14:modId xmlns:p14="http://schemas.microsoft.com/office/powerpoint/2010/main" val="3450510991"/>
              </p:ext>
            </p:extLst>
          </p:nvPr>
        </p:nvGraphicFramePr>
        <p:xfrm>
          <a:off x="2342327" y="1096963"/>
          <a:ext cx="7839858" cy="4465112"/>
        </p:xfrm>
        <a:graphic>
          <a:graphicData uri="http://schemas.openxmlformats.org/drawingml/2006/table">
            <a:tbl>
              <a:tblPr firstRow="1" bandRow="1">
                <a:tableStyleId>{5C22544A-7EE6-4342-B048-85BDC9FD1C3A}</a:tableStyleId>
              </a:tblPr>
              <a:tblGrid>
                <a:gridCol w="4197248">
                  <a:extLst>
                    <a:ext uri="{9D8B030D-6E8A-4147-A177-3AD203B41FA5}">
                      <a16:colId xmlns:a16="http://schemas.microsoft.com/office/drawing/2014/main" val="1312289277"/>
                    </a:ext>
                  </a:extLst>
                </a:gridCol>
                <a:gridCol w="3642610">
                  <a:extLst>
                    <a:ext uri="{9D8B030D-6E8A-4147-A177-3AD203B41FA5}">
                      <a16:colId xmlns:a16="http://schemas.microsoft.com/office/drawing/2014/main" val="2451204267"/>
                    </a:ext>
                  </a:extLst>
                </a:gridCol>
              </a:tblGrid>
              <a:tr h="632887">
                <a:tc>
                  <a:txBody>
                    <a:bodyPr/>
                    <a:lstStyle/>
                    <a:p>
                      <a:r>
                        <a:rPr lang="en-US" sz="2400" dirty="0"/>
                        <a:t>Statistic:</a:t>
                      </a:r>
                    </a:p>
                  </a:txBody>
                  <a:tcPr anchor="b"/>
                </a:tc>
                <a:tc>
                  <a:txBody>
                    <a:bodyPr/>
                    <a:lstStyle/>
                    <a:p>
                      <a:pPr algn="ctr"/>
                      <a:r>
                        <a:rPr lang="en-US" sz="2400" dirty="0"/>
                        <a:t>Value</a:t>
                      </a:r>
                    </a:p>
                  </a:txBody>
                  <a:tcPr anchor="b"/>
                </a:tc>
                <a:extLst>
                  <a:ext uri="{0D108BD9-81ED-4DB2-BD59-A6C34878D82A}">
                    <a16:rowId xmlns:a16="http://schemas.microsoft.com/office/drawing/2014/main" val="4094460252"/>
                  </a:ext>
                </a:extLst>
              </a:tr>
              <a:tr h="632887">
                <a:tc>
                  <a:txBody>
                    <a:bodyPr/>
                    <a:lstStyle/>
                    <a:p>
                      <a:r>
                        <a:rPr lang="en-US" sz="2400" dirty="0"/>
                        <a:t>Population</a:t>
                      </a:r>
                    </a:p>
                  </a:txBody>
                  <a:tcPr anchor="ctr"/>
                </a:tc>
                <a:tc>
                  <a:txBody>
                    <a:bodyPr/>
                    <a:lstStyle/>
                    <a:p>
                      <a:pPr algn="ctr"/>
                      <a:r>
                        <a:rPr lang="en-US" sz="2400" dirty="0"/>
                        <a:t>334.4 Million</a:t>
                      </a:r>
                    </a:p>
                  </a:txBody>
                  <a:tcPr anchor="ctr"/>
                </a:tc>
                <a:extLst>
                  <a:ext uri="{0D108BD9-81ED-4DB2-BD59-A6C34878D82A}">
                    <a16:rowId xmlns:a16="http://schemas.microsoft.com/office/drawing/2014/main" val="2628399478"/>
                  </a:ext>
                </a:extLst>
              </a:tr>
              <a:tr h="632887">
                <a:tc>
                  <a:txBody>
                    <a:bodyPr/>
                    <a:lstStyle/>
                    <a:p>
                      <a:r>
                        <a:rPr lang="en-US" sz="2400" dirty="0"/>
                        <a:t>Labor Force</a:t>
                      </a:r>
                    </a:p>
                  </a:txBody>
                  <a:tcPr anchor="ctr"/>
                </a:tc>
                <a:tc>
                  <a:txBody>
                    <a:bodyPr/>
                    <a:lstStyle/>
                    <a:p>
                      <a:pPr algn="ctr"/>
                      <a:r>
                        <a:rPr lang="en-US" sz="2400" dirty="0"/>
                        <a:t>165.8 Million</a:t>
                      </a:r>
                    </a:p>
                  </a:txBody>
                  <a:tcPr anchor="ctr"/>
                </a:tc>
                <a:extLst>
                  <a:ext uri="{0D108BD9-81ED-4DB2-BD59-A6C34878D82A}">
                    <a16:rowId xmlns:a16="http://schemas.microsoft.com/office/drawing/2014/main" val="47377635"/>
                  </a:ext>
                </a:extLst>
              </a:tr>
              <a:tr h="632887">
                <a:tc>
                  <a:txBody>
                    <a:bodyPr/>
                    <a:lstStyle/>
                    <a:p>
                      <a:r>
                        <a:rPr lang="en-US" sz="2400" dirty="0"/>
                        <a:t>Employment</a:t>
                      </a:r>
                    </a:p>
                  </a:txBody>
                  <a:tcPr anchor="ctr"/>
                </a:tc>
                <a:tc>
                  <a:txBody>
                    <a:bodyPr/>
                    <a:lstStyle/>
                    <a:p>
                      <a:pPr algn="ctr"/>
                      <a:r>
                        <a:rPr lang="en-US" sz="2400" dirty="0"/>
                        <a:t>155.1 Million</a:t>
                      </a:r>
                    </a:p>
                  </a:txBody>
                  <a:tcPr anchor="ctr"/>
                </a:tc>
                <a:extLst>
                  <a:ext uri="{0D108BD9-81ED-4DB2-BD59-A6C34878D82A}">
                    <a16:rowId xmlns:a16="http://schemas.microsoft.com/office/drawing/2014/main" val="21105078"/>
                  </a:ext>
                </a:extLst>
              </a:tr>
              <a:tr h="686314">
                <a:tc>
                  <a:txBody>
                    <a:bodyPr/>
                    <a:lstStyle/>
                    <a:p>
                      <a:r>
                        <a:rPr lang="en-US" sz="2400" dirty="0"/>
                        <a:t>Gross Domestic Product (GDP)</a:t>
                      </a:r>
                    </a:p>
                  </a:txBody>
                  <a:tcPr anchor="ctr"/>
                </a:tc>
                <a:tc>
                  <a:txBody>
                    <a:bodyPr/>
                    <a:lstStyle/>
                    <a:p>
                      <a:pPr algn="ctr"/>
                      <a:r>
                        <a:rPr lang="en-US" sz="2400" dirty="0"/>
                        <a:t>$26.1 Trillion</a:t>
                      </a:r>
                    </a:p>
                  </a:txBody>
                  <a:tcPr anchor="ctr"/>
                </a:tc>
                <a:extLst>
                  <a:ext uri="{0D108BD9-81ED-4DB2-BD59-A6C34878D82A}">
                    <a16:rowId xmlns:a16="http://schemas.microsoft.com/office/drawing/2014/main" val="1709001420"/>
                  </a:ext>
                </a:extLst>
              </a:tr>
              <a:tr h="614363">
                <a:tc>
                  <a:txBody>
                    <a:bodyPr/>
                    <a:lstStyle/>
                    <a:p>
                      <a:r>
                        <a:rPr lang="en-US" sz="2400" dirty="0"/>
                        <a:t>Income per Capita</a:t>
                      </a:r>
                    </a:p>
                  </a:txBody>
                  <a:tcPr anchor="ctr"/>
                </a:tc>
                <a:tc>
                  <a:txBody>
                    <a:bodyPr/>
                    <a:lstStyle/>
                    <a:p>
                      <a:pPr algn="ctr"/>
                      <a:r>
                        <a:rPr lang="en-US" sz="2400" dirty="0"/>
                        <a:t>$66,329</a:t>
                      </a:r>
                    </a:p>
                  </a:txBody>
                  <a:tcPr anchor="ctr"/>
                </a:tc>
                <a:extLst>
                  <a:ext uri="{0D108BD9-81ED-4DB2-BD59-A6C34878D82A}">
                    <a16:rowId xmlns:a16="http://schemas.microsoft.com/office/drawing/2014/main" val="2239538101"/>
                  </a:ext>
                </a:extLst>
              </a:tr>
              <a:tr h="632887">
                <a:tc>
                  <a:txBody>
                    <a:bodyPr/>
                    <a:lstStyle/>
                    <a:p>
                      <a:r>
                        <a:rPr lang="en-US" sz="2400" dirty="0"/>
                        <a:t>Ave. Hourly Earnings</a:t>
                      </a:r>
                    </a:p>
                  </a:txBody>
                  <a:tcPr anchor="ctr"/>
                </a:tc>
                <a:tc>
                  <a:txBody>
                    <a:bodyPr/>
                    <a:lstStyle/>
                    <a:p>
                      <a:pPr algn="ctr"/>
                      <a:r>
                        <a:rPr lang="en-US" sz="2400" dirty="0"/>
                        <a:t>$33.03</a:t>
                      </a:r>
                    </a:p>
                  </a:txBody>
                  <a:tcPr anchor="ctr"/>
                </a:tc>
                <a:extLst>
                  <a:ext uri="{0D108BD9-81ED-4DB2-BD59-A6C34878D82A}">
                    <a16:rowId xmlns:a16="http://schemas.microsoft.com/office/drawing/2014/main" val="90563970"/>
                  </a:ext>
                </a:extLst>
              </a:tr>
            </a:tbl>
          </a:graphicData>
        </a:graphic>
      </p:graphicFrame>
      <p:sp>
        <p:nvSpPr>
          <p:cNvPr id="4" name="Slide Number Placeholder 3">
            <a:extLst>
              <a:ext uri="{FF2B5EF4-FFF2-40B4-BE49-F238E27FC236}">
                <a16:creationId xmlns:a16="http://schemas.microsoft.com/office/drawing/2014/main" id="{73250105-51EA-004E-ACC2-10F4529AFF06}"/>
              </a:ext>
            </a:extLst>
          </p:cNvPr>
          <p:cNvSpPr>
            <a:spLocks noGrp="1"/>
          </p:cNvSpPr>
          <p:nvPr>
            <p:ph type="sldNum" sz="quarter" idx="12"/>
          </p:nvPr>
        </p:nvSpPr>
        <p:spPr/>
        <p:txBody>
          <a:bodyPr/>
          <a:lstStyle/>
          <a:p>
            <a:fld id="{D9F085D5-EC86-4F6A-B501-C1359CB39116}" type="slidenum">
              <a:rPr lang="en-GB" smtClean="0"/>
              <a:t>8</a:t>
            </a:fld>
            <a:endParaRPr lang="en-GB"/>
          </a:p>
        </p:txBody>
      </p:sp>
      <p:sp>
        <p:nvSpPr>
          <p:cNvPr id="6" name="TextBox 5">
            <a:extLst>
              <a:ext uri="{FF2B5EF4-FFF2-40B4-BE49-F238E27FC236}">
                <a16:creationId xmlns:a16="http://schemas.microsoft.com/office/drawing/2014/main" id="{3FC1F518-1D5D-EB4B-921B-42892DB98A70}"/>
              </a:ext>
            </a:extLst>
          </p:cNvPr>
          <p:cNvSpPr txBox="1"/>
          <p:nvPr/>
        </p:nvSpPr>
        <p:spPr>
          <a:xfrm>
            <a:off x="9417749" y="6441462"/>
            <a:ext cx="2102307" cy="307777"/>
          </a:xfrm>
          <a:prstGeom prst="rect">
            <a:avLst/>
          </a:prstGeom>
          <a:noFill/>
        </p:spPr>
        <p:txBody>
          <a:bodyPr wrap="none" rtlCol="0">
            <a:spAutoFit/>
          </a:bodyPr>
          <a:lstStyle/>
          <a:p>
            <a:r>
              <a:rPr lang="en-US" sz="1400" dirty="0"/>
              <a:t>Source: </a:t>
            </a:r>
            <a:r>
              <a:rPr lang="en-US" sz="1400" dirty="0" err="1"/>
              <a:t>fred.stlouisfed.org</a:t>
            </a:r>
            <a:endParaRPr lang="en-US" sz="1400" dirty="0"/>
          </a:p>
        </p:txBody>
      </p:sp>
    </p:spTree>
    <p:extLst>
      <p:ext uri="{BB962C8B-B14F-4D97-AF65-F5344CB8AC3E}">
        <p14:creationId xmlns:p14="http://schemas.microsoft.com/office/powerpoint/2010/main" val="32899298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5A22-32A8-594A-B65F-89451C05C5D6}"/>
              </a:ext>
            </a:extLst>
          </p:cNvPr>
          <p:cNvSpPr>
            <a:spLocks noGrp="1"/>
          </p:cNvSpPr>
          <p:nvPr>
            <p:ph type="title"/>
          </p:nvPr>
        </p:nvSpPr>
        <p:spPr>
          <a:xfrm>
            <a:off x="890750" y="31530"/>
            <a:ext cx="10515600" cy="1325563"/>
          </a:xfrm>
        </p:spPr>
        <p:txBody>
          <a:bodyPr/>
          <a:lstStyle/>
          <a:p>
            <a:r>
              <a:rPr lang="en-US" dirty="0">
                <a:solidFill>
                  <a:schemeClr val="bg1"/>
                </a:solidFill>
              </a:rPr>
              <a:t>5</a:t>
            </a:r>
            <a:r>
              <a:rPr lang="en-US" dirty="0"/>
              <a:t> </a:t>
            </a:r>
            <a:r>
              <a:rPr lang="en-US" dirty="0">
                <a:solidFill>
                  <a:schemeClr val="bg1"/>
                </a:solidFill>
              </a:rPr>
              <a:t>T</a:t>
            </a:r>
            <a:r>
              <a:rPr lang="en-US" dirty="0"/>
              <a:t>hings to Know about the Debt Ceiling</a:t>
            </a:r>
          </a:p>
        </p:txBody>
      </p:sp>
      <p:sp>
        <p:nvSpPr>
          <p:cNvPr id="3" name="Content Placeholder 2">
            <a:extLst>
              <a:ext uri="{FF2B5EF4-FFF2-40B4-BE49-F238E27FC236}">
                <a16:creationId xmlns:a16="http://schemas.microsoft.com/office/drawing/2014/main" id="{28B40EB4-2AFB-FA49-92E6-9E5134B265CA}"/>
              </a:ext>
            </a:extLst>
          </p:cNvPr>
          <p:cNvSpPr>
            <a:spLocks noGrp="1"/>
          </p:cNvSpPr>
          <p:nvPr>
            <p:ph idx="1"/>
          </p:nvPr>
        </p:nvSpPr>
        <p:spPr/>
        <p:txBody>
          <a:bodyPr>
            <a:normAutofit fontScale="85000" lnSpcReduction="10000"/>
          </a:bodyPr>
          <a:lstStyle/>
          <a:p>
            <a:pPr marL="514350" indent="-514350">
              <a:spcAft>
                <a:spcPts val="1000"/>
              </a:spcAft>
              <a:buFont typeface="+mj-lt"/>
              <a:buAutoNum type="arabicPeriod"/>
            </a:pPr>
            <a:r>
              <a:rPr lang="en-US" b="0" i="0" u="none" strike="noStrike" dirty="0">
                <a:solidFill>
                  <a:srgbClr val="101010"/>
                </a:solidFill>
                <a:effectLst/>
                <a:latin typeface="PT Serif" panose="020A0603040505020204" pitchFamily="18" charset="77"/>
              </a:rPr>
              <a:t>The debt limit has been </a:t>
            </a:r>
            <a:r>
              <a:rPr lang="en-US" b="0" i="0" u="sng" strike="noStrike" dirty="0">
                <a:solidFill>
                  <a:srgbClr val="101010"/>
                </a:solidFill>
                <a:effectLst/>
                <a:latin typeface="PT Serif" panose="020A0603040505020204" pitchFamily="18" charset="77"/>
              </a:rPr>
              <a:t>raised continually</a:t>
            </a:r>
            <a:r>
              <a:rPr lang="en-US" b="0" i="0" u="none" strike="noStrike" dirty="0">
                <a:solidFill>
                  <a:srgbClr val="101010"/>
                </a:solidFill>
                <a:effectLst/>
                <a:latin typeface="PT Serif" panose="020A0603040505020204" pitchFamily="18" charset="77"/>
              </a:rPr>
              <a:t> for more than a century.</a:t>
            </a:r>
          </a:p>
          <a:p>
            <a:pPr marL="514350" indent="-514350">
              <a:spcAft>
                <a:spcPts val="1000"/>
              </a:spcAft>
              <a:buFont typeface="+mj-lt"/>
              <a:buAutoNum type="arabicPeriod"/>
            </a:pPr>
            <a:r>
              <a:rPr lang="en-US" b="0" i="0" u="none" strike="noStrike" dirty="0">
                <a:solidFill>
                  <a:srgbClr val="101010"/>
                </a:solidFill>
                <a:effectLst/>
                <a:latin typeface="PT Serif" panose="020A0603040505020204" pitchFamily="18" charset="77"/>
              </a:rPr>
              <a:t>Raising the debt limit is not about new spending; </a:t>
            </a:r>
            <a:r>
              <a:rPr lang="en-US" b="0" i="0" u="sng" strike="noStrike" dirty="0">
                <a:solidFill>
                  <a:srgbClr val="101010"/>
                </a:solidFill>
                <a:effectLst/>
                <a:latin typeface="PT Serif" panose="020A0603040505020204" pitchFamily="18" charset="77"/>
              </a:rPr>
              <a:t>it is about paying for previous choices</a:t>
            </a:r>
            <a:r>
              <a:rPr lang="en-US" b="0" i="0" u="none" strike="noStrike" dirty="0">
                <a:solidFill>
                  <a:srgbClr val="101010"/>
                </a:solidFill>
                <a:effectLst/>
                <a:latin typeface="PT Serif" panose="020A0603040505020204" pitchFamily="18" charset="77"/>
              </a:rPr>
              <a:t> policymakers legislated.</a:t>
            </a:r>
            <a:endParaRPr lang="en-US" b="0" dirty="0">
              <a:solidFill>
                <a:srgbClr val="101010"/>
              </a:solidFill>
              <a:latin typeface="PT Serif" panose="020A0603040505020204" pitchFamily="18" charset="77"/>
            </a:endParaRPr>
          </a:p>
          <a:p>
            <a:pPr marL="514350" indent="-514350">
              <a:spcAft>
                <a:spcPts val="1000"/>
              </a:spcAft>
              <a:buFont typeface="+mj-lt"/>
              <a:buAutoNum type="arabicPeriod"/>
            </a:pPr>
            <a:r>
              <a:rPr lang="en-US" b="0" i="0" u="none" strike="noStrike" dirty="0">
                <a:solidFill>
                  <a:srgbClr val="101010"/>
                </a:solidFill>
                <a:effectLst/>
                <a:latin typeface="PT Serif" panose="020A0603040505020204" pitchFamily="18" charset="77"/>
              </a:rPr>
              <a:t>The uselessness of a debt limit is exhibited by the fact that only </a:t>
            </a:r>
            <a:r>
              <a:rPr lang="en-US" b="0" i="0" u="sng" strike="noStrike" dirty="0">
                <a:solidFill>
                  <a:srgbClr val="101010"/>
                </a:solidFill>
                <a:effectLst/>
                <a:latin typeface="PT Serif" panose="020A0603040505020204" pitchFamily="18" charset="77"/>
              </a:rPr>
              <a:t>one other advanced country—Denmark—has a separate debt limit rule</a:t>
            </a:r>
            <a:r>
              <a:rPr lang="en-US" b="0" i="0" u="none" strike="noStrike" dirty="0">
                <a:solidFill>
                  <a:srgbClr val="101010"/>
                </a:solidFill>
                <a:effectLst/>
                <a:latin typeface="PT Serif" panose="020A0603040505020204" pitchFamily="18" charset="77"/>
              </a:rPr>
              <a:t> like ours.</a:t>
            </a:r>
          </a:p>
          <a:p>
            <a:pPr marL="514350" indent="-514350">
              <a:spcAft>
                <a:spcPts val="1000"/>
              </a:spcAft>
              <a:buFont typeface="+mj-lt"/>
              <a:buAutoNum type="arabicPeriod"/>
            </a:pPr>
            <a:r>
              <a:rPr lang="en-US" b="0" i="0" u="none" strike="noStrike" dirty="0">
                <a:solidFill>
                  <a:srgbClr val="101010"/>
                </a:solidFill>
                <a:effectLst/>
                <a:latin typeface="PT Serif" panose="020A0603040505020204" pitchFamily="18" charset="77"/>
              </a:rPr>
              <a:t>If debt hits the ceiling, the Treasury Department uses several </a:t>
            </a:r>
            <a:r>
              <a:rPr lang="en-US" b="0" i="0" u="sng" strike="noStrike" dirty="0">
                <a:solidFill>
                  <a:srgbClr val="101010"/>
                </a:solidFill>
                <a:effectLst/>
                <a:latin typeface="PT Serif" panose="020A0603040505020204" pitchFamily="18" charset="77"/>
              </a:rPr>
              <a:t>accounting gimmicks to postpone the day of reckoning</a:t>
            </a:r>
            <a:r>
              <a:rPr lang="en-US" b="0" i="0" u="none" strike="noStrike" dirty="0">
                <a:solidFill>
                  <a:srgbClr val="101010"/>
                </a:solidFill>
                <a:effectLst/>
                <a:latin typeface="PT Serif" panose="020A0603040505020204" pitchFamily="18" charset="77"/>
              </a:rPr>
              <a:t>, but these typically last only a few months.</a:t>
            </a:r>
          </a:p>
          <a:p>
            <a:pPr marL="514350" indent="-514350">
              <a:spcAft>
                <a:spcPts val="1000"/>
              </a:spcAft>
              <a:buFont typeface="+mj-lt"/>
              <a:buAutoNum type="arabicPeriod"/>
            </a:pPr>
            <a:r>
              <a:rPr lang="en-US" b="0" i="0" u="none" strike="noStrike" dirty="0">
                <a:solidFill>
                  <a:srgbClr val="101010"/>
                </a:solidFill>
                <a:effectLst/>
                <a:latin typeface="PT Serif" panose="020A0603040505020204" pitchFamily="18" charset="77"/>
              </a:rPr>
              <a:t>The </a:t>
            </a:r>
            <a:r>
              <a:rPr lang="en-US" b="0" i="0" u="sng" strike="noStrike" dirty="0">
                <a:solidFill>
                  <a:srgbClr val="101010"/>
                </a:solidFill>
                <a:effectLst/>
                <a:latin typeface="PT Serif" panose="020A0603040505020204" pitchFamily="18" charset="77"/>
              </a:rPr>
              <a:t>economic consequences</a:t>
            </a:r>
            <a:r>
              <a:rPr lang="en-US" b="0" i="0" u="none" strike="noStrike" dirty="0">
                <a:solidFill>
                  <a:srgbClr val="101010"/>
                </a:solidFill>
                <a:effectLst/>
                <a:latin typeface="PT Serif" panose="020A0603040505020204" pitchFamily="18" charset="77"/>
              </a:rPr>
              <a:t> of a large-scale, intentional default are unknown, but predictions range from </a:t>
            </a:r>
            <a:r>
              <a:rPr lang="en-US" b="0" i="0" u="sng" strike="noStrike" dirty="0">
                <a:solidFill>
                  <a:srgbClr val="101010"/>
                </a:solidFill>
                <a:effectLst/>
                <a:latin typeface="PT Serif" panose="020A0603040505020204" pitchFamily="18" charset="77"/>
              </a:rPr>
              <a:t>bad to catastrophic</a:t>
            </a:r>
            <a:r>
              <a:rPr lang="en-US" b="0" i="0" u="none" strike="noStrike" dirty="0">
                <a:solidFill>
                  <a:srgbClr val="101010"/>
                </a:solidFill>
                <a:effectLst/>
                <a:latin typeface="PT Serif" panose="020A0603040505020204" pitchFamily="18" charset="77"/>
              </a:rPr>
              <a:t>. </a:t>
            </a:r>
            <a:endParaRPr lang="en-US" b="0" dirty="0"/>
          </a:p>
        </p:txBody>
      </p:sp>
      <p:sp>
        <p:nvSpPr>
          <p:cNvPr id="4" name="Slide Number Placeholder 3">
            <a:extLst>
              <a:ext uri="{FF2B5EF4-FFF2-40B4-BE49-F238E27FC236}">
                <a16:creationId xmlns:a16="http://schemas.microsoft.com/office/drawing/2014/main" id="{9EBC2A72-D715-044F-938D-3625180D8002}"/>
              </a:ext>
            </a:extLst>
          </p:cNvPr>
          <p:cNvSpPr>
            <a:spLocks noGrp="1"/>
          </p:cNvSpPr>
          <p:nvPr>
            <p:ph type="sldNum" sz="quarter" idx="12"/>
          </p:nvPr>
        </p:nvSpPr>
        <p:spPr/>
        <p:txBody>
          <a:bodyPr/>
          <a:lstStyle/>
          <a:p>
            <a:fld id="{D9F085D5-EC86-4F6A-B501-C1359CB39116}" type="slidenum">
              <a:rPr lang="en-GB" smtClean="0"/>
              <a:t>80</a:t>
            </a:fld>
            <a:endParaRPr lang="en-GB"/>
          </a:p>
        </p:txBody>
      </p:sp>
      <p:sp>
        <p:nvSpPr>
          <p:cNvPr id="5" name="TextBox 4">
            <a:extLst>
              <a:ext uri="{FF2B5EF4-FFF2-40B4-BE49-F238E27FC236}">
                <a16:creationId xmlns:a16="http://schemas.microsoft.com/office/drawing/2014/main" id="{68073B67-8576-0B49-9315-8D00D05FE989}"/>
              </a:ext>
            </a:extLst>
          </p:cNvPr>
          <p:cNvSpPr txBox="1"/>
          <p:nvPr/>
        </p:nvSpPr>
        <p:spPr>
          <a:xfrm>
            <a:off x="5927834" y="6456851"/>
            <a:ext cx="5680786" cy="276999"/>
          </a:xfrm>
          <a:prstGeom prst="rect">
            <a:avLst/>
          </a:prstGeom>
          <a:noFill/>
        </p:spPr>
        <p:txBody>
          <a:bodyPr wrap="none" rtlCol="0">
            <a:spAutoFit/>
          </a:bodyPr>
          <a:lstStyle/>
          <a:p>
            <a:r>
              <a:rPr lang="en-US" sz="1200" dirty="0" err="1"/>
              <a:t>Souce</a:t>
            </a:r>
            <a:r>
              <a:rPr lang="en-US" sz="1200" dirty="0"/>
              <a:t>: https://</a:t>
            </a:r>
            <a:r>
              <a:rPr lang="en-US" sz="1200" dirty="0" err="1"/>
              <a:t>www.brookings.edu</a:t>
            </a:r>
            <a:r>
              <a:rPr lang="en-US" sz="1200" dirty="0"/>
              <a:t>/2023/01/19/7-things-to-know-about-the-debt-limit/</a:t>
            </a:r>
          </a:p>
        </p:txBody>
      </p:sp>
    </p:spTree>
    <p:extLst>
      <p:ext uri="{BB962C8B-B14F-4D97-AF65-F5344CB8AC3E}">
        <p14:creationId xmlns:p14="http://schemas.microsoft.com/office/powerpoint/2010/main" val="9923160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91AF-F722-2847-BF71-FAAE29FC18F9}"/>
              </a:ext>
            </a:extLst>
          </p:cNvPr>
          <p:cNvSpPr>
            <a:spLocks noGrp="1"/>
          </p:cNvSpPr>
          <p:nvPr>
            <p:ph type="title"/>
          </p:nvPr>
        </p:nvSpPr>
        <p:spPr>
          <a:xfrm>
            <a:off x="796160" y="31530"/>
            <a:ext cx="10515600" cy="1325563"/>
          </a:xfrm>
        </p:spPr>
        <p:txBody>
          <a:bodyPr/>
          <a:lstStyle/>
          <a:p>
            <a:r>
              <a:rPr lang="en-US" dirty="0">
                <a:solidFill>
                  <a:schemeClr val="bg1"/>
                </a:solidFill>
              </a:rPr>
              <a:t>Wil</a:t>
            </a:r>
            <a:r>
              <a:rPr lang="en-US" dirty="0"/>
              <a:t>l the Economy Be Held Hostage?</a:t>
            </a:r>
          </a:p>
        </p:txBody>
      </p:sp>
      <p:sp>
        <p:nvSpPr>
          <p:cNvPr id="4" name="Slide Number Placeholder 3">
            <a:extLst>
              <a:ext uri="{FF2B5EF4-FFF2-40B4-BE49-F238E27FC236}">
                <a16:creationId xmlns:a16="http://schemas.microsoft.com/office/drawing/2014/main" id="{26748A7A-7B75-A74D-8745-E9ABEE827233}"/>
              </a:ext>
            </a:extLst>
          </p:cNvPr>
          <p:cNvSpPr>
            <a:spLocks noGrp="1"/>
          </p:cNvSpPr>
          <p:nvPr>
            <p:ph type="sldNum" sz="quarter" idx="12"/>
          </p:nvPr>
        </p:nvSpPr>
        <p:spPr/>
        <p:txBody>
          <a:bodyPr/>
          <a:lstStyle/>
          <a:p>
            <a:fld id="{D9F085D5-EC86-4F6A-B501-C1359CB39116}" type="slidenum">
              <a:rPr lang="en-GB" smtClean="0"/>
              <a:t>81</a:t>
            </a:fld>
            <a:endParaRPr lang="en-GB"/>
          </a:p>
        </p:txBody>
      </p:sp>
      <p:pic>
        <p:nvPicPr>
          <p:cNvPr id="8" name="Picture 7" descr="A picture containing text&#10;&#10;Description automatically generated">
            <a:extLst>
              <a:ext uri="{FF2B5EF4-FFF2-40B4-BE49-F238E27FC236}">
                <a16:creationId xmlns:a16="http://schemas.microsoft.com/office/drawing/2014/main" id="{0898D484-94C9-1F46-B74D-C0806942F8A6}"/>
              </a:ext>
            </a:extLst>
          </p:cNvPr>
          <p:cNvPicPr>
            <a:picLocks noChangeAspect="1"/>
          </p:cNvPicPr>
          <p:nvPr/>
        </p:nvPicPr>
        <p:blipFill>
          <a:blip r:embed="rId2"/>
          <a:stretch>
            <a:fillRect/>
          </a:stretch>
        </p:blipFill>
        <p:spPr>
          <a:xfrm>
            <a:off x="3142031" y="1495879"/>
            <a:ext cx="5823857" cy="4274562"/>
          </a:xfrm>
          <a:prstGeom prst="rect">
            <a:avLst/>
          </a:prstGeom>
        </p:spPr>
      </p:pic>
    </p:spTree>
    <p:extLst>
      <p:ext uri="{BB962C8B-B14F-4D97-AF65-F5344CB8AC3E}">
        <p14:creationId xmlns:p14="http://schemas.microsoft.com/office/powerpoint/2010/main" val="8382446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3ECAD-DDC0-734F-B25A-68F6DEBDABF0}"/>
              </a:ext>
            </a:extLst>
          </p:cNvPr>
          <p:cNvSpPr>
            <a:spLocks noGrp="1"/>
          </p:cNvSpPr>
          <p:nvPr>
            <p:ph type="title"/>
          </p:nvPr>
        </p:nvSpPr>
        <p:spPr/>
        <p:txBody>
          <a:bodyPr/>
          <a:lstStyle/>
          <a:p>
            <a:r>
              <a:rPr lang="en-US" dirty="0">
                <a:solidFill>
                  <a:schemeClr val="bg1"/>
                </a:solidFill>
              </a:rPr>
              <a:t>Les</a:t>
            </a:r>
            <a:r>
              <a:rPr lang="en-US" dirty="0"/>
              <a:t>sons from 2011</a:t>
            </a:r>
          </a:p>
        </p:txBody>
      </p:sp>
      <p:sp>
        <p:nvSpPr>
          <p:cNvPr id="3" name="Content Placeholder 2">
            <a:extLst>
              <a:ext uri="{FF2B5EF4-FFF2-40B4-BE49-F238E27FC236}">
                <a16:creationId xmlns:a16="http://schemas.microsoft.com/office/drawing/2014/main" id="{66661B14-4FFA-FE4B-8974-FE71F545C255}"/>
              </a:ext>
            </a:extLst>
          </p:cNvPr>
          <p:cNvSpPr>
            <a:spLocks noGrp="1"/>
          </p:cNvSpPr>
          <p:nvPr>
            <p:ph idx="1"/>
          </p:nvPr>
        </p:nvSpPr>
        <p:spPr>
          <a:xfrm>
            <a:off x="953814" y="1325563"/>
            <a:ext cx="10515600" cy="4723889"/>
          </a:xfrm>
        </p:spPr>
        <p:txBody>
          <a:bodyPr>
            <a:normAutofit lnSpcReduction="10000"/>
          </a:bodyPr>
          <a:lstStyle/>
          <a:p>
            <a:r>
              <a:rPr lang="en-US" dirty="0"/>
              <a:t>Government shutdown was very costly:</a:t>
            </a:r>
          </a:p>
          <a:p>
            <a:pPr lvl="1"/>
            <a:r>
              <a:rPr lang="en-US" dirty="0"/>
              <a:t>Stock markets plunged (17%).</a:t>
            </a:r>
          </a:p>
          <a:p>
            <a:pPr lvl="1"/>
            <a:r>
              <a:rPr lang="en-US" dirty="0"/>
              <a:t>Employment growth stuttered.</a:t>
            </a:r>
          </a:p>
          <a:p>
            <a:pPr lvl="1"/>
            <a:r>
              <a:rPr lang="en-US" dirty="0"/>
              <a:t>Treasuries – downgraded credit ratings.</a:t>
            </a:r>
          </a:p>
          <a:p>
            <a:pPr lvl="1"/>
            <a:r>
              <a:rPr lang="en-US" dirty="0"/>
              <a:t>Borrowing costs rose.</a:t>
            </a:r>
          </a:p>
          <a:p>
            <a:pPr lvl="1"/>
            <a:endParaRPr lang="en-US" dirty="0"/>
          </a:p>
          <a:p>
            <a:r>
              <a:rPr lang="en-US" dirty="0"/>
              <a:t>The Debt Ceiling may be a very effective bargaining tool, but…</a:t>
            </a:r>
          </a:p>
          <a:p>
            <a:pPr lvl="1"/>
            <a:r>
              <a:rPr lang="en-US" dirty="0"/>
              <a:t>It is costly.</a:t>
            </a:r>
          </a:p>
          <a:p>
            <a:pPr lvl="1"/>
            <a:r>
              <a:rPr lang="en-US" dirty="0"/>
              <a:t>It is unnecessary.</a:t>
            </a:r>
          </a:p>
          <a:p>
            <a:pPr lvl="1"/>
            <a:endParaRPr lang="en-US" dirty="0"/>
          </a:p>
          <a:p>
            <a:r>
              <a:rPr lang="en-US" dirty="0"/>
              <a:t>Accidental partial default in 1979:</a:t>
            </a:r>
          </a:p>
          <a:p>
            <a:pPr lvl="1"/>
            <a:r>
              <a:rPr lang="en-US" dirty="0"/>
              <a:t>increased borrowing costs by $40 Billion!</a:t>
            </a:r>
          </a:p>
        </p:txBody>
      </p:sp>
      <p:sp>
        <p:nvSpPr>
          <p:cNvPr id="4" name="Slide Number Placeholder 3">
            <a:extLst>
              <a:ext uri="{FF2B5EF4-FFF2-40B4-BE49-F238E27FC236}">
                <a16:creationId xmlns:a16="http://schemas.microsoft.com/office/drawing/2014/main" id="{B390166D-9F21-7F46-9D43-567766107582}"/>
              </a:ext>
            </a:extLst>
          </p:cNvPr>
          <p:cNvSpPr>
            <a:spLocks noGrp="1"/>
          </p:cNvSpPr>
          <p:nvPr>
            <p:ph type="sldNum" sz="quarter" idx="12"/>
          </p:nvPr>
        </p:nvSpPr>
        <p:spPr/>
        <p:txBody>
          <a:bodyPr/>
          <a:lstStyle/>
          <a:p>
            <a:fld id="{D9F085D5-EC86-4F6A-B501-C1359CB39116}" type="slidenum">
              <a:rPr lang="en-GB" smtClean="0"/>
              <a:t>82</a:t>
            </a:fld>
            <a:endParaRPr lang="en-GB"/>
          </a:p>
        </p:txBody>
      </p:sp>
    </p:spTree>
    <p:extLst>
      <p:ext uri="{BB962C8B-B14F-4D97-AF65-F5344CB8AC3E}">
        <p14:creationId xmlns:p14="http://schemas.microsoft.com/office/powerpoint/2010/main" val="40249873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F4664-FC0B-752A-BEC6-15CD9512FF80}"/>
              </a:ext>
            </a:extLst>
          </p:cNvPr>
          <p:cNvSpPr>
            <a:spLocks noGrp="1"/>
          </p:cNvSpPr>
          <p:nvPr>
            <p:ph type="title"/>
          </p:nvPr>
        </p:nvSpPr>
        <p:spPr>
          <a:ln w="28575">
            <a:noFill/>
          </a:ln>
        </p:spPr>
        <p:txBody>
          <a:bodyPr/>
          <a:lstStyle/>
          <a:p>
            <a:r>
              <a:rPr lang="en-US" dirty="0">
                <a:solidFill>
                  <a:schemeClr val="bg1"/>
                </a:solidFill>
              </a:rPr>
              <a:t>Tak</a:t>
            </a:r>
            <a:r>
              <a:rPr lang="en-US" dirty="0"/>
              <a:t>eaways</a:t>
            </a:r>
          </a:p>
        </p:txBody>
      </p:sp>
      <p:sp>
        <p:nvSpPr>
          <p:cNvPr id="3" name="Content Placeholder 2">
            <a:extLst>
              <a:ext uri="{FF2B5EF4-FFF2-40B4-BE49-F238E27FC236}">
                <a16:creationId xmlns:a16="http://schemas.microsoft.com/office/drawing/2014/main" id="{F8D5F203-97A0-659E-B5A8-1A2A42606968}"/>
              </a:ext>
            </a:extLst>
          </p:cNvPr>
          <p:cNvSpPr>
            <a:spLocks noGrp="1"/>
          </p:cNvSpPr>
          <p:nvPr>
            <p:ph idx="1"/>
          </p:nvPr>
        </p:nvSpPr>
        <p:spPr>
          <a:xfrm>
            <a:off x="838200" y="1570730"/>
            <a:ext cx="10678610" cy="4351338"/>
          </a:xfrm>
          <a:ln>
            <a:noFill/>
          </a:ln>
        </p:spPr>
        <p:txBody>
          <a:bodyPr>
            <a:normAutofit/>
          </a:bodyPr>
          <a:lstStyle/>
          <a:p>
            <a:r>
              <a:rPr lang="en-US" dirty="0"/>
              <a:t>Is a recession on the horizon? </a:t>
            </a:r>
          </a:p>
          <a:p>
            <a:pPr lvl="1"/>
            <a:r>
              <a:rPr lang="en-US" dirty="0"/>
              <a:t>Perhaps, but no reason to think that it will be anything more than shallow.</a:t>
            </a:r>
          </a:p>
          <a:p>
            <a:pPr lvl="1"/>
            <a:r>
              <a:rPr lang="en-US" dirty="0"/>
              <a:t>Many indicators are still in the black.</a:t>
            </a:r>
          </a:p>
          <a:p>
            <a:pPr lvl="2"/>
            <a:r>
              <a:rPr lang="en-US" dirty="0"/>
              <a:t>2022-Q4 GDP growth was pretty good!</a:t>
            </a:r>
          </a:p>
          <a:p>
            <a:pPr marL="914400" lvl="2" indent="0">
              <a:buNone/>
            </a:pPr>
            <a:endParaRPr lang="en-US" dirty="0"/>
          </a:p>
          <a:p>
            <a:r>
              <a:rPr lang="en-US" dirty="0"/>
              <a:t>Threats to continued growth:</a:t>
            </a:r>
          </a:p>
          <a:p>
            <a:pPr lvl="1"/>
            <a:r>
              <a:rPr lang="en-US" dirty="0"/>
              <a:t>If inflation stays high, which seems unlikely.</a:t>
            </a:r>
          </a:p>
          <a:p>
            <a:pPr lvl="1"/>
            <a:r>
              <a:rPr lang="en-US" dirty="0"/>
              <a:t>Layoff contagion? Looks unlikely.</a:t>
            </a:r>
          </a:p>
          <a:p>
            <a:pPr lvl="1"/>
            <a:r>
              <a:rPr lang="en-US" dirty="0"/>
              <a:t>Debt ceiling negotiations</a:t>
            </a:r>
          </a:p>
          <a:p>
            <a:pPr lvl="2"/>
            <a:r>
              <a:rPr lang="en-US" dirty="0"/>
              <a:t>Significant cuts to government budgets may well result.</a:t>
            </a:r>
          </a:p>
        </p:txBody>
      </p:sp>
    </p:spTree>
    <p:extLst>
      <p:ext uri="{BB962C8B-B14F-4D97-AF65-F5344CB8AC3E}">
        <p14:creationId xmlns:p14="http://schemas.microsoft.com/office/powerpoint/2010/main" val="254369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dissolve">
                                      <p:cBhvr>
                                        <p:cTn id="30" dur="500"/>
                                        <p:tgtEl>
                                          <p:spTgt spid="3">
                                            <p:txEl>
                                              <p:pRg st="8" end="8"/>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dissolv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C8C0-D909-4047-AF19-95730CF2AEEF}"/>
              </a:ext>
            </a:extLst>
          </p:cNvPr>
          <p:cNvSpPr>
            <a:spLocks noGrp="1"/>
          </p:cNvSpPr>
          <p:nvPr>
            <p:ph type="title"/>
          </p:nvPr>
        </p:nvSpPr>
        <p:spPr/>
        <p:txBody>
          <a:bodyPr/>
          <a:lstStyle/>
          <a:p>
            <a:r>
              <a:rPr lang="en-US" dirty="0">
                <a:solidFill>
                  <a:schemeClr val="bg1"/>
                </a:solidFill>
              </a:rPr>
              <a:t>Tra</a:t>
            </a:r>
            <a:r>
              <a:rPr lang="en-US" dirty="0"/>
              <a:t>de Deficits and Exchange Rates</a:t>
            </a:r>
          </a:p>
        </p:txBody>
      </p:sp>
      <p:sp>
        <p:nvSpPr>
          <p:cNvPr id="4" name="Slide Number Placeholder 3">
            <a:extLst>
              <a:ext uri="{FF2B5EF4-FFF2-40B4-BE49-F238E27FC236}">
                <a16:creationId xmlns:a16="http://schemas.microsoft.com/office/drawing/2014/main" id="{D96FD946-3FC2-B44C-AA99-8C56D457C739}"/>
              </a:ext>
            </a:extLst>
          </p:cNvPr>
          <p:cNvSpPr>
            <a:spLocks noGrp="1"/>
          </p:cNvSpPr>
          <p:nvPr>
            <p:ph type="sldNum" sz="quarter" idx="12"/>
          </p:nvPr>
        </p:nvSpPr>
        <p:spPr/>
        <p:txBody>
          <a:bodyPr/>
          <a:lstStyle/>
          <a:p>
            <a:fld id="{D9F085D5-EC86-4F6A-B501-C1359CB39116}" type="slidenum">
              <a:rPr lang="en-GB" smtClean="0"/>
              <a:t>84</a:t>
            </a:fld>
            <a:endParaRPr lang="en-GB"/>
          </a:p>
        </p:txBody>
      </p:sp>
      <p:pic>
        <p:nvPicPr>
          <p:cNvPr id="5" name="Picture 4">
            <a:extLst>
              <a:ext uri="{FF2B5EF4-FFF2-40B4-BE49-F238E27FC236}">
                <a16:creationId xmlns:a16="http://schemas.microsoft.com/office/drawing/2014/main" id="{8564F304-E443-75A5-68AB-C239915E3105}"/>
              </a:ext>
            </a:extLst>
          </p:cNvPr>
          <p:cNvPicPr>
            <a:picLocks noChangeAspect="1"/>
          </p:cNvPicPr>
          <p:nvPr/>
        </p:nvPicPr>
        <p:blipFill>
          <a:blip r:embed="rId2"/>
          <a:stretch>
            <a:fillRect/>
          </a:stretch>
        </p:blipFill>
        <p:spPr>
          <a:xfrm>
            <a:off x="0" y="936134"/>
            <a:ext cx="12192000" cy="4985732"/>
          </a:xfrm>
          <a:prstGeom prst="rect">
            <a:avLst/>
          </a:prstGeom>
        </p:spPr>
      </p:pic>
      <p:sp>
        <p:nvSpPr>
          <p:cNvPr id="3" name="TextBox 2">
            <a:extLst>
              <a:ext uri="{FF2B5EF4-FFF2-40B4-BE49-F238E27FC236}">
                <a16:creationId xmlns:a16="http://schemas.microsoft.com/office/drawing/2014/main" id="{AFD755CC-E488-D546-A0AE-08AA4E7BB133}"/>
              </a:ext>
            </a:extLst>
          </p:cNvPr>
          <p:cNvSpPr txBox="1"/>
          <p:nvPr/>
        </p:nvSpPr>
        <p:spPr>
          <a:xfrm>
            <a:off x="3917807" y="3899339"/>
            <a:ext cx="4356385" cy="461665"/>
          </a:xfrm>
          <a:prstGeom prst="rect">
            <a:avLst/>
          </a:prstGeom>
          <a:noFill/>
        </p:spPr>
        <p:txBody>
          <a:bodyPr wrap="none" rtlCol="0">
            <a:spAutoFit/>
          </a:bodyPr>
          <a:lstStyle/>
          <a:p>
            <a:r>
              <a:rPr lang="en-US" sz="2400" dirty="0"/>
              <a:t>Alan Deardorff is back next week.</a:t>
            </a:r>
          </a:p>
        </p:txBody>
      </p:sp>
    </p:spTree>
    <p:extLst>
      <p:ext uri="{BB962C8B-B14F-4D97-AF65-F5344CB8AC3E}">
        <p14:creationId xmlns:p14="http://schemas.microsoft.com/office/powerpoint/2010/main" val="34952286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85</a:t>
            </a:fld>
            <a:endParaRPr lang="en-GB" dirty="0"/>
          </a:p>
        </p:txBody>
      </p:sp>
    </p:spTree>
    <p:extLst>
      <p:ext uri="{BB962C8B-B14F-4D97-AF65-F5344CB8AC3E}">
        <p14:creationId xmlns:p14="http://schemas.microsoft.com/office/powerpoint/2010/main" val="4712483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0583-B943-B44B-8490-B6803B3B7ADC}"/>
              </a:ext>
            </a:extLst>
          </p:cNvPr>
          <p:cNvSpPr>
            <a:spLocks noGrp="1"/>
          </p:cNvSpPr>
          <p:nvPr>
            <p:ph type="title"/>
          </p:nvPr>
        </p:nvSpPr>
        <p:spPr/>
        <p:txBody>
          <a:bodyPr>
            <a:normAutofit/>
          </a:bodyPr>
          <a:lstStyle/>
          <a:p>
            <a:r>
              <a:rPr lang="en-US" sz="5000" dirty="0">
                <a:hlinkClick r:id="rId2"/>
              </a:rPr>
              <a:t>www.NEEDelegation.org/LocalGraphs</a:t>
            </a:r>
            <a:br>
              <a:rPr lang="en-US" sz="5000" dirty="0"/>
            </a:br>
            <a:endParaRPr lang="en-US" sz="5000" dirty="0"/>
          </a:p>
        </p:txBody>
      </p:sp>
      <p:sp>
        <p:nvSpPr>
          <p:cNvPr id="3" name="Text Placeholder 2">
            <a:extLst>
              <a:ext uri="{FF2B5EF4-FFF2-40B4-BE49-F238E27FC236}">
                <a16:creationId xmlns:a16="http://schemas.microsoft.com/office/drawing/2014/main" id="{5BAC2BF2-AD29-174E-8A41-AD8AEFCC2B43}"/>
              </a:ext>
            </a:extLst>
          </p:cNvPr>
          <p:cNvSpPr>
            <a:spLocks noGrp="1"/>
          </p:cNvSpPr>
          <p:nvPr>
            <p:ph type="body" idx="1"/>
          </p:nvPr>
        </p:nvSpPr>
        <p:spPr/>
        <p:txBody>
          <a:bodyPr/>
          <a:lstStyle/>
          <a:p>
            <a:r>
              <a:rPr lang="en-US" dirty="0"/>
              <a:t>For every state and county in the United States.</a:t>
            </a:r>
          </a:p>
          <a:p>
            <a:r>
              <a:rPr lang="en-US" dirty="0"/>
              <a:t>Detailed graphs on employment, housing, moves, and other statistics.</a:t>
            </a:r>
          </a:p>
        </p:txBody>
      </p:sp>
      <p:sp>
        <p:nvSpPr>
          <p:cNvPr id="4" name="Slide Number Placeholder 3">
            <a:extLst>
              <a:ext uri="{FF2B5EF4-FFF2-40B4-BE49-F238E27FC236}">
                <a16:creationId xmlns:a16="http://schemas.microsoft.com/office/drawing/2014/main" id="{06ACEAAA-E031-8B48-B3E4-329ACA54D6D4}"/>
              </a:ext>
            </a:extLst>
          </p:cNvPr>
          <p:cNvSpPr>
            <a:spLocks noGrp="1"/>
          </p:cNvSpPr>
          <p:nvPr>
            <p:ph type="sldNum" sz="quarter" idx="12"/>
          </p:nvPr>
        </p:nvSpPr>
        <p:spPr/>
        <p:txBody>
          <a:bodyPr/>
          <a:lstStyle/>
          <a:p>
            <a:fld id="{D9F085D5-EC86-4F6A-B501-C1359CB39116}" type="slidenum">
              <a:rPr lang="en-GB" smtClean="0"/>
              <a:t>86</a:t>
            </a:fld>
            <a:endParaRPr lang="en-GB"/>
          </a:p>
        </p:txBody>
      </p:sp>
    </p:spTree>
    <p:extLst>
      <p:ext uri="{BB962C8B-B14F-4D97-AF65-F5344CB8AC3E}">
        <p14:creationId xmlns:p14="http://schemas.microsoft.com/office/powerpoint/2010/main" val="3546538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6306-E787-8C4F-BBB6-C58FB5637541}"/>
              </a:ext>
            </a:extLst>
          </p:cNvPr>
          <p:cNvSpPr>
            <a:spLocks noGrp="1"/>
          </p:cNvSpPr>
          <p:nvPr>
            <p:ph type="title"/>
          </p:nvPr>
        </p:nvSpPr>
        <p:spPr>
          <a:xfrm>
            <a:off x="722450" y="0"/>
            <a:ext cx="10515600" cy="1325563"/>
          </a:xfrm>
        </p:spPr>
        <p:txBody>
          <a:bodyPr/>
          <a:lstStyle/>
          <a:p>
            <a:r>
              <a:rPr lang="en-US" dirty="0">
                <a:solidFill>
                  <a:schemeClr val="bg1"/>
                </a:solidFill>
              </a:rPr>
              <a:t>U.S.</a:t>
            </a:r>
            <a:r>
              <a:rPr lang="en-US" dirty="0"/>
              <a:t> Economy in Global Perspective</a:t>
            </a:r>
          </a:p>
        </p:txBody>
      </p:sp>
      <p:sp>
        <p:nvSpPr>
          <p:cNvPr id="4" name="Slide Number Placeholder 3">
            <a:extLst>
              <a:ext uri="{FF2B5EF4-FFF2-40B4-BE49-F238E27FC236}">
                <a16:creationId xmlns:a16="http://schemas.microsoft.com/office/drawing/2014/main" id="{D88DC48F-C405-BA42-B876-B4DBBD174CCC}"/>
              </a:ext>
            </a:extLst>
          </p:cNvPr>
          <p:cNvSpPr>
            <a:spLocks noGrp="1"/>
          </p:cNvSpPr>
          <p:nvPr>
            <p:ph type="sldNum" sz="quarter" idx="12"/>
          </p:nvPr>
        </p:nvSpPr>
        <p:spPr/>
        <p:txBody>
          <a:bodyPr/>
          <a:lstStyle/>
          <a:p>
            <a:fld id="{D9F085D5-EC86-4F6A-B501-C1359CB39116}" type="slidenum">
              <a:rPr lang="en-GB" smtClean="0"/>
              <a:t>9</a:t>
            </a:fld>
            <a:endParaRPr lang="en-GB"/>
          </a:p>
        </p:txBody>
      </p:sp>
      <p:grpSp>
        <p:nvGrpSpPr>
          <p:cNvPr id="11" name="Group 10">
            <a:extLst>
              <a:ext uri="{FF2B5EF4-FFF2-40B4-BE49-F238E27FC236}">
                <a16:creationId xmlns:a16="http://schemas.microsoft.com/office/drawing/2014/main" id="{125A3588-7189-5A44-87E1-48F71AEFE0CC}"/>
              </a:ext>
            </a:extLst>
          </p:cNvPr>
          <p:cNvGrpSpPr/>
          <p:nvPr/>
        </p:nvGrpSpPr>
        <p:grpSpPr>
          <a:xfrm>
            <a:off x="632568" y="907379"/>
            <a:ext cx="11082666" cy="5458015"/>
            <a:chOff x="632568" y="907379"/>
            <a:chExt cx="11082666" cy="5458015"/>
          </a:xfrm>
        </p:grpSpPr>
        <p:pic>
          <p:nvPicPr>
            <p:cNvPr id="6" name="Picture 5">
              <a:extLst>
                <a:ext uri="{FF2B5EF4-FFF2-40B4-BE49-F238E27FC236}">
                  <a16:creationId xmlns:a16="http://schemas.microsoft.com/office/drawing/2014/main" id="{2D5E5678-4AC1-334D-A543-C44C300484CB}"/>
                </a:ext>
              </a:extLst>
            </p:cNvPr>
            <p:cNvPicPr>
              <a:picLocks noChangeAspect="1"/>
            </p:cNvPicPr>
            <p:nvPr/>
          </p:nvPicPr>
          <p:blipFill>
            <a:blip r:embed="rId3"/>
            <a:srcRect/>
            <a:stretch/>
          </p:blipFill>
          <p:spPr>
            <a:xfrm>
              <a:off x="5519088" y="907379"/>
              <a:ext cx="6196146" cy="5458015"/>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1D47F4E6-D576-014D-8D3D-AB355C4550E9}"/>
                </a:ext>
              </a:extLst>
            </p:cNvPr>
            <p:cNvPicPr>
              <a:picLocks noChangeAspect="1"/>
            </p:cNvPicPr>
            <p:nvPr/>
          </p:nvPicPr>
          <p:blipFill>
            <a:blip r:embed="rId4"/>
            <a:stretch>
              <a:fillRect/>
            </a:stretch>
          </p:blipFill>
          <p:spPr>
            <a:xfrm>
              <a:off x="632568" y="4236121"/>
              <a:ext cx="5590761" cy="1714500"/>
            </a:xfrm>
            <a:prstGeom prst="rect">
              <a:avLst/>
            </a:prstGeom>
          </p:spPr>
        </p:pic>
      </p:grpSp>
      <p:sp>
        <p:nvSpPr>
          <p:cNvPr id="5" name="Rectangle 4">
            <a:extLst>
              <a:ext uri="{FF2B5EF4-FFF2-40B4-BE49-F238E27FC236}">
                <a16:creationId xmlns:a16="http://schemas.microsoft.com/office/drawing/2014/main" id="{00D4B8E3-2E9D-2D44-9A5C-B356C235199F}"/>
              </a:ext>
            </a:extLst>
          </p:cNvPr>
          <p:cNvSpPr/>
          <p:nvPr/>
        </p:nvSpPr>
        <p:spPr>
          <a:xfrm>
            <a:off x="476766" y="5404726"/>
            <a:ext cx="5795447" cy="545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03EE8C-02E6-294B-AC0E-D3DEEF5699D4}"/>
              </a:ext>
            </a:extLst>
          </p:cNvPr>
          <p:cNvSpPr txBox="1"/>
          <p:nvPr/>
        </p:nvSpPr>
        <p:spPr>
          <a:xfrm>
            <a:off x="838522" y="1450270"/>
            <a:ext cx="4318811" cy="2246769"/>
          </a:xfrm>
          <a:prstGeom prst="rect">
            <a:avLst/>
          </a:prstGeom>
          <a:noFill/>
        </p:spPr>
        <p:txBody>
          <a:bodyPr wrap="none" rtlCol="0">
            <a:spAutoFit/>
          </a:bodyPr>
          <a:lstStyle/>
          <a:p>
            <a:pPr algn="ctr"/>
            <a:r>
              <a:rPr lang="en-US" sz="2800" b="1" dirty="0"/>
              <a:t>U.S. Nominal GDP:  </a:t>
            </a:r>
          </a:p>
          <a:p>
            <a:pPr algn="ctr"/>
            <a:endParaRPr lang="en-US" sz="2800" b="1" dirty="0"/>
          </a:p>
          <a:p>
            <a:pPr algn="ctr"/>
            <a:r>
              <a:rPr lang="en-US" sz="2800" b="1" dirty="0"/>
              <a:t>$</a:t>
            </a:r>
            <a:r>
              <a:rPr lang="en-US" sz="2800" b="1" u="sng" dirty="0"/>
              <a:t>21.538 trillion</a:t>
            </a:r>
            <a:r>
              <a:rPr lang="en-US" sz="2800" b="1" dirty="0"/>
              <a:t> in 2019-Q4</a:t>
            </a:r>
          </a:p>
          <a:p>
            <a:pPr algn="ctr"/>
            <a:r>
              <a:rPr lang="en-US" sz="2800" b="1" dirty="0"/>
              <a:t>$</a:t>
            </a:r>
            <a:r>
              <a:rPr lang="en-US" sz="2800" b="1" u="sng" dirty="0"/>
              <a:t>19.637 trillion </a:t>
            </a:r>
            <a:r>
              <a:rPr lang="en-US" sz="2800" b="1" dirty="0"/>
              <a:t>in 2020-Q2</a:t>
            </a:r>
          </a:p>
          <a:p>
            <a:pPr algn="ctr"/>
            <a:r>
              <a:rPr lang="en-US" sz="2800" b="1" dirty="0"/>
              <a:t>$</a:t>
            </a:r>
            <a:r>
              <a:rPr lang="en-US" sz="2800" b="1" u="sng" dirty="0"/>
              <a:t>26.132 trillion </a:t>
            </a:r>
            <a:r>
              <a:rPr lang="en-US" sz="2800" b="1" dirty="0"/>
              <a:t>in 2022-Q3</a:t>
            </a:r>
          </a:p>
        </p:txBody>
      </p:sp>
    </p:spTree>
    <p:extLst>
      <p:ext uri="{BB962C8B-B14F-4D97-AF65-F5344CB8AC3E}">
        <p14:creationId xmlns:p14="http://schemas.microsoft.com/office/powerpoint/2010/main" val="57291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18928</TotalTime>
  <Words>2526</Words>
  <Application>Microsoft Macintosh PowerPoint</Application>
  <PresentationFormat>Widescreen</PresentationFormat>
  <Paragraphs>462</Paragraphs>
  <Slides>86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86</vt:i4>
      </vt:variant>
    </vt:vector>
  </HeadingPairs>
  <TitlesOfParts>
    <vt:vector size="91" baseType="lpstr">
      <vt:lpstr>Arial</vt:lpstr>
      <vt:lpstr>Calibri</vt:lpstr>
      <vt:lpstr>Courier New</vt:lpstr>
      <vt:lpstr>PT Serif</vt:lpstr>
      <vt:lpstr>Custom Design</vt:lpstr>
      <vt:lpstr>PowerPoint Presentation</vt:lpstr>
      <vt:lpstr> Available NEED Topics Include:</vt:lpstr>
      <vt:lpstr> Course Outline</vt:lpstr>
      <vt:lpstr>Submitting Questions</vt:lpstr>
      <vt:lpstr>PowerPoint Presentation</vt:lpstr>
      <vt:lpstr>Credits and Disclaimer</vt:lpstr>
      <vt:lpstr>Outline</vt:lpstr>
      <vt:lpstr>Some Basic Statistics</vt:lpstr>
      <vt:lpstr>U.S. Economy in Global Perspective</vt:lpstr>
      <vt:lpstr> Composition of the U.S. Economy: 2021</vt:lpstr>
      <vt:lpstr> Composition of the U.S. Economy: Employment</vt:lpstr>
      <vt:lpstr>Economic Indicators</vt:lpstr>
      <vt:lpstr>Headline: July 28, 2022</vt:lpstr>
      <vt:lpstr>GDP: Quarterly Growth</vt:lpstr>
      <vt:lpstr>GDP During the Pandemic: Annual Growth</vt:lpstr>
      <vt:lpstr>GDP Trajectory: Pandemic Plunge!</vt:lpstr>
      <vt:lpstr>What “Accounted” for the Decline in Q1 &amp; Q2?</vt:lpstr>
      <vt:lpstr>Recession?  Two Quarters….</vt:lpstr>
      <vt:lpstr> Contribution to GDP Growth: Inventories</vt:lpstr>
      <vt:lpstr> Contribution to GDP Growth: Consumption</vt:lpstr>
      <vt:lpstr>Personal Consumption Expenditures</vt:lpstr>
      <vt:lpstr>Retail Sales Fell in December</vt:lpstr>
      <vt:lpstr>But SUPER High to Begin With!</vt:lpstr>
      <vt:lpstr> Contributions to GDP: Government</vt:lpstr>
      <vt:lpstr>Industrial Production (Manuf, Util, Mining)</vt:lpstr>
      <vt:lpstr>Employment</vt:lpstr>
      <vt:lpstr>Monthly Changes in Nonfarm Employment</vt:lpstr>
      <vt:lpstr>Monthly Changes in Nonfarm Employment</vt:lpstr>
      <vt:lpstr>Job Openings: Share of Total Employment</vt:lpstr>
      <vt:lpstr>Employment Gap</vt:lpstr>
      <vt:lpstr>Job Hires and Separations</vt:lpstr>
      <vt:lpstr>Separations: Quits and Layoffs</vt:lpstr>
      <vt:lpstr>Low Wage Employment is Lagging</vt:lpstr>
      <vt:lpstr>Low Wage Spending is NOT!</vt:lpstr>
      <vt:lpstr>Nor is Borrowing on Credit</vt:lpstr>
      <vt:lpstr>Household Debt: Change During the Pandemic</vt:lpstr>
      <vt:lpstr>Unemployment Rate: Lowest in 54 Years!</vt:lpstr>
      <vt:lpstr>Where Have All the Workers Gone?</vt:lpstr>
      <vt:lpstr>Some Explanations</vt:lpstr>
      <vt:lpstr>Wage Growth</vt:lpstr>
      <vt:lpstr>Trends in Labor Force Participation</vt:lpstr>
      <vt:lpstr>There is a Persistent Labor Force Gap</vt:lpstr>
      <vt:lpstr>Labor Force Growth Has Been Uneven</vt:lpstr>
      <vt:lpstr>Baby Boomers Are Retiring!</vt:lpstr>
      <vt:lpstr>How Are Things Where You Are?</vt:lpstr>
      <vt:lpstr>Inflation</vt:lpstr>
      <vt:lpstr>Inflation: Latest Figures</vt:lpstr>
      <vt:lpstr>Inflation – Falling! Job done? Maybe.</vt:lpstr>
      <vt:lpstr>Inflation: Monthly Changes</vt:lpstr>
      <vt:lpstr>Inflation in the Last 6 Months – On Target!</vt:lpstr>
      <vt:lpstr>Which Prices?</vt:lpstr>
      <vt:lpstr>Gas Prices: National Average at the Pump</vt:lpstr>
      <vt:lpstr>Food Costs Continue Are Falling – but not Eggs</vt:lpstr>
      <vt:lpstr>Supply Chains</vt:lpstr>
      <vt:lpstr>Global Evidence</vt:lpstr>
      <vt:lpstr>Inflation: Not just a US Problem</vt:lpstr>
      <vt:lpstr>Import Prices Are Elevated</vt:lpstr>
      <vt:lpstr>Inflation: A Closer Look</vt:lpstr>
      <vt:lpstr>PowerPoint Presentation</vt:lpstr>
      <vt:lpstr>Spending Patterns Changed - More Goods!</vt:lpstr>
      <vt:lpstr>Inflation: Concentrated</vt:lpstr>
      <vt:lpstr>Supply Chains</vt:lpstr>
      <vt:lpstr>Corporations Have Pricing Power!</vt:lpstr>
      <vt:lpstr>My Thoughts on the Sources of Inflation </vt:lpstr>
      <vt:lpstr>Inflation – The Fed’s Metric</vt:lpstr>
      <vt:lpstr>Inflation – PCE and Fed</vt:lpstr>
      <vt:lpstr>Measure of Inflation Expectations</vt:lpstr>
      <vt:lpstr>What’s the Fed Doing About It?</vt:lpstr>
      <vt:lpstr>Federal Funds Rate</vt:lpstr>
      <vt:lpstr>Federal Funds Rate – Recent Activity</vt:lpstr>
      <vt:lpstr>Fed: Also Reducing its Asset Holdings</vt:lpstr>
      <vt:lpstr>Implications for Demand</vt:lpstr>
      <vt:lpstr>Treasuries</vt:lpstr>
      <vt:lpstr>Mortgage Rates</vt:lpstr>
      <vt:lpstr> Contributions to GDP: Residential Investment</vt:lpstr>
      <vt:lpstr> Home Prices and Housing Starts</vt:lpstr>
      <vt:lpstr> Home Prices … Depends on Where You Are</vt:lpstr>
      <vt:lpstr>Home Sales Falling</vt:lpstr>
      <vt:lpstr>Existential Threat: Coming This June!</vt:lpstr>
      <vt:lpstr>5 Things to Know about the Debt Ceiling</vt:lpstr>
      <vt:lpstr>Will the Economy Be Held Hostage?</vt:lpstr>
      <vt:lpstr>Lessons from 2011</vt:lpstr>
      <vt:lpstr>Takeaways</vt:lpstr>
      <vt:lpstr>Trade Deficits and Exchange Rates</vt:lpstr>
      <vt:lpstr> Thank you!</vt:lpstr>
      <vt:lpstr>www.NEEDelegation.org/LocalGraphs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409</cp:revision>
  <cp:lastPrinted>2023-01-23T22:00:46Z</cp:lastPrinted>
  <dcterms:created xsi:type="dcterms:W3CDTF">2017-05-03T22:30:38Z</dcterms:created>
  <dcterms:modified xsi:type="dcterms:W3CDTF">2023-02-08T19:42:29Z</dcterms:modified>
</cp:coreProperties>
</file>