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1"/>
  </p:notesMasterIdLst>
  <p:sldIdLst>
    <p:sldId id="1026" r:id="rId2"/>
    <p:sldId id="328" r:id="rId3"/>
    <p:sldId id="3935" r:id="rId4"/>
    <p:sldId id="1029" r:id="rId5"/>
    <p:sldId id="4001" r:id="rId6"/>
    <p:sldId id="4094" r:id="rId7"/>
    <p:sldId id="532" r:id="rId8"/>
    <p:sldId id="4070" r:id="rId9"/>
    <p:sldId id="4514" r:id="rId10"/>
    <p:sldId id="4420" r:id="rId11"/>
    <p:sldId id="4142" r:id="rId12"/>
    <p:sldId id="4428" r:id="rId13"/>
    <p:sldId id="4506" r:id="rId14"/>
    <p:sldId id="4054" r:id="rId15"/>
    <p:sldId id="4349" r:id="rId16"/>
    <p:sldId id="4002" r:id="rId17"/>
    <p:sldId id="4348" r:id="rId18"/>
    <p:sldId id="3982" r:id="rId19"/>
    <p:sldId id="4516" r:id="rId20"/>
    <p:sldId id="4347" r:id="rId21"/>
    <p:sldId id="4218" r:id="rId22"/>
    <p:sldId id="317" r:id="rId23"/>
    <p:sldId id="3886" r:id="rId24"/>
    <p:sldId id="262" r:id="rId25"/>
    <p:sldId id="370" r:id="rId26"/>
    <p:sldId id="263" r:id="rId27"/>
    <p:sldId id="4222" r:id="rId28"/>
    <p:sldId id="340" r:id="rId29"/>
    <p:sldId id="1178" r:id="rId30"/>
    <p:sldId id="4389" r:id="rId31"/>
    <p:sldId id="272" r:id="rId32"/>
    <p:sldId id="4147" r:id="rId33"/>
    <p:sldId id="4407" r:id="rId34"/>
    <p:sldId id="354" r:id="rId35"/>
    <p:sldId id="4485" r:id="rId36"/>
    <p:sldId id="278" r:id="rId37"/>
    <p:sldId id="4316" r:id="rId38"/>
    <p:sldId id="4372" r:id="rId39"/>
    <p:sldId id="4357" r:id="rId40"/>
    <p:sldId id="4063" r:id="rId41"/>
    <p:sldId id="4223" r:id="rId42"/>
    <p:sldId id="4381" r:id="rId43"/>
    <p:sldId id="4507" r:id="rId44"/>
    <p:sldId id="4062" r:id="rId45"/>
    <p:sldId id="4391" r:id="rId46"/>
    <p:sldId id="4415" r:id="rId47"/>
    <p:sldId id="4392" r:id="rId48"/>
    <p:sldId id="4353" r:id="rId49"/>
    <p:sldId id="4511" r:id="rId50"/>
    <p:sldId id="4362" r:id="rId51"/>
    <p:sldId id="4393" r:id="rId52"/>
    <p:sldId id="4221" r:id="rId53"/>
    <p:sldId id="4370" r:id="rId54"/>
    <p:sldId id="292" r:id="rId55"/>
    <p:sldId id="4376" r:id="rId56"/>
    <p:sldId id="4395" r:id="rId57"/>
    <p:sldId id="293" r:id="rId58"/>
    <p:sldId id="290" r:id="rId59"/>
    <p:sldId id="350" r:id="rId60"/>
    <p:sldId id="271" r:id="rId61"/>
    <p:sldId id="4378" r:id="rId62"/>
    <p:sldId id="4379" r:id="rId63"/>
    <p:sldId id="4518" r:id="rId64"/>
    <p:sldId id="4499" r:id="rId65"/>
    <p:sldId id="4512" r:id="rId66"/>
    <p:sldId id="4517" r:id="rId67"/>
    <p:sldId id="4398" r:id="rId68"/>
    <p:sldId id="4500" r:id="rId69"/>
    <p:sldId id="4402" r:id="rId70"/>
    <p:sldId id="4505" r:id="rId71"/>
    <p:sldId id="4400" r:id="rId72"/>
    <p:sldId id="4494" r:id="rId73"/>
    <p:sldId id="4498" r:id="rId74"/>
    <p:sldId id="4508" r:id="rId75"/>
    <p:sldId id="4509" r:id="rId76"/>
    <p:sldId id="4510" r:id="rId77"/>
    <p:sldId id="4168" r:id="rId78"/>
    <p:sldId id="4515" r:id="rId79"/>
    <p:sldId id="412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93933"/>
  </p:normalViewPr>
  <p:slideViewPr>
    <p:cSldViewPr snapToGrid="0" snapToObjects="1">
      <p:cViewPr varScale="1">
        <p:scale>
          <a:sx n="123" d="100"/>
          <a:sy n="123" d="100"/>
        </p:scale>
        <p:origin x="208" y="704"/>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344415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76689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Contribution of residential</a:t>
            </a:r>
            <a:r>
              <a:rPr lang="en-US" baseline="0" dirty="0"/>
              <a:t> investment to GDP growth has risen post-2009</a:t>
            </a:r>
          </a:p>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107565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a:t>
            </a:r>
          </a:p>
          <a:p>
            <a:r>
              <a:rPr lang="en-US" dirty="0" err="1"/>
              <a:t>homeprices_recession.png</a:t>
            </a:r>
            <a:endParaRPr lang="en-US" dirty="0"/>
          </a:p>
          <a:p>
            <a:r>
              <a:rPr lang="en-US" dirty="0" err="1"/>
              <a:t>housing.png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36800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a:t>
            </a:r>
          </a:p>
          <a:p>
            <a:r>
              <a:rPr lang="en-US" dirty="0" err="1"/>
              <a:t>homeprices_recession.png</a:t>
            </a:r>
            <a:endParaRPr lang="en-US" dirty="0"/>
          </a:p>
          <a:p>
            <a:r>
              <a:rPr lang="en-US" dirty="0" err="1"/>
              <a:t>housing.png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123486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53895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69394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Components</a:t>
            </a:r>
            <a:r>
              <a:rPr lang="en-US" baseline="0" dirty="0"/>
              <a:t> sum to GDP</a:t>
            </a:r>
          </a:p>
          <a:p>
            <a:pPr marL="228600" indent="-228600">
              <a:buAutoNum type="arabicParenBoth"/>
            </a:pPr>
            <a:r>
              <a:rPr lang="en-US" dirty="0"/>
              <a:t>Average</a:t>
            </a:r>
            <a:r>
              <a:rPr lang="en-US" baseline="0" dirty="0"/>
              <a:t> % of GDP for each component from 1960-Present: C = 64%, I=15%, G=24%, NX = 2% (X = 7%, M=9%)</a:t>
            </a:r>
          </a:p>
          <a:p>
            <a:pPr marL="228600" indent="-228600">
              <a:buAutoNum type="arabicParenBoth"/>
            </a:pPr>
            <a:r>
              <a:rPr lang="en-US" baseline="0" dirty="0"/>
              <a:t>Net Exports as a % of GDP has increased over the sample period, but it’s contribution to GDP is relatively small</a:t>
            </a:r>
          </a:p>
          <a:p>
            <a:pPr marL="0" indent="0">
              <a:buNone/>
            </a:pP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15626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Chart: </a:t>
            </a:r>
            <a:r>
              <a:rPr lang="en-US" sz="1200" kern="1200" dirty="0">
                <a:solidFill>
                  <a:schemeClr val="tx1"/>
                </a:solidFill>
                <a:effectLst/>
                <a:latin typeface="+mn-lt"/>
                <a:ea typeface="+mn-ea"/>
                <a:cs typeface="+mn-cs"/>
              </a:rPr>
              <a:t>../Charts/</a:t>
            </a:r>
            <a:r>
              <a:rPr lang="en-US" sz="1200" kern="1200" dirty="0" err="1">
                <a:solidFill>
                  <a:schemeClr val="tx1"/>
                </a:solidFill>
                <a:effectLst/>
                <a:latin typeface="+mn-lt"/>
                <a:ea typeface="+mn-ea"/>
                <a:cs typeface="+mn-cs"/>
              </a:rPr>
              <a:t>personalconsumption_recession.png</a:t>
            </a:r>
            <a:endParaRPr lang="en-US" dirty="0"/>
          </a:p>
          <a:p>
            <a:pPr marL="228600" indent="-228600">
              <a:buAutoNum type="arabicParenBoth"/>
            </a:pPr>
            <a:endParaRPr lang="en-US" dirty="0"/>
          </a:p>
          <a:p>
            <a:pPr marL="228600" indent="-228600">
              <a:buAutoNum type="arabicParenBoth"/>
            </a:pPr>
            <a:r>
              <a:rPr lang="en-US" dirty="0"/>
              <a:t>Real</a:t>
            </a:r>
            <a:r>
              <a:rPr lang="en-US" baseline="0" dirty="0"/>
              <a:t> consumption remains significantly lower than trend consumption since 2008 (actual is 89% of trend).</a:t>
            </a:r>
          </a:p>
          <a:p>
            <a:pPr marL="228600" indent="-228600">
              <a:buAutoNum type="arabicParenBoth"/>
            </a:pPr>
            <a:r>
              <a:rPr lang="en-US" baseline="0" dirty="0"/>
              <a:t>Since the recession, consumption growth has fallen. From 1990-2007, average annual consumption growth is 3.34%; Post-recession average annual consumption growth is 2.38%.</a:t>
            </a:r>
          </a:p>
          <a:p>
            <a:endParaRPr lang="en-US"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6529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Since</a:t>
            </a:r>
            <a:r>
              <a:rPr lang="en-US" baseline="0" dirty="0"/>
              <a:t> 2010, average</a:t>
            </a:r>
            <a:r>
              <a:rPr lang="en-US" dirty="0"/>
              <a:t> government spending growth is </a:t>
            </a:r>
            <a:r>
              <a:rPr lang="en-US" baseline="0" dirty="0"/>
              <a:t>shrinking, resulting in a negative average contribution to GDP growth post-recession of -0.8 percentage points</a:t>
            </a:r>
          </a:p>
          <a:p>
            <a:pPr marL="228600" indent="-228600">
              <a:buAutoNum type="arabicParenBoth"/>
            </a:pPr>
            <a:r>
              <a:rPr lang="en-US" baseline="0" dirty="0"/>
              <a:t>Note that average quarterly government spending growth is 0.42% from 1990-2007 and -0.17% in 2010+ (annualized, 1990-2007 =</a:t>
            </a:r>
            <a:r>
              <a:rPr lang="en-US" baseline="0" dirty="0">
                <a:sym typeface="Wingdings" panose="05000000000000000000" pitchFamily="2" charset="2"/>
              </a:rPr>
              <a:t> 1.68%; 2010+ = -0.70%)</a:t>
            </a:r>
            <a:r>
              <a:rPr lang="en-US" baseline="0" dirty="0"/>
              <a:t>.</a:t>
            </a:r>
          </a:p>
          <a:p>
            <a:pPr marL="0" indent="0">
              <a:buNone/>
            </a:pP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19783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Volumes/NEED_16TB/NEED/LocalGraphs/Counties/OK/Payne/emp_shares.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comp.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Spending/personalconsumptionYoY_recession.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RSAFS.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Government.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Volumes/NEED_16TB/NEED/LocalGraphs/Counties/OK/Payne/laus_emp.png" TargetMode="External"/><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file:////Volumes/NEED_16TB/NEED/LocalGraphs/Counties/OK/Payne/laus_lf.png"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MonthlyMA.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MonthlyMACore.png"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mportPrices.pn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CorporateProfits/corporateprofits_recession.pn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Monetary/FEDFUNDS_UpperLimit.pn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FEDFUNDS_EffectiveRate.p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Monetary/FEDAssets.png"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Residential.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file:////Volumes/Promise%20Pegasus/FileShare/Presentations/Base_New/Charts/0.USGraphs/Housing/housing.png" TargetMode="External"/><Relationship Id="rId5" Type="http://schemas.openxmlformats.org/officeDocument/2006/relationships/image" Target="../media/image48.png"/><Relationship Id="rId4" Type="http://schemas.openxmlformats.org/officeDocument/2006/relationships/image" Target="file:////Volumes/Promise%20Pegasus/FileShare/Presentations/Base_New/Charts/0.USGraphs/Housing/homeprices_recession.pn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file:////Volumes/NEED_16TB/NEED/LocalGraphs/Counties/OK/Payne/zillow_rent.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file:////Volumes/NEED_16TB/NEED/LocalGraphs/Counties/OK/Payne/Zhvi_AllHomes.png" TargetMode="Externa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Housing/housing_sales_new.png" TargetMode="External"/><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Housing/Existing_Home_Sales.png" TargetMode="Externa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TreasCash.png" TargetMode="Externa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Oklahoma State University, OK</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84314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11</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2" name="Picture 2">
            <a:extLst>
              <a:ext uri="{FF2B5EF4-FFF2-40B4-BE49-F238E27FC236}">
                <a16:creationId xmlns:a16="http://schemas.microsoft.com/office/drawing/2014/main" id="{F620722C-CBBA-870D-E397-B494A062C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6085" cy="1932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EF7B26E-EDB6-7F4E-D702-53CEB8F29786}"/>
              </a:ext>
            </a:extLst>
          </p:cNvPr>
          <p:cNvPicPr>
            <a:picLocks noChangeAspect="1"/>
          </p:cNvPicPr>
          <p:nvPr/>
        </p:nvPicPr>
        <p:blipFill>
          <a:blip r:embed="rId3"/>
          <a:stretch>
            <a:fillRect/>
          </a:stretch>
        </p:blipFill>
        <p:spPr>
          <a:xfrm>
            <a:off x="8445646" y="4309986"/>
            <a:ext cx="3746354" cy="1920240"/>
          </a:xfrm>
          <a:prstGeom prst="rect">
            <a:avLst/>
          </a:prstGeom>
        </p:spPr>
      </p:pic>
      <p:sp>
        <p:nvSpPr>
          <p:cNvPr id="6" name="Subtitle 2">
            <a:extLst>
              <a:ext uri="{FF2B5EF4-FFF2-40B4-BE49-F238E27FC236}">
                <a16:creationId xmlns:a16="http://schemas.microsoft.com/office/drawing/2014/main" id="{2B8F1847-9FC5-FF6C-32CF-9F00A0CEDB6F}"/>
              </a:ext>
            </a:extLst>
          </p:cNvPr>
          <p:cNvSpPr txBox="1">
            <a:spLocks/>
          </p:cNvSpPr>
          <p:nvPr/>
        </p:nvSpPr>
        <p:spPr>
          <a:xfrm>
            <a:off x="1500351" y="3719284"/>
            <a:ext cx="9144000" cy="186560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900" dirty="0"/>
              <a:t>OLLI – Oklahoma State University</a:t>
            </a:r>
          </a:p>
          <a:p>
            <a:pPr>
              <a:lnSpc>
                <a:spcPct val="100000"/>
              </a:lnSpc>
              <a:spcBef>
                <a:spcPts val="0"/>
              </a:spcBef>
            </a:pPr>
            <a:endParaRPr lang="en-US" dirty="0">
              <a:solidFill>
                <a:schemeClr val="tx2"/>
              </a:solidFill>
            </a:endParaRPr>
          </a:p>
          <a:p>
            <a:pPr>
              <a:lnSpc>
                <a:spcPct val="100000"/>
              </a:lnSpc>
              <a:spcBef>
                <a:spcPts val="0"/>
              </a:spcBef>
            </a:pPr>
            <a:r>
              <a:rPr lang="en-US" dirty="0">
                <a:solidFill>
                  <a:schemeClr val="tx2"/>
                </a:solidFill>
              </a:rPr>
              <a:t>May 24, 2023</a:t>
            </a:r>
          </a:p>
          <a:p>
            <a:pPr>
              <a:lnSpc>
                <a:spcPct val="100000"/>
              </a:lnSpc>
              <a:spcBef>
                <a:spcPts val="0"/>
              </a:spcBef>
            </a:pPr>
            <a:r>
              <a:rPr lang="en-US" dirty="0">
                <a:solidFill>
                  <a:schemeClr val="tx2"/>
                </a:solidFill>
              </a:rPr>
              <a:t>Jon </a:t>
            </a:r>
            <a:r>
              <a:rPr lang="en-US" dirty="0" err="1">
                <a:solidFill>
                  <a:schemeClr val="tx2"/>
                </a:solidFill>
              </a:rPr>
              <a:t>Haveman</a:t>
            </a:r>
            <a:r>
              <a:rPr lang="en-US" dirty="0">
                <a:solidFill>
                  <a:schemeClr val="tx2"/>
                </a:solidFill>
              </a:rPr>
              <a:t>, Ph.D.</a:t>
            </a:r>
          </a:p>
          <a:p>
            <a:pPr>
              <a:lnSpc>
                <a:spcPct val="100000"/>
              </a:lnSpc>
              <a:spcBef>
                <a:spcPts val="0"/>
              </a:spcBef>
            </a:pPr>
            <a:r>
              <a:rPr lang="en-US" dirty="0">
                <a:solidFill>
                  <a:schemeClr val="tx2"/>
                </a:solidFill>
              </a:rPr>
              <a:t>NEED</a:t>
            </a:r>
          </a:p>
          <a:p>
            <a:pPr>
              <a:lnSpc>
                <a:spcPct val="100000"/>
              </a:lnSpc>
              <a:spcBef>
                <a:spcPts val="0"/>
              </a:spcBef>
            </a:pPr>
            <a:endParaRPr lang="en-US" sz="1800" dirty="0">
              <a:solidFill>
                <a:schemeClr val="tx2"/>
              </a:solidFill>
            </a:endParaRPr>
          </a:p>
          <a:p>
            <a:pPr>
              <a:lnSpc>
                <a:spcPct val="100000"/>
              </a:lnSpc>
              <a:spcBef>
                <a:spcPts val="0"/>
              </a:spcBef>
            </a:pPr>
            <a:endParaRPr lang="en-US" sz="3400" dirty="0">
              <a:solidFill>
                <a:schemeClr val="tx2"/>
              </a:solidFill>
            </a:endParaRPr>
          </a:p>
        </p:txBody>
      </p:sp>
    </p:spTree>
    <p:extLst>
      <p:ext uri="{BB962C8B-B14F-4D97-AF65-F5344CB8AC3E}">
        <p14:creationId xmlns:p14="http://schemas.microsoft.com/office/powerpoint/2010/main" val="389373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365058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Economic Indicators</a:t>
            </a:r>
          </a:p>
          <a:p>
            <a:r>
              <a:rPr lang="en-US" dirty="0"/>
              <a:t>Inflation/Federal Reserve/Banks</a:t>
            </a:r>
          </a:p>
          <a:p>
            <a:r>
              <a:rPr lang="en-US" dirty="0"/>
              <a:t>Debt Ceiling</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9010-AAAB-4C4A-9BDB-22A677883491}"/>
              </a:ext>
            </a:extLst>
          </p:cNvPr>
          <p:cNvSpPr>
            <a:spLocks noGrp="1"/>
          </p:cNvSpPr>
          <p:nvPr>
            <p:ph type="title"/>
          </p:nvPr>
        </p:nvSpPr>
        <p:spPr/>
        <p:txBody>
          <a:bodyPr/>
          <a:lstStyle/>
          <a:p>
            <a:r>
              <a:rPr lang="en-US" dirty="0"/>
              <a:t>The U.S. Economy</a:t>
            </a:r>
          </a:p>
        </p:txBody>
      </p:sp>
      <p:sp>
        <p:nvSpPr>
          <p:cNvPr id="3" name="Text Placeholder 2">
            <a:extLst>
              <a:ext uri="{FF2B5EF4-FFF2-40B4-BE49-F238E27FC236}">
                <a16:creationId xmlns:a16="http://schemas.microsoft.com/office/drawing/2014/main" id="{94833349-B402-F24F-92FE-FF44063F4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849C8A-3A1A-174F-918A-71B756C8D50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39913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 April 2023</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1143276137"/>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334.8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166.7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155.7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$26.5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$67,676</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$33.36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3FC1F518-1D5D-EB4B-921B-42892DB98A70}"/>
              </a:ext>
            </a:extLst>
          </p:cNvPr>
          <p:cNvSpPr txBox="1"/>
          <p:nvPr/>
        </p:nvSpPr>
        <p:spPr>
          <a:xfrm>
            <a:off x="9417749" y="6441462"/>
            <a:ext cx="2102307" cy="307777"/>
          </a:xfrm>
          <a:prstGeom prst="rect">
            <a:avLst/>
          </a:prstGeom>
          <a:noFill/>
        </p:spPr>
        <p:txBody>
          <a:bodyPr wrap="none" rtlCol="0">
            <a:spAutoFit/>
          </a:bodyPr>
          <a:lstStyle/>
          <a:p>
            <a:r>
              <a:rPr lang="en-US" sz="1400" dirty="0"/>
              <a:t>Source: </a:t>
            </a:r>
            <a:r>
              <a:rPr lang="en-US" sz="1400" dirty="0" err="1"/>
              <a:t>fred.stlouisfed.org</a:t>
            </a:r>
            <a:endParaRPr lang="en-US" sz="1400" dirty="0"/>
          </a:p>
        </p:txBody>
      </p:sp>
    </p:spTree>
    <p:extLst>
      <p:ext uri="{BB962C8B-B14F-4D97-AF65-F5344CB8AC3E}">
        <p14:creationId xmlns:p14="http://schemas.microsoft.com/office/powerpoint/2010/main" val="328992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11" name="Group 10">
            <a:extLst>
              <a:ext uri="{FF2B5EF4-FFF2-40B4-BE49-F238E27FC236}">
                <a16:creationId xmlns:a16="http://schemas.microsoft.com/office/drawing/2014/main" id="{125A3588-7189-5A44-87E1-48F71AEFE0CC}"/>
              </a:ext>
            </a:extLst>
          </p:cNvPr>
          <p:cNvGrpSpPr/>
          <p:nvPr/>
        </p:nvGrpSpPr>
        <p:grpSpPr>
          <a:xfrm>
            <a:off x="632568" y="907379"/>
            <a:ext cx="11082666" cy="5458015"/>
            <a:chOff x="632568" y="907379"/>
            <a:chExt cx="11082666" cy="5458015"/>
          </a:xfrm>
        </p:grpSpPr>
        <p:pic>
          <p:nvPicPr>
            <p:cNvPr id="6" name="Picture 5">
              <a:extLst>
                <a:ext uri="{FF2B5EF4-FFF2-40B4-BE49-F238E27FC236}">
                  <a16:creationId xmlns:a16="http://schemas.microsoft.com/office/drawing/2014/main" id="{2D5E5678-4AC1-334D-A543-C44C300484CB}"/>
                </a:ext>
              </a:extLst>
            </p:cNvPr>
            <p:cNvPicPr>
              <a:picLocks noChangeAspect="1"/>
            </p:cNvPicPr>
            <p:nvPr/>
          </p:nvPicPr>
          <p:blipFill>
            <a:blip r:embed="rId3"/>
            <a:srcRect/>
            <a:stretch/>
          </p:blipFill>
          <p:spPr>
            <a:xfrm>
              <a:off x="5519088" y="907379"/>
              <a:ext cx="6196146"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568" y="4236121"/>
              <a:ext cx="5590761" cy="1714500"/>
            </a:xfrm>
            <a:prstGeom prst="rect">
              <a:avLst/>
            </a:prstGeom>
          </p:spPr>
        </p:pic>
      </p:grpSp>
      <p:sp>
        <p:nvSpPr>
          <p:cNvPr id="5" name="Rectangle 4">
            <a:extLst>
              <a:ext uri="{FF2B5EF4-FFF2-40B4-BE49-F238E27FC236}">
                <a16:creationId xmlns:a16="http://schemas.microsoft.com/office/drawing/2014/main" id="{00D4B8E3-2E9D-2D44-9A5C-B356C235199F}"/>
              </a:ext>
            </a:extLst>
          </p:cNvPr>
          <p:cNvSpPr/>
          <p:nvPr/>
        </p:nvSpPr>
        <p:spPr>
          <a:xfrm>
            <a:off x="476766" y="5404726"/>
            <a:ext cx="5795447" cy="54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303EE8C-02E6-294B-AC0E-D3DEEF5699D4}"/>
              </a:ext>
            </a:extLst>
          </p:cNvPr>
          <p:cNvSpPr txBox="1"/>
          <p:nvPr/>
        </p:nvSpPr>
        <p:spPr>
          <a:xfrm>
            <a:off x="838522" y="1450270"/>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21.538 trillion</a:t>
            </a:r>
            <a:r>
              <a:rPr lang="en-US" sz="2800" b="1" dirty="0"/>
              <a:t> in 2019-Q4</a:t>
            </a:r>
          </a:p>
          <a:p>
            <a:pPr algn="ctr"/>
            <a:r>
              <a:rPr lang="en-US" sz="2800" b="1" dirty="0"/>
              <a:t>$</a:t>
            </a:r>
            <a:r>
              <a:rPr lang="en-US" sz="2800" b="1" u="sng" dirty="0"/>
              <a:t>19.637 trillion </a:t>
            </a:r>
            <a:r>
              <a:rPr lang="en-US" sz="2800" b="1" dirty="0"/>
              <a:t>in 2020-Q2</a:t>
            </a:r>
          </a:p>
          <a:p>
            <a:pPr algn="ctr"/>
            <a:r>
              <a:rPr lang="en-US" sz="2800" b="1" dirty="0"/>
              <a:t>$</a:t>
            </a:r>
            <a:r>
              <a:rPr lang="en-US" sz="2800" b="1" u="sng" dirty="0"/>
              <a:t>26.466 trillion </a:t>
            </a:r>
            <a:r>
              <a:rPr lang="en-US" sz="2800" b="1" dirty="0"/>
              <a:t>in 2023-Q1</a:t>
            </a:r>
          </a:p>
        </p:txBody>
      </p:sp>
    </p:spTree>
    <p:extLst>
      <p:ext uri="{BB962C8B-B14F-4D97-AF65-F5344CB8AC3E}">
        <p14:creationId xmlns:p14="http://schemas.microsoft.com/office/powerpoint/2010/main" val="5729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GDP</a:t>
            </a:r>
          </a:p>
        </p:txBody>
      </p:sp>
      <p:pic>
        <p:nvPicPr>
          <p:cNvPr id="6" name="Content Placeholder 5">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rcRect/>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79210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a:xfrm>
            <a:off x="901483" y="24808"/>
            <a:ext cx="10515600" cy="1325563"/>
          </a:xfrm>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1970604" cy="646331"/>
          </a:xfrm>
          <a:prstGeom prst="rect">
            <a:avLst/>
          </a:prstGeom>
          <a:noFill/>
        </p:spPr>
        <p:txBody>
          <a:bodyPr wrap="none" rtlCol="0">
            <a:spAutoFit/>
          </a:bodyPr>
          <a:lstStyle/>
          <a:p>
            <a:r>
              <a:rPr lang="en-US" dirty="0"/>
              <a:t>Manufacturing</a:t>
            </a:r>
          </a:p>
          <a:p>
            <a:r>
              <a:rPr lang="en-US" dirty="0"/>
              <a:t>GDP Share = 10.7%</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7.4%</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603804" cy="507092"/>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a:xfrm>
            <a:off x="901483" y="24808"/>
            <a:ext cx="10515600" cy="1325563"/>
          </a:xfrm>
        </p:spPr>
        <p:txBody>
          <a:bodyPr>
            <a:normAutofit/>
          </a:bodyPr>
          <a:lstStyle/>
          <a:p>
            <a:r>
              <a:rPr lang="en-US" sz="3800" dirty="0"/>
              <a:t> </a:t>
            </a:r>
            <a:r>
              <a:rPr lang="en-US" sz="3800" dirty="0">
                <a:solidFill>
                  <a:schemeClr val="bg1"/>
                </a:solidFill>
              </a:rPr>
              <a:t>Co</a:t>
            </a:r>
            <a:r>
              <a:rPr lang="en-US" sz="3800" dirty="0"/>
              <a:t>mposition of the Payne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4532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Economic Indicators</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10302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 July 28, 2022</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
        <p:nvSpPr>
          <p:cNvPr id="3" name="TextBox 2">
            <a:extLst>
              <a:ext uri="{FF2B5EF4-FFF2-40B4-BE49-F238E27FC236}">
                <a16:creationId xmlns:a16="http://schemas.microsoft.com/office/drawing/2014/main" id="{4CDCB1D7-CD4D-1B88-CFDB-49B9FCB48AB5}"/>
              </a:ext>
            </a:extLst>
          </p:cNvPr>
          <p:cNvSpPr txBox="1"/>
          <p:nvPr/>
        </p:nvSpPr>
        <p:spPr>
          <a:xfrm rot="19314356">
            <a:off x="4260792" y="3423951"/>
            <a:ext cx="2595006" cy="707886"/>
          </a:xfrm>
          <a:prstGeom prst="rect">
            <a:avLst/>
          </a:prstGeom>
          <a:solidFill>
            <a:schemeClr val="bg1"/>
          </a:solidFill>
        </p:spPr>
        <p:txBody>
          <a:bodyPr wrap="none" rtlCol="0">
            <a:spAutoFit/>
          </a:bodyPr>
          <a:lstStyle/>
          <a:p>
            <a:r>
              <a:rPr lang="en-US" sz="4000" dirty="0"/>
              <a:t>Old news….</a:t>
            </a:r>
          </a:p>
        </p:txBody>
      </p:sp>
    </p:spTree>
    <p:extLst>
      <p:ext uri="{BB962C8B-B14F-4D97-AF65-F5344CB8AC3E}">
        <p14:creationId xmlns:p14="http://schemas.microsoft.com/office/powerpoint/2010/main" val="118709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
        <p:nvSpPr>
          <p:cNvPr id="3" name="TextBox 2">
            <a:extLst>
              <a:ext uri="{FF2B5EF4-FFF2-40B4-BE49-F238E27FC236}">
                <a16:creationId xmlns:a16="http://schemas.microsoft.com/office/drawing/2014/main" id="{9BDC9842-7485-78E4-5DCA-8464EC1F3057}"/>
              </a:ext>
            </a:extLst>
          </p:cNvPr>
          <p:cNvSpPr txBox="1"/>
          <p:nvPr/>
        </p:nvSpPr>
        <p:spPr>
          <a:xfrm>
            <a:off x="7657694" y="1325563"/>
            <a:ext cx="1620957" cy="923330"/>
          </a:xfrm>
          <a:prstGeom prst="rect">
            <a:avLst/>
          </a:prstGeom>
          <a:noFill/>
        </p:spPr>
        <p:txBody>
          <a:bodyPr wrap="none" rtlCol="0">
            <a:spAutoFit/>
          </a:bodyPr>
          <a:lstStyle/>
          <a:p>
            <a:r>
              <a:rPr lang="en-US" dirty="0"/>
              <a:t>Q3-2022: 3.2%</a:t>
            </a:r>
          </a:p>
          <a:p>
            <a:r>
              <a:rPr lang="en-US" dirty="0"/>
              <a:t>Q4-2022: 2.6%</a:t>
            </a:r>
          </a:p>
          <a:p>
            <a:r>
              <a:rPr lang="en-US" dirty="0"/>
              <a:t>Q1-2023:	1.1%</a:t>
            </a:r>
          </a:p>
        </p:txBody>
      </p:sp>
    </p:spTree>
    <p:extLst>
      <p:ext uri="{BB962C8B-B14F-4D97-AF65-F5344CB8AC3E}">
        <p14:creationId xmlns:p14="http://schemas.microsoft.com/office/powerpoint/2010/main" val="256167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23</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$0.4 Trillion below 2019 forecast.</a:t>
            </a:r>
          </a:p>
          <a:p>
            <a:pPr marL="342900" indent="-342900">
              <a:buFontTx/>
              <a:buChar char="-"/>
            </a:pPr>
            <a:r>
              <a:rPr lang="en-US" sz="2000" dirty="0">
                <a:solidFill>
                  <a:srgbClr val="7030A0"/>
                </a:solidFill>
              </a:rPr>
              <a:t>$1.2 Trillion ABOVE 2019-Q4 level.</a:t>
            </a:r>
          </a:p>
        </p:txBody>
      </p:sp>
    </p:spTree>
    <p:extLst>
      <p:ext uri="{BB962C8B-B14F-4D97-AF65-F5344CB8AC3E}">
        <p14:creationId xmlns:p14="http://schemas.microsoft.com/office/powerpoint/2010/main" val="16985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“Ac</a:t>
            </a:r>
            <a:r>
              <a:rPr lang="en-US" dirty="0"/>
              <a:t>counting” for GDP</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a:t>
            </a:r>
          </a:p>
          <a:p>
            <a:pPr lvl="3"/>
            <a:r>
              <a:rPr lang="en-US" dirty="0"/>
              <a:t>Plant and equipment, residential real estate, and inventories.</a:t>
            </a:r>
          </a:p>
          <a:p>
            <a:pPr lvl="2"/>
            <a:r>
              <a:rPr lang="en-US" dirty="0"/>
              <a:t>Government spending </a:t>
            </a:r>
          </a:p>
          <a:p>
            <a:pPr lvl="2"/>
            <a:r>
              <a:rPr lang="en-US" dirty="0"/>
              <a:t>Net Exports: Exports – Imports</a:t>
            </a:r>
          </a:p>
          <a:p>
            <a:pPr marL="914400" lvl="2" indent="0">
              <a:buNone/>
            </a:pPr>
            <a:endParaRPr lang="en-US" dirty="0"/>
          </a:p>
          <a:p>
            <a:r>
              <a:rPr lang="en-US" dirty="0"/>
              <a:t>GDP = Consumption + Investment + Government + Net Exports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73939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BE38-A826-CC49-BCDD-8B255A35A0F6}"/>
              </a:ext>
            </a:extLst>
          </p:cNvPr>
          <p:cNvSpPr>
            <a:spLocks noGrp="1"/>
          </p:cNvSpPr>
          <p:nvPr>
            <p:ph type="title"/>
          </p:nvPr>
        </p:nvSpPr>
        <p:spPr>
          <a:xfrm>
            <a:off x="764630" y="0"/>
            <a:ext cx="10515600" cy="1325563"/>
          </a:xfrm>
        </p:spPr>
        <p:txBody>
          <a:bodyPr/>
          <a:lstStyle/>
          <a:p>
            <a:r>
              <a:rPr lang="en-US" dirty="0">
                <a:solidFill>
                  <a:schemeClr val="bg1"/>
                </a:solidFill>
              </a:rPr>
              <a:t>A</a:t>
            </a:r>
            <a:r>
              <a:rPr lang="en-US" dirty="0"/>
              <a:t> </a:t>
            </a:r>
            <a:r>
              <a:rPr lang="en-US" dirty="0">
                <a:solidFill>
                  <a:schemeClr val="bg1"/>
                </a:solidFill>
              </a:rPr>
              <a:t>N</a:t>
            </a:r>
            <a:r>
              <a:rPr lang="en-US" dirty="0"/>
              <a:t>ote on Imports and GDP</a:t>
            </a:r>
          </a:p>
        </p:txBody>
      </p:sp>
      <p:sp>
        <p:nvSpPr>
          <p:cNvPr id="3" name="Content Placeholder 2">
            <a:extLst>
              <a:ext uri="{FF2B5EF4-FFF2-40B4-BE49-F238E27FC236}">
                <a16:creationId xmlns:a16="http://schemas.microsoft.com/office/drawing/2014/main" id="{098DAE92-E86C-A14E-8D32-7269318371FD}"/>
              </a:ext>
            </a:extLst>
          </p:cNvPr>
          <p:cNvSpPr>
            <a:spLocks noGrp="1"/>
          </p:cNvSpPr>
          <p:nvPr>
            <p:ph idx="1"/>
          </p:nvPr>
        </p:nvSpPr>
        <p:spPr/>
        <p:txBody>
          <a:bodyPr/>
          <a:lstStyle/>
          <a:p>
            <a:r>
              <a:rPr lang="en-US" dirty="0"/>
              <a:t>GDP = Consumption + Investment + Government + Net Exports</a:t>
            </a:r>
          </a:p>
          <a:p>
            <a:pPr lvl="1"/>
            <a:r>
              <a:rPr lang="en-US" dirty="0"/>
              <a:t>Net Exports = Exports – Imports</a:t>
            </a:r>
          </a:p>
          <a:p>
            <a:r>
              <a:rPr lang="en-US" dirty="0"/>
              <a:t>Gives the impression that IMPORTS are bad for GDP</a:t>
            </a:r>
          </a:p>
          <a:p>
            <a:pPr lvl="1"/>
            <a:r>
              <a:rPr lang="en-US" dirty="0"/>
              <a:t>They are not.</a:t>
            </a:r>
          </a:p>
          <a:p>
            <a:pPr lvl="1"/>
            <a:r>
              <a:rPr lang="en-US" dirty="0"/>
              <a:t>They are merely subtracted from the equation because the measurement of consumption, investment, and government all include imports.</a:t>
            </a:r>
          </a:p>
          <a:p>
            <a:pPr lvl="1"/>
            <a:endParaRPr lang="en-US" dirty="0"/>
          </a:p>
          <a:p>
            <a:r>
              <a:rPr lang="en-US" dirty="0"/>
              <a:t>Calculating Gross DOMESTIC Production must exclude IMPORTS</a:t>
            </a:r>
          </a:p>
          <a:p>
            <a:pPr lvl="1"/>
            <a:r>
              <a:rPr lang="en-US" dirty="0"/>
              <a:t>It is merely an accounting identity.</a:t>
            </a:r>
          </a:p>
        </p:txBody>
      </p:sp>
      <p:sp>
        <p:nvSpPr>
          <p:cNvPr id="4" name="Slide Number Placeholder 3">
            <a:extLst>
              <a:ext uri="{FF2B5EF4-FFF2-40B4-BE49-F238E27FC236}">
                <a16:creationId xmlns:a16="http://schemas.microsoft.com/office/drawing/2014/main" id="{5B36F8E4-193E-3D4F-A132-0C61A020A01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44335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ECD5-F452-414A-9AFA-4A71BB07FAAA}"/>
              </a:ext>
            </a:extLst>
          </p:cNvPr>
          <p:cNvSpPr>
            <a:spLocks noGrp="1"/>
          </p:cNvSpPr>
          <p:nvPr>
            <p:ph type="title"/>
          </p:nvPr>
        </p:nvSpPr>
        <p:spPr>
          <a:xfrm>
            <a:off x="859220" y="0"/>
            <a:ext cx="10515600" cy="1325563"/>
          </a:xfrm>
        </p:spPr>
        <p:txBody>
          <a:bodyPr/>
          <a:lstStyle/>
          <a:p>
            <a:r>
              <a:rPr lang="en-US" dirty="0">
                <a:solidFill>
                  <a:schemeClr val="bg1"/>
                </a:solidFill>
              </a:rPr>
              <a:t> Co</a:t>
            </a:r>
            <a:r>
              <a:rPr lang="en-US" dirty="0"/>
              <a:t>mposition of GDP</a:t>
            </a:r>
          </a:p>
        </p:txBody>
      </p:sp>
      <p:sp>
        <p:nvSpPr>
          <p:cNvPr id="4" name="Slide Number Placeholder 3">
            <a:extLst>
              <a:ext uri="{FF2B5EF4-FFF2-40B4-BE49-F238E27FC236}">
                <a16:creationId xmlns:a16="http://schemas.microsoft.com/office/drawing/2014/main" id="{08649114-11D2-E541-B16B-85110DDED253}"/>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9" name="Content Placeholder 8">
            <a:extLst>
              <a:ext uri="{FF2B5EF4-FFF2-40B4-BE49-F238E27FC236}">
                <a16:creationId xmlns:a16="http://schemas.microsoft.com/office/drawing/2014/main" id="{37946807-EF1E-D741-8C1B-E5A2E0A000EC}"/>
              </a:ext>
            </a:extLst>
          </p:cNvPr>
          <p:cNvPicPr>
            <a:picLocks noGrp="1" noChangeAspect="1"/>
          </p:cNvPicPr>
          <p:nvPr>
            <p:ph idx="1"/>
          </p:nvPr>
        </p:nvPicPr>
        <p:blipFill>
          <a:blip r:embed="rId3" r:link="rId4"/>
          <a:srcRect/>
          <a:stretch>
            <a:fillRect/>
          </a:stretch>
        </p:blipFill>
        <p:spPr>
          <a:xfrm>
            <a:off x="1017588" y="1151814"/>
            <a:ext cx="10156824" cy="5078412"/>
          </a:xfrm>
        </p:spPr>
      </p:pic>
    </p:spTree>
    <p:extLst>
      <p:ext uri="{BB962C8B-B14F-4D97-AF65-F5344CB8AC3E}">
        <p14:creationId xmlns:p14="http://schemas.microsoft.com/office/powerpoint/2010/main" val="2329760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27</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771530" y="2236763"/>
            <a:ext cx="1060594"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28</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E0D8-812E-C842-A75E-4AB335B83CFD}"/>
              </a:ext>
            </a:extLst>
          </p:cNvPr>
          <p:cNvSpPr>
            <a:spLocks noGrp="1"/>
          </p:cNvSpPr>
          <p:nvPr>
            <p:ph type="title"/>
          </p:nvPr>
        </p:nvSpPr>
        <p:spPr/>
        <p:txBody>
          <a:bodyPr/>
          <a:lstStyle/>
          <a:p>
            <a:r>
              <a:rPr lang="en-US" dirty="0">
                <a:solidFill>
                  <a:schemeClr val="bg1"/>
                </a:solidFill>
              </a:rPr>
              <a:t>Per</a:t>
            </a:r>
            <a:r>
              <a:rPr lang="en-US" dirty="0"/>
              <a:t>sonal Consumption Expenditures</a:t>
            </a:r>
          </a:p>
        </p:txBody>
      </p:sp>
      <p:sp>
        <p:nvSpPr>
          <p:cNvPr id="4" name="Slide Number Placeholder 3">
            <a:extLst>
              <a:ext uri="{FF2B5EF4-FFF2-40B4-BE49-F238E27FC236}">
                <a16:creationId xmlns:a16="http://schemas.microsoft.com/office/drawing/2014/main" id="{EA5FE746-EE84-3049-830D-2BDBEF50604C}"/>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9" name="Content Placeholder 8">
            <a:extLst>
              <a:ext uri="{FF2B5EF4-FFF2-40B4-BE49-F238E27FC236}">
                <a16:creationId xmlns:a16="http://schemas.microsoft.com/office/drawing/2014/main" id="{23EA9A5A-8B6A-7742-BA2D-0120207709AF}"/>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3" name="TextBox 2">
            <a:extLst>
              <a:ext uri="{FF2B5EF4-FFF2-40B4-BE49-F238E27FC236}">
                <a16:creationId xmlns:a16="http://schemas.microsoft.com/office/drawing/2014/main" id="{73A6E2D9-8557-5445-99F2-417C5419555B}"/>
              </a:ext>
            </a:extLst>
          </p:cNvPr>
          <p:cNvSpPr txBox="1"/>
          <p:nvPr/>
        </p:nvSpPr>
        <p:spPr>
          <a:xfrm>
            <a:off x="8657346" y="3740995"/>
            <a:ext cx="1271502" cy="461665"/>
          </a:xfrm>
          <a:prstGeom prst="rect">
            <a:avLst/>
          </a:prstGeom>
          <a:solidFill>
            <a:schemeClr val="bg1"/>
          </a:solidFill>
        </p:spPr>
        <p:txBody>
          <a:bodyPr wrap="none" rtlCol="0">
            <a:spAutoFit/>
          </a:bodyPr>
          <a:lstStyle/>
          <a:p>
            <a:r>
              <a:rPr lang="en-US" sz="2400" dirty="0"/>
              <a:t>Trouble?</a:t>
            </a:r>
          </a:p>
        </p:txBody>
      </p:sp>
    </p:spTree>
    <p:extLst>
      <p:ext uri="{BB962C8B-B14F-4D97-AF65-F5344CB8AC3E}">
        <p14:creationId xmlns:p14="http://schemas.microsoft.com/office/powerpoint/2010/main" val="91800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9A31-5B83-304E-A038-6D1B24E9D57C}"/>
              </a:ext>
            </a:extLst>
          </p:cNvPr>
          <p:cNvSpPr>
            <a:spLocks noGrp="1"/>
          </p:cNvSpPr>
          <p:nvPr>
            <p:ph type="title"/>
          </p:nvPr>
        </p:nvSpPr>
        <p:spPr>
          <a:xfrm>
            <a:off x="833684" y="0"/>
            <a:ext cx="10515600" cy="1325563"/>
          </a:xfrm>
        </p:spPr>
        <p:txBody>
          <a:bodyPr/>
          <a:lstStyle/>
          <a:p>
            <a:r>
              <a:rPr lang="en-US" dirty="0">
                <a:solidFill>
                  <a:schemeClr val="bg1"/>
                </a:solidFill>
              </a:rPr>
              <a:t>Ret</a:t>
            </a:r>
            <a:r>
              <a:rPr lang="en-US" dirty="0"/>
              <a:t>ail Sales Remain Elevated!</a:t>
            </a:r>
          </a:p>
        </p:txBody>
      </p:sp>
      <p:pic>
        <p:nvPicPr>
          <p:cNvPr id="6" name="Content Placeholder 5" descr="Chart, line chart&#10;&#10;Description automatically generated">
            <a:extLst>
              <a:ext uri="{FF2B5EF4-FFF2-40B4-BE49-F238E27FC236}">
                <a16:creationId xmlns:a16="http://schemas.microsoft.com/office/drawing/2014/main" id="{7D04E911-8F3B-1D4B-92BE-075479DAE044}"/>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A7A950F4-B854-9849-B6AE-1A0B67287598}"/>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566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3AE0-1B2E-FE45-8A8E-9B3243F43AD0}"/>
              </a:ext>
            </a:extLst>
          </p:cNvPr>
          <p:cNvSpPr>
            <a:spLocks noGrp="1"/>
          </p:cNvSpPr>
          <p:nvPr>
            <p:ph type="title"/>
          </p:nvPr>
        </p:nvSpPr>
        <p:spPr>
          <a:xfrm>
            <a:off x="618280" y="0"/>
            <a:ext cx="10515600" cy="1325563"/>
          </a:xfrm>
        </p:spPr>
        <p:txBody>
          <a:bodyPr/>
          <a:lstStyle/>
          <a:p>
            <a:r>
              <a:rPr lang="en-US" dirty="0">
                <a:solidFill>
                  <a:schemeClr val="bg1"/>
                </a:solidFill>
              </a:rPr>
              <a:t> Con</a:t>
            </a:r>
            <a:r>
              <a:rPr lang="en-US" dirty="0"/>
              <a:t>tributions to GDP: Government</a:t>
            </a:r>
          </a:p>
        </p:txBody>
      </p:sp>
      <p:sp>
        <p:nvSpPr>
          <p:cNvPr id="4" name="Slide Number Placeholder 3">
            <a:extLst>
              <a:ext uri="{FF2B5EF4-FFF2-40B4-BE49-F238E27FC236}">
                <a16:creationId xmlns:a16="http://schemas.microsoft.com/office/drawing/2014/main" id="{96B7753C-806E-E44C-9F64-A4B843F7569C}"/>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4" name="Content Placeholder 13">
            <a:extLst>
              <a:ext uri="{FF2B5EF4-FFF2-40B4-BE49-F238E27FC236}">
                <a16:creationId xmlns:a16="http://schemas.microsoft.com/office/drawing/2014/main" id="{49850DFB-11F9-2A43-BF2B-9AB7E70B8B35}"/>
              </a:ext>
            </a:extLst>
          </p:cNvPr>
          <p:cNvPicPr>
            <a:picLocks noGrp="1" noChangeAspect="1"/>
          </p:cNvPicPr>
          <p:nvPr>
            <p:ph idx="1"/>
          </p:nvPr>
        </p:nvPicPr>
        <p:blipFill>
          <a:blip r:embed="rId3" r:link="rId4"/>
          <a:srcRect/>
          <a:stretch>
            <a:fillRect/>
          </a:stretch>
        </p:blipFill>
        <p:spPr>
          <a:xfrm>
            <a:off x="1060609" y="1191149"/>
            <a:ext cx="10070781" cy="5035390"/>
          </a:xfrm>
        </p:spPr>
      </p:pic>
      <p:sp>
        <p:nvSpPr>
          <p:cNvPr id="5" name="Rectangle 4">
            <a:extLst>
              <a:ext uri="{FF2B5EF4-FFF2-40B4-BE49-F238E27FC236}">
                <a16:creationId xmlns:a16="http://schemas.microsoft.com/office/drawing/2014/main" id="{CD1F5A91-3A71-0A42-B4DD-2D81DAC41220}"/>
              </a:ext>
            </a:extLst>
          </p:cNvPr>
          <p:cNvSpPr/>
          <p:nvPr/>
        </p:nvSpPr>
        <p:spPr>
          <a:xfrm>
            <a:off x="9681882" y="2068735"/>
            <a:ext cx="1150241" cy="1325563"/>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116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3808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7C0D-9F6D-4440-B704-AC17EC9B0658}"/>
              </a:ext>
            </a:extLst>
          </p:cNvPr>
          <p:cNvSpPr>
            <a:spLocks noGrp="1"/>
          </p:cNvSpPr>
          <p:nvPr>
            <p:ph type="title"/>
          </p:nvPr>
        </p:nvSpPr>
        <p:spPr/>
        <p:txBody>
          <a:bodyPr/>
          <a:lstStyle/>
          <a:p>
            <a:r>
              <a:rPr lang="en-US" dirty="0"/>
              <a:t>Employment</a:t>
            </a:r>
          </a:p>
        </p:txBody>
      </p:sp>
      <p:sp>
        <p:nvSpPr>
          <p:cNvPr id="3" name="Text Placeholder 2">
            <a:extLst>
              <a:ext uri="{FF2B5EF4-FFF2-40B4-BE49-F238E27FC236}">
                <a16:creationId xmlns:a16="http://schemas.microsoft.com/office/drawing/2014/main" id="{C9A84CDE-8DB8-3C48-A0F9-9FFDB30F88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073637-CAFF-2448-9F99-FF79A1C69E87}"/>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40525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8550829" y="1848254"/>
            <a:ext cx="1897635" cy="923330"/>
          </a:xfrm>
          <a:prstGeom prst="rect">
            <a:avLst/>
          </a:prstGeom>
          <a:noFill/>
        </p:spPr>
        <p:txBody>
          <a:bodyPr wrap="none" rtlCol="0">
            <a:spAutoFit/>
          </a:bodyPr>
          <a:lstStyle/>
          <a:p>
            <a:r>
              <a:rPr lang="en-US" dirty="0"/>
              <a:t>February: 248,000</a:t>
            </a:r>
          </a:p>
          <a:p>
            <a:r>
              <a:rPr lang="en-US" dirty="0"/>
              <a:t>March:     165,000</a:t>
            </a:r>
          </a:p>
          <a:p>
            <a:r>
              <a:rPr lang="en-US" dirty="0"/>
              <a:t>April:	253,000</a:t>
            </a:r>
          </a:p>
        </p:txBody>
      </p:sp>
    </p:spTree>
    <p:extLst>
      <p:ext uri="{BB962C8B-B14F-4D97-AF65-F5344CB8AC3E}">
        <p14:creationId xmlns:p14="http://schemas.microsoft.com/office/powerpoint/2010/main" val="146642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668723" cy="738664"/>
          </a:xfrm>
          <a:prstGeom prst="rect">
            <a:avLst/>
          </a:prstGeom>
          <a:solidFill>
            <a:schemeClr val="bg1"/>
          </a:solidFill>
        </p:spPr>
        <p:txBody>
          <a:bodyPr wrap="square" rtlCol="0">
            <a:spAutoFit/>
          </a:bodyPr>
          <a:lstStyle/>
          <a:p>
            <a:r>
              <a:rPr lang="en-US" sz="2100" dirty="0"/>
              <a:t>3.3 Million ABOVE February, 2020.</a:t>
            </a:r>
          </a:p>
          <a:p>
            <a:r>
              <a:rPr lang="en-US" sz="2100" dirty="0"/>
              <a:t>5.1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a:xfrm>
            <a:off x="780325" y="0"/>
            <a:ext cx="10515600" cy="1325563"/>
          </a:xfrm>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2.8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2" y="907429"/>
            <a:ext cx="8945857" cy="53227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488060" y="4086892"/>
            <a:ext cx="3215880" cy="923330"/>
          </a:xfrm>
          <a:prstGeom prst="rect">
            <a:avLst/>
          </a:prstGeom>
          <a:solidFill>
            <a:schemeClr val="bg1"/>
          </a:solidFill>
        </p:spPr>
        <p:txBody>
          <a:bodyPr wrap="none" rtlCol="0">
            <a:spAutoFit/>
          </a:bodyPr>
          <a:lstStyle/>
          <a:p>
            <a:pPr algn="ctr"/>
            <a:r>
              <a:rPr lang="en-US" dirty="0"/>
              <a:t>500 Thousand: Long COVID Exits</a:t>
            </a:r>
          </a:p>
          <a:p>
            <a:pPr algn="ctr"/>
            <a:endParaRPr lang="en-US" dirty="0"/>
          </a:p>
          <a:p>
            <a:pPr algn="ctr"/>
            <a:r>
              <a:rPr lang="en-US" dirty="0"/>
              <a:t>1-2%: Long Social Distancing</a:t>
            </a:r>
          </a:p>
        </p:txBody>
      </p:sp>
    </p:spTree>
    <p:extLst>
      <p:ext uri="{BB962C8B-B14F-4D97-AF65-F5344CB8AC3E}">
        <p14:creationId xmlns:p14="http://schemas.microsoft.com/office/powerpoint/2010/main" val="11069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936174" y="0"/>
            <a:ext cx="10515600" cy="1325563"/>
          </a:xfrm>
        </p:spPr>
        <p:txBody>
          <a:bodyPr/>
          <a:lstStyle/>
          <a:p>
            <a:r>
              <a:rPr lang="en-US" dirty="0">
                <a:solidFill>
                  <a:schemeClr val="bg1"/>
                </a:solidFill>
              </a:rPr>
              <a:t>Ho</a:t>
            </a:r>
            <a:r>
              <a:rPr lang="en-US" dirty="0"/>
              <a:t>w Are Things Where You Are?</a:t>
            </a:r>
          </a:p>
        </p:txBody>
      </p:sp>
      <p:pic>
        <p:nvPicPr>
          <p:cNvPr id="7" name="Content Placeholder 6">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r:link="rId3"/>
          <a:srcRect/>
          <a:stretch>
            <a:fillRect/>
          </a:stretch>
        </p:blipFill>
        <p:spPr>
          <a:xfrm>
            <a:off x="258799" y="1456752"/>
            <a:ext cx="5760106" cy="4184228"/>
          </a:xfrm>
        </p:spPr>
      </p:pic>
      <p:pic>
        <p:nvPicPr>
          <p:cNvPr id="9" name="Content Placeholder 8">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4" r:link="rId5"/>
          <a:srcRect/>
          <a:stretch>
            <a:fillRect/>
          </a:stretch>
        </p:blipFill>
        <p:spPr>
          <a:xfrm>
            <a:off x="6173091" y="1456752"/>
            <a:ext cx="5760106" cy="4184228"/>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94677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039679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17180" y="21020"/>
            <a:ext cx="10515600" cy="1325563"/>
          </a:xfrm>
        </p:spPr>
        <p:txBody>
          <a:bodyPr/>
          <a:lstStyle/>
          <a:p>
            <a:r>
              <a:rPr lang="en-US" dirty="0">
                <a:solidFill>
                  <a:schemeClr val="bg1"/>
                </a:solidFill>
              </a:rPr>
              <a:t>Infl</a:t>
            </a:r>
            <a:r>
              <a:rPr lang="en-US" dirty="0"/>
              <a:t>ation: Latest Figures</a:t>
            </a:r>
          </a:p>
        </p:txBody>
      </p:sp>
      <p:pic>
        <p:nvPicPr>
          <p:cNvPr id="7" name="Content Placeholder 6">
            <a:extLst>
              <a:ext uri="{FF2B5EF4-FFF2-40B4-BE49-F238E27FC236}">
                <a16:creationId xmlns:a16="http://schemas.microsoft.com/office/drawing/2014/main" id="{2CB1FBB8-F642-A844-B537-1FE1E878457B}"/>
              </a:ext>
            </a:extLst>
          </p:cNvPr>
          <p:cNvPicPr>
            <a:picLocks noGrp="1" noChangeAspect="1"/>
          </p:cNvPicPr>
          <p:nvPr>
            <p:ph idx="1"/>
          </p:nvPr>
        </p:nvPicPr>
        <p:blipFill>
          <a:blip r:embed="rId2"/>
          <a:srcRect/>
          <a:stretch/>
        </p:blipFill>
        <p:spPr>
          <a:xfrm>
            <a:off x="669975" y="1346583"/>
            <a:ext cx="10810009" cy="4883643"/>
          </a:xfrm>
        </p:spPr>
      </p:pic>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3" name="TextBox 2">
            <a:extLst>
              <a:ext uri="{FF2B5EF4-FFF2-40B4-BE49-F238E27FC236}">
                <a16:creationId xmlns:a16="http://schemas.microsoft.com/office/drawing/2014/main" id="{F09AB841-AB70-C4AD-5F6E-FA3CC63B17BD}"/>
              </a:ext>
            </a:extLst>
          </p:cNvPr>
          <p:cNvSpPr txBox="1"/>
          <p:nvPr/>
        </p:nvSpPr>
        <p:spPr>
          <a:xfrm>
            <a:off x="8369449" y="6456851"/>
            <a:ext cx="3198953" cy="276999"/>
          </a:xfrm>
          <a:prstGeom prst="rect">
            <a:avLst/>
          </a:prstGeom>
          <a:noFill/>
        </p:spPr>
        <p:txBody>
          <a:bodyPr wrap="none" rtlCol="0">
            <a:spAutoFit/>
          </a:bodyPr>
          <a:lstStyle/>
          <a:p>
            <a:r>
              <a:rPr lang="en-US" sz="1200" dirty="0"/>
              <a:t>Source: </a:t>
            </a:r>
            <a:r>
              <a:rPr lang="en-US" sz="1200" dirty="0" err="1"/>
              <a:t>NYTimes.com</a:t>
            </a:r>
            <a:r>
              <a:rPr lang="en-US" sz="1200" dirty="0"/>
              <a:t>, Bureau of Labor Statistics</a:t>
            </a:r>
          </a:p>
        </p:txBody>
      </p:sp>
    </p:spTree>
    <p:extLst>
      <p:ext uri="{BB962C8B-B14F-4D97-AF65-F5344CB8AC3E}">
        <p14:creationId xmlns:p14="http://schemas.microsoft.com/office/powerpoint/2010/main" val="1509021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Chart, line chart&#10;&#10;Description automatically generated">
            <a:extLst>
              <a:ext uri="{FF2B5EF4-FFF2-40B4-BE49-F238E27FC236}">
                <a16:creationId xmlns:a16="http://schemas.microsoft.com/office/drawing/2014/main" id="{3969ECD1-05F6-AA44-912F-450A71EB4BE6}"/>
              </a:ext>
            </a:extLst>
          </p:cNvPr>
          <p:cNvPicPr>
            <a:picLocks noGrp="1" noChangeAspect="1"/>
          </p:cNvPicPr>
          <p:nvPr>
            <p:ph idx="1"/>
          </p:nvPr>
        </p:nvPicPr>
        <p:blipFill>
          <a:blip r:embed="rId2" r:link="rId3"/>
          <a:stretch>
            <a:fillRect/>
          </a:stretch>
        </p:blipFill>
        <p:spPr>
          <a:xfrm>
            <a:off x="1066800" y="1201026"/>
            <a:ext cx="10058400" cy="5029200"/>
          </a:xfrm>
        </p:spPr>
      </p:pic>
      <p:sp>
        <p:nvSpPr>
          <p:cNvPr id="2" name="Title 1">
            <a:extLst>
              <a:ext uri="{FF2B5EF4-FFF2-40B4-BE49-F238E27FC236}">
                <a16:creationId xmlns:a16="http://schemas.microsoft.com/office/drawing/2014/main" id="{B0B99C1F-B9E0-2444-891F-7AFA309F1177}"/>
              </a:ext>
            </a:extLst>
          </p:cNvPr>
          <p:cNvSpPr>
            <a:spLocks noGrp="1"/>
          </p:cNvSpPr>
          <p:nvPr>
            <p:ph type="title"/>
          </p:nvPr>
        </p:nvSpPr>
        <p:spPr/>
        <p:txBody>
          <a:bodyPr/>
          <a:lstStyle/>
          <a:p>
            <a:r>
              <a:rPr lang="en-US" dirty="0">
                <a:solidFill>
                  <a:schemeClr val="bg1"/>
                </a:solidFill>
              </a:rPr>
              <a:t>Infl</a:t>
            </a:r>
            <a:r>
              <a:rPr lang="en-US" dirty="0"/>
              <a:t>ation in the Last 6 Months – Close </a:t>
            </a:r>
            <a:r>
              <a:rPr lang="en-US"/>
              <a:t>to 3%!</a:t>
            </a:r>
            <a:endParaRPr lang="en-US" dirty="0"/>
          </a:p>
        </p:txBody>
      </p:sp>
      <p:sp>
        <p:nvSpPr>
          <p:cNvPr id="4" name="Slide Number Placeholder 3">
            <a:extLst>
              <a:ext uri="{FF2B5EF4-FFF2-40B4-BE49-F238E27FC236}">
                <a16:creationId xmlns:a16="http://schemas.microsoft.com/office/drawing/2014/main" id="{EB60D90E-8765-0E47-B32E-87271A60AE7A}"/>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833745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3969ECD1-05F6-AA44-912F-450A71EB4BE6}"/>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2" name="Title 1">
            <a:extLst>
              <a:ext uri="{FF2B5EF4-FFF2-40B4-BE49-F238E27FC236}">
                <a16:creationId xmlns:a16="http://schemas.microsoft.com/office/drawing/2014/main" id="{B0B99C1F-B9E0-2444-891F-7AFA309F1177}"/>
              </a:ext>
            </a:extLst>
          </p:cNvPr>
          <p:cNvSpPr>
            <a:spLocks noGrp="1"/>
          </p:cNvSpPr>
          <p:nvPr>
            <p:ph type="title"/>
          </p:nvPr>
        </p:nvSpPr>
        <p:spPr/>
        <p:txBody>
          <a:bodyPr/>
          <a:lstStyle/>
          <a:p>
            <a:r>
              <a:rPr lang="en-US" dirty="0">
                <a:solidFill>
                  <a:schemeClr val="bg1"/>
                </a:solidFill>
              </a:rPr>
              <a:t>Infl</a:t>
            </a:r>
            <a:r>
              <a:rPr lang="en-US" dirty="0"/>
              <a:t>ation: Core Inflation is Stubbornly High</a:t>
            </a:r>
          </a:p>
        </p:txBody>
      </p:sp>
      <p:sp>
        <p:nvSpPr>
          <p:cNvPr id="4" name="Slide Number Placeholder 3">
            <a:extLst>
              <a:ext uri="{FF2B5EF4-FFF2-40B4-BE49-F238E27FC236}">
                <a16:creationId xmlns:a16="http://schemas.microsoft.com/office/drawing/2014/main" id="{EB60D90E-8765-0E47-B32E-87271A60AE7A}"/>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686258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rcRect/>
          <a:stretch>
            <a:fillRect/>
          </a:stretch>
        </p:blipFill>
        <p:spPr>
          <a:xfrm>
            <a:off x="1072985" y="1136118"/>
            <a:ext cx="10188214" cy="5094107"/>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722188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BAAC-CE45-546E-23C2-936EA3591AAB}"/>
              </a:ext>
            </a:extLst>
          </p:cNvPr>
          <p:cNvSpPr>
            <a:spLocks noGrp="1"/>
          </p:cNvSpPr>
          <p:nvPr>
            <p:ph type="title"/>
          </p:nvPr>
        </p:nvSpPr>
        <p:spPr/>
        <p:txBody>
          <a:bodyPr/>
          <a:lstStyle/>
          <a:p>
            <a:r>
              <a:rPr lang="en-US" dirty="0">
                <a:solidFill>
                  <a:schemeClr val="bg1"/>
                </a:solidFill>
              </a:rPr>
              <a:t>Infl</a:t>
            </a:r>
            <a:r>
              <a:rPr lang="en-US" dirty="0"/>
              <a:t>ation is Not just a U.S. Problem</a:t>
            </a:r>
          </a:p>
        </p:txBody>
      </p:sp>
      <p:pic>
        <p:nvPicPr>
          <p:cNvPr id="6" name="Content Placeholder 5" descr="Chart, line chart&#10;&#10;Description automatically generated">
            <a:extLst>
              <a:ext uri="{FF2B5EF4-FFF2-40B4-BE49-F238E27FC236}">
                <a16:creationId xmlns:a16="http://schemas.microsoft.com/office/drawing/2014/main" id="{D6BBD427-E657-66E1-8491-4EA28A226C97}"/>
              </a:ext>
            </a:extLst>
          </p:cNvPr>
          <p:cNvPicPr>
            <a:picLocks noGrp="1" noChangeAspect="1"/>
          </p:cNvPicPr>
          <p:nvPr>
            <p:ph idx="1"/>
          </p:nvPr>
        </p:nvPicPr>
        <p:blipFill>
          <a:blip r:embed="rId2"/>
          <a:stretch>
            <a:fillRect/>
          </a:stretch>
        </p:blipFill>
        <p:spPr>
          <a:xfrm>
            <a:off x="1781907" y="1190090"/>
            <a:ext cx="8517875" cy="4906168"/>
          </a:xfrm>
        </p:spPr>
      </p:pic>
      <p:sp>
        <p:nvSpPr>
          <p:cNvPr id="4" name="Slide Number Placeholder 3">
            <a:extLst>
              <a:ext uri="{FF2B5EF4-FFF2-40B4-BE49-F238E27FC236}">
                <a16:creationId xmlns:a16="http://schemas.microsoft.com/office/drawing/2014/main" id="{C6029552-2C97-B6DE-18CA-CFB30BAF6EC4}"/>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401303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12" name="Content Placeholder 11">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rcRect/>
          <a:stretch>
            <a:fillRect/>
          </a:stretch>
        </p:blipFill>
        <p:spPr>
          <a:xfrm>
            <a:off x="1191337" y="1190596"/>
            <a:ext cx="10048162" cy="5024081"/>
          </a:xfrm>
        </p:spPr>
      </p:pic>
    </p:spTree>
    <p:extLst>
      <p:ext uri="{BB962C8B-B14F-4D97-AF65-F5344CB8AC3E}">
        <p14:creationId xmlns:p14="http://schemas.microsoft.com/office/powerpoint/2010/main" val="497077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 Inflation WAS High</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pic>
        <p:nvPicPr>
          <p:cNvPr id="5" name="Picture 4" descr="Chart, line chart&#10;&#10;Description automatically generated">
            <a:extLst>
              <a:ext uri="{FF2B5EF4-FFF2-40B4-BE49-F238E27FC236}">
                <a16:creationId xmlns:a16="http://schemas.microsoft.com/office/drawing/2014/main" id="{B2E4720E-46B0-B547-AA32-45E153F5F7A9}"/>
              </a:ext>
            </a:extLst>
          </p:cNvPr>
          <p:cNvPicPr>
            <a:picLocks noChangeAspect="1"/>
          </p:cNvPicPr>
          <p:nvPr/>
        </p:nvPicPr>
        <p:blipFill>
          <a:blip r:embed="rId2" r:link="rId3"/>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99378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8FC5-28B4-04BD-0E95-27769C8A87C2}"/>
              </a:ext>
            </a:extLst>
          </p:cNvPr>
          <p:cNvSpPr>
            <a:spLocks noGrp="1"/>
          </p:cNvSpPr>
          <p:nvPr>
            <p:ph type="title"/>
          </p:nvPr>
        </p:nvSpPr>
        <p:spPr>
          <a:xfrm>
            <a:off x="930964" y="0"/>
            <a:ext cx="10515600" cy="1325563"/>
          </a:xfrm>
        </p:spPr>
        <p:txBody>
          <a:bodyPr/>
          <a:lstStyle/>
          <a:p>
            <a:r>
              <a:rPr lang="en-US" dirty="0">
                <a:solidFill>
                  <a:schemeClr val="bg1"/>
                </a:solidFill>
              </a:rPr>
              <a:t>Tw</a:t>
            </a:r>
            <a:r>
              <a:rPr lang="en-US" dirty="0"/>
              <a:t>o New Types of Inflation</a:t>
            </a:r>
          </a:p>
        </p:txBody>
      </p:sp>
      <p:sp>
        <p:nvSpPr>
          <p:cNvPr id="3" name="Content Placeholder 2">
            <a:extLst>
              <a:ext uri="{FF2B5EF4-FFF2-40B4-BE49-F238E27FC236}">
                <a16:creationId xmlns:a16="http://schemas.microsoft.com/office/drawing/2014/main" id="{A3289675-0BC4-2D52-59D2-043E1CAC17FA}"/>
              </a:ext>
            </a:extLst>
          </p:cNvPr>
          <p:cNvSpPr>
            <a:spLocks noGrp="1"/>
          </p:cNvSpPr>
          <p:nvPr>
            <p:ph idx="1"/>
          </p:nvPr>
        </p:nvSpPr>
        <p:spPr/>
        <p:txBody>
          <a:bodyPr>
            <a:normAutofit/>
          </a:bodyPr>
          <a:lstStyle/>
          <a:p>
            <a:r>
              <a:rPr lang="en-US" dirty="0" err="1"/>
              <a:t>Excuseflation</a:t>
            </a:r>
            <a:endParaRPr lang="en-US" dirty="0"/>
          </a:p>
          <a:p>
            <a:pPr lvl="1"/>
            <a:r>
              <a:rPr lang="en-US" dirty="0"/>
              <a:t>“The cost of my inputs is going up, so I have to raise my prices.”</a:t>
            </a:r>
          </a:p>
          <a:p>
            <a:pPr lvl="1"/>
            <a:r>
              <a:rPr lang="en-US" dirty="0"/>
              <a:t>You rarely hear: “I’m lowering my prices because costs are going down.”</a:t>
            </a:r>
          </a:p>
          <a:p>
            <a:pPr marL="457200" lvl="1" indent="0">
              <a:buNone/>
            </a:pPr>
            <a:endParaRPr lang="en-US" dirty="0"/>
          </a:p>
          <a:p>
            <a:r>
              <a:rPr lang="en-US" dirty="0"/>
              <a:t>Premiumization</a:t>
            </a:r>
          </a:p>
          <a:p>
            <a:pPr lvl="1"/>
            <a:r>
              <a:rPr lang="en-US" dirty="0"/>
              <a:t>Taking your product and spicing it up so that you can raise your margins.</a:t>
            </a:r>
          </a:p>
          <a:p>
            <a:pPr lvl="1"/>
            <a:endParaRPr lang="en-US" dirty="0"/>
          </a:p>
          <a:p>
            <a:r>
              <a:rPr lang="en-US" dirty="0"/>
              <a:t>Together, have led to a Profit-Price Spiral</a:t>
            </a:r>
          </a:p>
          <a:p>
            <a:pPr lvl="1"/>
            <a:r>
              <a:rPr lang="en-US" dirty="0"/>
              <a:t>Raising prices to cover costs plus a little extra.</a:t>
            </a:r>
          </a:p>
          <a:p>
            <a:pPr lvl="1"/>
            <a:r>
              <a:rPr lang="en-US" dirty="0"/>
              <a:t>Raising margins with extra frills.</a:t>
            </a:r>
          </a:p>
          <a:p>
            <a:pPr lvl="1"/>
            <a:endParaRPr lang="en-US" dirty="0"/>
          </a:p>
        </p:txBody>
      </p:sp>
      <p:sp>
        <p:nvSpPr>
          <p:cNvPr id="4" name="Slide Number Placeholder 3">
            <a:extLst>
              <a:ext uri="{FF2B5EF4-FFF2-40B4-BE49-F238E27FC236}">
                <a16:creationId xmlns:a16="http://schemas.microsoft.com/office/drawing/2014/main" id="{8677E585-DD3D-4BDD-925C-83061C672689}"/>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87683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683D-0E7D-4F42-ABC8-0A5A3993D43C}"/>
              </a:ext>
            </a:extLst>
          </p:cNvPr>
          <p:cNvSpPr>
            <a:spLocks noGrp="1"/>
          </p:cNvSpPr>
          <p:nvPr>
            <p:ph type="title"/>
          </p:nvPr>
        </p:nvSpPr>
        <p:spPr>
          <a:xfrm>
            <a:off x="803475" y="0"/>
            <a:ext cx="10515600" cy="1325563"/>
          </a:xfrm>
        </p:spPr>
        <p:txBody>
          <a:bodyPr/>
          <a:lstStyle/>
          <a:p>
            <a:r>
              <a:rPr lang="en-US" dirty="0">
                <a:solidFill>
                  <a:schemeClr val="bg1"/>
                </a:solidFill>
              </a:rPr>
              <a:t>Cor</a:t>
            </a:r>
            <a:r>
              <a:rPr lang="en-US" dirty="0"/>
              <a:t>porations Have Pricing Power!</a:t>
            </a:r>
          </a:p>
        </p:txBody>
      </p:sp>
      <p:pic>
        <p:nvPicPr>
          <p:cNvPr id="6" name="Content Placeholder 5" descr="Chart, line chart&#10;&#10;Description automatically generated">
            <a:extLst>
              <a:ext uri="{FF2B5EF4-FFF2-40B4-BE49-F238E27FC236}">
                <a16:creationId xmlns:a16="http://schemas.microsoft.com/office/drawing/2014/main" id="{DF2A8DE8-1130-6E48-8290-5F01A818C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B19B57A6-A750-024E-8360-3BD512498194}"/>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3CE102AC-0519-DA40-BA52-BA53C23BDBAA}"/>
              </a:ext>
            </a:extLst>
          </p:cNvPr>
          <p:cNvSpPr txBox="1"/>
          <p:nvPr/>
        </p:nvSpPr>
        <p:spPr>
          <a:xfrm>
            <a:off x="5325979" y="1556084"/>
            <a:ext cx="2320059" cy="461665"/>
          </a:xfrm>
          <a:prstGeom prst="rect">
            <a:avLst/>
          </a:prstGeom>
          <a:solidFill>
            <a:schemeClr val="bg1"/>
          </a:solidFill>
        </p:spPr>
        <p:txBody>
          <a:bodyPr wrap="none" rtlCol="0">
            <a:spAutoFit/>
          </a:bodyPr>
          <a:lstStyle/>
          <a:p>
            <a:r>
              <a:rPr lang="en-US" sz="2400" dirty="0"/>
              <a:t>Corporate Profits</a:t>
            </a:r>
          </a:p>
        </p:txBody>
      </p:sp>
    </p:spTree>
    <p:extLst>
      <p:ext uri="{BB962C8B-B14F-4D97-AF65-F5344CB8AC3E}">
        <p14:creationId xmlns:p14="http://schemas.microsoft.com/office/powerpoint/2010/main" val="1997803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Thoughts on the Sources of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normAutofit fontScale="85000" lnSpcReduction="10000"/>
          </a:bodyPr>
          <a:lstStyle/>
          <a:p>
            <a:r>
              <a:rPr lang="en-US" dirty="0"/>
              <a:t>Supply Chain issues were significant – less so now.</a:t>
            </a:r>
          </a:p>
          <a:p>
            <a:r>
              <a:rPr lang="en-US" dirty="0"/>
              <a:t>Import price inflation was high – negative now.</a:t>
            </a:r>
          </a:p>
          <a:p>
            <a:r>
              <a:rPr lang="en-US" dirty="0"/>
              <a:t>Composition of spending changed significantly.</a:t>
            </a:r>
          </a:p>
          <a:p>
            <a:pPr lvl="1"/>
            <a:r>
              <a:rPr lang="en-US" dirty="0"/>
              <a:t>Is now bouncing back, as are prices.</a:t>
            </a:r>
          </a:p>
          <a:p>
            <a:r>
              <a:rPr lang="en-US" dirty="0"/>
              <a:t>Corporations have used the cover of inflation to raise prices more.</a:t>
            </a:r>
          </a:p>
          <a:p>
            <a:r>
              <a:rPr lang="en-US" dirty="0"/>
              <a:t>But there was too much total spending.</a:t>
            </a:r>
          </a:p>
          <a:p>
            <a:pPr lvl="1"/>
            <a:r>
              <a:rPr lang="en-US" dirty="0"/>
              <a:t>Fiscal stimulus led households to increase saving over 2021 by more than $2 trillion. Strong retail sales numbers suggest they are prepared to spend it.</a:t>
            </a:r>
          </a:p>
          <a:p>
            <a:r>
              <a:rPr lang="en-US" dirty="0"/>
              <a:t>Whose to Blame:  ARP possibly too big, but the Fed could have acted sooner.</a:t>
            </a:r>
          </a:p>
          <a:p>
            <a:endParaRPr lang="en-US" dirty="0"/>
          </a:p>
          <a:p>
            <a:r>
              <a:rPr lang="en-US" dirty="0"/>
              <a:t>Bottom line: Recovery from a dramatic economic disruption is seldom painless.</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7301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793540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0D60-93A0-E14A-B198-562200FA33F9}"/>
              </a:ext>
            </a:extLst>
          </p:cNvPr>
          <p:cNvSpPr>
            <a:spLocks noGrp="1"/>
          </p:cNvSpPr>
          <p:nvPr>
            <p:ph type="title"/>
          </p:nvPr>
        </p:nvSpPr>
        <p:spPr>
          <a:xfrm>
            <a:off x="779208" y="29496"/>
            <a:ext cx="10515600" cy="1325563"/>
          </a:xfrm>
        </p:spPr>
        <p:txBody>
          <a:bodyPr/>
          <a:lstStyle/>
          <a:p>
            <a:r>
              <a:rPr lang="en-US" dirty="0">
                <a:solidFill>
                  <a:schemeClr val="bg1"/>
                </a:solidFill>
              </a:rPr>
              <a:t>Fed</a:t>
            </a:r>
            <a:r>
              <a:rPr lang="en-US" dirty="0"/>
              <a:t>eral Funds Rate – Recent Activity</a:t>
            </a:r>
          </a:p>
        </p:txBody>
      </p:sp>
      <p:pic>
        <p:nvPicPr>
          <p:cNvPr id="6" name="Content Placeholder 5">
            <a:extLst>
              <a:ext uri="{FF2B5EF4-FFF2-40B4-BE49-F238E27FC236}">
                <a16:creationId xmlns:a16="http://schemas.microsoft.com/office/drawing/2014/main" id="{EF8A68F6-2498-E641-89E0-09D72459A020}"/>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45E90F64-1A12-B742-9303-73F489E0E248}"/>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3" name="TextBox 2">
            <a:extLst>
              <a:ext uri="{FF2B5EF4-FFF2-40B4-BE49-F238E27FC236}">
                <a16:creationId xmlns:a16="http://schemas.microsoft.com/office/drawing/2014/main" id="{155C1B75-648F-AF49-B6B0-C53B0BA90BCE}"/>
              </a:ext>
            </a:extLst>
          </p:cNvPr>
          <p:cNvSpPr txBox="1"/>
          <p:nvPr/>
        </p:nvSpPr>
        <p:spPr>
          <a:xfrm>
            <a:off x="4633135" y="1942712"/>
            <a:ext cx="3208186" cy="369332"/>
          </a:xfrm>
          <a:prstGeom prst="rect">
            <a:avLst/>
          </a:prstGeom>
          <a:solidFill>
            <a:schemeClr val="bg1"/>
          </a:solidFill>
        </p:spPr>
        <p:txBody>
          <a:bodyPr wrap="none" rtlCol="0">
            <a:spAutoFit/>
          </a:bodyPr>
          <a:lstStyle/>
          <a:p>
            <a:r>
              <a:rPr lang="en-US" dirty="0"/>
              <a:t>Expect a Pause in Rate Increases</a:t>
            </a:r>
          </a:p>
        </p:txBody>
      </p:sp>
    </p:spTree>
    <p:extLst>
      <p:ext uri="{BB962C8B-B14F-4D97-AF65-F5344CB8AC3E}">
        <p14:creationId xmlns:p14="http://schemas.microsoft.com/office/powerpoint/2010/main" val="1251056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874258" y="0"/>
            <a:ext cx="10515600" cy="1325563"/>
          </a:xfrm>
        </p:spPr>
        <p:txBody>
          <a:bodyPr/>
          <a:lstStyle/>
          <a:p>
            <a:r>
              <a:rPr lang="en-US" dirty="0">
                <a:solidFill>
                  <a:schemeClr val="bg1"/>
                </a:solidFill>
              </a:rPr>
              <a:t>Rai</a:t>
            </a:r>
            <a:r>
              <a:rPr lang="en-US" dirty="0"/>
              <a:t>sing the Federal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r:link="rId4"/>
          <a:srcRect/>
          <a:stretch>
            <a:fillRect/>
          </a:stretch>
        </p:blipFill>
        <p:spPr>
          <a:xfrm>
            <a:off x="1208239" y="1059067"/>
            <a:ext cx="10033952" cy="5016976"/>
          </a:xfrm>
          <a:prstGeom prst="rect">
            <a:avLst/>
          </a:prstGeom>
        </p:spPr>
      </p:pic>
      <p:sp>
        <p:nvSpPr>
          <p:cNvPr id="5" name="Oval 4">
            <a:extLst>
              <a:ext uri="{FF2B5EF4-FFF2-40B4-BE49-F238E27FC236}">
                <a16:creationId xmlns:a16="http://schemas.microsoft.com/office/drawing/2014/main" id="{96286152-A01C-E7E8-D19E-A3F9A60C24D1}"/>
              </a:ext>
            </a:extLst>
          </p:cNvPr>
          <p:cNvSpPr/>
          <p:nvPr/>
        </p:nvSpPr>
        <p:spPr>
          <a:xfrm>
            <a:off x="9940833" y="3291840"/>
            <a:ext cx="1042927" cy="15806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838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6CD1-9A71-1044-B634-D5ABCF420383}"/>
              </a:ext>
            </a:extLst>
          </p:cNvPr>
          <p:cNvSpPr>
            <a:spLocks noGrp="1"/>
          </p:cNvSpPr>
          <p:nvPr>
            <p:ph type="title"/>
          </p:nvPr>
        </p:nvSpPr>
        <p:spPr>
          <a:xfrm>
            <a:off x="784413" y="0"/>
            <a:ext cx="10515600" cy="1325563"/>
          </a:xfrm>
        </p:spPr>
        <p:txBody>
          <a:bodyPr/>
          <a:lstStyle/>
          <a:p>
            <a:r>
              <a:rPr lang="en-US" dirty="0">
                <a:solidFill>
                  <a:schemeClr val="bg1"/>
                </a:solidFill>
              </a:rPr>
              <a:t>Fed</a:t>
            </a:r>
            <a:r>
              <a:rPr lang="en-US" dirty="0"/>
              <a:t>: Also Reducing its Asset Holdings</a:t>
            </a:r>
          </a:p>
        </p:txBody>
      </p:sp>
      <p:pic>
        <p:nvPicPr>
          <p:cNvPr id="6" name="Content Placeholder 5" descr="Chart, line chart&#10;&#10;Description automatically generated">
            <a:extLst>
              <a:ext uri="{FF2B5EF4-FFF2-40B4-BE49-F238E27FC236}">
                <a16:creationId xmlns:a16="http://schemas.microsoft.com/office/drawing/2014/main" id="{53F6AF64-4FA4-4940-BB15-0807C66E7D47}"/>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1BF2B2A7-D59C-8145-85DE-3BAB7943E5BE}"/>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8" name="TextBox 7">
            <a:extLst>
              <a:ext uri="{FF2B5EF4-FFF2-40B4-BE49-F238E27FC236}">
                <a16:creationId xmlns:a16="http://schemas.microsoft.com/office/drawing/2014/main" id="{F9A7371B-AD45-014B-A14F-790F244A13A7}"/>
              </a:ext>
            </a:extLst>
          </p:cNvPr>
          <p:cNvSpPr txBox="1"/>
          <p:nvPr/>
        </p:nvSpPr>
        <p:spPr>
          <a:xfrm>
            <a:off x="8281014" y="3838778"/>
            <a:ext cx="2394117" cy="369332"/>
          </a:xfrm>
          <a:prstGeom prst="rect">
            <a:avLst/>
          </a:prstGeom>
          <a:solidFill>
            <a:schemeClr val="bg1"/>
          </a:solidFill>
        </p:spPr>
        <p:txBody>
          <a:bodyPr wrap="none" rtlCol="0">
            <a:spAutoFit/>
          </a:bodyPr>
          <a:lstStyle/>
          <a:p>
            <a:r>
              <a:rPr lang="en-US" dirty="0"/>
              <a:t>Quantitative Tightening</a:t>
            </a:r>
          </a:p>
        </p:txBody>
      </p:sp>
      <p:cxnSp>
        <p:nvCxnSpPr>
          <p:cNvPr id="10" name="Straight Connector 9">
            <a:extLst>
              <a:ext uri="{FF2B5EF4-FFF2-40B4-BE49-F238E27FC236}">
                <a16:creationId xmlns:a16="http://schemas.microsoft.com/office/drawing/2014/main" id="{C7B82659-FACF-084A-BE0F-CA5FC5EA8B79}"/>
              </a:ext>
            </a:extLst>
          </p:cNvPr>
          <p:cNvCxnSpPr/>
          <p:nvPr/>
        </p:nvCxnSpPr>
        <p:spPr>
          <a:xfrm flipV="1">
            <a:off x="10015548" y="2156057"/>
            <a:ext cx="628803" cy="1559569"/>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40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34025"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a:p>
            <a:endParaRPr lang="en-US" dirty="0"/>
          </a:p>
          <a:p>
            <a:r>
              <a:rPr lang="en-US" dirty="0"/>
              <a:t>All of which slows the economy.</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960063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7D73-BBA7-AC49-9D41-F50EFD29E667}"/>
              </a:ext>
            </a:extLst>
          </p:cNvPr>
          <p:cNvSpPr>
            <a:spLocks noGrp="1"/>
          </p:cNvSpPr>
          <p:nvPr>
            <p:ph type="title"/>
          </p:nvPr>
        </p:nvSpPr>
        <p:spPr>
          <a:xfrm>
            <a:off x="606701" y="0"/>
            <a:ext cx="10515600" cy="1325563"/>
          </a:xfrm>
        </p:spPr>
        <p:txBody>
          <a:bodyPr/>
          <a:lstStyle/>
          <a:p>
            <a:r>
              <a:rPr lang="en-US" dirty="0"/>
              <a:t> </a:t>
            </a:r>
            <a:r>
              <a:rPr lang="en-US" dirty="0">
                <a:solidFill>
                  <a:schemeClr val="bg1"/>
                </a:solidFill>
              </a:rPr>
              <a:t>Con</a:t>
            </a:r>
            <a:r>
              <a:rPr lang="en-US" dirty="0"/>
              <a:t>tributions to GDP: Residential Investment</a:t>
            </a:r>
          </a:p>
        </p:txBody>
      </p:sp>
      <p:sp>
        <p:nvSpPr>
          <p:cNvPr id="4" name="Slide Number Placeholder 3">
            <a:extLst>
              <a:ext uri="{FF2B5EF4-FFF2-40B4-BE49-F238E27FC236}">
                <a16:creationId xmlns:a16="http://schemas.microsoft.com/office/drawing/2014/main" id="{E9D3A638-C8C4-524B-9B4A-001856E71E94}"/>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7" name="Content Placeholder 6">
            <a:extLst>
              <a:ext uri="{FF2B5EF4-FFF2-40B4-BE49-F238E27FC236}">
                <a16:creationId xmlns:a16="http://schemas.microsoft.com/office/drawing/2014/main" id="{97B07FC2-FF90-C24B-9E6F-DE0A2A883AA5}"/>
              </a:ext>
            </a:extLst>
          </p:cNvPr>
          <p:cNvPicPr>
            <a:picLocks noGrp="1" noChangeAspect="1"/>
          </p:cNvPicPr>
          <p:nvPr>
            <p:ph idx="1"/>
          </p:nvPr>
        </p:nvPicPr>
        <p:blipFill>
          <a:blip r:embed="rId3" r:link="rId4"/>
          <a:srcRect/>
          <a:stretch>
            <a:fillRect/>
          </a:stretch>
        </p:blipFill>
        <p:spPr>
          <a:xfrm>
            <a:off x="1060609" y="1191149"/>
            <a:ext cx="10070781" cy="5035390"/>
          </a:xfrm>
        </p:spPr>
      </p:pic>
      <p:sp>
        <p:nvSpPr>
          <p:cNvPr id="5" name="Rectangle 4">
            <a:extLst>
              <a:ext uri="{FF2B5EF4-FFF2-40B4-BE49-F238E27FC236}">
                <a16:creationId xmlns:a16="http://schemas.microsoft.com/office/drawing/2014/main" id="{E1D49E36-1AF3-1042-8158-1AA161274C27}"/>
              </a:ext>
            </a:extLst>
          </p:cNvPr>
          <p:cNvSpPr/>
          <p:nvPr/>
        </p:nvSpPr>
        <p:spPr>
          <a:xfrm>
            <a:off x="9889588" y="2563333"/>
            <a:ext cx="1068222"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6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07124" y="1253331"/>
            <a:ext cx="11177751" cy="4351338"/>
          </a:xfrm>
        </p:spPr>
        <p:txBody>
          <a:bodyPr/>
          <a:lstStyle/>
          <a:p>
            <a:pPr>
              <a:spcAft>
                <a:spcPts val="1000"/>
              </a:spcAft>
            </a:pPr>
            <a:r>
              <a:rPr lang="en-US" dirty="0"/>
              <a:t>Contemporary Economic Policy</a:t>
            </a:r>
          </a:p>
          <a:p>
            <a:pPr lvl="1">
              <a:spcAft>
                <a:spcPts val="1000"/>
              </a:spcAft>
            </a:pPr>
            <a:r>
              <a:rPr lang="en-US" b="1" dirty="0"/>
              <a:t>Week 1 (5/24): 	US Economic Update (Jon </a:t>
            </a:r>
            <a:r>
              <a:rPr lang="en-US" b="1" dirty="0" err="1"/>
              <a:t>Haveman</a:t>
            </a:r>
            <a:r>
              <a:rPr lang="en-US" b="1" dirty="0"/>
              <a:t>, NEED)</a:t>
            </a:r>
          </a:p>
          <a:p>
            <a:pPr lvl="1">
              <a:spcAft>
                <a:spcPts val="1000"/>
              </a:spcAft>
            </a:pPr>
            <a:r>
              <a:rPr lang="en-US" dirty="0"/>
              <a:t>Week 2 (5/31): 	Healthcare Economics (Jon </a:t>
            </a:r>
            <a:r>
              <a:rPr lang="en-US" dirty="0" err="1"/>
              <a:t>Haveman</a:t>
            </a:r>
            <a:r>
              <a:rPr lang="en-US" dirty="0"/>
              <a:t>)</a:t>
            </a:r>
          </a:p>
          <a:p>
            <a:pPr lvl="1">
              <a:spcAft>
                <a:spcPts val="1000"/>
              </a:spcAft>
            </a:pPr>
            <a:r>
              <a:rPr lang="en-US" dirty="0"/>
              <a:t>Week 3 (6/7):	Federal Debt (Brian Peterson, Lagrange College)</a:t>
            </a:r>
          </a:p>
          <a:p>
            <a:pPr lvl="1">
              <a:spcAft>
                <a:spcPts val="1000"/>
              </a:spcAft>
            </a:pPr>
            <a:r>
              <a:rPr lang="en-US" dirty="0"/>
              <a:t>Week 4 (6/14): 	Trade Deficits and Exchange Rates (Alan Deardorff, Univ. Michigan)</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961545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6198-C87D-A04B-BCFB-CE4B61BD6418}"/>
              </a:ext>
            </a:extLst>
          </p:cNvPr>
          <p:cNvSpPr>
            <a:spLocks noGrp="1"/>
          </p:cNvSpPr>
          <p:nvPr>
            <p:ph type="title"/>
          </p:nvPr>
        </p:nvSpPr>
        <p:spPr/>
        <p:txBody>
          <a:bodyPr/>
          <a:lstStyle/>
          <a:p>
            <a:r>
              <a:rPr lang="en-US" dirty="0">
                <a:solidFill>
                  <a:schemeClr val="bg1"/>
                </a:solidFill>
              </a:rPr>
              <a:t> Ho</a:t>
            </a:r>
            <a:r>
              <a:rPr lang="en-US" dirty="0"/>
              <a:t>me Prices and Housing Starts</a:t>
            </a:r>
          </a:p>
        </p:txBody>
      </p:sp>
      <p:sp>
        <p:nvSpPr>
          <p:cNvPr id="4" name="Slide Number Placeholder 3">
            <a:extLst>
              <a:ext uri="{FF2B5EF4-FFF2-40B4-BE49-F238E27FC236}">
                <a16:creationId xmlns:a16="http://schemas.microsoft.com/office/drawing/2014/main" id="{1F1289BF-5FAB-E04A-9347-D90BAC9CC4D5}"/>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9" name="Picture 8">
            <a:extLst>
              <a:ext uri="{FF2B5EF4-FFF2-40B4-BE49-F238E27FC236}">
                <a16:creationId xmlns:a16="http://schemas.microsoft.com/office/drawing/2014/main" id="{250C7AA0-1932-AE48-A873-99CBA5B8C6D0}"/>
              </a:ext>
            </a:extLst>
          </p:cNvPr>
          <p:cNvPicPr>
            <a:picLocks noChangeAspect="1"/>
          </p:cNvPicPr>
          <p:nvPr/>
        </p:nvPicPr>
        <p:blipFill>
          <a:blip r:embed="rId3" r:link="rId4"/>
          <a:srcRect/>
          <a:stretch>
            <a:fillRect/>
          </a:stretch>
        </p:blipFill>
        <p:spPr>
          <a:xfrm>
            <a:off x="340399" y="1507919"/>
            <a:ext cx="5749267" cy="3830980"/>
          </a:xfrm>
          <a:prstGeom prst="rect">
            <a:avLst/>
          </a:prstGeom>
        </p:spPr>
      </p:pic>
      <p:pic>
        <p:nvPicPr>
          <p:cNvPr id="13" name="Picture 12">
            <a:extLst>
              <a:ext uri="{FF2B5EF4-FFF2-40B4-BE49-F238E27FC236}">
                <a16:creationId xmlns:a16="http://schemas.microsoft.com/office/drawing/2014/main" id="{BDA350D6-8AD4-604E-A7B2-61164E259CF6}"/>
              </a:ext>
            </a:extLst>
          </p:cNvPr>
          <p:cNvPicPr>
            <a:picLocks noChangeAspect="1"/>
          </p:cNvPicPr>
          <p:nvPr/>
        </p:nvPicPr>
        <p:blipFill>
          <a:blip r:embed="rId5" r:link="rId6"/>
          <a:srcRect/>
          <a:stretch>
            <a:fillRect/>
          </a:stretch>
        </p:blipFill>
        <p:spPr>
          <a:xfrm>
            <a:off x="6096001" y="1500604"/>
            <a:ext cx="5771223" cy="3845611"/>
          </a:xfrm>
          <a:prstGeom prst="rect">
            <a:avLst/>
          </a:prstGeom>
        </p:spPr>
      </p:pic>
    </p:spTree>
    <p:extLst>
      <p:ext uri="{BB962C8B-B14F-4D97-AF65-F5344CB8AC3E}">
        <p14:creationId xmlns:p14="http://schemas.microsoft.com/office/powerpoint/2010/main" val="240958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CC04A1-3536-214A-8608-B73228B70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09" y="1519101"/>
            <a:ext cx="5256685" cy="3819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366198-C87D-A04B-BCFB-CE4B61BD6418}"/>
              </a:ext>
            </a:extLst>
          </p:cNvPr>
          <p:cNvSpPr>
            <a:spLocks noGrp="1"/>
          </p:cNvSpPr>
          <p:nvPr>
            <p:ph type="title"/>
          </p:nvPr>
        </p:nvSpPr>
        <p:spPr/>
        <p:txBody>
          <a:bodyPr/>
          <a:lstStyle/>
          <a:p>
            <a:r>
              <a:rPr lang="en-US" dirty="0">
                <a:solidFill>
                  <a:schemeClr val="bg1"/>
                </a:solidFill>
              </a:rPr>
              <a:t> Ho</a:t>
            </a:r>
            <a:r>
              <a:rPr lang="en-US" dirty="0"/>
              <a:t>me Prices … Depends on Where You Are</a:t>
            </a:r>
          </a:p>
        </p:txBody>
      </p:sp>
      <p:sp>
        <p:nvSpPr>
          <p:cNvPr id="4" name="Slide Number Placeholder 3">
            <a:extLst>
              <a:ext uri="{FF2B5EF4-FFF2-40B4-BE49-F238E27FC236}">
                <a16:creationId xmlns:a16="http://schemas.microsoft.com/office/drawing/2014/main" id="{1F1289BF-5FAB-E04A-9347-D90BAC9CC4D5}"/>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9" name="Picture 8">
            <a:extLst>
              <a:ext uri="{FF2B5EF4-FFF2-40B4-BE49-F238E27FC236}">
                <a16:creationId xmlns:a16="http://schemas.microsoft.com/office/drawing/2014/main" id="{250C7AA0-1932-AE48-A873-99CBA5B8C6D0}"/>
              </a:ext>
            </a:extLst>
          </p:cNvPr>
          <p:cNvPicPr>
            <a:picLocks noChangeAspect="1"/>
          </p:cNvPicPr>
          <p:nvPr/>
        </p:nvPicPr>
        <p:blipFill>
          <a:blip r:embed="rId4" r:link="rId5"/>
          <a:srcRect/>
          <a:stretch>
            <a:fillRect/>
          </a:stretch>
        </p:blipFill>
        <p:spPr>
          <a:xfrm>
            <a:off x="224227" y="1507918"/>
            <a:ext cx="5819167" cy="4233671"/>
          </a:xfrm>
          <a:prstGeom prst="rect">
            <a:avLst/>
          </a:prstGeom>
        </p:spPr>
      </p:pic>
      <p:pic>
        <p:nvPicPr>
          <p:cNvPr id="13" name="Picture 12">
            <a:extLst>
              <a:ext uri="{FF2B5EF4-FFF2-40B4-BE49-F238E27FC236}">
                <a16:creationId xmlns:a16="http://schemas.microsoft.com/office/drawing/2014/main" id="{BDA350D6-8AD4-604E-A7B2-61164E259CF6}"/>
              </a:ext>
            </a:extLst>
          </p:cNvPr>
          <p:cNvPicPr>
            <a:picLocks noChangeAspect="1"/>
          </p:cNvPicPr>
          <p:nvPr/>
        </p:nvPicPr>
        <p:blipFill>
          <a:blip r:embed="rId6" r:link="rId7"/>
          <a:srcRect/>
          <a:stretch>
            <a:fillRect/>
          </a:stretch>
        </p:blipFill>
        <p:spPr>
          <a:xfrm>
            <a:off x="6174117" y="1500603"/>
            <a:ext cx="5819167" cy="4233671"/>
          </a:xfrm>
          <a:prstGeom prst="rect">
            <a:avLst/>
          </a:prstGeom>
        </p:spPr>
      </p:pic>
    </p:spTree>
    <p:extLst>
      <p:ext uri="{BB962C8B-B14F-4D97-AF65-F5344CB8AC3E}">
        <p14:creationId xmlns:p14="http://schemas.microsoft.com/office/powerpoint/2010/main" val="3614721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58CC-FF08-BF4E-9711-C223A877CAB8}"/>
              </a:ext>
            </a:extLst>
          </p:cNvPr>
          <p:cNvSpPr>
            <a:spLocks noGrp="1"/>
          </p:cNvSpPr>
          <p:nvPr>
            <p:ph type="title"/>
          </p:nvPr>
        </p:nvSpPr>
        <p:spPr>
          <a:xfrm>
            <a:off x="945774" y="0"/>
            <a:ext cx="10515600" cy="1325563"/>
          </a:xfrm>
        </p:spPr>
        <p:txBody>
          <a:bodyPr/>
          <a:lstStyle/>
          <a:p>
            <a:r>
              <a:rPr lang="en-US" dirty="0">
                <a:solidFill>
                  <a:schemeClr val="bg1"/>
                </a:solidFill>
              </a:rPr>
              <a:t>Ho</a:t>
            </a:r>
            <a:r>
              <a:rPr lang="en-US" dirty="0"/>
              <a:t>me Sales are Turning Around…Maybe</a:t>
            </a:r>
          </a:p>
        </p:txBody>
      </p:sp>
      <p:pic>
        <p:nvPicPr>
          <p:cNvPr id="7" name="Content Placeholder 6" descr="Chart, histogram&#10;&#10;Description automatically generated">
            <a:extLst>
              <a:ext uri="{FF2B5EF4-FFF2-40B4-BE49-F238E27FC236}">
                <a16:creationId xmlns:a16="http://schemas.microsoft.com/office/drawing/2014/main" id="{D80A7A9A-7306-4A43-8D55-2B56DE59D3B3}"/>
              </a:ext>
            </a:extLst>
          </p:cNvPr>
          <p:cNvPicPr>
            <a:picLocks noGrp="1" noChangeAspect="1"/>
          </p:cNvPicPr>
          <p:nvPr>
            <p:ph sz="half" idx="1"/>
          </p:nvPr>
        </p:nvPicPr>
        <p:blipFill>
          <a:blip r:embed="rId2" r:link="rId3"/>
          <a:stretch>
            <a:fillRect/>
          </a:stretch>
        </p:blipFill>
        <p:spPr>
          <a:xfrm>
            <a:off x="127192" y="1559860"/>
            <a:ext cx="5892608" cy="3926494"/>
          </a:xfrm>
        </p:spPr>
      </p:pic>
      <p:pic>
        <p:nvPicPr>
          <p:cNvPr id="9" name="Content Placeholder 8" descr="Chart, line chart&#10;&#10;Description automatically generated">
            <a:extLst>
              <a:ext uri="{FF2B5EF4-FFF2-40B4-BE49-F238E27FC236}">
                <a16:creationId xmlns:a16="http://schemas.microsoft.com/office/drawing/2014/main" id="{A4BF8187-D70B-3B4B-8AD4-D70237326DAA}"/>
              </a:ext>
            </a:extLst>
          </p:cNvPr>
          <p:cNvPicPr>
            <a:picLocks noGrp="1" noChangeAspect="1"/>
          </p:cNvPicPr>
          <p:nvPr>
            <p:ph sz="half" idx="2"/>
          </p:nvPr>
        </p:nvPicPr>
        <p:blipFill>
          <a:blip r:embed="rId4" r:link="rId5"/>
          <a:stretch>
            <a:fillRect/>
          </a:stretch>
        </p:blipFill>
        <p:spPr>
          <a:xfrm>
            <a:off x="6172200" y="1559860"/>
            <a:ext cx="5892608" cy="3926494"/>
          </a:xfrm>
        </p:spPr>
      </p:pic>
      <p:sp>
        <p:nvSpPr>
          <p:cNvPr id="5" name="Slide Number Placeholder 4">
            <a:extLst>
              <a:ext uri="{FF2B5EF4-FFF2-40B4-BE49-F238E27FC236}">
                <a16:creationId xmlns:a16="http://schemas.microsoft.com/office/drawing/2014/main" id="{28F2A356-B78C-2944-8732-D2F201A97445}"/>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857916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3D19-7764-42CE-4441-32DF298B8A32}"/>
              </a:ext>
            </a:extLst>
          </p:cNvPr>
          <p:cNvSpPr>
            <a:spLocks noGrp="1"/>
          </p:cNvSpPr>
          <p:nvPr>
            <p:ph type="title"/>
          </p:nvPr>
        </p:nvSpPr>
        <p:spPr/>
        <p:txBody>
          <a:bodyPr/>
          <a:lstStyle/>
          <a:p>
            <a:r>
              <a:rPr lang="en-US" dirty="0"/>
              <a:t>What About the Banks?</a:t>
            </a:r>
          </a:p>
        </p:txBody>
      </p:sp>
      <p:sp>
        <p:nvSpPr>
          <p:cNvPr id="3" name="Text Placeholder 2">
            <a:extLst>
              <a:ext uri="{FF2B5EF4-FFF2-40B4-BE49-F238E27FC236}">
                <a16:creationId xmlns:a16="http://schemas.microsoft.com/office/drawing/2014/main" id="{48A7FCA0-C911-FCC1-0D1F-202E1798E4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C82B1B-1B26-1D8A-9228-5D86725FFF1F}"/>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596076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B54D-E7EF-A0A7-76CE-DEC4C7C612AE}"/>
              </a:ext>
            </a:extLst>
          </p:cNvPr>
          <p:cNvSpPr>
            <a:spLocks noGrp="1"/>
          </p:cNvSpPr>
          <p:nvPr>
            <p:ph type="title"/>
          </p:nvPr>
        </p:nvSpPr>
        <p:spPr>
          <a:xfrm>
            <a:off x="753136" y="0"/>
            <a:ext cx="10515600" cy="1325563"/>
          </a:xfrm>
        </p:spPr>
        <p:txBody>
          <a:bodyPr/>
          <a:lstStyle/>
          <a:p>
            <a:r>
              <a:rPr lang="en-US" dirty="0">
                <a:solidFill>
                  <a:schemeClr val="bg1"/>
                </a:solidFill>
              </a:rPr>
              <a:t>Ban</a:t>
            </a:r>
            <a:r>
              <a:rPr lang="en-US" dirty="0"/>
              <a:t>ks…</a:t>
            </a:r>
          </a:p>
        </p:txBody>
      </p:sp>
      <p:sp>
        <p:nvSpPr>
          <p:cNvPr id="3" name="Content Placeholder 2">
            <a:extLst>
              <a:ext uri="{FF2B5EF4-FFF2-40B4-BE49-F238E27FC236}">
                <a16:creationId xmlns:a16="http://schemas.microsoft.com/office/drawing/2014/main" id="{F049FA12-52C9-B3DA-20FD-18FAD168D698}"/>
              </a:ext>
            </a:extLst>
          </p:cNvPr>
          <p:cNvSpPr>
            <a:spLocks noGrp="1"/>
          </p:cNvSpPr>
          <p:nvPr>
            <p:ph idx="1"/>
          </p:nvPr>
        </p:nvSpPr>
        <p:spPr>
          <a:xfrm>
            <a:off x="1093382" y="1176708"/>
            <a:ext cx="10515600" cy="4901342"/>
          </a:xfrm>
        </p:spPr>
        <p:txBody>
          <a:bodyPr>
            <a:normAutofit fontScale="92500" lnSpcReduction="20000"/>
          </a:bodyPr>
          <a:lstStyle/>
          <a:p>
            <a:r>
              <a:rPr lang="en-US" dirty="0"/>
              <a:t>Silicon Valley Bank</a:t>
            </a:r>
          </a:p>
          <a:p>
            <a:r>
              <a:rPr lang="en-US" dirty="0"/>
              <a:t>Signature Bank</a:t>
            </a:r>
          </a:p>
          <a:p>
            <a:r>
              <a:rPr lang="en-US" dirty="0"/>
              <a:t>First Republic Bank</a:t>
            </a:r>
          </a:p>
          <a:p>
            <a:endParaRPr lang="en-US" dirty="0"/>
          </a:p>
          <a:p>
            <a:r>
              <a:rPr lang="en-US" dirty="0"/>
              <a:t>Banks were too long on long-term Treasuries.</a:t>
            </a:r>
          </a:p>
          <a:p>
            <a:pPr marL="0" indent="0">
              <a:buNone/>
            </a:pPr>
            <a:endParaRPr lang="en-US" dirty="0"/>
          </a:p>
          <a:p>
            <a:r>
              <a:rPr lang="en-US" dirty="0"/>
              <a:t>Have we reached the end?</a:t>
            </a:r>
          </a:p>
          <a:p>
            <a:r>
              <a:rPr lang="en-US" dirty="0"/>
              <a:t>Rising interest rates are like the tide going out….</a:t>
            </a:r>
          </a:p>
          <a:p>
            <a:pPr lvl="1"/>
            <a:r>
              <a:rPr lang="en-US" dirty="0"/>
              <a:t>They expose who is swimming with no clothes on.</a:t>
            </a:r>
          </a:p>
          <a:p>
            <a:pPr lvl="1"/>
            <a:r>
              <a:rPr lang="en-US" dirty="0"/>
              <a:t>The tide isn’t completely out.</a:t>
            </a:r>
          </a:p>
          <a:p>
            <a:pPr marL="457200" lvl="1" indent="0">
              <a:buNone/>
            </a:pPr>
            <a:endParaRPr lang="en-US" dirty="0"/>
          </a:p>
          <a:p>
            <a:r>
              <a:rPr lang="en-US" dirty="0"/>
              <a:t>Bank balance sheets seem ok, it’s stocks that are not.</a:t>
            </a:r>
          </a:p>
        </p:txBody>
      </p:sp>
      <p:sp>
        <p:nvSpPr>
          <p:cNvPr id="4" name="Slide Number Placeholder 3">
            <a:extLst>
              <a:ext uri="{FF2B5EF4-FFF2-40B4-BE49-F238E27FC236}">
                <a16:creationId xmlns:a16="http://schemas.microsoft.com/office/drawing/2014/main" id="{8D4608ED-64BC-0786-94B2-563BDEE36978}"/>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3839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2BFF-9706-84B1-32FA-132F91D60FC3}"/>
              </a:ext>
            </a:extLst>
          </p:cNvPr>
          <p:cNvSpPr>
            <a:spLocks noGrp="1"/>
          </p:cNvSpPr>
          <p:nvPr>
            <p:ph type="title"/>
          </p:nvPr>
        </p:nvSpPr>
        <p:spPr/>
        <p:txBody>
          <a:bodyPr/>
          <a:lstStyle/>
          <a:p>
            <a:r>
              <a:rPr lang="en-US" dirty="0">
                <a:solidFill>
                  <a:schemeClr val="bg1"/>
                </a:solidFill>
              </a:rPr>
              <a:t>A</a:t>
            </a:r>
            <a:r>
              <a:rPr lang="en-US" dirty="0"/>
              <a:t> </a:t>
            </a:r>
            <a:r>
              <a:rPr lang="en-US" dirty="0">
                <a:solidFill>
                  <a:schemeClr val="bg1"/>
                </a:solidFill>
              </a:rPr>
              <a:t>C</a:t>
            </a:r>
            <a:r>
              <a:rPr lang="en-US" dirty="0"/>
              <a:t>ouple of Notes on the Banking Scare</a:t>
            </a:r>
          </a:p>
        </p:txBody>
      </p:sp>
      <p:sp>
        <p:nvSpPr>
          <p:cNvPr id="3" name="Content Placeholder 2">
            <a:extLst>
              <a:ext uri="{FF2B5EF4-FFF2-40B4-BE49-F238E27FC236}">
                <a16:creationId xmlns:a16="http://schemas.microsoft.com/office/drawing/2014/main" id="{D5F2CA3B-EA01-ECF1-F6CD-7F8B19794C26}"/>
              </a:ext>
            </a:extLst>
          </p:cNvPr>
          <p:cNvSpPr>
            <a:spLocks noGrp="1"/>
          </p:cNvSpPr>
          <p:nvPr>
            <p:ph idx="1"/>
          </p:nvPr>
        </p:nvSpPr>
        <p:spPr>
          <a:xfrm>
            <a:off x="838200" y="1232452"/>
            <a:ext cx="10515600" cy="4689616"/>
          </a:xfrm>
        </p:spPr>
        <p:txBody>
          <a:bodyPr>
            <a:normAutofit/>
          </a:bodyPr>
          <a:lstStyle/>
          <a:p>
            <a:r>
              <a:rPr lang="en-US" dirty="0"/>
              <a:t>Banks like their customers to be:</a:t>
            </a:r>
          </a:p>
          <a:p>
            <a:pPr lvl="1"/>
            <a:r>
              <a:rPr lang="en-US" dirty="0"/>
              <a:t>Sticky – they won’t leave.</a:t>
            </a:r>
          </a:p>
          <a:p>
            <a:pPr lvl="1"/>
            <a:r>
              <a:rPr lang="en-US" dirty="0"/>
              <a:t>Sleepy – they’ll accept close to zero interest rates.</a:t>
            </a:r>
          </a:p>
          <a:p>
            <a:r>
              <a:rPr lang="en-US" dirty="0"/>
              <a:t>Silicon Valley Bank’s customers….</a:t>
            </a:r>
          </a:p>
          <a:p>
            <a:pPr lvl="1"/>
            <a:r>
              <a:rPr lang="en-US" dirty="0"/>
              <a:t>Were neither.</a:t>
            </a:r>
          </a:p>
          <a:p>
            <a:pPr lvl="1"/>
            <a:r>
              <a:rPr lang="en-US" dirty="0"/>
              <a:t>It’s likely that none of this would have happened if they didn’t have mobile/connected customers with LOTS of uninsured deposits.</a:t>
            </a:r>
          </a:p>
          <a:p>
            <a:r>
              <a:rPr lang="en-US" dirty="0"/>
              <a:t>Regulation surrounding the share of uninsured deposits is likely coming.</a:t>
            </a:r>
          </a:p>
          <a:p>
            <a:r>
              <a:rPr lang="en-US" dirty="0"/>
              <a:t>Small bank stocks are rebounding, so we may have dodged this bullet.</a:t>
            </a:r>
          </a:p>
        </p:txBody>
      </p:sp>
      <p:sp>
        <p:nvSpPr>
          <p:cNvPr id="4" name="Slide Number Placeholder 3">
            <a:extLst>
              <a:ext uri="{FF2B5EF4-FFF2-40B4-BE49-F238E27FC236}">
                <a16:creationId xmlns:a16="http://schemas.microsoft.com/office/drawing/2014/main" id="{A6AD8AF8-7677-FD01-0F90-2DCF1B317C94}"/>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5328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6BF2-AD97-6EF5-36D6-72242C723F76}"/>
              </a:ext>
            </a:extLst>
          </p:cNvPr>
          <p:cNvSpPr>
            <a:spLocks noGrp="1"/>
          </p:cNvSpPr>
          <p:nvPr>
            <p:ph type="title"/>
          </p:nvPr>
        </p:nvSpPr>
        <p:spPr>
          <a:xfrm>
            <a:off x="753140" y="0"/>
            <a:ext cx="10515600" cy="1325563"/>
          </a:xfrm>
        </p:spPr>
        <p:txBody>
          <a:bodyPr/>
          <a:lstStyle/>
          <a:p>
            <a:r>
              <a:rPr lang="en-US" dirty="0">
                <a:solidFill>
                  <a:schemeClr val="bg1"/>
                </a:solidFill>
              </a:rPr>
              <a:t>The</a:t>
            </a:r>
            <a:r>
              <a:rPr lang="en-US" dirty="0"/>
              <a:t>y May Present A Challenge to Growth</a:t>
            </a:r>
          </a:p>
        </p:txBody>
      </p:sp>
      <p:pic>
        <p:nvPicPr>
          <p:cNvPr id="5" name="Content Placeholder 4">
            <a:extLst>
              <a:ext uri="{FF2B5EF4-FFF2-40B4-BE49-F238E27FC236}">
                <a16:creationId xmlns:a16="http://schemas.microsoft.com/office/drawing/2014/main" id="{085B7E17-0B97-62A1-5C47-37179D39519B}"/>
              </a:ext>
            </a:extLst>
          </p:cNvPr>
          <p:cNvPicPr>
            <a:picLocks noGrp="1" noChangeAspect="1"/>
          </p:cNvPicPr>
          <p:nvPr>
            <p:ph idx="1"/>
          </p:nvPr>
        </p:nvPicPr>
        <p:blipFill>
          <a:blip r:embed="rId2"/>
          <a:stretch>
            <a:fillRect/>
          </a:stretch>
        </p:blipFill>
        <p:spPr>
          <a:xfrm>
            <a:off x="1584960" y="1155306"/>
            <a:ext cx="9022080" cy="5074920"/>
          </a:xfrm>
        </p:spPr>
      </p:pic>
      <p:sp>
        <p:nvSpPr>
          <p:cNvPr id="4" name="Slide Number Placeholder 3">
            <a:extLst>
              <a:ext uri="{FF2B5EF4-FFF2-40B4-BE49-F238E27FC236}">
                <a16:creationId xmlns:a16="http://schemas.microsoft.com/office/drawing/2014/main" id="{2327012F-83C5-87FF-8BD0-545D510D6C67}"/>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590103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1CD8-608E-D042-90B6-089D9FCE16E7}"/>
              </a:ext>
            </a:extLst>
          </p:cNvPr>
          <p:cNvSpPr>
            <a:spLocks noGrp="1"/>
          </p:cNvSpPr>
          <p:nvPr>
            <p:ph type="title"/>
          </p:nvPr>
        </p:nvSpPr>
        <p:spPr>
          <a:xfrm>
            <a:off x="729340" y="0"/>
            <a:ext cx="10515600" cy="1325563"/>
          </a:xfrm>
        </p:spPr>
        <p:txBody>
          <a:bodyPr/>
          <a:lstStyle/>
          <a:p>
            <a:r>
              <a:rPr lang="en-US" dirty="0">
                <a:solidFill>
                  <a:schemeClr val="bg1"/>
                </a:solidFill>
              </a:rPr>
              <a:t>Exis</a:t>
            </a:r>
            <a:r>
              <a:rPr lang="en-US" dirty="0"/>
              <a:t>tential Threat: Coming This June!</a:t>
            </a:r>
          </a:p>
        </p:txBody>
      </p:sp>
      <p:pic>
        <p:nvPicPr>
          <p:cNvPr id="6" name="Content Placeholder 5">
            <a:extLst>
              <a:ext uri="{FF2B5EF4-FFF2-40B4-BE49-F238E27FC236}">
                <a16:creationId xmlns:a16="http://schemas.microsoft.com/office/drawing/2014/main" id="{D338F409-8BD8-2F4F-B143-65D94C98D10D}"/>
              </a:ext>
            </a:extLst>
          </p:cNvPr>
          <p:cNvPicPr>
            <a:picLocks noGrp="1" noChangeAspect="1"/>
          </p:cNvPicPr>
          <p:nvPr>
            <p:ph idx="1"/>
          </p:nvPr>
        </p:nvPicPr>
        <p:blipFill>
          <a:blip r:embed="rId2"/>
          <a:stretch>
            <a:fillRect/>
          </a:stretch>
        </p:blipFill>
        <p:spPr>
          <a:xfrm>
            <a:off x="3059028" y="985583"/>
            <a:ext cx="6213723" cy="4886834"/>
          </a:xfrm>
        </p:spPr>
      </p:pic>
      <p:sp>
        <p:nvSpPr>
          <p:cNvPr id="4" name="Slide Number Placeholder 3">
            <a:extLst>
              <a:ext uri="{FF2B5EF4-FFF2-40B4-BE49-F238E27FC236}">
                <a16:creationId xmlns:a16="http://schemas.microsoft.com/office/drawing/2014/main" id="{E17715A0-41D8-824B-A6BD-C5A3C7AA4D59}"/>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114682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ECB8-34D0-45D0-E066-967EF084D8AD}"/>
              </a:ext>
            </a:extLst>
          </p:cNvPr>
          <p:cNvSpPr>
            <a:spLocks noGrp="1"/>
          </p:cNvSpPr>
          <p:nvPr>
            <p:ph type="title"/>
          </p:nvPr>
        </p:nvSpPr>
        <p:spPr>
          <a:xfrm>
            <a:off x="791900" y="0"/>
            <a:ext cx="10515600" cy="1325563"/>
          </a:xfrm>
        </p:spPr>
        <p:txBody>
          <a:bodyPr/>
          <a:lstStyle/>
          <a:p>
            <a:r>
              <a:rPr lang="en-US" dirty="0">
                <a:solidFill>
                  <a:schemeClr val="bg1"/>
                </a:solidFill>
              </a:rPr>
              <a:t>Wh</a:t>
            </a:r>
            <a:r>
              <a:rPr lang="en-US" dirty="0"/>
              <a:t>at is the Debt Ceiling?</a:t>
            </a:r>
          </a:p>
        </p:txBody>
      </p:sp>
      <p:sp>
        <p:nvSpPr>
          <p:cNvPr id="3" name="Content Placeholder 2">
            <a:extLst>
              <a:ext uri="{FF2B5EF4-FFF2-40B4-BE49-F238E27FC236}">
                <a16:creationId xmlns:a16="http://schemas.microsoft.com/office/drawing/2014/main" id="{35C839C0-EBB2-AE10-B718-9491695C49BA}"/>
              </a:ext>
            </a:extLst>
          </p:cNvPr>
          <p:cNvSpPr>
            <a:spLocks noGrp="1"/>
          </p:cNvSpPr>
          <p:nvPr>
            <p:ph idx="1"/>
          </p:nvPr>
        </p:nvSpPr>
        <p:spPr/>
        <p:txBody>
          <a:bodyPr/>
          <a:lstStyle/>
          <a:p>
            <a:pPr>
              <a:spcAft>
                <a:spcPts val="1500"/>
              </a:spcAft>
            </a:pPr>
            <a:r>
              <a:rPr lang="en-US" dirty="0"/>
              <a:t>An amount of debt that the federal government can not exceed without congressional approval.</a:t>
            </a:r>
          </a:p>
          <a:p>
            <a:pPr>
              <a:spcAft>
                <a:spcPts val="1500"/>
              </a:spcAft>
            </a:pPr>
            <a:r>
              <a:rPr lang="en-US" dirty="0"/>
              <a:t>From the Constitution: only Congress can authorize the borrowing of money on credit of the United States </a:t>
            </a:r>
            <a:r>
              <a:rPr lang="en-US" sz="2000" b="0" dirty="0"/>
              <a:t>(Article I, Section 8)</a:t>
            </a:r>
            <a:r>
              <a:rPr lang="en-US" dirty="0"/>
              <a:t>.</a:t>
            </a:r>
          </a:p>
          <a:p>
            <a:r>
              <a:rPr lang="en-US" dirty="0"/>
              <a:t>During WWI, requests came so fast and furiously, that Congress put in place the Debt Ceiling.</a:t>
            </a:r>
          </a:p>
          <a:p>
            <a:pPr lvl="1">
              <a:spcAft>
                <a:spcPts val="1500"/>
              </a:spcAft>
            </a:pPr>
            <a:r>
              <a:rPr lang="en-US" dirty="0"/>
              <a:t>Approvals then occurred only periodically.</a:t>
            </a:r>
          </a:p>
          <a:p>
            <a:r>
              <a:rPr lang="en-US" dirty="0"/>
              <a:t>And it continues today.</a:t>
            </a:r>
          </a:p>
        </p:txBody>
      </p:sp>
      <p:sp>
        <p:nvSpPr>
          <p:cNvPr id="4" name="Slide Number Placeholder 3">
            <a:extLst>
              <a:ext uri="{FF2B5EF4-FFF2-40B4-BE49-F238E27FC236}">
                <a16:creationId xmlns:a16="http://schemas.microsoft.com/office/drawing/2014/main" id="{24F25E3D-C266-0789-D891-AA35EBC7B02A}"/>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28800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A22-32A8-594A-B65F-89451C05C5D6}"/>
              </a:ext>
            </a:extLst>
          </p:cNvPr>
          <p:cNvSpPr>
            <a:spLocks noGrp="1"/>
          </p:cNvSpPr>
          <p:nvPr>
            <p:ph type="title"/>
          </p:nvPr>
        </p:nvSpPr>
        <p:spPr>
          <a:xfrm>
            <a:off x="890750" y="31530"/>
            <a:ext cx="10515600" cy="1325563"/>
          </a:xfrm>
        </p:spPr>
        <p:txBody>
          <a:bodyPr/>
          <a:lstStyle/>
          <a:p>
            <a:r>
              <a:rPr lang="en-US" dirty="0">
                <a:solidFill>
                  <a:schemeClr val="bg1"/>
                </a:solidFill>
              </a:rPr>
              <a:t>5</a:t>
            </a:r>
            <a:r>
              <a:rPr lang="en-US" dirty="0"/>
              <a:t> </a:t>
            </a:r>
            <a:r>
              <a:rPr lang="en-US" dirty="0">
                <a:solidFill>
                  <a:schemeClr val="bg1"/>
                </a:solidFill>
              </a:rPr>
              <a:t>T</a:t>
            </a:r>
            <a:r>
              <a:rPr lang="en-US" dirty="0"/>
              <a:t>hings to Know about the Debt Ceiling</a:t>
            </a:r>
          </a:p>
        </p:txBody>
      </p:sp>
      <p:sp>
        <p:nvSpPr>
          <p:cNvPr id="3" name="Content Placeholder 2">
            <a:extLst>
              <a:ext uri="{FF2B5EF4-FFF2-40B4-BE49-F238E27FC236}">
                <a16:creationId xmlns:a16="http://schemas.microsoft.com/office/drawing/2014/main" id="{28B40EB4-2AFB-FA49-92E6-9E5134B265CA}"/>
              </a:ext>
            </a:extLst>
          </p:cNvPr>
          <p:cNvSpPr>
            <a:spLocks noGrp="1"/>
          </p:cNvSpPr>
          <p:nvPr>
            <p:ph idx="1"/>
          </p:nvPr>
        </p:nvSpPr>
        <p:spPr/>
        <p:txBody>
          <a:bodyPr>
            <a:noAutofit/>
          </a:bodyPr>
          <a:lstStyle/>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The debt limit has been </a:t>
            </a:r>
            <a:r>
              <a:rPr lang="en-US" sz="2400" b="0" i="0" u="sng" strike="noStrike" dirty="0">
                <a:solidFill>
                  <a:srgbClr val="101010"/>
                </a:solidFill>
                <a:effectLst/>
                <a:latin typeface="PT Serif" panose="020A0603040505020204" pitchFamily="18" charset="77"/>
              </a:rPr>
              <a:t>raised continually</a:t>
            </a:r>
            <a:r>
              <a:rPr lang="en-US" sz="2400" b="0" i="0" u="none" strike="noStrike" dirty="0">
                <a:solidFill>
                  <a:srgbClr val="101010"/>
                </a:solidFill>
                <a:effectLst/>
                <a:latin typeface="PT Serif" panose="020A0603040505020204" pitchFamily="18" charset="77"/>
              </a:rPr>
              <a:t> for more than a century.</a:t>
            </a: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Raising the debt limit is not about new spending; </a:t>
            </a:r>
            <a:r>
              <a:rPr lang="en-US" sz="2400" b="0" i="0" u="sng" strike="noStrike" dirty="0">
                <a:solidFill>
                  <a:srgbClr val="101010"/>
                </a:solidFill>
                <a:effectLst/>
                <a:latin typeface="PT Serif" panose="020A0603040505020204" pitchFamily="18" charset="77"/>
              </a:rPr>
              <a:t>it is about paying for previous choices</a:t>
            </a:r>
            <a:r>
              <a:rPr lang="en-US" sz="2400" b="0" i="0" u="none" strike="noStrike" dirty="0">
                <a:solidFill>
                  <a:srgbClr val="101010"/>
                </a:solidFill>
                <a:effectLst/>
                <a:latin typeface="PT Serif" panose="020A0603040505020204" pitchFamily="18" charset="77"/>
              </a:rPr>
              <a:t> policymakers legislated.</a:t>
            </a:r>
            <a:endParaRPr lang="en-US" sz="2400" b="0" dirty="0">
              <a:solidFill>
                <a:srgbClr val="101010"/>
              </a:solidFill>
              <a:latin typeface="PT Serif" panose="020A0603040505020204" pitchFamily="18" charset="77"/>
            </a:endParaRP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Only </a:t>
            </a:r>
            <a:r>
              <a:rPr lang="en-US" sz="2400" b="0" i="0" u="sng" strike="noStrike" dirty="0">
                <a:solidFill>
                  <a:srgbClr val="101010"/>
                </a:solidFill>
                <a:effectLst/>
                <a:latin typeface="PT Serif" panose="020A0603040505020204" pitchFamily="18" charset="77"/>
              </a:rPr>
              <a:t>one other advanced country—Denmark—has a separate debt limit rule</a:t>
            </a:r>
            <a:r>
              <a:rPr lang="en-US" sz="2400" b="0" i="0" u="none" strike="noStrike" dirty="0">
                <a:solidFill>
                  <a:srgbClr val="101010"/>
                </a:solidFill>
                <a:effectLst/>
                <a:latin typeface="PT Serif" panose="020A0603040505020204" pitchFamily="18" charset="77"/>
              </a:rPr>
              <a:t> like ours (but theirs isn’t binding).</a:t>
            </a: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Now that the debt hit the ceiling, the Treasury Department is using several </a:t>
            </a:r>
            <a:r>
              <a:rPr lang="en-US" sz="2400" b="0" i="0" u="sng" strike="noStrike" dirty="0">
                <a:solidFill>
                  <a:srgbClr val="101010"/>
                </a:solidFill>
                <a:effectLst/>
                <a:latin typeface="PT Serif" panose="020A0603040505020204" pitchFamily="18" charset="77"/>
              </a:rPr>
              <a:t>extraordinary measures to postpone the day of reckoning</a:t>
            </a:r>
            <a:r>
              <a:rPr lang="en-US" sz="2400" b="0" i="0" u="none" strike="noStrike" dirty="0">
                <a:solidFill>
                  <a:srgbClr val="101010"/>
                </a:solidFill>
                <a:effectLst/>
                <a:latin typeface="PT Serif" panose="020A0603040505020204" pitchFamily="18" charset="77"/>
              </a:rPr>
              <a:t>.</a:t>
            </a:r>
          </a:p>
          <a:p>
            <a:pPr marL="514350" indent="-514350">
              <a:spcAft>
                <a:spcPts val="1000"/>
              </a:spcAft>
              <a:buFont typeface="+mj-lt"/>
              <a:buAutoNum type="arabicPeriod"/>
            </a:pPr>
            <a:r>
              <a:rPr lang="en-US" sz="2400" b="0" i="0" u="none" strike="noStrike" dirty="0">
                <a:solidFill>
                  <a:srgbClr val="101010"/>
                </a:solidFill>
                <a:effectLst/>
                <a:latin typeface="PT Serif" panose="020A0603040505020204" pitchFamily="18" charset="77"/>
              </a:rPr>
              <a:t>The </a:t>
            </a:r>
            <a:r>
              <a:rPr lang="en-US" sz="2400" b="0" i="0" u="sng" strike="noStrike" dirty="0">
                <a:solidFill>
                  <a:srgbClr val="101010"/>
                </a:solidFill>
                <a:effectLst/>
                <a:latin typeface="PT Serif" panose="020A0603040505020204" pitchFamily="18" charset="77"/>
              </a:rPr>
              <a:t>economic consequences</a:t>
            </a:r>
            <a:r>
              <a:rPr lang="en-US" sz="2400" b="0" i="0" u="none" strike="noStrike" dirty="0">
                <a:solidFill>
                  <a:srgbClr val="101010"/>
                </a:solidFill>
                <a:effectLst/>
                <a:latin typeface="PT Serif" panose="020A0603040505020204" pitchFamily="18" charset="77"/>
              </a:rPr>
              <a:t> of a large-scale, intentional default are </a:t>
            </a:r>
            <a:r>
              <a:rPr lang="en-US" sz="2400" b="0" i="0" u="sng" strike="noStrike" dirty="0">
                <a:solidFill>
                  <a:srgbClr val="101010"/>
                </a:solidFill>
                <a:effectLst/>
                <a:latin typeface="PT Serif" panose="020A0603040505020204" pitchFamily="18" charset="77"/>
              </a:rPr>
              <a:t>unknown</a:t>
            </a:r>
            <a:r>
              <a:rPr lang="en-US" sz="2400" b="0" i="0" u="none" strike="noStrike" dirty="0">
                <a:solidFill>
                  <a:srgbClr val="101010"/>
                </a:solidFill>
                <a:effectLst/>
                <a:latin typeface="PT Serif" panose="020A0603040505020204" pitchFamily="18" charset="77"/>
              </a:rPr>
              <a:t>, but predictions range from </a:t>
            </a:r>
            <a:r>
              <a:rPr lang="en-US" sz="2400" b="0" i="0" u="sng" strike="noStrike" dirty="0">
                <a:solidFill>
                  <a:srgbClr val="101010"/>
                </a:solidFill>
                <a:effectLst/>
                <a:latin typeface="PT Serif" panose="020A0603040505020204" pitchFamily="18" charset="77"/>
              </a:rPr>
              <a:t>bad to catastrophic</a:t>
            </a:r>
            <a:r>
              <a:rPr lang="en-US" sz="2400" b="0" i="0" u="none" strike="noStrike" dirty="0">
                <a:solidFill>
                  <a:srgbClr val="101010"/>
                </a:solidFill>
                <a:effectLst/>
                <a:latin typeface="PT Serif" panose="020A0603040505020204" pitchFamily="18" charset="77"/>
              </a:rPr>
              <a:t>. </a:t>
            </a:r>
            <a:endParaRPr lang="en-US" sz="2400" b="0" dirty="0"/>
          </a:p>
        </p:txBody>
      </p:sp>
      <p:sp>
        <p:nvSpPr>
          <p:cNvPr id="4" name="Slide Number Placeholder 3">
            <a:extLst>
              <a:ext uri="{FF2B5EF4-FFF2-40B4-BE49-F238E27FC236}">
                <a16:creationId xmlns:a16="http://schemas.microsoft.com/office/drawing/2014/main" id="{9EBC2A72-D715-044F-938D-3625180D8002}"/>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TextBox 4">
            <a:extLst>
              <a:ext uri="{FF2B5EF4-FFF2-40B4-BE49-F238E27FC236}">
                <a16:creationId xmlns:a16="http://schemas.microsoft.com/office/drawing/2014/main" id="{68073B67-8576-0B49-9315-8D00D05FE989}"/>
              </a:ext>
            </a:extLst>
          </p:cNvPr>
          <p:cNvSpPr txBox="1"/>
          <p:nvPr/>
        </p:nvSpPr>
        <p:spPr>
          <a:xfrm>
            <a:off x="5927834" y="6456851"/>
            <a:ext cx="5680786" cy="276999"/>
          </a:xfrm>
          <a:prstGeom prst="rect">
            <a:avLst/>
          </a:prstGeom>
          <a:noFill/>
        </p:spPr>
        <p:txBody>
          <a:bodyPr wrap="none" rtlCol="0">
            <a:spAutoFit/>
          </a:bodyPr>
          <a:lstStyle/>
          <a:p>
            <a:r>
              <a:rPr lang="en-US" sz="1200" dirty="0" err="1"/>
              <a:t>Souce</a:t>
            </a:r>
            <a:r>
              <a:rPr lang="en-US" sz="1200" dirty="0"/>
              <a:t>: https://</a:t>
            </a:r>
            <a:r>
              <a:rPr lang="en-US" sz="1200" dirty="0" err="1"/>
              <a:t>www.brookings.edu</a:t>
            </a:r>
            <a:r>
              <a:rPr lang="en-US" sz="1200" dirty="0"/>
              <a:t>/2023/01/19/7-things-to-know-about-the-debt-limit/</a:t>
            </a:r>
          </a:p>
        </p:txBody>
      </p:sp>
    </p:spTree>
    <p:extLst>
      <p:ext uri="{BB962C8B-B14F-4D97-AF65-F5344CB8AC3E}">
        <p14:creationId xmlns:p14="http://schemas.microsoft.com/office/powerpoint/2010/main" val="37078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Comparison: Health Spending</a:t>
            </a:r>
          </a:p>
        </p:txBody>
      </p:sp>
      <p:sp>
        <p:nvSpPr>
          <p:cNvPr id="3" name="Content Placeholder 2">
            <a:extLst>
              <a:ext uri="{FF2B5EF4-FFF2-40B4-BE49-F238E27FC236}">
                <a16:creationId xmlns:a16="http://schemas.microsoft.com/office/drawing/2014/main" id="{94A6239B-1605-4C30-BEE7-CDEBAA6633C6}"/>
              </a:ext>
            </a:extLst>
          </p:cNvPr>
          <p:cNvSpPr>
            <a:spLocks noGrp="1"/>
          </p:cNvSpPr>
          <p:nvPr>
            <p:ph idx="1"/>
          </p:nvPr>
        </p:nvSpPr>
        <p:spPr>
          <a:xfrm>
            <a:off x="1981200" y="1561933"/>
            <a:ext cx="8229600" cy="4525963"/>
          </a:xfrm>
        </p:spPr>
        <p:txBody>
          <a:bodyPr/>
          <a:lstStyle/>
          <a:p>
            <a:pPr marL="0" indent="0">
              <a:buNone/>
            </a:pPr>
            <a:endParaRPr lang="en-US" dirty="0"/>
          </a:p>
        </p:txBody>
      </p:sp>
      <p:pic>
        <p:nvPicPr>
          <p:cNvPr id="7" name="Picture 6">
            <a:extLst>
              <a:ext uri="{FF2B5EF4-FFF2-40B4-BE49-F238E27FC236}">
                <a16:creationId xmlns:a16="http://schemas.microsoft.com/office/drawing/2014/main" id="{AE4D625F-C7AE-4A88-BC66-495165B72B50}"/>
              </a:ext>
            </a:extLst>
          </p:cNvPr>
          <p:cNvPicPr>
            <a:picLocks noChangeAspect="1"/>
          </p:cNvPicPr>
          <p:nvPr/>
        </p:nvPicPr>
        <p:blipFill>
          <a:blip r:embed="rId3"/>
          <a:stretch>
            <a:fillRect/>
          </a:stretch>
        </p:blipFill>
        <p:spPr>
          <a:xfrm>
            <a:off x="1587062" y="896557"/>
            <a:ext cx="9443544" cy="5326077"/>
          </a:xfrm>
          <a:prstGeom prst="rect">
            <a:avLst/>
          </a:prstGeom>
        </p:spPr>
      </p:pic>
    </p:spTree>
    <p:extLst>
      <p:ext uri="{BB962C8B-B14F-4D97-AF65-F5344CB8AC3E}">
        <p14:creationId xmlns:p14="http://schemas.microsoft.com/office/powerpoint/2010/main" val="1537528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8E6A-4CF2-1026-E948-C72BDD124137}"/>
              </a:ext>
            </a:extLst>
          </p:cNvPr>
          <p:cNvSpPr>
            <a:spLocks noGrp="1"/>
          </p:cNvSpPr>
          <p:nvPr>
            <p:ph type="title"/>
          </p:nvPr>
        </p:nvSpPr>
        <p:spPr/>
        <p:txBody>
          <a:bodyPr/>
          <a:lstStyle/>
          <a:p>
            <a:r>
              <a:rPr lang="en-US" dirty="0"/>
              <a:t>How Bad Could It Be?</a:t>
            </a:r>
          </a:p>
        </p:txBody>
      </p:sp>
      <p:sp>
        <p:nvSpPr>
          <p:cNvPr id="3" name="Text Placeholder 2">
            <a:extLst>
              <a:ext uri="{FF2B5EF4-FFF2-40B4-BE49-F238E27FC236}">
                <a16:creationId xmlns:a16="http://schemas.microsoft.com/office/drawing/2014/main" id="{E16B59B4-45EB-6FEE-ABF8-B557CC871F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307D3F-62E3-5A03-F54B-53145CAEE5BD}"/>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2555388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ECAD-DDC0-734F-B25A-68F6DEBDABF0}"/>
              </a:ext>
            </a:extLst>
          </p:cNvPr>
          <p:cNvSpPr>
            <a:spLocks noGrp="1"/>
          </p:cNvSpPr>
          <p:nvPr>
            <p:ph type="title"/>
          </p:nvPr>
        </p:nvSpPr>
        <p:spPr/>
        <p:txBody>
          <a:bodyPr/>
          <a:lstStyle/>
          <a:p>
            <a:r>
              <a:rPr lang="en-US" dirty="0">
                <a:solidFill>
                  <a:schemeClr val="bg1"/>
                </a:solidFill>
              </a:rPr>
              <a:t>Les</a:t>
            </a:r>
            <a:r>
              <a:rPr lang="en-US" dirty="0"/>
              <a:t>sons from 1979 &amp; 2011</a:t>
            </a:r>
          </a:p>
        </p:txBody>
      </p:sp>
      <p:sp>
        <p:nvSpPr>
          <p:cNvPr id="3" name="Content Placeholder 2">
            <a:extLst>
              <a:ext uri="{FF2B5EF4-FFF2-40B4-BE49-F238E27FC236}">
                <a16:creationId xmlns:a16="http://schemas.microsoft.com/office/drawing/2014/main" id="{66661B14-4FFA-FE4B-8974-FE71F545C255}"/>
              </a:ext>
            </a:extLst>
          </p:cNvPr>
          <p:cNvSpPr>
            <a:spLocks noGrp="1"/>
          </p:cNvSpPr>
          <p:nvPr>
            <p:ph idx="1"/>
          </p:nvPr>
        </p:nvSpPr>
        <p:spPr>
          <a:xfrm>
            <a:off x="953814" y="1325563"/>
            <a:ext cx="10515600" cy="4723889"/>
          </a:xfrm>
        </p:spPr>
        <p:txBody>
          <a:bodyPr>
            <a:normAutofit/>
          </a:bodyPr>
          <a:lstStyle/>
          <a:p>
            <a:r>
              <a:rPr lang="en-US" dirty="0"/>
              <a:t>Accidental partial default in 1979:</a:t>
            </a:r>
          </a:p>
          <a:p>
            <a:pPr lvl="1"/>
            <a:r>
              <a:rPr lang="en-US" dirty="0"/>
              <a:t>Increased borrowing costs by $40 Billion!</a:t>
            </a:r>
          </a:p>
          <a:p>
            <a:endParaRPr lang="en-US" dirty="0"/>
          </a:p>
          <a:p>
            <a:r>
              <a:rPr lang="en-US" dirty="0"/>
              <a:t>Government shutdown was very costly:</a:t>
            </a:r>
          </a:p>
          <a:p>
            <a:pPr lvl="1"/>
            <a:r>
              <a:rPr lang="en-US" dirty="0"/>
              <a:t>Stock markets plunged (17%).</a:t>
            </a:r>
          </a:p>
          <a:p>
            <a:pPr lvl="1"/>
            <a:r>
              <a:rPr lang="en-US" dirty="0"/>
              <a:t>Employment growth stuttered.</a:t>
            </a:r>
          </a:p>
          <a:p>
            <a:pPr lvl="1"/>
            <a:r>
              <a:rPr lang="en-US" dirty="0"/>
              <a:t>Treasuries – downgraded credit ratings.</a:t>
            </a:r>
          </a:p>
          <a:p>
            <a:pPr lvl="1"/>
            <a:r>
              <a:rPr lang="en-US" dirty="0"/>
              <a:t>Borrowing costs rose.</a:t>
            </a:r>
          </a:p>
        </p:txBody>
      </p:sp>
      <p:sp>
        <p:nvSpPr>
          <p:cNvPr id="4" name="Slide Number Placeholder 3">
            <a:extLst>
              <a:ext uri="{FF2B5EF4-FFF2-40B4-BE49-F238E27FC236}">
                <a16:creationId xmlns:a16="http://schemas.microsoft.com/office/drawing/2014/main" id="{B390166D-9F21-7F46-9D43-567766107582}"/>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898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13FC-7C0D-4A83-3944-EE00287FFEA5}"/>
              </a:ext>
            </a:extLst>
          </p:cNvPr>
          <p:cNvSpPr>
            <a:spLocks noGrp="1"/>
          </p:cNvSpPr>
          <p:nvPr>
            <p:ph type="title"/>
          </p:nvPr>
        </p:nvSpPr>
        <p:spPr>
          <a:xfrm>
            <a:off x="827567" y="0"/>
            <a:ext cx="10515600" cy="1325563"/>
          </a:xfrm>
        </p:spPr>
        <p:txBody>
          <a:bodyPr/>
          <a:lstStyle/>
          <a:p>
            <a:r>
              <a:rPr lang="en-US" dirty="0">
                <a:solidFill>
                  <a:schemeClr val="bg1"/>
                </a:solidFill>
              </a:rPr>
              <a:t>An</a:t>
            </a:r>
            <a:r>
              <a:rPr lang="en-US" dirty="0"/>
              <a:t> Estimate of the Potential Damage:</a:t>
            </a:r>
          </a:p>
        </p:txBody>
      </p:sp>
      <p:sp>
        <p:nvSpPr>
          <p:cNvPr id="3" name="Content Placeholder 2">
            <a:extLst>
              <a:ext uri="{FF2B5EF4-FFF2-40B4-BE49-F238E27FC236}">
                <a16:creationId xmlns:a16="http://schemas.microsoft.com/office/drawing/2014/main" id="{B7363641-3956-7C97-1AE4-BF4CC06A1C16}"/>
              </a:ext>
            </a:extLst>
          </p:cNvPr>
          <p:cNvSpPr>
            <a:spLocks noGrp="1"/>
          </p:cNvSpPr>
          <p:nvPr>
            <p:ph idx="1"/>
          </p:nvPr>
        </p:nvSpPr>
        <p:spPr>
          <a:xfrm>
            <a:off x="838200" y="1570730"/>
            <a:ext cx="9279577" cy="3416906"/>
          </a:xfrm>
        </p:spPr>
        <p:txBody>
          <a:bodyPr/>
          <a:lstStyle/>
          <a:p>
            <a:pPr>
              <a:spcAft>
                <a:spcPts val="1000"/>
              </a:spcAft>
            </a:pPr>
            <a:r>
              <a:rPr lang="en-US" dirty="0"/>
              <a:t>Moody’s Analytics </a:t>
            </a:r>
          </a:p>
          <a:p>
            <a:pPr>
              <a:spcAft>
                <a:spcPts val="1000"/>
              </a:spcAft>
            </a:pPr>
            <a:r>
              <a:rPr lang="en-US" dirty="0"/>
              <a:t>A prolonged breach could lead to</a:t>
            </a:r>
          </a:p>
          <a:p>
            <a:pPr lvl="1">
              <a:spcAft>
                <a:spcPts val="1000"/>
              </a:spcAft>
            </a:pPr>
            <a:r>
              <a:rPr lang="en-US" dirty="0"/>
              <a:t>Could cost up to 7 million jobs,</a:t>
            </a:r>
          </a:p>
          <a:p>
            <a:pPr lvl="1">
              <a:spcAft>
                <a:spcPts val="1000"/>
              </a:spcAft>
            </a:pPr>
            <a:r>
              <a:rPr lang="en-US" dirty="0"/>
              <a:t>Drive unemployment up to 8%, and,</a:t>
            </a:r>
          </a:p>
          <a:p>
            <a:pPr lvl="1">
              <a:spcAft>
                <a:spcPts val="1000"/>
              </a:spcAft>
            </a:pPr>
            <a:r>
              <a:rPr lang="en-US" dirty="0"/>
              <a:t>Wipe out $10 trillion in household wealth.</a:t>
            </a:r>
          </a:p>
        </p:txBody>
      </p:sp>
      <p:sp>
        <p:nvSpPr>
          <p:cNvPr id="4" name="Slide Number Placeholder 3">
            <a:extLst>
              <a:ext uri="{FF2B5EF4-FFF2-40B4-BE49-F238E27FC236}">
                <a16:creationId xmlns:a16="http://schemas.microsoft.com/office/drawing/2014/main" id="{0F09DC7A-0862-AC0A-5303-691F9C2FBF3E}"/>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07733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E71D-7EC2-E90E-397A-79232C851D81}"/>
              </a:ext>
            </a:extLst>
          </p:cNvPr>
          <p:cNvSpPr>
            <a:spLocks noGrp="1"/>
          </p:cNvSpPr>
          <p:nvPr>
            <p:ph type="title"/>
          </p:nvPr>
        </p:nvSpPr>
        <p:spPr>
          <a:xfrm>
            <a:off x="723672" y="0"/>
            <a:ext cx="10515600" cy="1325563"/>
          </a:xfrm>
        </p:spPr>
        <p:txBody>
          <a:bodyPr/>
          <a:lstStyle/>
          <a:p>
            <a:r>
              <a:rPr lang="en-US" dirty="0">
                <a:solidFill>
                  <a:schemeClr val="bg1"/>
                </a:solidFill>
              </a:rPr>
              <a:t>Cou</a:t>
            </a:r>
            <a:r>
              <a:rPr lang="en-US" dirty="0"/>
              <a:t>ntdown to Default</a:t>
            </a:r>
          </a:p>
        </p:txBody>
      </p:sp>
      <p:pic>
        <p:nvPicPr>
          <p:cNvPr id="6" name="Content Placeholder 5" descr="Graphical user interface, chart, line chart&#10;&#10;Description automatically generated">
            <a:extLst>
              <a:ext uri="{FF2B5EF4-FFF2-40B4-BE49-F238E27FC236}">
                <a16:creationId xmlns:a16="http://schemas.microsoft.com/office/drawing/2014/main" id="{177A1FD6-953C-C617-34C7-9A4F17254C22}"/>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428A8F99-F1C7-A01C-FDF7-FD7EABE4B2E7}"/>
              </a:ext>
            </a:extLst>
          </p:cNvPr>
          <p:cNvSpPr>
            <a:spLocks noGrp="1"/>
          </p:cNvSpPr>
          <p:nvPr>
            <p:ph type="sldNum" sz="quarter" idx="12"/>
          </p:nvPr>
        </p:nvSpPr>
        <p:spPr/>
        <p:txBody>
          <a:bodyPr/>
          <a:lstStyle/>
          <a:p>
            <a:fld id="{D9F085D5-EC86-4F6A-B501-C1359CB39116}" type="slidenum">
              <a:rPr lang="en-GB" smtClean="0"/>
              <a:t>73</a:t>
            </a:fld>
            <a:endParaRPr lang="en-GB"/>
          </a:p>
        </p:txBody>
      </p:sp>
      <p:pic>
        <p:nvPicPr>
          <p:cNvPr id="5" name="Picture 4" descr="Diagram&#10;&#10;Description automatically generated">
            <a:extLst>
              <a:ext uri="{FF2B5EF4-FFF2-40B4-BE49-F238E27FC236}">
                <a16:creationId xmlns:a16="http://schemas.microsoft.com/office/drawing/2014/main" id="{8141A369-5FA6-FA02-7E53-956E4916D63F}"/>
              </a:ext>
            </a:extLst>
          </p:cNvPr>
          <p:cNvPicPr>
            <a:picLocks noChangeAspect="1"/>
          </p:cNvPicPr>
          <p:nvPr/>
        </p:nvPicPr>
        <p:blipFill>
          <a:blip r:embed="rId4"/>
          <a:stretch>
            <a:fillRect/>
          </a:stretch>
        </p:blipFill>
        <p:spPr>
          <a:xfrm>
            <a:off x="10650168" y="4239490"/>
            <a:ext cx="1303977" cy="807523"/>
          </a:xfrm>
          <a:prstGeom prst="rect">
            <a:avLst/>
          </a:prstGeom>
        </p:spPr>
      </p:pic>
    </p:spTree>
    <p:extLst>
      <p:ext uri="{BB962C8B-B14F-4D97-AF65-F5344CB8AC3E}">
        <p14:creationId xmlns:p14="http://schemas.microsoft.com/office/powerpoint/2010/main" val="33133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D248-B093-E5C6-E908-2A62C2FDEC85}"/>
              </a:ext>
            </a:extLst>
          </p:cNvPr>
          <p:cNvSpPr>
            <a:spLocks noGrp="1"/>
          </p:cNvSpPr>
          <p:nvPr>
            <p:ph type="title"/>
          </p:nvPr>
        </p:nvSpPr>
        <p:spPr>
          <a:xfrm>
            <a:off x="789432" y="0"/>
            <a:ext cx="10515600" cy="1325563"/>
          </a:xfrm>
        </p:spPr>
        <p:txBody>
          <a:bodyPr/>
          <a:lstStyle/>
          <a:p>
            <a:r>
              <a:rPr lang="en-US" dirty="0">
                <a:solidFill>
                  <a:schemeClr val="bg1"/>
                </a:solidFill>
              </a:rPr>
              <a:t>Wh</a:t>
            </a:r>
            <a:r>
              <a:rPr lang="en-US" dirty="0"/>
              <a:t>at Are the Available Options?</a:t>
            </a:r>
          </a:p>
        </p:txBody>
      </p:sp>
      <p:sp>
        <p:nvSpPr>
          <p:cNvPr id="3" name="Content Placeholder 2">
            <a:extLst>
              <a:ext uri="{FF2B5EF4-FFF2-40B4-BE49-F238E27FC236}">
                <a16:creationId xmlns:a16="http://schemas.microsoft.com/office/drawing/2014/main" id="{311B2577-B40A-374D-784F-86FD82EF99FE}"/>
              </a:ext>
            </a:extLst>
          </p:cNvPr>
          <p:cNvSpPr>
            <a:spLocks noGrp="1"/>
          </p:cNvSpPr>
          <p:nvPr>
            <p:ph idx="1"/>
          </p:nvPr>
        </p:nvSpPr>
        <p:spPr/>
        <p:txBody>
          <a:bodyPr/>
          <a:lstStyle/>
          <a:p>
            <a:r>
              <a:rPr lang="en-US" dirty="0"/>
              <a:t>A clean debt ceiling lift.</a:t>
            </a:r>
          </a:p>
          <a:p>
            <a:pPr lvl="1"/>
            <a:r>
              <a:rPr lang="en-US" dirty="0"/>
              <a:t>And perhaps default if other side doesn’t capitulate.</a:t>
            </a:r>
          </a:p>
          <a:p>
            <a:r>
              <a:rPr lang="en-US" dirty="0"/>
              <a:t>A debt ceiling lift with budget cuts.</a:t>
            </a:r>
          </a:p>
          <a:p>
            <a:pPr lvl="1"/>
            <a:r>
              <a:rPr lang="en-US" dirty="0"/>
              <a:t>And perhaps default if other side doesn’t capitulate.</a:t>
            </a:r>
          </a:p>
          <a:p>
            <a:r>
              <a:rPr lang="en-US" dirty="0"/>
              <a:t>Plead the 14</a:t>
            </a:r>
            <a:r>
              <a:rPr lang="en-US" baseline="30000" dirty="0"/>
              <a:t>th</a:t>
            </a:r>
            <a:r>
              <a:rPr lang="en-US" dirty="0"/>
              <a:t> Amendment.</a:t>
            </a:r>
          </a:p>
          <a:p>
            <a:pPr lvl="1"/>
            <a:r>
              <a:rPr lang="en-US" b="0" i="1" dirty="0">
                <a:solidFill>
                  <a:srgbClr val="223F87"/>
                </a:solidFill>
                <a:effectLst/>
                <a:latin typeface="FreightSans Pro"/>
              </a:rPr>
              <a:t>The validity of the public debt of the United States, authorized by law, including debts incurred for payment of pensions and bounties for services in suppressing insurrection or rebellion, shall not be questioned.</a:t>
            </a:r>
          </a:p>
          <a:p>
            <a:r>
              <a:rPr lang="en-US" dirty="0"/>
              <a:t>Mint a platinum coin.</a:t>
            </a:r>
          </a:p>
        </p:txBody>
      </p:sp>
      <p:sp>
        <p:nvSpPr>
          <p:cNvPr id="4" name="Slide Number Placeholder 3">
            <a:extLst>
              <a:ext uri="{FF2B5EF4-FFF2-40B4-BE49-F238E27FC236}">
                <a16:creationId xmlns:a16="http://schemas.microsoft.com/office/drawing/2014/main" id="{375A3D9C-0812-E622-7F3E-FEF419225279}"/>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596992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648E-72FD-08AE-1CDE-77D20B9F86CF}"/>
              </a:ext>
            </a:extLst>
          </p:cNvPr>
          <p:cNvSpPr>
            <a:spLocks noGrp="1"/>
          </p:cNvSpPr>
          <p:nvPr>
            <p:ph type="title"/>
          </p:nvPr>
        </p:nvSpPr>
        <p:spPr/>
        <p:txBody>
          <a:bodyPr/>
          <a:lstStyle/>
          <a:p>
            <a:r>
              <a:rPr lang="en-US" dirty="0">
                <a:solidFill>
                  <a:schemeClr val="bg1"/>
                </a:solidFill>
              </a:rPr>
              <a:t>Eco</a:t>
            </a:r>
            <a:r>
              <a:rPr lang="en-US" dirty="0"/>
              <a:t>nomics of the Options</a:t>
            </a:r>
          </a:p>
        </p:txBody>
      </p:sp>
      <p:sp>
        <p:nvSpPr>
          <p:cNvPr id="3" name="Content Placeholder 2">
            <a:extLst>
              <a:ext uri="{FF2B5EF4-FFF2-40B4-BE49-F238E27FC236}">
                <a16:creationId xmlns:a16="http://schemas.microsoft.com/office/drawing/2014/main" id="{FB2DE6FA-8E13-22FC-31DE-E3599C460BCC}"/>
              </a:ext>
            </a:extLst>
          </p:cNvPr>
          <p:cNvSpPr>
            <a:spLocks noGrp="1"/>
          </p:cNvSpPr>
          <p:nvPr>
            <p:ph idx="1"/>
          </p:nvPr>
        </p:nvSpPr>
        <p:spPr/>
        <p:txBody>
          <a:bodyPr/>
          <a:lstStyle/>
          <a:p>
            <a:r>
              <a:rPr lang="en-US" dirty="0"/>
              <a:t>What about tax increases?</a:t>
            </a:r>
          </a:p>
          <a:p>
            <a:pPr lvl="1"/>
            <a:r>
              <a:rPr lang="en-US" dirty="0"/>
              <a:t>Nothing in economics remotely suggests that revenue cuts are NECESSARILY preferred to tax increases.</a:t>
            </a:r>
          </a:p>
          <a:p>
            <a:r>
              <a:rPr lang="en-US" dirty="0"/>
              <a:t>Just defaulting isn’t enough.</a:t>
            </a:r>
          </a:p>
          <a:p>
            <a:pPr lvl="1"/>
            <a:r>
              <a:rPr lang="en-US" dirty="0"/>
              <a:t>Our monthly expenditures are more than the interest on the debt.</a:t>
            </a:r>
          </a:p>
          <a:p>
            <a:pPr lvl="1"/>
            <a:r>
              <a:rPr lang="en-US" dirty="0"/>
              <a:t>Some bills would go unpaid, or perhaps a partial shutdown would be necessary.</a:t>
            </a:r>
          </a:p>
          <a:p>
            <a:r>
              <a:rPr lang="en-US" dirty="0"/>
              <a:t>The cuts being proposed are also not enough.</a:t>
            </a:r>
          </a:p>
          <a:p>
            <a:pPr lvl="1"/>
            <a:r>
              <a:rPr lang="en-US" dirty="0"/>
              <a:t>Saves $4.8 Trillion over 10 years.</a:t>
            </a:r>
          </a:p>
          <a:p>
            <a:pPr lvl="1"/>
            <a:r>
              <a:rPr lang="en-US" dirty="0"/>
              <a:t>CBO projects deficits of $22 Trillion over 10 years.</a:t>
            </a:r>
          </a:p>
        </p:txBody>
      </p:sp>
      <p:sp>
        <p:nvSpPr>
          <p:cNvPr id="4" name="Slide Number Placeholder 3">
            <a:extLst>
              <a:ext uri="{FF2B5EF4-FFF2-40B4-BE49-F238E27FC236}">
                <a16:creationId xmlns:a16="http://schemas.microsoft.com/office/drawing/2014/main" id="{54937F01-5851-F2F6-A95C-7AF44B73299A}"/>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9446720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1B83-CA05-043B-01FC-9B830FC49B39}"/>
              </a:ext>
            </a:extLst>
          </p:cNvPr>
          <p:cNvSpPr>
            <a:spLocks noGrp="1"/>
          </p:cNvSpPr>
          <p:nvPr>
            <p:ph type="title"/>
          </p:nvPr>
        </p:nvSpPr>
        <p:spPr>
          <a:xfrm>
            <a:off x="1071278" y="0"/>
            <a:ext cx="10515600" cy="1325563"/>
          </a:xfrm>
        </p:spPr>
        <p:txBody>
          <a:bodyPr/>
          <a:lstStyle/>
          <a:p>
            <a:r>
              <a:rPr lang="en-US" dirty="0">
                <a:solidFill>
                  <a:schemeClr val="bg1"/>
                </a:solidFill>
              </a:rPr>
              <a:t>In</a:t>
            </a:r>
            <a:r>
              <a:rPr lang="en-US" dirty="0"/>
              <a:t> Order to Solve the Problem…</a:t>
            </a:r>
          </a:p>
        </p:txBody>
      </p:sp>
      <p:sp>
        <p:nvSpPr>
          <p:cNvPr id="3" name="Content Placeholder 2">
            <a:extLst>
              <a:ext uri="{FF2B5EF4-FFF2-40B4-BE49-F238E27FC236}">
                <a16:creationId xmlns:a16="http://schemas.microsoft.com/office/drawing/2014/main" id="{E335D29B-3B0E-2A1C-AA26-98AECEF03531}"/>
              </a:ext>
            </a:extLst>
          </p:cNvPr>
          <p:cNvSpPr>
            <a:spLocks noGrp="1"/>
          </p:cNvSpPr>
          <p:nvPr>
            <p:ph idx="1"/>
          </p:nvPr>
        </p:nvSpPr>
        <p:spPr/>
        <p:txBody>
          <a:bodyPr/>
          <a:lstStyle/>
          <a:p>
            <a:r>
              <a:rPr lang="en-US" dirty="0"/>
              <a:t>We must address the major contributors to the debt going forward:</a:t>
            </a:r>
          </a:p>
          <a:p>
            <a:pPr lvl="1"/>
            <a:r>
              <a:rPr lang="en-US" dirty="0"/>
              <a:t>Between 2025 and 2033, Social Security and Medicare are the largest contributors to growing debt.</a:t>
            </a:r>
          </a:p>
          <a:p>
            <a:pPr marL="457200" lvl="1" indent="0">
              <a:buNone/>
            </a:pPr>
            <a:endParaRPr lang="en-US" dirty="0"/>
          </a:p>
          <a:p>
            <a:r>
              <a:rPr lang="en-US" dirty="0"/>
              <a:t>These may well be third rails, but they are also the source of the problem.</a:t>
            </a:r>
          </a:p>
        </p:txBody>
      </p:sp>
      <p:sp>
        <p:nvSpPr>
          <p:cNvPr id="4" name="Slide Number Placeholder 3">
            <a:extLst>
              <a:ext uri="{FF2B5EF4-FFF2-40B4-BE49-F238E27FC236}">
                <a16:creationId xmlns:a16="http://schemas.microsoft.com/office/drawing/2014/main" id="{A66A0B25-CED4-7A76-1AB8-05069F005BB6}"/>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1584690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101969"/>
            <a:ext cx="10678610" cy="4820099"/>
          </a:xfrm>
          <a:ln>
            <a:noFill/>
          </a:ln>
        </p:spPr>
        <p:txBody>
          <a:bodyPr>
            <a:normAutofit fontScale="92500" lnSpcReduction="20000"/>
          </a:bodyPr>
          <a:lstStyle/>
          <a:p>
            <a:r>
              <a:rPr lang="en-US" dirty="0"/>
              <a:t>Is a recession on the horizon? </a:t>
            </a:r>
          </a:p>
          <a:p>
            <a:pPr lvl="1"/>
            <a:r>
              <a:rPr lang="en-US" dirty="0"/>
              <a:t>Perhaps, but shallow?</a:t>
            </a:r>
          </a:p>
          <a:p>
            <a:pPr lvl="1"/>
            <a:r>
              <a:rPr lang="en-US" dirty="0"/>
              <a:t>Many indicators are still in the black.</a:t>
            </a:r>
          </a:p>
          <a:p>
            <a:pPr lvl="2"/>
            <a:r>
              <a:rPr lang="en-US" dirty="0"/>
              <a:t>2021-Q1 GDP growth was ok!</a:t>
            </a:r>
          </a:p>
          <a:p>
            <a:pPr marL="914400" lvl="2" indent="0">
              <a:buNone/>
            </a:pPr>
            <a:endParaRPr lang="en-US" dirty="0"/>
          </a:p>
          <a:p>
            <a:r>
              <a:rPr lang="en-US" dirty="0"/>
              <a:t>Threats to continued growth:</a:t>
            </a:r>
          </a:p>
          <a:p>
            <a:pPr lvl="1"/>
            <a:r>
              <a:rPr lang="en-US" dirty="0"/>
              <a:t>If inflation starts to rise again, which seems unlikely.</a:t>
            </a:r>
          </a:p>
          <a:p>
            <a:pPr lvl="1"/>
            <a:r>
              <a:rPr lang="en-US" dirty="0"/>
              <a:t>Layoff contagion.</a:t>
            </a:r>
          </a:p>
          <a:p>
            <a:pPr lvl="1"/>
            <a:r>
              <a:rPr lang="en-US" dirty="0"/>
              <a:t>Broader banking crisis – too much tightening.</a:t>
            </a:r>
          </a:p>
          <a:p>
            <a:pPr lvl="1"/>
            <a:r>
              <a:rPr lang="en-US" dirty="0"/>
              <a:t>Borrowing and lending seem to be low and shrinking.</a:t>
            </a:r>
          </a:p>
          <a:p>
            <a:pPr lvl="1"/>
            <a:r>
              <a:rPr lang="en-US" dirty="0"/>
              <a:t>Debt ceiling negotiations</a:t>
            </a:r>
          </a:p>
          <a:p>
            <a:pPr lvl="2"/>
            <a:r>
              <a:rPr lang="en-US" dirty="0"/>
              <a:t>Significant cuts to government budgets may well result.</a:t>
            </a:r>
          </a:p>
          <a:p>
            <a:pPr lvl="2"/>
            <a:endParaRPr lang="en-US" dirty="0"/>
          </a:p>
          <a:p>
            <a:r>
              <a:rPr lang="en-US" dirty="0"/>
              <a:t>Everything changes with a default on the U.S. debt.</a:t>
            </a:r>
          </a:p>
        </p:txBody>
      </p:sp>
    </p:spTree>
    <p:extLst>
      <p:ext uri="{BB962C8B-B14F-4D97-AF65-F5344CB8AC3E}">
        <p14:creationId xmlns:p14="http://schemas.microsoft.com/office/powerpoint/2010/main" val="397561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78</a:t>
            </a:fld>
            <a:endParaRPr lang="en-GB" dirty="0"/>
          </a:p>
        </p:txBody>
      </p:sp>
      <p:sp>
        <p:nvSpPr>
          <p:cNvPr id="3" name="TextBox 2">
            <a:extLst>
              <a:ext uri="{FF2B5EF4-FFF2-40B4-BE49-F238E27FC236}">
                <a16:creationId xmlns:a16="http://schemas.microsoft.com/office/drawing/2014/main" id="{5D0B80B4-5124-FFBC-8819-298F4C0E16AB}"/>
              </a:ext>
            </a:extLst>
          </p:cNvPr>
          <p:cNvSpPr txBox="1"/>
          <p:nvPr/>
        </p:nvSpPr>
        <p:spPr>
          <a:xfrm>
            <a:off x="3699592" y="2317898"/>
            <a:ext cx="4580165" cy="584775"/>
          </a:xfrm>
          <a:prstGeom prst="rect">
            <a:avLst/>
          </a:prstGeom>
          <a:noFill/>
        </p:spPr>
        <p:txBody>
          <a:bodyPr wrap="none" rtlCol="0">
            <a:spAutoFit/>
          </a:bodyPr>
          <a:lstStyle/>
          <a:p>
            <a:r>
              <a:rPr lang="en-US" sz="3200" dirty="0"/>
              <a:t>Next week: Brian Peterson</a:t>
            </a:r>
          </a:p>
        </p:txBody>
      </p:sp>
    </p:spTree>
    <p:extLst>
      <p:ext uri="{BB962C8B-B14F-4D97-AF65-F5344CB8AC3E}">
        <p14:creationId xmlns:p14="http://schemas.microsoft.com/office/powerpoint/2010/main" val="2957786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79</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8</a:t>
            </a:fld>
            <a:endParaRPr lang="en-GB" dirty="0"/>
          </a:p>
        </p:txBody>
      </p:sp>
    </p:spTree>
    <p:extLst>
      <p:ext uri="{BB962C8B-B14F-4D97-AF65-F5344CB8AC3E}">
        <p14:creationId xmlns:p14="http://schemas.microsoft.com/office/powerpoint/2010/main" val="427626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8C0-D909-4047-AF19-95730CF2AEEF}"/>
              </a:ext>
            </a:extLst>
          </p:cNvPr>
          <p:cNvSpPr>
            <a:spLocks noGrp="1"/>
          </p:cNvSpPr>
          <p:nvPr>
            <p:ph type="title"/>
          </p:nvPr>
        </p:nvSpPr>
        <p:spPr/>
        <p:txBody>
          <a:bodyPr/>
          <a:lstStyle/>
          <a:p>
            <a:r>
              <a:rPr lang="en-US" dirty="0">
                <a:solidFill>
                  <a:schemeClr val="bg1"/>
                </a:solidFill>
              </a:rPr>
              <a:t>Tra</a:t>
            </a:r>
            <a:r>
              <a:rPr lang="en-US" dirty="0"/>
              <a:t>de Deficits and Exchange Rates</a:t>
            </a:r>
          </a:p>
        </p:txBody>
      </p:sp>
      <p:sp>
        <p:nvSpPr>
          <p:cNvPr id="4" name="Slide Number Placeholder 3">
            <a:extLst>
              <a:ext uri="{FF2B5EF4-FFF2-40B4-BE49-F238E27FC236}">
                <a16:creationId xmlns:a16="http://schemas.microsoft.com/office/drawing/2014/main" id="{D96FD946-3FC2-B44C-AA99-8C56D457C739}"/>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5" name="Picture 4">
            <a:extLst>
              <a:ext uri="{FF2B5EF4-FFF2-40B4-BE49-F238E27FC236}">
                <a16:creationId xmlns:a16="http://schemas.microsoft.com/office/drawing/2014/main" id="{8564F304-E443-75A5-68AB-C239915E3105}"/>
              </a:ext>
            </a:extLst>
          </p:cNvPr>
          <p:cNvPicPr>
            <a:picLocks noChangeAspect="1"/>
          </p:cNvPicPr>
          <p:nvPr/>
        </p:nvPicPr>
        <p:blipFill>
          <a:blip r:embed="rId2"/>
          <a:stretch>
            <a:fillRect/>
          </a:stretch>
        </p:blipFill>
        <p:spPr>
          <a:xfrm>
            <a:off x="0" y="936134"/>
            <a:ext cx="12192000" cy="4985732"/>
          </a:xfrm>
          <a:prstGeom prst="rect">
            <a:avLst/>
          </a:prstGeom>
        </p:spPr>
      </p:pic>
    </p:spTree>
    <p:extLst>
      <p:ext uri="{BB962C8B-B14F-4D97-AF65-F5344CB8AC3E}">
        <p14:creationId xmlns:p14="http://schemas.microsoft.com/office/powerpoint/2010/main" val="24160008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16558</TotalTime>
  <Words>2910</Words>
  <Application>Microsoft Macintosh PowerPoint</Application>
  <PresentationFormat>Widescreen</PresentationFormat>
  <Paragraphs>481</Paragraphs>
  <Slides>79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Courier New</vt:lpstr>
      <vt:lpstr>FreightSans Pro</vt:lpstr>
      <vt:lpstr>PT Serif</vt:lpstr>
      <vt:lpstr>Custom Design</vt:lpstr>
      <vt:lpstr>PowerPoint Presentation</vt:lpstr>
      <vt:lpstr> National Economic Education Delegation</vt:lpstr>
      <vt:lpstr>Who Are We?</vt:lpstr>
      <vt:lpstr>Where Are We?</vt:lpstr>
      <vt:lpstr> Available NEED Topics Include:</vt:lpstr>
      <vt:lpstr> Course Outline</vt:lpstr>
      <vt:lpstr>International Comparison: Health Spending</vt:lpstr>
      <vt:lpstr>The Federal Debt is Becoming A Problem</vt:lpstr>
      <vt:lpstr>Trade Deficits and Exchange Rates</vt:lpstr>
      <vt:lpstr>Submitting Questions</vt:lpstr>
      <vt:lpstr>PowerPoint Presentation</vt:lpstr>
      <vt:lpstr>Credits and Disclaimer</vt:lpstr>
      <vt:lpstr>Outline</vt:lpstr>
      <vt:lpstr>The U.S. Economy</vt:lpstr>
      <vt:lpstr>Some Basic Statistics, April 2023</vt:lpstr>
      <vt:lpstr>U.S. Economy in Global Perspective</vt:lpstr>
      <vt:lpstr> Composition of the U.S. Economy: GDP</vt:lpstr>
      <vt:lpstr> Composition of the U.S. Economy: Employment</vt:lpstr>
      <vt:lpstr> Composition of the Payne Economy: Employment</vt:lpstr>
      <vt:lpstr>Economic Indicators</vt:lpstr>
      <vt:lpstr>Headline: July 28, 2022</vt:lpstr>
      <vt:lpstr>GDP: Quarterly Growth</vt:lpstr>
      <vt:lpstr>GDP Trajectory: Pandemic Plunge!</vt:lpstr>
      <vt:lpstr>“Accounting” for GDP</vt:lpstr>
      <vt:lpstr>A Note on Imports and GDP</vt:lpstr>
      <vt:lpstr> Composition of GDP</vt:lpstr>
      <vt:lpstr> Contribution to GDP Growth: Inventories</vt:lpstr>
      <vt:lpstr> Contribution to GDP Growth: Consumption</vt:lpstr>
      <vt:lpstr>Personal Consumption Expenditures</vt:lpstr>
      <vt:lpstr>Retail Sales Remain Elevated!</vt:lpstr>
      <vt:lpstr> Contributions to GDP: Government</vt:lpstr>
      <vt:lpstr>Industrial Production (Manuf, Util, Mining)</vt:lpstr>
      <vt:lpstr>Employment</vt:lpstr>
      <vt:lpstr>Monthly Changes in Nonfarm Employment</vt:lpstr>
      <vt:lpstr>Monthly Changes in Nonfarm Employment</vt:lpstr>
      <vt:lpstr>Employment Gap</vt:lpstr>
      <vt:lpstr>Where Have All the Workers Gone?</vt:lpstr>
      <vt:lpstr>Some Explanations</vt:lpstr>
      <vt:lpstr>How Are Things Where You Are?</vt:lpstr>
      <vt:lpstr>Inflation</vt:lpstr>
      <vt:lpstr>Inflation: Latest Figures</vt:lpstr>
      <vt:lpstr>Inflation in the Last 6 Months – Close to 3%!</vt:lpstr>
      <vt:lpstr>Inflation: Core Inflation is Stubbornly High</vt:lpstr>
      <vt:lpstr>PowerPoint Presentation</vt:lpstr>
      <vt:lpstr>Gas Prices: National Average at the Pump</vt:lpstr>
      <vt:lpstr>Inflation is Not just a U.S. Problem</vt:lpstr>
      <vt:lpstr>Supply Chains</vt:lpstr>
      <vt:lpstr>Import Price Inflation WAS High</vt:lpstr>
      <vt:lpstr>Two New Types of Inflation</vt:lpstr>
      <vt:lpstr>Corporations Have Pricing Power!</vt:lpstr>
      <vt:lpstr>My Thoughts on the Sources of Inflation </vt:lpstr>
      <vt:lpstr>What’s the Fed Doing About It?</vt:lpstr>
      <vt:lpstr>Federal Funds Rate – Recent Activity</vt:lpstr>
      <vt:lpstr>Raising the Federal Funds Rate</vt:lpstr>
      <vt:lpstr>Fed: Also Reducing its Asset Holdings</vt:lpstr>
      <vt:lpstr>Implications for Demand</vt:lpstr>
      <vt:lpstr>Treasuries</vt:lpstr>
      <vt:lpstr>Mortgage Rates</vt:lpstr>
      <vt:lpstr> Contributions to GDP: Residential Investment</vt:lpstr>
      <vt:lpstr> Home Prices and Housing Starts</vt:lpstr>
      <vt:lpstr> Home Prices … Depends on Where You Are</vt:lpstr>
      <vt:lpstr>Home Sales are Turning Around…Maybe</vt:lpstr>
      <vt:lpstr>What About the Banks?</vt:lpstr>
      <vt:lpstr>Banks…</vt:lpstr>
      <vt:lpstr>A Couple of Notes on the Banking Scare</vt:lpstr>
      <vt:lpstr>They May Present A Challenge to Growth</vt:lpstr>
      <vt:lpstr>Existential Threat: Coming This June!</vt:lpstr>
      <vt:lpstr>What is the Debt Ceiling?</vt:lpstr>
      <vt:lpstr>5 Things to Know about the Debt Ceiling</vt:lpstr>
      <vt:lpstr>How Bad Could It Be?</vt:lpstr>
      <vt:lpstr>Lessons from 1979 &amp; 2011</vt:lpstr>
      <vt:lpstr>An Estimate of the Potential Damage:</vt:lpstr>
      <vt:lpstr>Countdown to Default</vt:lpstr>
      <vt:lpstr>What Are the Available Options?</vt:lpstr>
      <vt:lpstr>Economics of the Options</vt:lpstr>
      <vt:lpstr>In Order to Solve the Problem…</vt:lpstr>
      <vt:lpstr>Takeaways</vt:lpstr>
      <vt:lpstr>The Federal Debt is Becoming A Problem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305</cp:revision>
  <cp:lastPrinted>2023-05-02T20:12:01Z</cp:lastPrinted>
  <dcterms:created xsi:type="dcterms:W3CDTF">2017-05-03T22:30:38Z</dcterms:created>
  <dcterms:modified xsi:type="dcterms:W3CDTF">2023-05-24T20:36:34Z</dcterms:modified>
</cp:coreProperties>
</file>