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5"/>
  </p:notesMasterIdLst>
  <p:sldIdLst>
    <p:sldId id="4306" r:id="rId2"/>
    <p:sldId id="328" r:id="rId3"/>
    <p:sldId id="434" r:id="rId4"/>
    <p:sldId id="435" r:id="rId5"/>
    <p:sldId id="4001" r:id="rId6"/>
    <p:sldId id="436" r:id="rId7"/>
    <p:sldId id="4101" r:id="rId8"/>
    <p:sldId id="4094" r:id="rId9"/>
    <p:sldId id="1631" r:id="rId10"/>
    <p:sldId id="4182" r:id="rId11"/>
    <p:sldId id="4142" r:id="rId12"/>
    <p:sldId id="363" r:id="rId13"/>
    <p:sldId id="1091" r:id="rId14"/>
    <p:sldId id="3943" r:id="rId15"/>
    <p:sldId id="4349" r:id="rId16"/>
    <p:sldId id="4002" r:id="rId17"/>
    <p:sldId id="4348" r:id="rId18"/>
    <p:sldId id="3982" r:id="rId19"/>
    <p:sldId id="4358" r:id="rId20"/>
    <p:sldId id="4347" r:id="rId21"/>
    <p:sldId id="4218" r:id="rId22"/>
    <p:sldId id="317" r:id="rId23"/>
    <p:sldId id="1184" r:id="rId24"/>
    <p:sldId id="3886" r:id="rId25"/>
    <p:sldId id="262" r:id="rId26"/>
    <p:sldId id="4217" r:id="rId27"/>
    <p:sldId id="340" r:id="rId28"/>
    <p:sldId id="1178" r:id="rId29"/>
    <p:sldId id="298" r:id="rId30"/>
    <p:sldId id="1189" r:id="rId31"/>
    <p:sldId id="4222" r:id="rId32"/>
    <p:sldId id="350" r:id="rId33"/>
    <p:sldId id="271" r:id="rId34"/>
    <p:sldId id="4378" r:id="rId35"/>
    <p:sldId id="272" r:id="rId36"/>
    <p:sldId id="4147" r:id="rId37"/>
    <p:sldId id="354" r:id="rId38"/>
    <p:sldId id="4073" r:id="rId39"/>
    <p:sldId id="278" r:id="rId40"/>
    <p:sldId id="342" r:id="rId41"/>
    <p:sldId id="332" r:id="rId42"/>
    <p:sldId id="333" r:id="rId43"/>
    <p:sldId id="4371" r:id="rId44"/>
    <p:sldId id="1173" r:id="rId45"/>
    <p:sldId id="4258" r:id="rId46"/>
    <p:sldId id="4316" r:id="rId47"/>
    <p:sldId id="4372" r:id="rId48"/>
    <p:sldId id="4357" r:id="rId49"/>
    <p:sldId id="4359" r:id="rId50"/>
    <p:sldId id="4373" r:id="rId51"/>
    <p:sldId id="4374" r:id="rId52"/>
    <p:sldId id="4344" r:id="rId53"/>
    <p:sldId id="4334" r:id="rId54"/>
    <p:sldId id="4336" r:id="rId55"/>
    <p:sldId id="4353" r:id="rId56"/>
    <p:sldId id="4337" r:id="rId57"/>
    <p:sldId id="4375" r:id="rId58"/>
    <p:sldId id="4063" r:id="rId59"/>
    <p:sldId id="360" r:id="rId60"/>
    <p:sldId id="4198" r:id="rId61"/>
    <p:sldId id="4225" r:id="rId62"/>
    <p:sldId id="4365" r:id="rId63"/>
    <p:sldId id="4062" r:id="rId64"/>
    <p:sldId id="4346" r:id="rId65"/>
    <p:sldId id="4012" r:id="rId66"/>
    <p:sldId id="4140" r:id="rId67"/>
    <p:sldId id="4362" r:id="rId68"/>
    <p:sldId id="4162" r:id="rId69"/>
    <p:sldId id="4007" r:id="rId70"/>
    <p:sldId id="4005" r:id="rId71"/>
    <p:sldId id="4190" r:id="rId72"/>
    <p:sldId id="4221" r:id="rId73"/>
    <p:sldId id="292" r:id="rId74"/>
    <p:sldId id="4370" r:id="rId75"/>
    <p:sldId id="4376" r:id="rId76"/>
    <p:sldId id="4216" r:id="rId77"/>
    <p:sldId id="293" r:id="rId78"/>
    <p:sldId id="290" r:id="rId79"/>
    <p:sldId id="4379" r:id="rId80"/>
    <p:sldId id="4377" r:id="rId81"/>
    <p:sldId id="4363" r:id="rId82"/>
    <p:sldId id="1197" r:id="rId83"/>
    <p:sldId id="4053"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7" autoAdjust="0"/>
    <p:restoredTop sz="94694"/>
  </p:normalViewPr>
  <p:slideViewPr>
    <p:cSldViewPr snapToGrid="0" snapToObjects="1">
      <p:cViewPr varScale="1">
        <p:scale>
          <a:sx n="121" d="100"/>
          <a:sy n="121" d="100"/>
        </p:scale>
        <p:origin x="632" y="176"/>
      </p:cViewPr>
      <p:guideLst>
        <p:guide orient="horz" pos="2160"/>
        <p:guide pos="3840"/>
      </p:guideLst>
    </p:cSldViewPr>
  </p:slideViewPr>
  <p:notesTextViewPr>
    <p:cViewPr>
      <p:scale>
        <a:sx n="3" d="2"/>
        <a:sy n="3" d="2"/>
      </p:scale>
      <p:origin x="0" y="0"/>
    </p:cViewPr>
  </p:notesTextViewPr>
  <p:sorterViewPr>
    <p:cViewPr>
      <p:scale>
        <a:sx n="200" d="100"/>
        <a:sy n="200"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vestopedia.com/insights/worlds-top-economies/#countries-by-gd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https://www.investopedia.com/insights/worlds-top-economies/#countries-by-gdp</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353895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2426551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2197835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4954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2497379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4026140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During expansions, job</a:t>
            </a:r>
            <a:r>
              <a:rPr lang="en-US" baseline="0" dirty="0"/>
              <a:t> openings rise.</a:t>
            </a:r>
          </a:p>
          <a:p>
            <a:pPr marL="228600" indent="-228600">
              <a:buAutoNum type="arabicParenBoth"/>
            </a:pPr>
            <a:r>
              <a:rPr lang="en-US" baseline="0" dirty="0"/>
              <a:t>Reinforces previous slide demonstrating higher separation and hiring rates during expansions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2282371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3649777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 expected during</a:t>
            </a:r>
            <a:r>
              <a:rPr lang="en-US" baseline="0" dirty="0"/>
              <a:t> periods of low unemployment (booms) – workers seek higher paying or better fitting positions (higher quit rate) while firms require more workers for higher production (lower layoff rate).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115168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416905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3ad46f3b3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3ad46f3b31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8066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Graph: </a:t>
            </a:r>
            <a:r>
              <a:rPr lang="en-US" b="1" baseline="0" dirty="0" err="1"/>
              <a:t>gdp_pot_grow.png</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Point: </a:t>
            </a:r>
            <a:r>
              <a:rPr lang="en-US" baseline="0" dirty="0"/>
              <a:t>From 1990 – 2007, average annual US GDP growth pre-crisis is 2.94%. However, post-crisis US GDP growth is 2.19% (0.75 percentage points lower). Why is has the recovery been sluggish?</a:t>
            </a:r>
          </a:p>
          <a:p>
            <a:pPr marL="0" indent="0">
              <a:buNone/>
            </a:pPr>
            <a:endParaRPr lang="en-US" dirty="0"/>
          </a:p>
          <a:p>
            <a:pPr marL="0" indent="0">
              <a:buNone/>
            </a:pPr>
            <a:r>
              <a:rPr lang="en-US" b="1" dirty="0"/>
              <a:t>Note: </a:t>
            </a:r>
            <a:r>
              <a:rPr lang="en-US" dirty="0"/>
              <a:t>At the</a:t>
            </a:r>
            <a:r>
              <a:rPr lang="en-US" baseline="0" dirty="0"/>
              <a:t> recession’s height, the gap between quarterly GDP growth and potential growth was 2.5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1161056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2069812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2726235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988889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 fed funds rate is the interest</a:t>
            </a:r>
            <a:r>
              <a:rPr lang="en-US" baseline="0" dirty="0"/>
              <a:t> rate on overnight loans between banks. Think of it as the baseline interest rate on which banks base all other interest rates (e.g. mortgage rates)</a:t>
            </a:r>
            <a:endParaRPr lang="en-US" dirty="0"/>
          </a:p>
          <a:p>
            <a:pPr marL="228600" indent="-228600">
              <a:buAutoNum type="arabicParenBoth"/>
            </a:pPr>
            <a:r>
              <a:rPr lang="en-US" dirty="0"/>
              <a:t>FOMC</a:t>
            </a:r>
            <a:r>
              <a:rPr lang="en-US" baseline="0" dirty="0"/>
              <a:t> lowers the fed funds rate during recessions and raises the fed funds rate during expansions</a:t>
            </a:r>
          </a:p>
          <a:p>
            <a:pPr marL="228600" indent="-228600">
              <a:buAutoNum type="arabicParenBoth"/>
            </a:pPr>
            <a:r>
              <a:rPr lang="en-US" dirty="0"/>
              <a:t>Fed funds rate peaked in the 1980s as then</a:t>
            </a:r>
            <a:r>
              <a:rPr lang="en-US" baseline="0" dirty="0"/>
              <a:t> Chairman Paul Volcker sought to reign in “run away” inflation of the 1970s; doing so resulted in a recession in the early 1980s.</a:t>
            </a:r>
          </a:p>
          <a:p>
            <a:pPr marL="228600" indent="-228600">
              <a:buAutoNum type="arabicParenBoth"/>
            </a:pPr>
            <a:r>
              <a:rPr lang="en-US" baseline="0" dirty="0"/>
              <a:t>Since the 2008-09 recession, the fed funds rate has been kept near zero. </a:t>
            </a:r>
          </a:p>
          <a:p>
            <a:pPr marL="228600" indent="-228600">
              <a:buAutoNum type="arabicParenBoth"/>
            </a:pPr>
            <a:r>
              <a:rPr lang="en-US" baseline="0" dirty="0"/>
              <a:t>During the 2008-09 recession, Federal Reserve turned to unconventional tools to influence longer term interest rates to further stimulate the economy - QE</a:t>
            </a:r>
          </a:p>
          <a:p>
            <a:pPr marL="0" indent="0">
              <a:buNone/>
            </a:pPr>
            <a:endParaRPr lang="en-US" dirty="0"/>
          </a:p>
          <a:p>
            <a:pPr marL="0" indent="0">
              <a:buNone/>
            </a:pPr>
            <a:r>
              <a:rPr lang="en-US" dirty="0" err="1"/>
              <a:t>FedFunds.png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73</a:t>
            </a:fld>
            <a:endParaRPr lang="en-US"/>
          </a:p>
        </p:txBody>
      </p:sp>
    </p:spTree>
    <p:extLst>
      <p:ext uri="{BB962C8B-B14F-4D97-AF65-F5344CB8AC3E}">
        <p14:creationId xmlns:p14="http://schemas.microsoft.com/office/powerpoint/2010/main" val="994800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a:t>treas_recent.png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375653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78</a:t>
            </a:fld>
            <a:endParaRPr lang="en-US"/>
          </a:p>
        </p:txBody>
      </p:sp>
    </p:spTree>
    <p:extLst>
      <p:ext uri="{BB962C8B-B14F-4D97-AF65-F5344CB8AC3E}">
        <p14:creationId xmlns:p14="http://schemas.microsoft.com/office/powerpoint/2010/main" val="2940598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3135913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436258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165294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baseline="0" dirty="0"/>
              <a:t>Graph: </a:t>
            </a:r>
            <a:r>
              <a:rPr lang="en-US" baseline="0" dirty="0" err="1"/>
              <a:t>RSAFT.png</a:t>
            </a:r>
            <a:r>
              <a:rPr lang="en-US" baseline="0" dirty="0"/>
              <a:t>  (slides_20.do)</a:t>
            </a:r>
          </a:p>
          <a:p>
            <a:pPr marL="228600" indent="-228600">
              <a:buAutoNum type="arabicParenBoth"/>
            </a:pPr>
            <a:endParaRPr lang="en-US" baseline="0" dirty="0"/>
          </a:p>
          <a:p>
            <a:pPr marL="228600" indent="-228600">
              <a:buAutoNum type="arabicParenBoth"/>
            </a:pPr>
            <a:r>
              <a:rPr lang="en-US" baseline="0" dirty="0"/>
              <a:t>Retail sales fells dramatically during the recession</a:t>
            </a:r>
          </a:p>
          <a:p>
            <a:pPr marL="228600" indent="-228600">
              <a:buAutoNum type="arabicParenBoth"/>
            </a:pPr>
            <a:r>
              <a:rPr lang="en-US" baseline="0" dirty="0"/>
              <a:t>Sales appear to be returning to forecasted trend; 7 billion 2018 USD gap</a:t>
            </a:r>
          </a:p>
          <a:p>
            <a:pPr marL="228600" indent="-228600">
              <a:buAutoNum type="arabicParenBoth"/>
            </a:pPr>
            <a:endParaRPr lang="en-US" baseline="0" dirty="0"/>
          </a:p>
          <a:p>
            <a:pPr marL="0" indent="0">
              <a:buNone/>
            </a:pPr>
            <a:r>
              <a:rPr lang="en-US" b="1" baseline="0" dirty="0"/>
              <a:t>Conclusion: </a:t>
            </a:r>
            <a:r>
              <a:rPr lang="en-US" b="0" baseline="0" dirty="0"/>
              <a:t>Retail sales do not appear to contribute to sluggish consumption growth.</a:t>
            </a:r>
          </a:p>
          <a:p>
            <a:pPr marL="0" indent="0">
              <a:buNone/>
            </a:pPr>
            <a:endParaRPr lang="en-US" b="0" baseline="0" dirty="0"/>
          </a:p>
          <a:p>
            <a:pPr marL="0" indent="0">
              <a:buNone/>
            </a:pPr>
            <a:r>
              <a:rPr lang="en-US" b="0" baseline="0" dirty="0"/>
              <a:t>Chart: </a:t>
            </a:r>
            <a:r>
              <a:rPr lang="en-US" b="0" baseline="0" dirty="0" err="1"/>
              <a:t>RSAFS.png</a:t>
            </a:r>
            <a:endParaRPr lang="en-US" b="1"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105928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3511131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78109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160914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3648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3"/>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4"/>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 id="2147483735" r:id="rId11"/>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file:////Volumes/Promise%20Pegasus/FileShare/NEED/LocalGraphs/National/gdp_shares.pn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file:////Volumes/Promise%20Pegasus/FileShare/NEED/LocalGraphs/National/emp_shares.pn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file:////Volumes/Promise%20Pegasus/FileShare/NEED/LocalGraphs/Counties/NM/Bernalillo/emp_shares.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pot_grow.p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QG.png"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Consumption.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YoY_recession.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RSAFS.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Debt/hhdebt_change_pandemic.png"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Private_Inv.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Residential.p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file:////Volumes/Promise%20Pegasus/FileShare/Presentations/Base_New/Charts/0.USGraphs/Housing/housing.png" TargetMode="External"/><Relationship Id="rId5" Type="http://schemas.openxmlformats.org/officeDocument/2006/relationships/image" Target="../media/image26.png"/><Relationship Id="rId4" Type="http://schemas.openxmlformats.org/officeDocument/2006/relationships/image" Target="file:////Volumes/Promise%20Pegasus/FileShare/Presentations/Base_New/Charts/0.USGraphs/Housing/homeprices_recession.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file:////Volumes/Promise%20Pegasus/FileShare/NEED/LocalGraphs/Counties/CA/Los_Angeles/Zhvi_AllHomes.png" TargetMode="External"/><Relationship Id="rId5" Type="http://schemas.openxmlformats.org/officeDocument/2006/relationships/image" Target="../media/image28.png"/><Relationship Id="rId4" Type="http://schemas.openxmlformats.org/officeDocument/2006/relationships/image" Target="file:////Volumes/Promise%20Pegasus/FileShare/NEED/LocalGraphs/Counties/NM/Bernalillo/Zhvi_AllHomes.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Government.p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INDPRO.png"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pn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recent.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pandemic.p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openings.p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SepHire.p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JOLTS/jolts_QuitsLayoffs.png"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HourlyWages_change_recent.pn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OVID.png"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file:////Volumes/Promise%20Pegasus/FileShare/NEED/LocalGraphs/Counties/NM/Bernalillo/laus_emp.png" TargetMode="External"/><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file:////Volumes/Promise%20Pegasus/FileShare/NEED/LocalGraphs/Counties/NM/Bernalillo/laus_lf.png" TargetMode="Externa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hyperlink" Target="https://fred.stlouisfed.org/graph/?g=TSfI"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cpi_veryrecent.p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asoline/nom_retailgas.png" TargetMode="Externa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file:////Volumes/Promise%20Pegasus/FileShare/Presentations/Base_New/Charts/0.USGraphs/Gasoline/retailgas.png" TargetMode="External"/><Relationship Id="rId4" Type="http://schemas.openxmlformats.org/officeDocument/2006/relationships/image" Target="../media/image53.png"/></Relationships>
</file>

<file path=ppt/slides/_rels/slide6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Fuel.png"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FoodDetail.png"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Goods_v_Services.png"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buildingcosts.png" TargetMode="External"/><Relationship Id="rId2" Type="http://schemas.openxmlformats.org/officeDocument/2006/relationships/image" Target="../media/image59.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Inflation/usedcars.png" TargetMode="External"/><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upplyChain/SupplyChainPressureIndex.png"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CorporateProfits/corporateprofits_recession.pn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_veryrecent.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file:////Users/Jon/NEED%20Dropbox/Presentations/Inequality/Programs/incshr.png"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PCELFE_PostpandemicFC.pn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nfl_exp.png"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FUNDS_LowerLimit.png"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Assets.png"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treas_recent.pn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Housing/mort_recent.png"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Housing/housing_sales_new.png" TargetMode="External"/><Relationship Id="rId2" Type="http://schemas.openxmlformats.org/officeDocument/2006/relationships/image" Target="../media/image71.png"/><Relationship Id="rId1" Type="http://schemas.openxmlformats.org/officeDocument/2006/relationships/slideLayout" Target="../slideLayouts/slideLayout4.xml"/><Relationship Id="rId5" Type="http://schemas.openxmlformats.org/officeDocument/2006/relationships/image" Target="file:////Volumes/Promise%20Pegasus/FileShare/Presentations/Base_New/Charts/0.USGraphs/Housing/Existing_Home_Sales.png" TargetMode="Externa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file:////Users/Jon/NEED%20Dropbox/Presentations/RacialWealth/Charts/wealthgap.pn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file:////Users/Jon/NEED%20Dropbox/Presentations/Inequality/Programs/incshr.png"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83.xml.rels><?xml version="1.0" encoding="UTF-8" standalone="yes"?>
<Relationships xmlns="http://schemas.openxmlformats.org/package/2006/relationships"><Relationship Id="rId2" Type="http://schemas.openxmlformats.org/officeDocument/2006/relationships/hyperlink" Target="http://www.needelegation.org/LocalGraphs"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Fall</a:t>
            </a:r>
            <a:r>
              <a:rPr lang="en-US" sz="3600" b="1" i="1" dirty="0"/>
              <a:t> 2022</a:t>
            </a:r>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University of New Mexico</a:t>
            </a:r>
          </a:p>
          <a:p>
            <a:pPr>
              <a:lnSpc>
                <a:spcPct val="100000"/>
              </a:lnSpc>
              <a:spcBef>
                <a:spcPts val="0"/>
              </a:spcBef>
            </a:pPr>
            <a:r>
              <a:rPr lang="en-US" sz="3100" dirty="0">
                <a:solidFill>
                  <a:schemeClr val="tx2"/>
                </a:solidFill>
              </a:rPr>
              <a:t>November, 2022</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1385401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endParaRPr lang="en-US" dirty="0"/>
          </a:p>
          <a:p>
            <a:r>
              <a:rPr lang="en-US" dirty="0"/>
              <a:t>We will do a verbal Q&amp;A once the material has been presented.</a:t>
            </a:r>
          </a:p>
          <a:p>
            <a:pPr lvl="1"/>
            <a:r>
              <a:rPr lang="en-US" dirty="0"/>
              <a:t>We can also do 5 minutes of verbal Q&amp;A following the break.</a:t>
            </a:r>
          </a:p>
          <a:p>
            <a:endParaRPr lang="en-US" dirty="0"/>
          </a:p>
          <a:p>
            <a:r>
              <a:rPr lang="en-US" dirty="0"/>
              <a:t>Slides will be available from the NEED website soon.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2947001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Economic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11</a:t>
            </a:fld>
            <a:endParaRPr lang="en-US" dirty="0"/>
          </a:p>
        </p:txBody>
      </p:sp>
      <p:sp>
        <p:nvSpPr>
          <p:cNvPr id="7" name="Subtitle 2">
            <a:extLst>
              <a:ext uri="{FF2B5EF4-FFF2-40B4-BE49-F238E27FC236}">
                <a16:creationId xmlns:a16="http://schemas.microsoft.com/office/drawing/2014/main" id="{9D2299F7-B118-F94E-8862-E4A57C984DB5}"/>
              </a:ext>
            </a:extLst>
          </p:cNvPr>
          <p:cNvSpPr txBox="1">
            <a:spLocks/>
          </p:cNvSpPr>
          <p:nvPr/>
        </p:nvSpPr>
        <p:spPr>
          <a:xfrm>
            <a:off x="1547649" y="4460328"/>
            <a:ext cx="9144000" cy="158878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NEED</a:t>
            </a:r>
          </a:p>
          <a:p>
            <a:pPr>
              <a:lnSpc>
                <a:spcPct val="100000"/>
              </a:lnSpc>
              <a:spcBef>
                <a:spcPts val="0"/>
              </a:spcBef>
            </a:pPr>
            <a:r>
              <a:rPr lang="en-US" sz="2200" dirty="0">
                <a:solidFill>
                  <a:schemeClr val="tx2"/>
                </a:solidFill>
              </a:rPr>
              <a:t>November 1, 2022</a:t>
            </a:r>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pic>
        <p:nvPicPr>
          <p:cNvPr id="1028" name="Picture 4" descr="Gas prices today: How much is gas in my state? How does it compare?">
            <a:extLst>
              <a:ext uri="{FF2B5EF4-FFF2-40B4-BE49-F238E27FC236}">
                <a16:creationId xmlns:a16="http://schemas.microsoft.com/office/drawing/2014/main" id="{7F20DA37-4CEF-4A34-9FE9-1020D78DA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9713" y="4340821"/>
            <a:ext cx="3574461" cy="2011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4CF4ED5-150E-4A95-92A6-9DF43EE48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1" y="0"/>
            <a:ext cx="2583018"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225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fontScale="92500" lnSpcReduction="20000"/>
          </a:bodyPr>
          <a:lstStyle/>
          <a:p>
            <a:r>
              <a:rPr lang="en-US" dirty="0"/>
              <a:t>This slide deck was authored by:</a:t>
            </a:r>
          </a:p>
          <a:p>
            <a:pPr lvl="1"/>
            <a:r>
              <a:rPr lang="en-US" dirty="0"/>
              <a:t>Jon </a:t>
            </a:r>
            <a:r>
              <a:rPr lang="en-US" dirty="0" err="1"/>
              <a:t>Haveman</a:t>
            </a:r>
            <a:r>
              <a:rPr lang="en-US" dirty="0"/>
              <a:t>, Executive Director of NEED</a:t>
            </a:r>
          </a:p>
          <a:p>
            <a:pPr lvl="1"/>
            <a:r>
              <a:rPr lang="en-US" dirty="0"/>
              <a:t>Allison </a:t>
            </a:r>
            <a:r>
              <a:rPr lang="en-US" dirty="0" err="1"/>
              <a:t>Roehling</a:t>
            </a:r>
            <a:r>
              <a:rPr lang="en-US" dirty="0"/>
              <a:t>, DePauw University</a:t>
            </a:r>
          </a:p>
          <a:p>
            <a:r>
              <a:rPr lang="en-US" dirty="0"/>
              <a:t>This slide deck was reviewed by:</a:t>
            </a:r>
          </a:p>
          <a:p>
            <a:pPr lvl="1"/>
            <a:r>
              <a:rPr lang="en-US" dirty="0"/>
              <a:t>Jeffrey Frankel, Harvard University</a:t>
            </a:r>
          </a:p>
          <a:p>
            <a:pPr lvl="1"/>
            <a:r>
              <a:rPr lang="en-US" dirty="0"/>
              <a:t>Scott Baier, Clemson University</a:t>
            </a:r>
          </a:p>
          <a:p>
            <a:pPr lvl="1"/>
            <a:r>
              <a:rPr lang="en-US" dirty="0"/>
              <a:t>Rob </a:t>
            </a:r>
            <a:r>
              <a:rPr lang="en-US" dirty="0" err="1"/>
              <a:t>Eyler</a:t>
            </a:r>
            <a:r>
              <a:rPr lang="en-US" dirty="0"/>
              <a:t>, Sonoma State University</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2898710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838200" y="1570730"/>
            <a:ext cx="10515600" cy="3330723"/>
          </a:xfrm>
        </p:spPr>
        <p:txBody>
          <a:bodyPr>
            <a:normAutofit fontScale="85000" lnSpcReduction="20000"/>
          </a:bodyPr>
          <a:lstStyle/>
          <a:p>
            <a:r>
              <a:rPr lang="en-US" dirty="0"/>
              <a:t>This slide deck was authored by:</a:t>
            </a:r>
          </a:p>
          <a:p>
            <a:pPr lvl="1"/>
            <a:r>
              <a:rPr lang="en-US" dirty="0"/>
              <a:t>Jon D. Haveman, NEED</a:t>
            </a:r>
          </a:p>
          <a:p>
            <a:pPr lvl="1"/>
            <a:r>
              <a:rPr lang="en-US" dirty="0"/>
              <a:t>Scott Baier, Clemson University</a:t>
            </a:r>
          </a:p>
          <a:p>
            <a:pPr lvl="1"/>
            <a:r>
              <a:rPr lang="en-US" dirty="0"/>
              <a:t>Geoffrey </a:t>
            </a:r>
            <a:r>
              <a:rPr lang="en-US" dirty="0" err="1"/>
              <a:t>Woglom</a:t>
            </a:r>
            <a:r>
              <a:rPr lang="en-US" dirty="0"/>
              <a:t>, Amherst College (Emeritus)</a:t>
            </a:r>
          </a:p>
          <a:p>
            <a:pPr lvl="1"/>
            <a:r>
              <a:rPr lang="en-US" dirty="0"/>
              <a:t>Brian </a:t>
            </a:r>
            <a:r>
              <a:rPr lang="en-US" dirty="0" err="1"/>
              <a:t>Dombeck</a:t>
            </a:r>
            <a:r>
              <a:rPr lang="en-US" dirty="0"/>
              <a:t>, Lewis &amp; Clark College</a:t>
            </a:r>
          </a:p>
          <a:p>
            <a:pPr lvl="1"/>
            <a:r>
              <a:rPr lang="en-US" dirty="0"/>
              <a:t>Doris </a:t>
            </a:r>
            <a:r>
              <a:rPr lang="en-US" dirty="0" err="1"/>
              <a:t>Geide</a:t>
            </a:r>
            <a:r>
              <a:rPr lang="en-US" dirty="0"/>
              <a:t>-Stevenson, Weber State</a:t>
            </a:r>
          </a:p>
          <a:p>
            <a:endParaRPr lang="en-US" dirty="0"/>
          </a:p>
          <a:p>
            <a:r>
              <a:rPr lang="en-US" dirty="0"/>
              <a:t>Disclaimer</a:t>
            </a:r>
          </a:p>
          <a:p>
            <a:pPr lvl="1"/>
            <a:r>
              <a:rPr lang="en-US" sz="1800" dirty="0"/>
              <a:t>NEED presentations are designed to be nonpartisan.</a:t>
            </a:r>
          </a:p>
          <a:p>
            <a:pPr lvl="1"/>
            <a:r>
              <a:rPr lang="en-US" sz="1800" dirty="0"/>
              <a:t>It is, however, inevitable that the presenter will be asked for and will provide their own views.</a:t>
            </a:r>
          </a:p>
          <a:p>
            <a:pPr lvl="1"/>
            <a:r>
              <a:rPr lang="en-US" sz="1800"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13</a:t>
            </a:fld>
            <a:endParaRPr lang="en-GB" dirty="0"/>
          </a:p>
        </p:txBody>
      </p:sp>
    </p:spTree>
    <p:extLst>
      <p:ext uri="{BB962C8B-B14F-4D97-AF65-F5344CB8AC3E}">
        <p14:creationId xmlns:p14="http://schemas.microsoft.com/office/powerpoint/2010/main" val="347204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E6F9-A980-2348-88F6-87696A437026}"/>
              </a:ext>
            </a:extLst>
          </p:cNvPr>
          <p:cNvSpPr>
            <a:spLocks noGrp="1"/>
          </p:cNvSpPr>
          <p:nvPr>
            <p:ph type="title"/>
          </p:nvPr>
        </p:nvSpPr>
        <p:spPr>
          <a:xfrm>
            <a:off x="745600" y="0"/>
            <a:ext cx="10515600" cy="1325563"/>
          </a:xfrm>
        </p:spPr>
        <p:txBody>
          <a:bodyPr/>
          <a:lstStyle/>
          <a:p>
            <a:r>
              <a:rPr lang="en-US" dirty="0">
                <a:solidFill>
                  <a:schemeClr val="bg1"/>
                </a:solidFill>
              </a:rPr>
              <a:t>Out</a:t>
            </a:r>
            <a:r>
              <a:rPr lang="en-US" dirty="0"/>
              <a:t>line</a:t>
            </a:r>
          </a:p>
        </p:txBody>
      </p:sp>
      <p:sp>
        <p:nvSpPr>
          <p:cNvPr id="3" name="Content Placeholder 2">
            <a:extLst>
              <a:ext uri="{FF2B5EF4-FFF2-40B4-BE49-F238E27FC236}">
                <a16:creationId xmlns:a16="http://schemas.microsoft.com/office/drawing/2014/main" id="{609E8607-FDD7-E740-A0B8-3B94245F7859}"/>
              </a:ext>
            </a:extLst>
          </p:cNvPr>
          <p:cNvSpPr>
            <a:spLocks noGrp="1"/>
          </p:cNvSpPr>
          <p:nvPr>
            <p:ph idx="1"/>
          </p:nvPr>
        </p:nvSpPr>
        <p:spPr>
          <a:xfrm>
            <a:off x="2814493" y="1602225"/>
            <a:ext cx="6563014" cy="4351338"/>
          </a:xfrm>
        </p:spPr>
        <p:txBody>
          <a:bodyPr>
            <a:normAutofit/>
          </a:bodyPr>
          <a:lstStyle/>
          <a:p>
            <a:r>
              <a:rPr lang="en-US" dirty="0"/>
              <a:t>About the U.S. Economy</a:t>
            </a:r>
          </a:p>
          <a:p>
            <a:r>
              <a:rPr lang="en-US" dirty="0"/>
              <a:t>Recession – The State of the US Economy</a:t>
            </a:r>
          </a:p>
          <a:p>
            <a:r>
              <a:rPr lang="en-US" dirty="0"/>
              <a:t>Global Comparisons</a:t>
            </a:r>
          </a:p>
          <a:p>
            <a:r>
              <a:rPr lang="en-US" dirty="0"/>
              <a:t>Inflation</a:t>
            </a:r>
          </a:p>
          <a:p>
            <a:r>
              <a:rPr lang="en-US" dirty="0"/>
              <a:t>Summary</a:t>
            </a:r>
          </a:p>
        </p:txBody>
      </p:sp>
      <p:sp>
        <p:nvSpPr>
          <p:cNvPr id="4" name="Slide Number Placeholder 3">
            <a:extLst>
              <a:ext uri="{FF2B5EF4-FFF2-40B4-BE49-F238E27FC236}">
                <a16:creationId xmlns:a16="http://schemas.microsoft.com/office/drawing/2014/main" id="{B99924DA-FE6F-254B-8EBF-5C58B48D45F1}"/>
              </a:ext>
            </a:extLst>
          </p:cNvPr>
          <p:cNvSpPr>
            <a:spLocks noGrp="1"/>
          </p:cNvSpPr>
          <p:nvPr>
            <p:ph type="sldNum" sz="quarter" idx="12"/>
          </p:nvPr>
        </p:nvSpPr>
        <p:spPr/>
        <p:txBody>
          <a:bodyPr/>
          <a:lstStyle/>
          <a:p>
            <a:fld id="{D9F085D5-EC86-4F6A-B501-C1359CB39116}" type="slidenum">
              <a:rPr lang="en-GB" smtClean="0"/>
              <a:t>14</a:t>
            </a:fld>
            <a:endParaRPr lang="en-GB" dirty="0"/>
          </a:p>
        </p:txBody>
      </p:sp>
    </p:spTree>
    <p:extLst>
      <p:ext uri="{BB962C8B-B14F-4D97-AF65-F5344CB8AC3E}">
        <p14:creationId xmlns:p14="http://schemas.microsoft.com/office/powerpoint/2010/main" val="955385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A9A-3C36-4643-A6DF-0C6CABDC8583}"/>
              </a:ext>
            </a:extLst>
          </p:cNvPr>
          <p:cNvSpPr>
            <a:spLocks noGrp="1"/>
          </p:cNvSpPr>
          <p:nvPr>
            <p:ph type="title"/>
          </p:nvPr>
        </p:nvSpPr>
        <p:spPr>
          <a:xfrm>
            <a:off x="1004456" y="0"/>
            <a:ext cx="10515600" cy="1325563"/>
          </a:xfrm>
        </p:spPr>
        <p:txBody>
          <a:bodyPr/>
          <a:lstStyle/>
          <a:p>
            <a:r>
              <a:rPr lang="en-US" dirty="0">
                <a:solidFill>
                  <a:schemeClr val="bg1"/>
                </a:solidFill>
              </a:rPr>
              <a:t>So</a:t>
            </a:r>
            <a:r>
              <a:rPr lang="en-US" dirty="0"/>
              <a:t>me Basic Statistics</a:t>
            </a:r>
          </a:p>
        </p:txBody>
      </p:sp>
      <p:graphicFrame>
        <p:nvGraphicFramePr>
          <p:cNvPr id="5" name="Table 5">
            <a:extLst>
              <a:ext uri="{FF2B5EF4-FFF2-40B4-BE49-F238E27FC236}">
                <a16:creationId xmlns:a16="http://schemas.microsoft.com/office/drawing/2014/main" id="{A1F32882-32CA-7F48-B318-EB2AC54163CE}"/>
              </a:ext>
            </a:extLst>
          </p:cNvPr>
          <p:cNvGraphicFramePr>
            <a:graphicFrameLocks noGrp="1"/>
          </p:cNvGraphicFramePr>
          <p:nvPr>
            <p:ph idx="1"/>
            <p:extLst>
              <p:ext uri="{D42A27DB-BD31-4B8C-83A1-F6EECF244321}">
                <p14:modId xmlns:p14="http://schemas.microsoft.com/office/powerpoint/2010/main" val="3671144126"/>
              </p:ext>
            </p:extLst>
          </p:nvPr>
        </p:nvGraphicFramePr>
        <p:xfrm>
          <a:off x="2342327" y="1096963"/>
          <a:ext cx="7839858" cy="4465112"/>
        </p:xfrm>
        <a:graphic>
          <a:graphicData uri="http://schemas.openxmlformats.org/drawingml/2006/table">
            <a:tbl>
              <a:tblPr firstRow="1" bandRow="1">
                <a:tableStyleId>{5C22544A-7EE6-4342-B048-85BDC9FD1C3A}</a:tableStyleId>
              </a:tblPr>
              <a:tblGrid>
                <a:gridCol w="4197248">
                  <a:extLst>
                    <a:ext uri="{9D8B030D-6E8A-4147-A177-3AD203B41FA5}">
                      <a16:colId xmlns:a16="http://schemas.microsoft.com/office/drawing/2014/main" val="1312289277"/>
                    </a:ext>
                  </a:extLst>
                </a:gridCol>
                <a:gridCol w="3642610">
                  <a:extLst>
                    <a:ext uri="{9D8B030D-6E8A-4147-A177-3AD203B41FA5}">
                      <a16:colId xmlns:a16="http://schemas.microsoft.com/office/drawing/2014/main" val="2451204267"/>
                    </a:ext>
                  </a:extLst>
                </a:gridCol>
              </a:tblGrid>
              <a:tr h="632887">
                <a:tc>
                  <a:txBody>
                    <a:bodyPr/>
                    <a:lstStyle/>
                    <a:p>
                      <a:r>
                        <a:rPr lang="en-US" sz="2400" dirty="0"/>
                        <a:t>Statistic:</a:t>
                      </a:r>
                    </a:p>
                  </a:txBody>
                  <a:tcPr anchor="b"/>
                </a:tc>
                <a:tc>
                  <a:txBody>
                    <a:bodyPr/>
                    <a:lstStyle/>
                    <a:p>
                      <a:pPr algn="ctr"/>
                      <a:r>
                        <a:rPr lang="en-US" sz="2400" dirty="0"/>
                        <a:t>Value</a:t>
                      </a:r>
                    </a:p>
                  </a:txBody>
                  <a:tcPr anchor="b"/>
                </a:tc>
                <a:extLst>
                  <a:ext uri="{0D108BD9-81ED-4DB2-BD59-A6C34878D82A}">
                    <a16:rowId xmlns:a16="http://schemas.microsoft.com/office/drawing/2014/main" val="4094460252"/>
                  </a:ext>
                </a:extLst>
              </a:tr>
              <a:tr h="632887">
                <a:tc>
                  <a:txBody>
                    <a:bodyPr/>
                    <a:lstStyle/>
                    <a:p>
                      <a:r>
                        <a:rPr lang="en-US" sz="2400" dirty="0"/>
                        <a:t>Population</a:t>
                      </a:r>
                    </a:p>
                  </a:txBody>
                  <a:tcPr anchor="ctr"/>
                </a:tc>
                <a:tc>
                  <a:txBody>
                    <a:bodyPr/>
                    <a:lstStyle/>
                    <a:p>
                      <a:pPr algn="ctr"/>
                      <a:r>
                        <a:rPr lang="en-US" sz="2400" dirty="0"/>
                        <a:t>333.2 Million</a:t>
                      </a:r>
                    </a:p>
                  </a:txBody>
                  <a:tcPr anchor="ctr"/>
                </a:tc>
                <a:extLst>
                  <a:ext uri="{0D108BD9-81ED-4DB2-BD59-A6C34878D82A}">
                    <a16:rowId xmlns:a16="http://schemas.microsoft.com/office/drawing/2014/main" val="2628399478"/>
                  </a:ext>
                </a:extLst>
              </a:tr>
              <a:tr h="632887">
                <a:tc>
                  <a:txBody>
                    <a:bodyPr/>
                    <a:lstStyle/>
                    <a:p>
                      <a:r>
                        <a:rPr lang="en-US" sz="2400" dirty="0"/>
                        <a:t>Labor Force</a:t>
                      </a:r>
                    </a:p>
                  </a:txBody>
                  <a:tcPr anchor="ctr"/>
                </a:tc>
                <a:tc>
                  <a:txBody>
                    <a:bodyPr/>
                    <a:lstStyle/>
                    <a:p>
                      <a:pPr algn="ctr"/>
                      <a:r>
                        <a:rPr lang="en-US" sz="2400" dirty="0"/>
                        <a:t>164.7 Million</a:t>
                      </a:r>
                    </a:p>
                  </a:txBody>
                  <a:tcPr anchor="ctr"/>
                </a:tc>
                <a:extLst>
                  <a:ext uri="{0D108BD9-81ED-4DB2-BD59-A6C34878D82A}">
                    <a16:rowId xmlns:a16="http://schemas.microsoft.com/office/drawing/2014/main" val="47377635"/>
                  </a:ext>
                </a:extLst>
              </a:tr>
              <a:tr h="632887">
                <a:tc>
                  <a:txBody>
                    <a:bodyPr/>
                    <a:lstStyle/>
                    <a:p>
                      <a:r>
                        <a:rPr lang="en-US" sz="2400" dirty="0"/>
                        <a:t>Employment</a:t>
                      </a:r>
                    </a:p>
                  </a:txBody>
                  <a:tcPr anchor="ctr"/>
                </a:tc>
                <a:tc>
                  <a:txBody>
                    <a:bodyPr/>
                    <a:lstStyle/>
                    <a:p>
                      <a:pPr algn="ctr"/>
                      <a:r>
                        <a:rPr lang="en-US" sz="2400" dirty="0"/>
                        <a:t>153.0 Million</a:t>
                      </a:r>
                    </a:p>
                  </a:txBody>
                  <a:tcPr anchor="ctr"/>
                </a:tc>
                <a:extLst>
                  <a:ext uri="{0D108BD9-81ED-4DB2-BD59-A6C34878D82A}">
                    <a16:rowId xmlns:a16="http://schemas.microsoft.com/office/drawing/2014/main" val="21105078"/>
                  </a:ext>
                </a:extLst>
              </a:tr>
              <a:tr h="686314">
                <a:tc>
                  <a:txBody>
                    <a:bodyPr/>
                    <a:lstStyle/>
                    <a:p>
                      <a:r>
                        <a:rPr lang="en-US" sz="2400" dirty="0"/>
                        <a:t>Gross Domestic Product (GDP)</a:t>
                      </a:r>
                    </a:p>
                  </a:txBody>
                  <a:tcPr anchor="ctr"/>
                </a:tc>
                <a:tc>
                  <a:txBody>
                    <a:bodyPr/>
                    <a:lstStyle/>
                    <a:p>
                      <a:pPr algn="ctr"/>
                      <a:r>
                        <a:rPr lang="en-US" sz="2400" dirty="0"/>
                        <a:t>$25.7 Trillion</a:t>
                      </a:r>
                    </a:p>
                  </a:txBody>
                  <a:tcPr anchor="ctr"/>
                </a:tc>
                <a:extLst>
                  <a:ext uri="{0D108BD9-81ED-4DB2-BD59-A6C34878D82A}">
                    <a16:rowId xmlns:a16="http://schemas.microsoft.com/office/drawing/2014/main" val="1709001420"/>
                  </a:ext>
                </a:extLst>
              </a:tr>
              <a:tr h="614363">
                <a:tc>
                  <a:txBody>
                    <a:bodyPr/>
                    <a:lstStyle/>
                    <a:p>
                      <a:r>
                        <a:rPr lang="en-US" sz="2400" dirty="0"/>
                        <a:t>Income per Capita</a:t>
                      </a:r>
                    </a:p>
                  </a:txBody>
                  <a:tcPr anchor="ctr"/>
                </a:tc>
                <a:tc>
                  <a:txBody>
                    <a:bodyPr/>
                    <a:lstStyle/>
                    <a:p>
                      <a:pPr algn="ctr"/>
                      <a:r>
                        <a:rPr lang="en-US" sz="2400" dirty="0"/>
                        <a:t>$65,769</a:t>
                      </a:r>
                    </a:p>
                  </a:txBody>
                  <a:tcPr anchor="ctr"/>
                </a:tc>
                <a:extLst>
                  <a:ext uri="{0D108BD9-81ED-4DB2-BD59-A6C34878D82A}">
                    <a16:rowId xmlns:a16="http://schemas.microsoft.com/office/drawing/2014/main" val="2239538101"/>
                  </a:ext>
                </a:extLst>
              </a:tr>
              <a:tr h="632887">
                <a:tc>
                  <a:txBody>
                    <a:bodyPr/>
                    <a:lstStyle/>
                    <a:p>
                      <a:r>
                        <a:rPr lang="en-US" sz="2400" dirty="0"/>
                        <a:t>Ave. Hourly Earnings</a:t>
                      </a:r>
                    </a:p>
                  </a:txBody>
                  <a:tcPr anchor="ctr"/>
                </a:tc>
                <a:tc>
                  <a:txBody>
                    <a:bodyPr/>
                    <a:lstStyle/>
                    <a:p>
                      <a:pPr algn="ctr"/>
                      <a:r>
                        <a:rPr lang="en-US" sz="2400" dirty="0"/>
                        <a:t>$32.46</a:t>
                      </a:r>
                    </a:p>
                  </a:txBody>
                  <a:tcPr anchor="ctr"/>
                </a:tc>
                <a:extLst>
                  <a:ext uri="{0D108BD9-81ED-4DB2-BD59-A6C34878D82A}">
                    <a16:rowId xmlns:a16="http://schemas.microsoft.com/office/drawing/2014/main" val="90563970"/>
                  </a:ext>
                </a:extLst>
              </a:tr>
            </a:tbl>
          </a:graphicData>
        </a:graphic>
      </p:graphicFrame>
      <p:sp>
        <p:nvSpPr>
          <p:cNvPr id="4" name="Slide Number Placeholder 3">
            <a:extLst>
              <a:ext uri="{FF2B5EF4-FFF2-40B4-BE49-F238E27FC236}">
                <a16:creationId xmlns:a16="http://schemas.microsoft.com/office/drawing/2014/main" id="{73250105-51EA-004E-ACC2-10F4529AFF06}"/>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6" name="TextBox 5">
            <a:extLst>
              <a:ext uri="{FF2B5EF4-FFF2-40B4-BE49-F238E27FC236}">
                <a16:creationId xmlns:a16="http://schemas.microsoft.com/office/drawing/2014/main" id="{3FC1F518-1D5D-EB4B-921B-42892DB98A70}"/>
              </a:ext>
            </a:extLst>
          </p:cNvPr>
          <p:cNvSpPr txBox="1"/>
          <p:nvPr/>
        </p:nvSpPr>
        <p:spPr>
          <a:xfrm>
            <a:off x="9417749" y="6441462"/>
            <a:ext cx="2102307" cy="307777"/>
          </a:xfrm>
          <a:prstGeom prst="rect">
            <a:avLst/>
          </a:prstGeom>
          <a:noFill/>
        </p:spPr>
        <p:txBody>
          <a:bodyPr wrap="none" rtlCol="0">
            <a:spAutoFit/>
          </a:bodyPr>
          <a:lstStyle/>
          <a:p>
            <a:r>
              <a:rPr lang="en-US" sz="1400" dirty="0"/>
              <a:t>Source: </a:t>
            </a:r>
            <a:r>
              <a:rPr lang="en-US" sz="1400" dirty="0" err="1"/>
              <a:t>fred.stlouisfed.org</a:t>
            </a:r>
            <a:endParaRPr lang="en-US" sz="1400" dirty="0"/>
          </a:p>
        </p:txBody>
      </p:sp>
    </p:spTree>
    <p:extLst>
      <p:ext uri="{BB962C8B-B14F-4D97-AF65-F5344CB8AC3E}">
        <p14:creationId xmlns:p14="http://schemas.microsoft.com/office/powerpoint/2010/main" val="328992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6306-E787-8C4F-BBB6-C58FB5637541}"/>
              </a:ext>
            </a:extLst>
          </p:cNvPr>
          <p:cNvSpPr>
            <a:spLocks noGrp="1"/>
          </p:cNvSpPr>
          <p:nvPr>
            <p:ph type="title"/>
          </p:nvPr>
        </p:nvSpPr>
        <p:spPr>
          <a:xfrm>
            <a:off x="722450" y="0"/>
            <a:ext cx="10515600" cy="1325563"/>
          </a:xfrm>
        </p:spPr>
        <p:txBody>
          <a:bodyPr/>
          <a:lstStyle/>
          <a:p>
            <a:r>
              <a:rPr lang="en-US" dirty="0">
                <a:solidFill>
                  <a:schemeClr val="bg1"/>
                </a:solidFill>
              </a:rPr>
              <a:t>U.S.</a:t>
            </a:r>
            <a:r>
              <a:rPr lang="en-US" dirty="0"/>
              <a:t> Economy in Global Perspective</a:t>
            </a:r>
          </a:p>
        </p:txBody>
      </p:sp>
      <p:sp>
        <p:nvSpPr>
          <p:cNvPr id="4" name="Slide Number Placeholder 3">
            <a:extLst>
              <a:ext uri="{FF2B5EF4-FFF2-40B4-BE49-F238E27FC236}">
                <a16:creationId xmlns:a16="http://schemas.microsoft.com/office/drawing/2014/main" id="{D88DC48F-C405-BA42-B876-B4DBBD174CCC}"/>
              </a:ext>
            </a:extLst>
          </p:cNvPr>
          <p:cNvSpPr>
            <a:spLocks noGrp="1"/>
          </p:cNvSpPr>
          <p:nvPr>
            <p:ph type="sldNum" sz="quarter" idx="12"/>
          </p:nvPr>
        </p:nvSpPr>
        <p:spPr/>
        <p:txBody>
          <a:bodyPr/>
          <a:lstStyle/>
          <a:p>
            <a:fld id="{D9F085D5-EC86-4F6A-B501-C1359CB39116}" type="slidenum">
              <a:rPr lang="en-GB" smtClean="0"/>
              <a:t>16</a:t>
            </a:fld>
            <a:endParaRPr lang="en-GB"/>
          </a:p>
        </p:txBody>
      </p:sp>
      <p:grpSp>
        <p:nvGrpSpPr>
          <p:cNvPr id="11" name="Group 10">
            <a:extLst>
              <a:ext uri="{FF2B5EF4-FFF2-40B4-BE49-F238E27FC236}">
                <a16:creationId xmlns:a16="http://schemas.microsoft.com/office/drawing/2014/main" id="{125A3588-7189-5A44-87E1-48F71AEFE0CC}"/>
              </a:ext>
            </a:extLst>
          </p:cNvPr>
          <p:cNvGrpSpPr/>
          <p:nvPr/>
        </p:nvGrpSpPr>
        <p:grpSpPr>
          <a:xfrm>
            <a:off x="632568" y="907379"/>
            <a:ext cx="11082666" cy="5458015"/>
            <a:chOff x="632568" y="907379"/>
            <a:chExt cx="11082666" cy="5458015"/>
          </a:xfrm>
        </p:grpSpPr>
        <p:pic>
          <p:nvPicPr>
            <p:cNvPr id="6" name="Picture 5">
              <a:extLst>
                <a:ext uri="{FF2B5EF4-FFF2-40B4-BE49-F238E27FC236}">
                  <a16:creationId xmlns:a16="http://schemas.microsoft.com/office/drawing/2014/main" id="{2D5E5678-4AC1-334D-A543-C44C300484CB}"/>
                </a:ext>
              </a:extLst>
            </p:cNvPr>
            <p:cNvPicPr>
              <a:picLocks noChangeAspect="1"/>
            </p:cNvPicPr>
            <p:nvPr/>
          </p:nvPicPr>
          <p:blipFill>
            <a:blip r:embed="rId3"/>
            <a:srcRect/>
            <a:stretch/>
          </p:blipFill>
          <p:spPr>
            <a:xfrm>
              <a:off x="5519088" y="907379"/>
              <a:ext cx="6196146" cy="5458015"/>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D47F4E6-D576-014D-8D3D-AB355C4550E9}"/>
                </a:ext>
              </a:extLst>
            </p:cNvPr>
            <p:cNvPicPr>
              <a:picLocks noChangeAspect="1"/>
            </p:cNvPicPr>
            <p:nvPr/>
          </p:nvPicPr>
          <p:blipFill>
            <a:blip r:embed="rId4"/>
            <a:stretch>
              <a:fillRect/>
            </a:stretch>
          </p:blipFill>
          <p:spPr>
            <a:xfrm>
              <a:off x="632568" y="4236121"/>
              <a:ext cx="5590761" cy="1714500"/>
            </a:xfrm>
            <a:prstGeom prst="rect">
              <a:avLst/>
            </a:prstGeom>
          </p:spPr>
        </p:pic>
      </p:grpSp>
      <p:sp>
        <p:nvSpPr>
          <p:cNvPr id="5" name="Rectangle 4">
            <a:extLst>
              <a:ext uri="{FF2B5EF4-FFF2-40B4-BE49-F238E27FC236}">
                <a16:creationId xmlns:a16="http://schemas.microsoft.com/office/drawing/2014/main" id="{00D4B8E3-2E9D-2D44-9A5C-B356C235199F}"/>
              </a:ext>
            </a:extLst>
          </p:cNvPr>
          <p:cNvSpPr/>
          <p:nvPr/>
        </p:nvSpPr>
        <p:spPr>
          <a:xfrm>
            <a:off x="476766" y="5404726"/>
            <a:ext cx="5795447" cy="545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03EE8C-02E6-294B-AC0E-D3DEEF5699D4}"/>
              </a:ext>
            </a:extLst>
          </p:cNvPr>
          <p:cNvSpPr txBox="1"/>
          <p:nvPr/>
        </p:nvSpPr>
        <p:spPr>
          <a:xfrm>
            <a:off x="838522" y="1450270"/>
            <a:ext cx="4318811" cy="2246769"/>
          </a:xfrm>
          <a:prstGeom prst="rect">
            <a:avLst/>
          </a:prstGeom>
          <a:noFill/>
        </p:spPr>
        <p:txBody>
          <a:bodyPr wrap="none" rtlCol="0">
            <a:spAutoFit/>
          </a:bodyPr>
          <a:lstStyle/>
          <a:p>
            <a:pPr algn="ctr"/>
            <a:r>
              <a:rPr lang="en-US" sz="2800" b="1" dirty="0"/>
              <a:t>U.S. Nominal GDP:  </a:t>
            </a:r>
          </a:p>
          <a:p>
            <a:pPr algn="ctr"/>
            <a:endParaRPr lang="en-US" sz="2800" b="1" dirty="0"/>
          </a:p>
          <a:p>
            <a:pPr algn="ctr"/>
            <a:r>
              <a:rPr lang="en-US" sz="2800" b="1" dirty="0"/>
              <a:t>$</a:t>
            </a:r>
            <a:r>
              <a:rPr lang="en-US" sz="2800" b="1" u="sng" dirty="0"/>
              <a:t>21.538 trillion</a:t>
            </a:r>
            <a:r>
              <a:rPr lang="en-US" sz="2800" b="1" dirty="0"/>
              <a:t> in 2019-Q4</a:t>
            </a:r>
          </a:p>
          <a:p>
            <a:pPr algn="ctr"/>
            <a:r>
              <a:rPr lang="en-US" sz="2800" b="1" dirty="0"/>
              <a:t>$</a:t>
            </a:r>
            <a:r>
              <a:rPr lang="en-US" sz="2800" b="1" u="sng" dirty="0"/>
              <a:t>19.637 trillion </a:t>
            </a:r>
            <a:r>
              <a:rPr lang="en-US" sz="2800" b="1" dirty="0"/>
              <a:t>in 2020-Q2</a:t>
            </a:r>
          </a:p>
          <a:p>
            <a:pPr algn="ctr"/>
            <a:r>
              <a:rPr lang="en-US" sz="2800" b="1" dirty="0"/>
              <a:t>$</a:t>
            </a:r>
            <a:r>
              <a:rPr lang="en-US" sz="2800" b="1" u="sng" dirty="0"/>
              <a:t>25.663 trillion </a:t>
            </a:r>
            <a:r>
              <a:rPr lang="en-US" sz="2800" b="1" dirty="0"/>
              <a:t>in 2022-Q3</a:t>
            </a:r>
          </a:p>
        </p:txBody>
      </p:sp>
    </p:spTree>
    <p:extLst>
      <p:ext uri="{BB962C8B-B14F-4D97-AF65-F5344CB8AC3E}">
        <p14:creationId xmlns:p14="http://schemas.microsoft.com/office/powerpoint/2010/main" val="5729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B741-D15D-9A4A-BF56-9B002E857EB8}"/>
              </a:ext>
            </a:extLst>
          </p:cNvPr>
          <p:cNvSpPr>
            <a:spLocks noGrp="1"/>
          </p:cNvSpPr>
          <p:nvPr>
            <p:ph type="title"/>
          </p:nvPr>
        </p:nvSpPr>
        <p:spPr>
          <a:xfrm>
            <a:off x="867075" y="0"/>
            <a:ext cx="10515600" cy="1325563"/>
          </a:xfrm>
        </p:spPr>
        <p:txBody>
          <a:bodyPr/>
          <a:lstStyle/>
          <a:p>
            <a:r>
              <a:rPr lang="en-US" dirty="0"/>
              <a:t> </a:t>
            </a:r>
            <a:r>
              <a:rPr lang="en-US" dirty="0">
                <a:solidFill>
                  <a:schemeClr val="bg1"/>
                </a:solidFill>
              </a:rPr>
              <a:t>Co</a:t>
            </a:r>
            <a:r>
              <a:rPr lang="en-US" dirty="0"/>
              <a:t>mposition of the U.S. Economy: 2020</a:t>
            </a:r>
          </a:p>
        </p:txBody>
      </p:sp>
      <p:pic>
        <p:nvPicPr>
          <p:cNvPr id="6" name="Content Placeholder 5">
            <a:extLst>
              <a:ext uri="{FF2B5EF4-FFF2-40B4-BE49-F238E27FC236}">
                <a16:creationId xmlns:a16="http://schemas.microsoft.com/office/drawing/2014/main" id="{0848E4B5-17A0-3346-9AE1-8493D9AAFE6E}"/>
              </a:ext>
            </a:extLst>
          </p:cNvPr>
          <p:cNvPicPr>
            <a:picLocks noGrp="1" noChangeAspect="1"/>
          </p:cNvPicPr>
          <p:nvPr>
            <p:ph idx="1"/>
          </p:nvPr>
        </p:nvPicPr>
        <p:blipFill>
          <a:blip r:embed="rId2" r:link="rId3"/>
          <a:srcRect/>
          <a:stretch>
            <a:fillRect/>
          </a:stretch>
        </p:blipFill>
        <p:spPr>
          <a:xfrm>
            <a:off x="1235982" y="1325563"/>
            <a:ext cx="9720036" cy="4860018"/>
          </a:xfrm>
        </p:spPr>
      </p:pic>
      <p:sp>
        <p:nvSpPr>
          <p:cNvPr id="4" name="Slide Number Placeholder 3">
            <a:extLst>
              <a:ext uri="{FF2B5EF4-FFF2-40B4-BE49-F238E27FC236}">
                <a16:creationId xmlns:a16="http://schemas.microsoft.com/office/drawing/2014/main" id="{F0A25374-7042-A740-9080-0386894829AB}"/>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3792108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01483" y="24808"/>
            <a:ext cx="10515600" cy="1325563"/>
          </a:xfrm>
        </p:spPr>
        <p:txBody>
          <a:bodyPr>
            <a:normAutofit/>
          </a:bodyPr>
          <a:lstStyle/>
          <a:p>
            <a:r>
              <a:rPr lang="en-US" sz="3800" dirty="0"/>
              <a:t> </a:t>
            </a:r>
            <a:r>
              <a:rPr lang="en-US" sz="3800" dirty="0">
                <a:solidFill>
                  <a:schemeClr val="bg1"/>
                </a:solidFill>
              </a:rPr>
              <a:t>Co</a:t>
            </a:r>
            <a:r>
              <a:rPr lang="en-US" sz="3800" dirty="0"/>
              <a:t>mposition of the U.S.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3" name="TextBox 2">
            <a:extLst>
              <a:ext uri="{FF2B5EF4-FFF2-40B4-BE49-F238E27FC236}">
                <a16:creationId xmlns:a16="http://schemas.microsoft.com/office/drawing/2014/main" id="{47CB8D33-371A-6D44-A892-CA1C7CE43137}"/>
              </a:ext>
            </a:extLst>
          </p:cNvPr>
          <p:cNvSpPr txBox="1"/>
          <p:nvPr/>
        </p:nvSpPr>
        <p:spPr>
          <a:xfrm>
            <a:off x="2193367" y="2016497"/>
            <a:ext cx="1970604" cy="646331"/>
          </a:xfrm>
          <a:prstGeom prst="rect">
            <a:avLst/>
          </a:prstGeom>
          <a:noFill/>
        </p:spPr>
        <p:txBody>
          <a:bodyPr wrap="none" rtlCol="0">
            <a:spAutoFit/>
          </a:bodyPr>
          <a:lstStyle/>
          <a:p>
            <a:r>
              <a:rPr lang="en-US" dirty="0"/>
              <a:t>Manufacturing</a:t>
            </a:r>
          </a:p>
          <a:p>
            <a:r>
              <a:rPr lang="en-US" dirty="0"/>
              <a:t>GDP Share = 10.6%</a:t>
            </a:r>
          </a:p>
        </p:txBody>
      </p:sp>
      <p:sp>
        <p:nvSpPr>
          <p:cNvPr id="6" name="TextBox 5">
            <a:extLst>
              <a:ext uri="{FF2B5EF4-FFF2-40B4-BE49-F238E27FC236}">
                <a16:creationId xmlns:a16="http://schemas.microsoft.com/office/drawing/2014/main" id="{44FCA95A-4835-5946-8CBF-6063282B9EB8}"/>
              </a:ext>
            </a:extLst>
          </p:cNvPr>
          <p:cNvSpPr txBox="1"/>
          <p:nvPr/>
        </p:nvSpPr>
        <p:spPr>
          <a:xfrm>
            <a:off x="7257738" y="2016497"/>
            <a:ext cx="2528449" cy="369332"/>
          </a:xfrm>
          <a:prstGeom prst="rect">
            <a:avLst/>
          </a:prstGeom>
          <a:noFill/>
        </p:spPr>
        <p:txBody>
          <a:bodyPr wrap="none" rtlCol="0">
            <a:spAutoFit/>
          </a:bodyPr>
          <a:lstStyle/>
          <a:p>
            <a:r>
              <a:rPr lang="en-US" dirty="0"/>
              <a:t>Health GDP Share = 7.7%</a:t>
            </a:r>
          </a:p>
        </p:txBody>
      </p:sp>
      <p:cxnSp>
        <p:nvCxnSpPr>
          <p:cNvPr id="8" name="Straight Connector 7">
            <a:extLst>
              <a:ext uri="{FF2B5EF4-FFF2-40B4-BE49-F238E27FC236}">
                <a16:creationId xmlns:a16="http://schemas.microsoft.com/office/drawing/2014/main" id="{BF30A952-DB98-514F-9A89-DDE8D236A6D6}"/>
              </a:ext>
            </a:extLst>
          </p:cNvPr>
          <p:cNvCxnSpPr>
            <a:cxnSpLocks/>
          </p:cNvCxnSpPr>
          <p:nvPr/>
        </p:nvCxnSpPr>
        <p:spPr>
          <a:xfrm>
            <a:off x="2578308" y="2662828"/>
            <a:ext cx="0" cy="455126"/>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1853A1-9522-9B43-AB68-BC0CEEF63C3B}"/>
              </a:ext>
            </a:extLst>
          </p:cNvPr>
          <p:cNvCxnSpPr>
            <a:cxnSpLocks/>
          </p:cNvCxnSpPr>
          <p:nvPr/>
        </p:nvCxnSpPr>
        <p:spPr>
          <a:xfrm>
            <a:off x="8994098" y="2385829"/>
            <a:ext cx="792089" cy="276999"/>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186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576D-1642-394B-8562-5124CE15A7BC}"/>
              </a:ext>
            </a:extLst>
          </p:cNvPr>
          <p:cNvSpPr>
            <a:spLocks noGrp="1"/>
          </p:cNvSpPr>
          <p:nvPr>
            <p:ph type="title"/>
          </p:nvPr>
        </p:nvSpPr>
        <p:spPr>
          <a:xfrm>
            <a:off x="854529" y="0"/>
            <a:ext cx="10515600" cy="1325563"/>
          </a:xfrm>
        </p:spPr>
        <p:txBody>
          <a:bodyPr/>
          <a:lstStyle/>
          <a:p>
            <a:r>
              <a:rPr lang="en-US" dirty="0">
                <a:solidFill>
                  <a:schemeClr val="bg1"/>
                </a:solidFill>
              </a:rPr>
              <a:t>Em</a:t>
            </a:r>
            <a:r>
              <a:rPr lang="en-US" dirty="0"/>
              <a:t>ployment in Bernalillo County</a:t>
            </a:r>
          </a:p>
        </p:txBody>
      </p:sp>
      <p:pic>
        <p:nvPicPr>
          <p:cNvPr id="6" name="Content Placeholder 5">
            <a:extLst>
              <a:ext uri="{FF2B5EF4-FFF2-40B4-BE49-F238E27FC236}">
                <a16:creationId xmlns:a16="http://schemas.microsoft.com/office/drawing/2014/main" id="{2C747B5E-A1F7-154E-B04A-11EC5CBCDE41}"/>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511F1469-2894-E140-9B86-AC4ADF93C6F1}"/>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7" name="TextBox 6">
            <a:extLst>
              <a:ext uri="{FF2B5EF4-FFF2-40B4-BE49-F238E27FC236}">
                <a16:creationId xmlns:a16="http://schemas.microsoft.com/office/drawing/2014/main" id="{D6D53132-7FE9-1147-8B0A-3B21EE77893A}"/>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1052344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t>
            </a:r>
            <a:r>
              <a:rPr lang="en-US">
                <a:solidFill>
                  <a:schemeClr val="tx1"/>
                </a:solidFill>
                <a:latin typeface="Calibri" panose="020F0502020204030204" pitchFamily="34" charset="0"/>
                <a:cs typeface="Calibri" panose="020F0502020204030204" pitchFamily="34" charset="0"/>
              </a:rPr>
              <a:t>a vast </a:t>
            </a:r>
            <a:r>
              <a:rPr lang="en-US" dirty="0">
                <a:solidFill>
                  <a:schemeClr val="tx1"/>
                </a:solidFill>
                <a:latin typeface="Calibri" panose="020F0502020204030204" pitchFamily="34" charset="0"/>
                <a:cs typeface="Calibri" panose="020F0502020204030204" pitchFamily="34" charset="0"/>
              </a:rPr>
              <a:t>network of professional economists to promote understanding of the economics of policy issues in the United States.</a:t>
            </a:r>
          </a:p>
          <a:p>
            <a:pPr lvl="1"/>
            <a:endParaRPr lang="en-US" dirty="0"/>
          </a:p>
          <a:p>
            <a:r>
              <a:rPr lang="en-US" dirty="0"/>
              <a:t>NEED Presentations</a:t>
            </a:r>
          </a:p>
          <a:p>
            <a:pPr lvl="1"/>
            <a:r>
              <a:rPr lang="en-US" dirty="0"/>
              <a:t>Are </a:t>
            </a:r>
            <a:r>
              <a:rPr lang="en-US" b="1" dirty="0"/>
              <a:t>nonpartisan</a:t>
            </a:r>
            <a:r>
              <a:rPr lang="en-US" dirty="0"/>
              <a:t> and are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3254432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2133-B8F4-E444-8925-B85C9CDCE971}"/>
              </a:ext>
            </a:extLst>
          </p:cNvPr>
          <p:cNvSpPr>
            <a:spLocks noGrp="1"/>
          </p:cNvSpPr>
          <p:nvPr>
            <p:ph type="title"/>
          </p:nvPr>
        </p:nvSpPr>
        <p:spPr/>
        <p:txBody>
          <a:bodyPr/>
          <a:lstStyle/>
          <a:p>
            <a:r>
              <a:rPr lang="en-US" dirty="0"/>
              <a:t>Recession(?)</a:t>
            </a:r>
          </a:p>
        </p:txBody>
      </p:sp>
      <p:sp>
        <p:nvSpPr>
          <p:cNvPr id="3" name="Text Placeholder 2">
            <a:extLst>
              <a:ext uri="{FF2B5EF4-FFF2-40B4-BE49-F238E27FC236}">
                <a16:creationId xmlns:a16="http://schemas.microsoft.com/office/drawing/2014/main" id="{74E7F2E2-CDBB-454D-8411-7DB79FE3E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2C103-F7D3-4943-ABEE-FF90027BF6F5}"/>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3103023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C2E73-5658-FE48-B187-7A8757314A4C}"/>
              </a:ext>
            </a:extLst>
          </p:cNvPr>
          <p:cNvSpPr>
            <a:spLocks noGrp="1"/>
          </p:cNvSpPr>
          <p:nvPr>
            <p:ph type="title"/>
          </p:nvPr>
        </p:nvSpPr>
        <p:spPr>
          <a:xfrm>
            <a:off x="710877" y="0"/>
            <a:ext cx="10515600" cy="1325563"/>
          </a:xfrm>
        </p:spPr>
        <p:txBody>
          <a:bodyPr/>
          <a:lstStyle/>
          <a:p>
            <a:r>
              <a:rPr lang="en-US" dirty="0">
                <a:solidFill>
                  <a:schemeClr val="bg1"/>
                </a:solidFill>
              </a:rPr>
              <a:t>Hea</a:t>
            </a:r>
            <a:r>
              <a:rPr lang="en-US" dirty="0"/>
              <a:t>dline:</a:t>
            </a:r>
          </a:p>
        </p:txBody>
      </p:sp>
      <p:sp>
        <p:nvSpPr>
          <p:cNvPr id="4" name="Slide Number Placeholder 3">
            <a:extLst>
              <a:ext uri="{FF2B5EF4-FFF2-40B4-BE49-F238E27FC236}">
                <a16:creationId xmlns:a16="http://schemas.microsoft.com/office/drawing/2014/main" id="{3A8F0EE6-CFA7-0542-BB2D-BE935D166EC6}"/>
              </a:ext>
            </a:extLst>
          </p:cNvPr>
          <p:cNvSpPr>
            <a:spLocks noGrp="1"/>
          </p:cNvSpPr>
          <p:nvPr>
            <p:ph type="sldNum" sz="quarter" idx="12"/>
          </p:nvPr>
        </p:nvSpPr>
        <p:spPr/>
        <p:txBody>
          <a:bodyPr/>
          <a:lstStyle/>
          <a:p>
            <a:fld id="{D9F085D5-EC86-4F6A-B501-C1359CB39116}" type="slidenum">
              <a:rPr lang="en-GB" smtClean="0"/>
              <a:t>21</a:t>
            </a:fld>
            <a:endParaRPr lang="en-GB"/>
          </a:p>
        </p:txBody>
      </p:sp>
      <p:pic>
        <p:nvPicPr>
          <p:cNvPr id="5" name="Picture 4">
            <a:extLst>
              <a:ext uri="{FF2B5EF4-FFF2-40B4-BE49-F238E27FC236}">
                <a16:creationId xmlns:a16="http://schemas.microsoft.com/office/drawing/2014/main" id="{EFDAC8DE-55E7-8242-BAB4-B6C69AFC3BDA}"/>
              </a:ext>
            </a:extLst>
          </p:cNvPr>
          <p:cNvPicPr>
            <a:picLocks noChangeAspect="1"/>
          </p:cNvPicPr>
          <p:nvPr/>
        </p:nvPicPr>
        <p:blipFill>
          <a:blip r:embed="rId2"/>
          <a:stretch>
            <a:fillRect/>
          </a:stretch>
        </p:blipFill>
        <p:spPr>
          <a:xfrm>
            <a:off x="3100513" y="1631712"/>
            <a:ext cx="5990974" cy="3671887"/>
          </a:xfrm>
          <a:prstGeom prst="rect">
            <a:avLst/>
          </a:prstGeom>
        </p:spPr>
      </p:pic>
    </p:spTree>
    <p:extLst>
      <p:ext uri="{BB962C8B-B14F-4D97-AF65-F5344CB8AC3E}">
        <p14:creationId xmlns:p14="http://schemas.microsoft.com/office/powerpoint/2010/main" val="1187092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75271" y="0"/>
            <a:ext cx="10515600" cy="1325563"/>
          </a:xfrm>
        </p:spPr>
        <p:txBody>
          <a:bodyPr/>
          <a:lstStyle/>
          <a:p>
            <a:r>
              <a:rPr lang="en-US" dirty="0">
                <a:solidFill>
                  <a:schemeClr val="bg1"/>
                </a:solidFill>
              </a:rPr>
              <a:t>GD</a:t>
            </a:r>
            <a:r>
              <a:rPr lang="en-US" dirty="0"/>
              <a:t>P: Quarterly Growth</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8" name="Content Placeholder 7">
            <a:extLst>
              <a:ext uri="{FF2B5EF4-FFF2-40B4-BE49-F238E27FC236}">
                <a16:creationId xmlns:a16="http://schemas.microsoft.com/office/drawing/2014/main" id="{823A3308-D906-5147-B47A-A7F3A6636337}"/>
              </a:ext>
            </a:extLst>
          </p:cNvPr>
          <p:cNvPicPr>
            <a:picLocks noGrp="1" noChangeAspect="1"/>
          </p:cNvPicPr>
          <p:nvPr>
            <p:ph idx="1"/>
          </p:nvPr>
        </p:nvPicPr>
        <p:blipFill>
          <a:blip r:embed="rId3" r:link="rId4"/>
          <a:srcRect/>
          <a:stretch>
            <a:fillRect/>
          </a:stretch>
        </p:blipFill>
        <p:spPr>
          <a:xfrm>
            <a:off x="946150" y="1080376"/>
            <a:ext cx="10299700" cy="5149850"/>
          </a:xfrm>
        </p:spPr>
      </p:pic>
    </p:spTree>
    <p:extLst>
      <p:ext uri="{BB962C8B-B14F-4D97-AF65-F5344CB8AC3E}">
        <p14:creationId xmlns:p14="http://schemas.microsoft.com/office/powerpoint/2010/main" val="2561679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GD</a:t>
            </a:r>
            <a:r>
              <a:rPr lang="en-US" dirty="0"/>
              <a:t>P During the Pandemic: Annual Growth</a:t>
            </a:r>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1169814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EED9167-0C90-0249-AC37-95007AA09B07}"/>
              </a:ext>
            </a:extLst>
          </p:cNvPr>
          <p:cNvPicPr>
            <a:picLocks noGrp="1" noChangeAspect="1"/>
          </p:cNvPicPr>
          <p:nvPr>
            <p:ph idx="1"/>
          </p:nvPr>
        </p:nvPicPr>
        <p:blipFill>
          <a:blip r:embed="rId2" r:link="rId3"/>
          <a:srcRect/>
          <a:stretch>
            <a:fillRect/>
          </a:stretch>
        </p:blipFill>
        <p:spPr>
          <a:xfrm>
            <a:off x="867384" y="1088877"/>
            <a:ext cx="10282698" cy="5141349"/>
          </a:xfrm>
        </p:spPr>
      </p:pic>
      <p:sp>
        <p:nvSpPr>
          <p:cNvPr id="2" name="Title 1">
            <a:extLst>
              <a:ext uri="{FF2B5EF4-FFF2-40B4-BE49-F238E27FC236}">
                <a16:creationId xmlns:a16="http://schemas.microsoft.com/office/drawing/2014/main" id="{80C4BD39-2117-415E-A656-F9F391A090A3}"/>
              </a:ext>
            </a:extLst>
          </p:cNvPr>
          <p:cNvSpPr>
            <a:spLocks noGrp="1"/>
          </p:cNvSpPr>
          <p:nvPr>
            <p:ph type="title"/>
          </p:nvPr>
        </p:nvSpPr>
        <p:spPr>
          <a:xfrm>
            <a:off x="867384" y="0"/>
            <a:ext cx="10515600" cy="1325563"/>
          </a:xfrm>
        </p:spPr>
        <p:txBody>
          <a:bodyPr/>
          <a:lstStyle/>
          <a:p>
            <a:r>
              <a:rPr lang="en-US" dirty="0">
                <a:solidFill>
                  <a:schemeClr val="bg1"/>
                </a:solidFill>
              </a:rPr>
              <a:t>GD</a:t>
            </a:r>
            <a:r>
              <a:rPr lang="en-US" dirty="0"/>
              <a:t>P Trajectory: Pandemic Plunge!</a:t>
            </a:r>
          </a:p>
        </p:txBody>
      </p:sp>
      <p:sp>
        <p:nvSpPr>
          <p:cNvPr id="4" name="Slide Number Placeholder 3">
            <a:extLst>
              <a:ext uri="{FF2B5EF4-FFF2-40B4-BE49-F238E27FC236}">
                <a16:creationId xmlns:a16="http://schemas.microsoft.com/office/drawing/2014/main" id="{48C952D9-4526-4892-AD54-F2C1EC1381AA}"/>
              </a:ext>
            </a:extLst>
          </p:cNvPr>
          <p:cNvSpPr>
            <a:spLocks noGrp="1"/>
          </p:cNvSpPr>
          <p:nvPr>
            <p:ph type="sldNum" sz="quarter" idx="12"/>
          </p:nvPr>
        </p:nvSpPr>
        <p:spPr/>
        <p:txBody>
          <a:bodyPr/>
          <a:lstStyle/>
          <a:p>
            <a:fld id="{D9F085D5-EC86-4F6A-B501-C1359CB39116}" type="slidenum">
              <a:rPr lang="en-GB" smtClean="0"/>
              <a:t>24</a:t>
            </a:fld>
            <a:endParaRPr lang="en-GB" dirty="0"/>
          </a:p>
        </p:txBody>
      </p:sp>
      <p:sp>
        <p:nvSpPr>
          <p:cNvPr id="11" name="TextBox 10">
            <a:extLst>
              <a:ext uri="{FF2B5EF4-FFF2-40B4-BE49-F238E27FC236}">
                <a16:creationId xmlns:a16="http://schemas.microsoft.com/office/drawing/2014/main" id="{7F2B28F7-D760-44C1-A506-2B4A4A778A45}"/>
              </a:ext>
            </a:extLst>
          </p:cNvPr>
          <p:cNvSpPr txBox="1"/>
          <p:nvPr/>
        </p:nvSpPr>
        <p:spPr>
          <a:xfrm>
            <a:off x="6635393" y="3429000"/>
            <a:ext cx="4149837" cy="1015663"/>
          </a:xfrm>
          <a:prstGeom prst="rect">
            <a:avLst/>
          </a:prstGeom>
          <a:noFill/>
        </p:spPr>
        <p:txBody>
          <a:bodyPr wrap="square" rtlCol="0">
            <a:spAutoFit/>
          </a:bodyPr>
          <a:lstStyle/>
          <a:p>
            <a:r>
              <a:rPr lang="en-US" sz="2000" dirty="0">
                <a:solidFill>
                  <a:srgbClr val="7030A0"/>
                </a:solidFill>
              </a:rPr>
              <a:t>GDP is:</a:t>
            </a:r>
          </a:p>
          <a:p>
            <a:pPr marL="342900" indent="-342900">
              <a:buFontTx/>
              <a:buChar char="-"/>
            </a:pPr>
            <a:r>
              <a:rPr lang="en-US" sz="2000" dirty="0">
                <a:solidFill>
                  <a:srgbClr val="7030A0"/>
                </a:solidFill>
              </a:rPr>
              <a:t>$0.4 Trillion below 2019 forecast.</a:t>
            </a:r>
          </a:p>
          <a:p>
            <a:pPr marL="342900" indent="-342900">
              <a:buFontTx/>
              <a:buChar char="-"/>
            </a:pPr>
            <a:r>
              <a:rPr lang="en-US" sz="2000" dirty="0">
                <a:solidFill>
                  <a:srgbClr val="7030A0"/>
                </a:solidFill>
              </a:rPr>
              <a:t>$1.0 Trillion ABOVE 2019-Q4 level.</a:t>
            </a:r>
          </a:p>
        </p:txBody>
      </p:sp>
    </p:spTree>
    <p:extLst>
      <p:ext uri="{BB962C8B-B14F-4D97-AF65-F5344CB8AC3E}">
        <p14:creationId xmlns:p14="http://schemas.microsoft.com/office/powerpoint/2010/main" val="4159326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a:xfrm>
            <a:off x="796160" y="0"/>
            <a:ext cx="10515600" cy="1325563"/>
          </a:xfrm>
        </p:spPr>
        <p:txBody>
          <a:bodyPr/>
          <a:lstStyle/>
          <a:p>
            <a:r>
              <a:rPr lang="en-US" dirty="0">
                <a:solidFill>
                  <a:schemeClr val="bg1"/>
                </a:solidFill>
              </a:rPr>
              <a:t>Wh</a:t>
            </a:r>
            <a:r>
              <a:rPr lang="en-US" dirty="0"/>
              <a:t>at “Accounted” for the Decline in Q1 &amp; Q2?</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drive GDP growth. </a:t>
            </a:r>
          </a:p>
          <a:p>
            <a:pPr lvl="1"/>
            <a:r>
              <a:rPr lang="en-US" dirty="0"/>
              <a:t>GDP is the sum of four categories of spending:</a:t>
            </a:r>
          </a:p>
          <a:p>
            <a:pPr lvl="2"/>
            <a:r>
              <a:rPr lang="en-US" dirty="0"/>
              <a:t>Consumption </a:t>
            </a:r>
          </a:p>
          <a:p>
            <a:pPr lvl="2"/>
            <a:r>
              <a:rPr lang="en-US" dirty="0"/>
              <a:t>Investment – housing/business/inventories</a:t>
            </a:r>
          </a:p>
          <a:p>
            <a:pPr lvl="2"/>
            <a:r>
              <a:rPr lang="en-US" dirty="0"/>
              <a:t>Government spending </a:t>
            </a:r>
          </a:p>
          <a:p>
            <a:pPr lvl="2"/>
            <a:r>
              <a:rPr lang="en-US" dirty="0"/>
              <a:t>Net Exports: Exports – Imports</a:t>
            </a:r>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3750738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CC9EE-5B2A-6F42-8817-4CDAFD44A88D}"/>
              </a:ext>
            </a:extLst>
          </p:cNvPr>
          <p:cNvSpPr>
            <a:spLocks noGrp="1"/>
          </p:cNvSpPr>
          <p:nvPr>
            <p:ph type="title"/>
          </p:nvPr>
        </p:nvSpPr>
        <p:spPr>
          <a:xfrm>
            <a:off x="778375" y="0"/>
            <a:ext cx="10515600" cy="1325563"/>
          </a:xfrm>
        </p:spPr>
        <p:txBody>
          <a:bodyPr/>
          <a:lstStyle/>
          <a:p>
            <a:r>
              <a:rPr lang="en-US" dirty="0">
                <a:solidFill>
                  <a:schemeClr val="bg1"/>
                </a:solidFill>
              </a:rPr>
              <a:t>Rec</a:t>
            </a:r>
            <a:r>
              <a:rPr lang="en-US" dirty="0"/>
              <a:t>ession?  Two Quarters….</a:t>
            </a:r>
          </a:p>
        </p:txBody>
      </p:sp>
      <p:sp>
        <p:nvSpPr>
          <p:cNvPr id="3" name="Content Placeholder 2">
            <a:extLst>
              <a:ext uri="{FF2B5EF4-FFF2-40B4-BE49-F238E27FC236}">
                <a16:creationId xmlns:a16="http://schemas.microsoft.com/office/drawing/2014/main" id="{4D44FDB6-13A2-1245-9DA2-74A0B9831BEF}"/>
              </a:ext>
            </a:extLst>
          </p:cNvPr>
          <p:cNvSpPr>
            <a:spLocks noGrp="1"/>
          </p:cNvSpPr>
          <p:nvPr>
            <p:ph idx="1"/>
          </p:nvPr>
        </p:nvSpPr>
        <p:spPr/>
        <p:txBody>
          <a:bodyPr/>
          <a:lstStyle/>
          <a:p>
            <a:r>
              <a:rPr lang="en-US" dirty="0"/>
              <a:t>Depends on what is driving the drop.</a:t>
            </a:r>
          </a:p>
          <a:p>
            <a:pPr lvl="1"/>
            <a:r>
              <a:rPr lang="en-US" dirty="0"/>
              <a:t>Inventories</a:t>
            </a:r>
          </a:p>
          <a:p>
            <a:pPr lvl="1"/>
            <a:r>
              <a:rPr lang="en-US" dirty="0"/>
              <a:t>Housing</a:t>
            </a:r>
          </a:p>
          <a:p>
            <a:pPr lvl="1"/>
            <a:r>
              <a:rPr lang="en-US" dirty="0"/>
              <a:t>Government spending</a:t>
            </a:r>
          </a:p>
          <a:p>
            <a:r>
              <a:rPr lang="en-US" dirty="0"/>
              <a:t>Consumer spending is still ok.</a:t>
            </a:r>
          </a:p>
          <a:p>
            <a:r>
              <a:rPr lang="en-US" dirty="0"/>
              <a:t>Employment growth is solid.</a:t>
            </a:r>
          </a:p>
          <a:p>
            <a:r>
              <a:rPr lang="en-US" dirty="0"/>
              <a:t>Other indicators are still ok.</a:t>
            </a:r>
          </a:p>
        </p:txBody>
      </p:sp>
      <p:sp>
        <p:nvSpPr>
          <p:cNvPr id="4" name="Slide Number Placeholder 3">
            <a:extLst>
              <a:ext uri="{FF2B5EF4-FFF2-40B4-BE49-F238E27FC236}">
                <a16:creationId xmlns:a16="http://schemas.microsoft.com/office/drawing/2014/main" id="{199975B5-EFF8-FF40-81FA-6F7EE10790D0}"/>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597297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Consumption</a:t>
            </a:r>
          </a:p>
        </p:txBody>
      </p:sp>
      <p:sp>
        <p:nvSpPr>
          <p:cNvPr id="4" name="Slide Number Placeholder 3"/>
          <p:cNvSpPr>
            <a:spLocks noGrp="1"/>
          </p:cNvSpPr>
          <p:nvPr>
            <p:ph type="sldNum" sz="quarter" idx="12"/>
          </p:nvPr>
        </p:nvSpPr>
        <p:spPr/>
        <p:txBody>
          <a:bodyPr/>
          <a:lstStyle/>
          <a:p>
            <a:fld id="{D9F085D5-EC86-4F6A-B501-C1359CB39116}" type="slidenum">
              <a:rPr lang="en-GB" smtClean="0"/>
              <a:t>27</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9" cy="5030994"/>
          </a:xfrm>
        </p:spPr>
      </p:pic>
    </p:spTree>
    <p:extLst>
      <p:ext uri="{BB962C8B-B14F-4D97-AF65-F5344CB8AC3E}">
        <p14:creationId xmlns:p14="http://schemas.microsoft.com/office/powerpoint/2010/main" val="806008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3" name="TextBox 2">
            <a:extLst>
              <a:ext uri="{FF2B5EF4-FFF2-40B4-BE49-F238E27FC236}">
                <a16:creationId xmlns:a16="http://schemas.microsoft.com/office/drawing/2014/main" id="{73A6E2D9-8557-5445-99F2-417C5419555B}"/>
              </a:ext>
            </a:extLst>
          </p:cNvPr>
          <p:cNvSpPr txBox="1"/>
          <p:nvPr/>
        </p:nvSpPr>
        <p:spPr>
          <a:xfrm>
            <a:off x="8657346" y="3740995"/>
            <a:ext cx="1271502" cy="461665"/>
          </a:xfrm>
          <a:prstGeom prst="rect">
            <a:avLst/>
          </a:prstGeom>
          <a:solidFill>
            <a:schemeClr val="bg1"/>
          </a:solidFill>
        </p:spPr>
        <p:txBody>
          <a:bodyPr wrap="none" rtlCol="0">
            <a:spAutoFit/>
          </a:bodyPr>
          <a:lstStyle/>
          <a:p>
            <a:r>
              <a:rPr lang="en-US" sz="2400" dirty="0"/>
              <a:t>Trouble?</a:t>
            </a:r>
          </a:p>
        </p:txBody>
      </p:sp>
    </p:spTree>
    <p:extLst>
      <p:ext uri="{BB962C8B-B14F-4D97-AF65-F5344CB8AC3E}">
        <p14:creationId xmlns:p14="http://schemas.microsoft.com/office/powerpoint/2010/main" val="918003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7D67C-CE3E-B043-8A0A-08CF94DB4E9E}"/>
              </a:ext>
            </a:extLst>
          </p:cNvPr>
          <p:cNvSpPr>
            <a:spLocks noGrp="1"/>
          </p:cNvSpPr>
          <p:nvPr>
            <p:ph type="title"/>
          </p:nvPr>
        </p:nvSpPr>
        <p:spPr>
          <a:xfrm>
            <a:off x="817180" y="0"/>
            <a:ext cx="10515600" cy="1325563"/>
          </a:xfrm>
        </p:spPr>
        <p:txBody>
          <a:bodyPr/>
          <a:lstStyle/>
          <a:p>
            <a:r>
              <a:rPr lang="en-US" dirty="0">
                <a:solidFill>
                  <a:schemeClr val="bg1"/>
                </a:solidFill>
              </a:rPr>
              <a:t>Ret</a:t>
            </a:r>
            <a:r>
              <a:rPr lang="en-US" dirty="0"/>
              <a:t>ail Sales</a:t>
            </a:r>
          </a:p>
        </p:txBody>
      </p:sp>
      <p:sp>
        <p:nvSpPr>
          <p:cNvPr id="4" name="Slide Number Placeholder 3">
            <a:extLst>
              <a:ext uri="{FF2B5EF4-FFF2-40B4-BE49-F238E27FC236}">
                <a16:creationId xmlns:a16="http://schemas.microsoft.com/office/drawing/2014/main" id="{1A8D2105-5E2B-D944-965C-5F4893774128}"/>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29</a:t>
            </a:fld>
            <a:endParaRPr lang="en-GB"/>
          </a:p>
        </p:txBody>
      </p:sp>
      <p:pic>
        <p:nvPicPr>
          <p:cNvPr id="7" name="Content Placeholder 6">
            <a:extLst>
              <a:ext uri="{FF2B5EF4-FFF2-40B4-BE49-F238E27FC236}">
                <a16:creationId xmlns:a16="http://schemas.microsoft.com/office/drawing/2014/main" id="{C4732B31-3F16-574F-9A98-47BD4CE033B6}"/>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224789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269920"/>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3 Nobel Prize Winners</a:t>
            </a:r>
          </a:p>
          <a:p>
            <a:pPr lvl="2"/>
            <a:r>
              <a:rPr lang="en-US" dirty="0" err="1"/>
              <a:t>Akerlof</a:t>
            </a:r>
            <a:r>
              <a:rPr lang="en-US" dirty="0"/>
              <a:t>, Smith, </a:t>
            </a:r>
            <a:r>
              <a:rPr lang="en-US" dirty="0" err="1"/>
              <a:t>Maskin</a:t>
            </a:r>
            <a:endParaRPr lang="en-US" dirty="0"/>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49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2878469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89C2-28F9-BD44-8098-9C58DBEAA6C5}"/>
              </a:ext>
            </a:extLst>
          </p:cNvPr>
          <p:cNvSpPr>
            <a:spLocks noGrp="1"/>
          </p:cNvSpPr>
          <p:nvPr>
            <p:ph type="title"/>
          </p:nvPr>
        </p:nvSpPr>
        <p:spPr>
          <a:xfrm>
            <a:off x="919225" y="0"/>
            <a:ext cx="10515600" cy="1325563"/>
          </a:xfrm>
        </p:spPr>
        <p:txBody>
          <a:bodyPr>
            <a:normAutofit/>
          </a:bodyPr>
          <a:lstStyle/>
          <a:p>
            <a:r>
              <a:rPr lang="en-US" sz="3800" dirty="0">
                <a:solidFill>
                  <a:schemeClr val="bg1"/>
                </a:solidFill>
              </a:rPr>
              <a:t>Ho</a:t>
            </a:r>
            <a:r>
              <a:rPr lang="en-US" sz="3800" dirty="0"/>
              <a:t>usehold Debt: Change During the Pandemic</a:t>
            </a:r>
          </a:p>
        </p:txBody>
      </p:sp>
      <p:sp>
        <p:nvSpPr>
          <p:cNvPr id="4" name="Slide Number Placeholder 3">
            <a:extLst>
              <a:ext uri="{FF2B5EF4-FFF2-40B4-BE49-F238E27FC236}">
                <a16:creationId xmlns:a16="http://schemas.microsoft.com/office/drawing/2014/main" id="{7AE299C5-3FCC-5A44-8DD9-6C872EEE7FF3}"/>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7" name="Content Placeholder 6">
            <a:extLst>
              <a:ext uri="{FF2B5EF4-FFF2-40B4-BE49-F238E27FC236}">
                <a16:creationId xmlns:a16="http://schemas.microsoft.com/office/drawing/2014/main" id="{D5307010-1584-9A40-B1E9-D2352A752C88}"/>
              </a:ext>
            </a:extLst>
          </p:cNvPr>
          <p:cNvPicPr>
            <a:picLocks noGrp="1" noChangeAspect="1"/>
          </p:cNvPicPr>
          <p:nvPr>
            <p:ph idx="1"/>
          </p:nvPr>
        </p:nvPicPr>
        <p:blipFill>
          <a:blip r:embed="rId2" r:link="rId3"/>
          <a:srcRect/>
          <a:stretch>
            <a:fillRect/>
          </a:stretch>
        </p:blipFill>
        <p:spPr>
          <a:xfrm>
            <a:off x="1214375" y="1201026"/>
            <a:ext cx="10058400" cy="5029200"/>
          </a:xfrm>
        </p:spPr>
      </p:pic>
    </p:spTree>
    <p:extLst>
      <p:ext uri="{BB962C8B-B14F-4D97-AF65-F5344CB8AC3E}">
        <p14:creationId xmlns:p14="http://schemas.microsoft.com/office/powerpoint/2010/main" val="3935746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Inventories</a:t>
            </a:r>
          </a:p>
        </p:txBody>
      </p:sp>
      <p:sp>
        <p:nvSpPr>
          <p:cNvPr id="4" name="Slide Number Placeholder 3"/>
          <p:cNvSpPr>
            <a:spLocks noGrp="1"/>
          </p:cNvSpPr>
          <p:nvPr>
            <p:ph type="sldNum" sz="quarter" idx="12"/>
          </p:nvPr>
        </p:nvSpPr>
        <p:spPr/>
        <p:txBody>
          <a:bodyPr/>
          <a:lstStyle/>
          <a:p>
            <a:fld id="{D9F085D5-EC86-4F6A-B501-C1359CB39116}" type="slidenum">
              <a:rPr lang="en-GB" smtClean="0"/>
              <a:t>31</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8" cy="5030994"/>
          </a:xfrm>
        </p:spPr>
      </p:pic>
      <p:sp>
        <p:nvSpPr>
          <p:cNvPr id="3" name="Rectangle 2">
            <a:extLst>
              <a:ext uri="{FF2B5EF4-FFF2-40B4-BE49-F238E27FC236}">
                <a16:creationId xmlns:a16="http://schemas.microsoft.com/office/drawing/2014/main" id="{BFE3782F-4718-5844-9221-9DCEE51FE5CC}"/>
              </a:ext>
            </a:extLst>
          </p:cNvPr>
          <p:cNvSpPr/>
          <p:nvPr/>
        </p:nvSpPr>
        <p:spPr>
          <a:xfrm>
            <a:off x="9889588" y="2236763"/>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013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Residential Investment</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32</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E1D49E36-1AF3-1042-8158-1AA161274C27}"/>
              </a:ext>
            </a:extLst>
          </p:cNvPr>
          <p:cNvSpPr/>
          <p:nvPr/>
        </p:nvSpPr>
        <p:spPr>
          <a:xfrm>
            <a:off x="9889588" y="2563333"/>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886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and Housing Starts</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3" r:link="rId4"/>
          <a:srcRect/>
          <a:stretch>
            <a:fillRect/>
          </a:stretch>
        </p:blipFill>
        <p:spPr>
          <a:xfrm>
            <a:off x="340399" y="1507919"/>
            <a:ext cx="5749267" cy="383098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096001" y="1500604"/>
            <a:ext cx="5771223" cy="3845611"/>
          </a:xfrm>
          <a:prstGeom prst="rect">
            <a:avLst/>
          </a:prstGeom>
        </p:spPr>
      </p:pic>
    </p:spTree>
    <p:extLst>
      <p:ext uri="{BB962C8B-B14F-4D97-AF65-F5344CB8AC3E}">
        <p14:creationId xmlns:p14="http://schemas.microsoft.com/office/powerpoint/2010/main" val="1922593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 Depends on Where You Are</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3" r:link="rId4"/>
          <a:srcRect/>
          <a:stretch>
            <a:fillRect/>
          </a:stretch>
        </p:blipFill>
        <p:spPr>
          <a:xfrm>
            <a:off x="577309" y="1507919"/>
            <a:ext cx="5275447" cy="383098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5" r:link="rId6"/>
          <a:srcRect/>
          <a:stretch>
            <a:fillRect/>
          </a:stretch>
        </p:blipFill>
        <p:spPr>
          <a:xfrm>
            <a:off x="6333815" y="1500604"/>
            <a:ext cx="5295595" cy="3845611"/>
          </a:xfrm>
          <a:prstGeom prst="rect">
            <a:avLst/>
          </a:prstGeom>
        </p:spPr>
      </p:pic>
    </p:spTree>
    <p:extLst>
      <p:ext uri="{BB962C8B-B14F-4D97-AF65-F5344CB8AC3E}">
        <p14:creationId xmlns:p14="http://schemas.microsoft.com/office/powerpoint/2010/main" val="675746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35</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CD1F5A91-3A71-0A42-B4DD-2D81DAC41220}"/>
              </a:ext>
            </a:extLst>
          </p:cNvPr>
          <p:cNvSpPr/>
          <p:nvPr/>
        </p:nvSpPr>
        <p:spPr>
          <a:xfrm>
            <a:off x="9889588" y="2311086"/>
            <a:ext cx="942535" cy="10832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51166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1F3-3360-784A-BFFF-A5813789BDBB}"/>
              </a:ext>
            </a:extLst>
          </p:cNvPr>
          <p:cNvSpPr>
            <a:spLocks noGrp="1"/>
          </p:cNvSpPr>
          <p:nvPr>
            <p:ph type="title"/>
          </p:nvPr>
        </p:nvSpPr>
        <p:spPr>
          <a:xfrm>
            <a:off x="846940" y="31530"/>
            <a:ext cx="10515600" cy="1325563"/>
          </a:xfrm>
        </p:spPr>
        <p:txBody>
          <a:bodyPr/>
          <a:lstStyle/>
          <a:p>
            <a:r>
              <a:rPr lang="en-US" dirty="0">
                <a:solidFill>
                  <a:schemeClr val="bg1"/>
                </a:solidFill>
              </a:rPr>
              <a:t>Ind</a:t>
            </a:r>
            <a:r>
              <a:rPr lang="en-US" dirty="0"/>
              <a:t>ustrial Production (</a:t>
            </a:r>
            <a:r>
              <a:rPr lang="en-US" dirty="0" err="1"/>
              <a:t>Manuf</a:t>
            </a:r>
            <a:r>
              <a:rPr lang="en-US" dirty="0"/>
              <a:t>, Util, Mining)</a:t>
            </a:r>
          </a:p>
        </p:txBody>
      </p:sp>
      <p:pic>
        <p:nvPicPr>
          <p:cNvPr id="6" name="Content Placeholder 5" descr="Chart, line chart&#10;&#10;Description automatically generated">
            <a:extLst>
              <a:ext uri="{FF2B5EF4-FFF2-40B4-BE49-F238E27FC236}">
                <a16:creationId xmlns:a16="http://schemas.microsoft.com/office/drawing/2014/main" id="{07581432-9301-3D48-A570-7F5B244217B1}"/>
              </a:ext>
            </a:extLst>
          </p:cNvPr>
          <p:cNvPicPr>
            <a:picLocks noGrp="1" noChangeAspect="1"/>
          </p:cNvPicPr>
          <p:nvPr>
            <p:ph idx="1"/>
          </p:nvPr>
        </p:nvPicPr>
        <p:blipFill>
          <a:blip r:embed="rId2" r:link="rId3"/>
          <a:stretch>
            <a:fillRect/>
          </a:stretch>
        </p:blipFill>
        <p:spPr>
          <a:xfrm>
            <a:off x="1295400" y="1201026"/>
            <a:ext cx="10058400" cy="5029200"/>
          </a:xfrm>
        </p:spPr>
      </p:pic>
      <p:sp>
        <p:nvSpPr>
          <p:cNvPr id="4" name="Slide Number Placeholder 3">
            <a:extLst>
              <a:ext uri="{FF2B5EF4-FFF2-40B4-BE49-F238E27FC236}">
                <a16:creationId xmlns:a16="http://schemas.microsoft.com/office/drawing/2014/main" id="{3342A491-EB7B-E64A-B8E4-309882B79610}"/>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1038086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950"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3557500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322"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
        <p:nvSpPr>
          <p:cNvPr id="3" name="TextBox 2">
            <a:extLst>
              <a:ext uri="{FF2B5EF4-FFF2-40B4-BE49-F238E27FC236}">
                <a16:creationId xmlns:a16="http://schemas.microsoft.com/office/drawing/2014/main" id="{D4DC8EA9-8691-8542-8EE8-2504701EDF7B}"/>
              </a:ext>
            </a:extLst>
          </p:cNvPr>
          <p:cNvSpPr txBox="1"/>
          <p:nvPr/>
        </p:nvSpPr>
        <p:spPr>
          <a:xfrm>
            <a:off x="8550829" y="1848254"/>
            <a:ext cx="2093522" cy="646331"/>
          </a:xfrm>
          <a:prstGeom prst="rect">
            <a:avLst/>
          </a:prstGeom>
          <a:noFill/>
        </p:spPr>
        <p:txBody>
          <a:bodyPr wrap="none" rtlCol="0">
            <a:spAutoFit/>
          </a:bodyPr>
          <a:lstStyle/>
          <a:p>
            <a:r>
              <a:rPr lang="en-US" dirty="0"/>
              <a:t>August: 	    315,000</a:t>
            </a:r>
          </a:p>
          <a:p>
            <a:r>
              <a:rPr lang="en-US" dirty="0"/>
              <a:t>September: 263,000</a:t>
            </a:r>
          </a:p>
        </p:txBody>
      </p:sp>
    </p:spTree>
    <p:extLst>
      <p:ext uri="{BB962C8B-B14F-4D97-AF65-F5344CB8AC3E}">
        <p14:creationId xmlns:p14="http://schemas.microsoft.com/office/powerpoint/2010/main" val="2916954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11BA220B-7EE2-9043-A729-4472610F60DF}"/>
              </a:ext>
            </a:extLst>
          </p:cNvPr>
          <p:cNvSpPr txBox="1"/>
          <p:nvPr/>
        </p:nvSpPr>
        <p:spPr>
          <a:xfrm>
            <a:off x="6293567" y="3346294"/>
            <a:ext cx="4488733" cy="738664"/>
          </a:xfrm>
          <a:prstGeom prst="rect">
            <a:avLst/>
          </a:prstGeom>
          <a:solidFill>
            <a:schemeClr val="bg1"/>
          </a:solidFill>
        </p:spPr>
        <p:txBody>
          <a:bodyPr wrap="square" rtlCol="0">
            <a:spAutoFit/>
          </a:bodyPr>
          <a:lstStyle/>
          <a:p>
            <a:r>
              <a:rPr lang="en-US" sz="2100" dirty="0"/>
              <a:t>0.5 Million ABOVE February, 2020.</a:t>
            </a:r>
          </a:p>
          <a:p>
            <a:r>
              <a:rPr lang="en-US" sz="2100" dirty="0"/>
              <a:t>6.3 Million below where we should be.</a:t>
            </a:r>
          </a:p>
        </p:txBody>
      </p:sp>
    </p:spTree>
    <p:extLst>
      <p:ext uri="{BB962C8B-B14F-4D97-AF65-F5344CB8AC3E}">
        <p14:creationId xmlns:p14="http://schemas.microsoft.com/office/powerpoint/2010/main" val="6859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a:xfrm>
            <a:off x="804333" y="0"/>
            <a:ext cx="10515600" cy="1325563"/>
          </a:xfrm>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34892655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00" y="0"/>
            <a:ext cx="10515600" cy="1325563"/>
          </a:xfrm>
        </p:spPr>
        <p:txBody>
          <a:bodyPr/>
          <a:lstStyle/>
          <a:p>
            <a:r>
              <a:rPr lang="en-US" dirty="0">
                <a:solidFill>
                  <a:schemeClr val="bg1"/>
                </a:solidFill>
              </a:rPr>
              <a:t>Job</a:t>
            </a:r>
            <a:r>
              <a:rPr lang="en-US" dirty="0"/>
              <a:t> Openings: Share of Total Employment</a:t>
            </a:r>
          </a:p>
        </p:txBody>
      </p:sp>
      <p:sp>
        <p:nvSpPr>
          <p:cNvPr id="4" name="Slide Number Placeholder 3"/>
          <p:cNvSpPr>
            <a:spLocks noGrp="1"/>
          </p:cNvSpPr>
          <p:nvPr>
            <p:ph type="sldNum" sz="quarter" idx="12"/>
          </p:nvPr>
        </p:nvSpPr>
        <p:spPr/>
        <p:txBody>
          <a:bodyPr/>
          <a:lstStyle/>
          <a:p>
            <a:fld id="{D9F085D5-EC86-4F6A-B501-C1359CB39116}" type="slidenum">
              <a:rPr lang="en-GB" smtClean="0"/>
              <a:t>40</a:t>
            </a:fld>
            <a:endParaRPr lang="en-GB"/>
          </a:p>
        </p:txBody>
      </p:sp>
      <p:pic>
        <p:nvPicPr>
          <p:cNvPr id="7" name="Content Placeholder 6">
            <a:extLst>
              <a:ext uri="{FF2B5EF4-FFF2-40B4-BE49-F238E27FC236}">
                <a16:creationId xmlns:a16="http://schemas.microsoft.com/office/drawing/2014/main" id="{0A8703A8-BF87-DE4E-BD07-082550FE8FDA}"/>
              </a:ext>
            </a:extLst>
          </p:cNvPr>
          <p:cNvPicPr>
            <a:picLocks noGrp="1" noChangeAspect="1"/>
          </p:cNvPicPr>
          <p:nvPr>
            <p:ph idx="1"/>
          </p:nvPr>
        </p:nvPicPr>
        <p:blipFill>
          <a:blip r:embed="rId3" r:link="rId4"/>
          <a:srcRect/>
          <a:stretch>
            <a:fillRect/>
          </a:stretch>
        </p:blipFill>
        <p:spPr>
          <a:xfrm>
            <a:off x="1034796" y="1169022"/>
            <a:ext cx="10122408" cy="5061204"/>
          </a:xfrm>
        </p:spPr>
      </p:pic>
    </p:spTree>
    <p:extLst>
      <p:ext uri="{BB962C8B-B14F-4D97-AF65-F5344CB8AC3E}">
        <p14:creationId xmlns:p14="http://schemas.microsoft.com/office/powerpoint/2010/main" val="621736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36949-D776-F44E-96FE-A2FC07A646D5}"/>
              </a:ext>
            </a:extLst>
          </p:cNvPr>
          <p:cNvSpPr>
            <a:spLocks noGrp="1"/>
          </p:cNvSpPr>
          <p:nvPr>
            <p:ph type="title"/>
          </p:nvPr>
        </p:nvSpPr>
        <p:spPr>
          <a:xfrm>
            <a:off x="803475" y="0"/>
            <a:ext cx="10515600" cy="1325563"/>
          </a:xfrm>
        </p:spPr>
        <p:txBody>
          <a:bodyPr/>
          <a:lstStyle/>
          <a:p>
            <a:r>
              <a:rPr lang="en-US" dirty="0">
                <a:solidFill>
                  <a:schemeClr val="bg1"/>
                </a:solidFill>
              </a:rPr>
              <a:t>Job</a:t>
            </a:r>
            <a:r>
              <a:rPr lang="en-US" dirty="0"/>
              <a:t> Hires and Separations</a:t>
            </a:r>
          </a:p>
        </p:txBody>
      </p:sp>
      <p:sp>
        <p:nvSpPr>
          <p:cNvPr id="4" name="Slide Number Placeholder 3">
            <a:extLst>
              <a:ext uri="{FF2B5EF4-FFF2-40B4-BE49-F238E27FC236}">
                <a16:creationId xmlns:a16="http://schemas.microsoft.com/office/drawing/2014/main" id="{17B63DF7-762E-4B48-AFE1-E0EC56092F71}"/>
              </a:ext>
            </a:extLst>
          </p:cNvPr>
          <p:cNvSpPr>
            <a:spLocks noGrp="1"/>
          </p:cNvSpPr>
          <p:nvPr>
            <p:ph type="sldNum" sz="quarter" idx="12"/>
          </p:nvPr>
        </p:nvSpPr>
        <p:spPr/>
        <p:txBody>
          <a:bodyPr/>
          <a:lstStyle/>
          <a:p>
            <a:fld id="{D9F085D5-EC86-4F6A-B501-C1359CB39116}" type="slidenum">
              <a:rPr lang="en-GB" smtClean="0"/>
              <a:t>41</a:t>
            </a:fld>
            <a:endParaRPr lang="en-GB"/>
          </a:p>
        </p:txBody>
      </p:sp>
      <p:pic>
        <p:nvPicPr>
          <p:cNvPr id="7" name="Content Placeholder 6">
            <a:extLst>
              <a:ext uri="{FF2B5EF4-FFF2-40B4-BE49-F238E27FC236}">
                <a16:creationId xmlns:a16="http://schemas.microsoft.com/office/drawing/2014/main" id="{C9131C77-9F51-D342-AECE-F700C752197D}"/>
              </a:ext>
            </a:extLst>
          </p:cNvPr>
          <p:cNvPicPr>
            <a:picLocks noGrp="1" noChangeAspect="1"/>
          </p:cNvPicPr>
          <p:nvPr>
            <p:ph idx="1"/>
          </p:nvPr>
        </p:nvPicPr>
        <p:blipFill>
          <a:blip r:embed="rId3" r:link="rId4"/>
          <a:srcRect/>
          <a:stretch>
            <a:fillRect/>
          </a:stretch>
        </p:blipFill>
        <p:spPr>
          <a:xfrm>
            <a:off x="1034796" y="1149567"/>
            <a:ext cx="10122408" cy="5061204"/>
          </a:xfrm>
        </p:spPr>
      </p:pic>
    </p:spTree>
    <p:extLst>
      <p:ext uri="{BB962C8B-B14F-4D97-AF65-F5344CB8AC3E}">
        <p14:creationId xmlns:p14="http://schemas.microsoft.com/office/powerpoint/2010/main" val="545764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E591-5A2F-9740-B51E-19E34709A30B}"/>
              </a:ext>
            </a:extLst>
          </p:cNvPr>
          <p:cNvSpPr>
            <a:spLocks noGrp="1"/>
          </p:cNvSpPr>
          <p:nvPr>
            <p:ph type="title"/>
          </p:nvPr>
        </p:nvSpPr>
        <p:spPr>
          <a:xfrm>
            <a:off x="745602" y="0"/>
            <a:ext cx="10515600" cy="1325563"/>
          </a:xfrm>
        </p:spPr>
        <p:txBody>
          <a:bodyPr/>
          <a:lstStyle/>
          <a:p>
            <a:r>
              <a:rPr lang="en-US" dirty="0">
                <a:solidFill>
                  <a:schemeClr val="bg1"/>
                </a:solidFill>
              </a:rPr>
              <a:t>Sep</a:t>
            </a:r>
            <a:r>
              <a:rPr lang="en-US" dirty="0"/>
              <a:t>arations: Quits and Layoffs</a:t>
            </a:r>
          </a:p>
        </p:txBody>
      </p:sp>
      <p:sp>
        <p:nvSpPr>
          <p:cNvPr id="4" name="Slide Number Placeholder 3">
            <a:extLst>
              <a:ext uri="{FF2B5EF4-FFF2-40B4-BE49-F238E27FC236}">
                <a16:creationId xmlns:a16="http://schemas.microsoft.com/office/drawing/2014/main" id="{A899C2B9-8EFE-694F-A3CF-FC29FB1448A8}"/>
              </a:ext>
            </a:extLst>
          </p:cNvPr>
          <p:cNvSpPr>
            <a:spLocks noGrp="1"/>
          </p:cNvSpPr>
          <p:nvPr>
            <p:ph type="sldNum" sz="quarter" idx="12"/>
          </p:nvPr>
        </p:nvSpPr>
        <p:spPr/>
        <p:txBody>
          <a:bodyPr/>
          <a:lstStyle/>
          <a:p>
            <a:fld id="{D9F085D5-EC86-4F6A-B501-C1359CB39116}" type="slidenum">
              <a:rPr lang="en-GB" smtClean="0"/>
              <a:t>42</a:t>
            </a:fld>
            <a:endParaRPr lang="en-GB"/>
          </a:p>
        </p:txBody>
      </p:sp>
      <p:pic>
        <p:nvPicPr>
          <p:cNvPr id="8" name="Content Placeholder 7">
            <a:extLst>
              <a:ext uri="{FF2B5EF4-FFF2-40B4-BE49-F238E27FC236}">
                <a16:creationId xmlns:a16="http://schemas.microsoft.com/office/drawing/2014/main" id="{CC39DF65-7504-664B-AA6C-FC6FF704927C}"/>
              </a:ext>
            </a:extLst>
          </p:cNvPr>
          <p:cNvPicPr>
            <a:picLocks noGrp="1" noChangeAspect="1"/>
          </p:cNvPicPr>
          <p:nvPr>
            <p:ph idx="1"/>
          </p:nvPr>
        </p:nvPicPr>
        <p:blipFill>
          <a:blip r:embed="rId3" r:link="rId4"/>
          <a:srcRect/>
          <a:stretch>
            <a:fillRect/>
          </a:stretch>
        </p:blipFill>
        <p:spPr>
          <a:xfrm>
            <a:off x="1057883" y="1167319"/>
            <a:ext cx="10125812" cy="5062906"/>
          </a:xfrm>
        </p:spPr>
      </p:pic>
    </p:spTree>
    <p:extLst>
      <p:ext uri="{BB962C8B-B14F-4D97-AF65-F5344CB8AC3E}">
        <p14:creationId xmlns:p14="http://schemas.microsoft.com/office/powerpoint/2010/main" val="1007340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66FE-9D58-4648-9F88-34936C0DCC6D}"/>
              </a:ext>
            </a:extLst>
          </p:cNvPr>
          <p:cNvSpPr>
            <a:spLocks noGrp="1"/>
          </p:cNvSpPr>
          <p:nvPr>
            <p:ph type="title"/>
          </p:nvPr>
        </p:nvSpPr>
        <p:spPr>
          <a:xfrm>
            <a:off x="733906" y="0"/>
            <a:ext cx="10515600" cy="1325563"/>
          </a:xfrm>
        </p:spPr>
        <p:txBody>
          <a:bodyPr>
            <a:normAutofit/>
          </a:bodyPr>
          <a:lstStyle/>
          <a:p>
            <a:r>
              <a:rPr lang="en-US" sz="3800" dirty="0">
                <a:solidFill>
                  <a:schemeClr val="bg1"/>
                </a:solidFill>
              </a:rPr>
              <a:t>Low</a:t>
            </a:r>
            <a:r>
              <a:rPr lang="en-US" sz="3800" dirty="0"/>
              <a:t> Wage Employment is Lagging</a:t>
            </a:r>
          </a:p>
        </p:txBody>
      </p:sp>
      <p:sp>
        <p:nvSpPr>
          <p:cNvPr id="4" name="Slide Number Placeholder 3">
            <a:extLst>
              <a:ext uri="{FF2B5EF4-FFF2-40B4-BE49-F238E27FC236}">
                <a16:creationId xmlns:a16="http://schemas.microsoft.com/office/drawing/2014/main" id="{A4E78E1A-A6FE-9749-9290-C57044BBEF13}"/>
              </a:ext>
            </a:extLst>
          </p:cNvPr>
          <p:cNvSpPr>
            <a:spLocks noGrp="1"/>
          </p:cNvSpPr>
          <p:nvPr>
            <p:ph type="sldNum" sz="quarter" idx="12"/>
          </p:nvPr>
        </p:nvSpPr>
        <p:spPr/>
        <p:txBody>
          <a:bodyPr/>
          <a:lstStyle/>
          <a:p>
            <a:fld id="{D9F085D5-EC86-4F6A-B501-C1359CB39116}" type="slidenum">
              <a:rPr lang="en-GB" smtClean="0"/>
              <a:t>43</a:t>
            </a:fld>
            <a:endParaRPr lang="en-GB"/>
          </a:p>
        </p:txBody>
      </p:sp>
      <p:pic>
        <p:nvPicPr>
          <p:cNvPr id="7" name="Picture 6">
            <a:extLst>
              <a:ext uri="{FF2B5EF4-FFF2-40B4-BE49-F238E27FC236}">
                <a16:creationId xmlns:a16="http://schemas.microsoft.com/office/drawing/2014/main" id="{4C020FA8-310A-264D-8A5D-220E9696655A}"/>
              </a:ext>
            </a:extLst>
          </p:cNvPr>
          <p:cNvPicPr>
            <a:picLocks noChangeAspect="1"/>
          </p:cNvPicPr>
          <p:nvPr/>
        </p:nvPicPr>
        <p:blipFill>
          <a:blip r:embed="rId2"/>
          <a:srcRect/>
          <a:stretch/>
        </p:blipFill>
        <p:spPr>
          <a:xfrm>
            <a:off x="1288085" y="1149982"/>
            <a:ext cx="9615830" cy="5029200"/>
          </a:xfrm>
          <a:prstGeom prst="rect">
            <a:avLst/>
          </a:prstGeom>
        </p:spPr>
      </p:pic>
      <p:sp>
        <p:nvSpPr>
          <p:cNvPr id="6" name="Rectangle 5">
            <a:extLst>
              <a:ext uri="{FF2B5EF4-FFF2-40B4-BE49-F238E27FC236}">
                <a16:creationId xmlns:a16="http://schemas.microsoft.com/office/drawing/2014/main" id="{A41CA1F2-3B1C-064A-9C60-2459692F2DEE}"/>
              </a:ext>
            </a:extLst>
          </p:cNvPr>
          <p:cNvSpPr/>
          <p:nvPr/>
        </p:nvSpPr>
        <p:spPr>
          <a:xfrm>
            <a:off x="9382812" y="959270"/>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C24B000-6153-666D-7A1C-95033FFA77BD}"/>
              </a:ext>
            </a:extLst>
          </p:cNvPr>
          <p:cNvSpPr txBox="1"/>
          <p:nvPr/>
        </p:nvSpPr>
        <p:spPr>
          <a:xfrm>
            <a:off x="9122229" y="6456851"/>
            <a:ext cx="2459071" cy="276999"/>
          </a:xfrm>
          <a:prstGeom prst="rect">
            <a:avLst/>
          </a:prstGeom>
          <a:noFill/>
        </p:spPr>
        <p:txBody>
          <a:bodyPr wrap="none" rtlCol="0">
            <a:spAutoFit/>
          </a:bodyPr>
          <a:lstStyle/>
          <a:p>
            <a:r>
              <a:rPr lang="en-US" sz="1200" dirty="0"/>
              <a:t>Source: https://</a:t>
            </a:r>
            <a:r>
              <a:rPr lang="en-US" sz="1200" dirty="0" err="1"/>
              <a:t>tracktherecovery.org</a:t>
            </a:r>
            <a:endParaRPr lang="en-US" sz="1200" dirty="0"/>
          </a:p>
        </p:txBody>
      </p:sp>
      <p:sp>
        <p:nvSpPr>
          <p:cNvPr id="8" name="Rectangle 7">
            <a:extLst>
              <a:ext uri="{FF2B5EF4-FFF2-40B4-BE49-F238E27FC236}">
                <a16:creationId xmlns:a16="http://schemas.microsoft.com/office/drawing/2014/main" id="{3644F823-7CD7-C84D-A0F2-22CF3C1C157A}"/>
              </a:ext>
            </a:extLst>
          </p:cNvPr>
          <p:cNvSpPr/>
          <p:nvPr/>
        </p:nvSpPr>
        <p:spPr>
          <a:xfrm>
            <a:off x="10449406" y="3909299"/>
            <a:ext cx="1600200" cy="569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302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44</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455974" y="1155024"/>
            <a:ext cx="7280052" cy="4849254"/>
          </a:xfrm>
        </p:spPr>
      </p:pic>
    </p:spTree>
    <p:extLst>
      <p:ext uri="{BB962C8B-B14F-4D97-AF65-F5344CB8AC3E}">
        <p14:creationId xmlns:p14="http://schemas.microsoft.com/office/powerpoint/2010/main" val="2439182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87086" y="108859"/>
            <a:ext cx="12192000" cy="7044144"/>
          </a:xfrm>
          <a:prstGeom prst="rect">
            <a:avLst/>
          </a:prstGeom>
          <a:noFill/>
          <a:ln>
            <a:noFill/>
          </a:ln>
        </p:spPr>
      </p:pic>
      <p:sp>
        <p:nvSpPr>
          <p:cNvPr id="4" name="Title 1">
            <a:extLst>
              <a:ext uri="{FF2B5EF4-FFF2-40B4-BE49-F238E27FC236}">
                <a16:creationId xmlns:a16="http://schemas.microsoft.com/office/drawing/2014/main" id="{19F98761-0B86-859D-3DED-E19EFB871786}"/>
              </a:ext>
            </a:extLst>
          </p:cNvPr>
          <p:cNvSpPr>
            <a:spLocks noGrp="1"/>
          </p:cNvSpPr>
          <p:nvPr>
            <p:ph type="title"/>
          </p:nvPr>
        </p:nvSpPr>
        <p:spPr>
          <a:xfrm>
            <a:off x="1019628" y="420915"/>
            <a:ext cx="10515600" cy="1325563"/>
          </a:xfrm>
        </p:spPr>
        <p:txBody>
          <a:bodyPr/>
          <a:lstStyle/>
          <a:p>
            <a:r>
              <a:rPr lang="en-US" dirty="0">
                <a:solidFill>
                  <a:schemeClr val="bg1"/>
                </a:solidFill>
              </a:rPr>
              <a:t>Sti</a:t>
            </a:r>
            <a:r>
              <a:rPr lang="en-US" dirty="0"/>
              <a:t>mulus Payments Saved Low Wage Workers</a:t>
            </a:r>
          </a:p>
        </p:txBody>
      </p:sp>
      <p:pic>
        <p:nvPicPr>
          <p:cNvPr id="7" name="Picture 6" descr="Graphical user interface, chart, line chart&#10;&#10;Description automatically generated">
            <a:extLst>
              <a:ext uri="{FF2B5EF4-FFF2-40B4-BE49-F238E27FC236}">
                <a16:creationId xmlns:a16="http://schemas.microsoft.com/office/drawing/2014/main" id="{A800AC9C-7911-574A-9E38-BBD4425071CF}"/>
              </a:ext>
            </a:extLst>
          </p:cNvPr>
          <p:cNvPicPr>
            <a:picLocks noChangeAspect="1"/>
          </p:cNvPicPr>
          <p:nvPr/>
        </p:nvPicPr>
        <p:blipFill>
          <a:blip r:embed="rId4"/>
          <a:stretch>
            <a:fillRect/>
          </a:stretch>
        </p:blipFill>
        <p:spPr>
          <a:xfrm>
            <a:off x="1963314" y="1045898"/>
            <a:ext cx="8438027" cy="5485568"/>
          </a:xfrm>
          <a:prstGeom prst="rect">
            <a:avLst/>
          </a:prstGeom>
        </p:spPr>
      </p:pic>
      <p:sp>
        <p:nvSpPr>
          <p:cNvPr id="9" name="TextBox 8">
            <a:extLst>
              <a:ext uri="{FF2B5EF4-FFF2-40B4-BE49-F238E27FC236}">
                <a16:creationId xmlns:a16="http://schemas.microsoft.com/office/drawing/2014/main" id="{D58DE9C1-EE6F-6E47-B1D9-D035F8ECE19D}"/>
              </a:ext>
            </a:extLst>
          </p:cNvPr>
          <p:cNvSpPr txBox="1"/>
          <p:nvPr/>
        </p:nvSpPr>
        <p:spPr>
          <a:xfrm>
            <a:off x="9076157" y="6719500"/>
            <a:ext cx="2459071" cy="276999"/>
          </a:xfrm>
          <a:prstGeom prst="rect">
            <a:avLst/>
          </a:prstGeom>
          <a:noFill/>
        </p:spPr>
        <p:txBody>
          <a:bodyPr wrap="none" rtlCol="0">
            <a:spAutoFit/>
          </a:bodyPr>
          <a:lstStyle/>
          <a:p>
            <a:r>
              <a:rPr lang="en-US" sz="1200" dirty="0"/>
              <a:t>Source: https://</a:t>
            </a:r>
            <a:r>
              <a:rPr lang="en-US" sz="1200" dirty="0" err="1"/>
              <a:t>tracktherecovery.org</a:t>
            </a:r>
            <a:endParaRPr lang="en-US" sz="1200" dirty="0"/>
          </a:p>
        </p:txBody>
      </p:sp>
    </p:spTree>
    <p:extLst>
      <p:ext uri="{BB962C8B-B14F-4D97-AF65-F5344CB8AC3E}">
        <p14:creationId xmlns:p14="http://schemas.microsoft.com/office/powerpoint/2010/main" val="543491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6BD7-73F1-C6CE-B8E5-CA64F48FC769}"/>
              </a:ext>
            </a:extLst>
          </p:cNvPr>
          <p:cNvSpPr>
            <a:spLocks noGrp="1"/>
          </p:cNvSpPr>
          <p:nvPr>
            <p:ph type="title"/>
          </p:nvPr>
        </p:nvSpPr>
        <p:spPr>
          <a:xfrm>
            <a:off x="780325" y="0"/>
            <a:ext cx="10515600" cy="1325563"/>
          </a:xfrm>
        </p:spPr>
        <p:txBody>
          <a:bodyPr/>
          <a:lstStyle/>
          <a:p>
            <a:r>
              <a:rPr lang="en-US" dirty="0">
                <a:solidFill>
                  <a:schemeClr val="bg1"/>
                </a:solidFill>
              </a:rPr>
              <a:t>Wh</a:t>
            </a:r>
            <a:r>
              <a:rPr lang="en-US" dirty="0"/>
              <a:t>ere Have All the Workers Gone?</a:t>
            </a:r>
          </a:p>
        </p:txBody>
      </p:sp>
      <p:pic>
        <p:nvPicPr>
          <p:cNvPr id="5" name="Content Placeholder 4">
            <a:extLst>
              <a:ext uri="{FF2B5EF4-FFF2-40B4-BE49-F238E27FC236}">
                <a16:creationId xmlns:a16="http://schemas.microsoft.com/office/drawing/2014/main" id="{97C43C12-E557-96C7-2A62-25D999166238}"/>
              </a:ext>
            </a:extLst>
          </p:cNvPr>
          <p:cNvPicPr>
            <a:picLocks noGrp="1" noChangeAspect="1"/>
          </p:cNvPicPr>
          <p:nvPr>
            <p:ph idx="1"/>
          </p:nvPr>
        </p:nvPicPr>
        <p:blipFill>
          <a:blip r:embed="rId2" r:link="rId3"/>
          <a:srcRect/>
          <a:stretch>
            <a:fillRect/>
          </a:stretch>
        </p:blipFill>
        <p:spPr>
          <a:xfrm>
            <a:off x="1017241" y="1151467"/>
            <a:ext cx="10157518" cy="5078759"/>
          </a:xfrm>
          <a:prstGeom prst="rect">
            <a:avLst/>
          </a:prstGeom>
        </p:spPr>
      </p:pic>
      <p:sp>
        <p:nvSpPr>
          <p:cNvPr id="4" name="Slide Number Placeholder 3">
            <a:extLst>
              <a:ext uri="{FF2B5EF4-FFF2-40B4-BE49-F238E27FC236}">
                <a16:creationId xmlns:a16="http://schemas.microsoft.com/office/drawing/2014/main" id="{B6362EF5-0D2B-EAB0-195D-2931FD4C52BF}"/>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3" name="TextBox 2">
            <a:extLst>
              <a:ext uri="{FF2B5EF4-FFF2-40B4-BE49-F238E27FC236}">
                <a16:creationId xmlns:a16="http://schemas.microsoft.com/office/drawing/2014/main" id="{99F7C67E-C23B-1D4E-9301-814DEC80BD11}"/>
              </a:ext>
            </a:extLst>
          </p:cNvPr>
          <p:cNvSpPr txBox="1"/>
          <p:nvPr/>
        </p:nvSpPr>
        <p:spPr>
          <a:xfrm>
            <a:off x="7744177" y="3593228"/>
            <a:ext cx="3750194" cy="369332"/>
          </a:xfrm>
          <a:prstGeom prst="rect">
            <a:avLst/>
          </a:prstGeom>
          <a:solidFill>
            <a:schemeClr val="bg1"/>
          </a:solidFill>
          <a:ln>
            <a:solidFill>
              <a:schemeClr val="accent1"/>
            </a:solidFill>
          </a:ln>
        </p:spPr>
        <p:txBody>
          <a:bodyPr wrap="none" rtlCol="0">
            <a:spAutoFit/>
          </a:bodyPr>
          <a:lstStyle/>
          <a:p>
            <a:r>
              <a:rPr lang="en-US" dirty="0"/>
              <a:t>3.9 million below where we should be</a:t>
            </a:r>
          </a:p>
        </p:txBody>
      </p:sp>
    </p:spTree>
    <p:extLst>
      <p:ext uri="{BB962C8B-B14F-4D97-AF65-F5344CB8AC3E}">
        <p14:creationId xmlns:p14="http://schemas.microsoft.com/office/powerpoint/2010/main" val="84280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40AB-BEAF-CE19-2483-C8757A794A0D}"/>
              </a:ext>
            </a:extLst>
          </p:cNvPr>
          <p:cNvSpPr>
            <a:spLocks noGrp="1"/>
          </p:cNvSpPr>
          <p:nvPr>
            <p:ph type="title"/>
          </p:nvPr>
        </p:nvSpPr>
        <p:spPr>
          <a:xfrm>
            <a:off x="1007535" y="0"/>
            <a:ext cx="10515600" cy="1325563"/>
          </a:xfrm>
        </p:spPr>
        <p:txBody>
          <a:bodyPr/>
          <a:lstStyle/>
          <a:p>
            <a:r>
              <a:rPr lang="en-US" dirty="0">
                <a:solidFill>
                  <a:schemeClr val="bg1"/>
                </a:solidFill>
              </a:rPr>
              <a:t>So</a:t>
            </a:r>
            <a:r>
              <a:rPr lang="en-US" dirty="0"/>
              <a:t>me Explanations</a:t>
            </a:r>
          </a:p>
        </p:txBody>
      </p:sp>
      <p:sp>
        <p:nvSpPr>
          <p:cNvPr id="4" name="Slide Number Placeholder 3">
            <a:extLst>
              <a:ext uri="{FF2B5EF4-FFF2-40B4-BE49-F238E27FC236}">
                <a16:creationId xmlns:a16="http://schemas.microsoft.com/office/drawing/2014/main" id="{35B54EA5-33A5-82FA-5DAE-A4E3DA99EF60}"/>
              </a:ext>
            </a:extLst>
          </p:cNvPr>
          <p:cNvSpPr>
            <a:spLocks noGrp="1"/>
          </p:cNvSpPr>
          <p:nvPr>
            <p:ph type="sldNum" sz="quarter" idx="12"/>
          </p:nvPr>
        </p:nvSpPr>
        <p:spPr/>
        <p:txBody>
          <a:bodyPr/>
          <a:lstStyle/>
          <a:p>
            <a:fld id="{D9F085D5-EC86-4F6A-B501-C1359CB39116}" type="slidenum">
              <a:rPr lang="en-GB" smtClean="0"/>
              <a:t>47</a:t>
            </a:fld>
            <a:endParaRPr lang="en-GB"/>
          </a:p>
        </p:txBody>
      </p:sp>
      <p:pic>
        <p:nvPicPr>
          <p:cNvPr id="5" name="Picture 2">
            <a:extLst>
              <a:ext uri="{FF2B5EF4-FFF2-40B4-BE49-F238E27FC236}">
                <a16:creationId xmlns:a16="http://schemas.microsoft.com/office/drawing/2014/main" id="{54ECF4B6-2969-D4EB-869C-ACF883087E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9742" y="907429"/>
            <a:ext cx="8945857" cy="53227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D63C81D-C977-F54D-9E6B-1165CA65648A}"/>
              </a:ext>
            </a:extLst>
          </p:cNvPr>
          <p:cNvSpPr txBox="1"/>
          <p:nvPr/>
        </p:nvSpPr>
        <p:spPr>
          <a:xfrm>
            <a:off x="4488060" y="4086892"/>
            <a:ext cx="3215880" cy="923330"/>
          </a:xfrm>
          <a:prstGeom prst="rect">
            <a:avLst/>
          </a:prstGeom>
          <a:solidFill>
            <a:schemeClr val="bg1"/>
          </a:solidFill>
        </p:spPr>
        <p:txBody>
          <a:bodyPr wrap="none" rtlCol="0">
            <a:spAutoFit/>
          </a:bodyPr>
          <a:lstStyle/>
          <a:p>
            <a:pPr algn="ctr"/>
            <a:r>
              <a:rPr lang="en-US" dirty="0"/>
              <a:t>500 Thousand: Long COVID Exits</a:t>
            </a:r>
          </a:p>
          <a:p>
            <a:pPr algn="ctr"/>
            <a:endParaRPr lang="en-US" dirty="0"/>
          </a:p>
          <a:p>
            <a:pPr algn="ctr"/>
            <a:r>
              <a:rPr lang="en-US" dirty="0"/>
              <a:t>1-2%: Long Social Distancing</a:t>
            </a:r>
          </a:p>
        </p:txBody>
      </p:sp>
    </p:spTree>
    <p:extLst>
      <p:ext uri="{BB962C8B-B14F-4D97-AF65-F5344CB8AC3E}">
        <p14:creationId xmlns:p14="http://schemas.microsoft.com/office/powerpoint/2010/main" val="11069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r:link="rId3"/>
          <a:srcRect/>
          <a:stretch>
            <a:fillRect/>
          </a:stretch>
        </p:blipFill>
        <p:spPr>
          <a:xfrm>
            <a:off x="257908" y="1456752"/>
            <a:ext cx="5761891" cy="4184230"/>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4" r:link="rId5"/>
          <a:srcRect/>
          <a:stretch>
            <a:fillRect/>
          </a:stretch>
        </p:blipFill>
        <p:spPr>
          <a:xfrm>
            <a:off x="6172200" y="1456752"/>
            <a:ext cx="5761891" cy="4184230"/>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48</a:t>
            </a:fld>
            <a:endParaRPr lang="en-GB"/>
          </a:p>
        </p:txBody>
      </p:sp>
    </p:spTree>
    <p:extLst>
      <p:ext uri="{BB962C8B-B14F-4D97-AF65-F5344CB8AC3E}">
        <p14:creationId xmlns:p14="http://schemas.microsoft.com/office/powerpoint/2010/main" val="39467712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a:t>Inflation</a:t>
            </a:r>
            <a:endParaRPr lang="en-US" dirty="0"/>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49</a:t>
            </a:fld>
            <a:endParaRPr lang="en-GB"/>
          </a:p>
        </p:txBody>
      </p:sp>
    </p:spTree>
    <p:extLst>
      <p:ext uri="{BB962C8B-B14F-4D97-AF65-F5344CB8AC3E}">
        <p14:creationId xmlns:p14="http://schemas.microsoft.com/office/powerpoint/2010/main" val="3627909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047991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9B3A-B559-2F4D-9E1B-509ED8F612A5}"/>
              </a:ext>
            </a:extLst>
          </p:cNvPr>
          <p:cNvSpPr>
            <a:spLocks noGrp="1"/>
          </p:cNvSpPr>
          <p:nvPr>
            <p:ph type="title"/>
          </p:nvPr>
        </p:nvSpPr>
        <p:spPr>
          <a:xfrm>
            <a:off x="836430" y="21020"/>
            <a:ext cx="10515600" cy="1325563"/>
          </a:xfrm>
        </p:spPr>
        <p:txBody>
          <a:bodyPr/>
          <a:lstStyle/>
          <a:p>
            <a:r>
              <a:rPr lang="en-US" dirty="0">
                <a:solidFill>
                  <a:schemeClr val="bg1"/>
                </a:solidFill>
              </a:rPr>
              <a:t>Infl</a:t>
            </a:r>
            <a:r>
              <a:rPr lang="en-US" dirty="0"/>
              <a:t>ation: Latest Figures</a:t>
            </a:r>
          </a:p>
        </p:txBody>
      </p:sp>
      <p:sp>
        <p:nvSpPr>
          <p:cNvPr id="4" name="Slide Number Placeholder 3">
            <a:extLst>
              <a:ext uri="{FF2B5EF4-FFF2-40B4-BE49-F238E27FC236}">
                <a16:creationId xmlns:a16="http://schemas.microsoft.com/office/drawing/2014/main" id="{E00E4FE7-BBF4-1741-A1B3-04ABBA730548}"/>
              </a:ext>
            </a:extLst>
          </p:cNvPr>
          <p:cNvSpPr>
            <a:spLocks noGrp="1"/>
          </p:cNvSpPr>
          <p:nvPr>
            <p:ph type="sldNum" sz="quarter" idx="12"/>
          </p:nvPr>
        </p:nvSpPr>
        <p:spPr/>
        <p:txBody>
          <a:bodyPr/>
          <a:lstStyle/>
          <a:p>
            <a:fld id="{D9F085D5-EC86-4F6A-B501-C1359CB39116}" type="slidenum">
              <a:rPr lang="en-GB" smtClean="0"/>
              <a:t>50</a:t>
            </a:fld>
            <a:endParaRPr lang="en-GB"/>
          </a:p>
        </p:txBody>
      </p:sp>
      <p:sp>
        <p:nvSpPr>
          <p:cNvPr id="3" name="TextBox 2">
            <a:extLst>
              <a:ext uri="{FF2B5EF4-FFF2-40B4-BE49-F238E27FC236}">
                <a16:creationId xmlns:a16="http://schemas.microsoft.com/office/drawing/2014/main" id="{4675D965-38A0-CE42-91CF-4EBB17D62A03}"/>
              </a:ext>
            </a:extLst>
          </p:cNvPr>
          <p:cNvSpPr txBox="1"/>
          <p:nvPr/>
        </p:nvSpPr>
        <p:spPr>
          <a:xfrm>
            <a:off x="10070170" y="6456851"/>
            <a:ext cx="1542089" cy="276999"/>
          </a:xfrm>
          <a:prstGeom prst="rect">
            <a:avLst/>
          </a:prstGeom>
          <a:noFill/>
        </p:spPr>
        <p:txBody>
          <a:bodyPr wrap="none" rtlCol="0">
            <a:spAutoFit/>
          </a:bodyPr>
          <a:lstStyle/>
          <a:p>
            <a:r>
              <a:rPr lang="en-US" sz="1200" dirty="0"/>
              <a:t>Source: </a:t>
            </a:r>
            <a:r>
              <a:rPr lang="en-US" sz="1200" dirty="0" err="1"/>
              <a:t>NYTimes.com</a:t>
            </a:r>
            <a:endParaRPr lang="en-US" sz="1200" dirty="0"/>
          </a:p>
        </p:txBody>
      </p:sp>
      <p:pic>
        <p:nvPicPr>
          <p:cNvPr id="7" name="Picture 6">
            <a:extLst>
              <a:ext uri="{FF2B5EF4-FFF2-40B4-BE49-F238E27FC236}">
                <a16:creationId xmlns:a16="http://schemas.microsoft.com/office/drawing/2014/main" id="{E8912D4A-EDDB-1C44-9FBC-DEFB7DB8D9AB}"/>
              </a:ext>
            </a:extLst>
          </p:cNvPr>
          <p:cNvPicPr>
            <a:picLocks noChangeAspect="1"/>
          </p:cNvPicPr>
          <p:nvPr/>
        </p:nvPicPr>
        <p:blipFill>
          <a:blip r:embed="rId2"/>
          <a:stretch>
            <a:fillRect/>
          </a:stretch>
        </p:blipFill>
        <p:spPr>
          <a:xfrm>
            <a:off x="2208030" y="891508"/>
            <a:ext cx="8002770" cy="5338718"/>
          </a:xfrm>
          <a:prstGeom prst="rect">
            <a:avLst/>
          </a:prstGeom>
        </p:spPr>
      </p:pic>
    </p:spTree>
    <p:extLst>
      <p:ext uri="{BB962C8B-B14F-4D97-AF65-F5344CB8AC3E}">
        <p14:creationId xmlns:p14="http://schemas.microsoft.com/office/powerpoint/2010/main" val="5360118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descr="Chart&#10;&#10;Description automatically generated">
            <a:extLst>
              <a:ext uri="{FF2B5EF4-FFF2-40B4-BE49-F238E27FC236}">
                <a16:creationId xmlns:a16="http://schemas.microsoft.com/office/drawing/2014/main" id="{1AEF8B8D-0977-284C-BB9C-730B93C25C30}"/>
              </a:ext>
            </a:extLst>
          </p:cNvPr>
          <p:cNvPicPr>
            <a:picLocks noGrp="1" noChangeAspect="1"/>
          </p:cNvPicPr>
          <p:nvPr>
            <p:ph idx="1"/>
          </p:nvPr>
        </p:nvPicPr>
        <p:blipFill>
          <a:blip r:embed="rId2"/>
          <a:stretch>
            <a:fillRect/>
          </a:stretch>
        </p:blipFill>
        <p:spPr>
          <a:xfrm>
            <a:off x="3994626" y="203165"/>
            <a:ext cx="6970573" cy="6392186"/>
          </a:xfrm>
        </p:spPr>
      </p:pic>
      <p:sp>
        <p:nvSpPr>
          <p:cNvPr id="2" name="Title 1">
            <a:extLst>
              <a:ext uri="{FF2B5EF4-FFF2-40B4-BE49-F238E27FC236}">
                <a16:creationId xmlns:a16="http://schemas.microsoft.com/office/drawing/2014/main" id="{51052685-0CC0-4C48-9C48-085BE27C9709}"/>
              </a:ext>
            </a:extLst>
          </p:cNvPr>
          <p:cNvSpPr>
            <a:spLocks noGrp="1"/>
          </p:cNvSpPr>
          <p:nvPr>
            <p:ph type="title"/>
          </p:nvPr>
        </p:nvSpPr>
        <p:spPr>
          <a:xfrm>
            <a:off x="806668" y="0"/>
            <a:ext cx="10515600" cy="1325563"/>
          </a:xfrm>
        </p:spPr>
        <p:txBody>
          <a:bodyPr/>
          <a:lstStyle/>
          <a:p>
            <a:r>
              <a:rPr lang="en-US" dirty="0">
                <a:solidFill>
                  <a:schemeClr val="bg1"/>
                </a:solidFill>
              </a:rPr>
              <a:t>Wh</a:t>
            </a:r>
            <a:r>
              <a:rPr lang="en-US" dirty="0"/>
              <a:t>ich Prices?</a:t>
            </a:r>
          </a:p>
        </p:txBody>
      </p:sp>
      <p:sp>
        <p:nvSpPr>
          <p:cNvPr id="4" name="Slide Number Placeholder 3">
            <a:extLst>
              <a:ext uri="{FF2B5EF4-FFF2-40B4-BE49-F238E27FC236}">
                <a16:creationId xmlns:a16="http://schemas.microsoft.com/office/drawing/2014/main" id="{4CFC5975-D3B9-E94E-9A11-2367478C066F}"/>
              </a:ext>
            </a:extLst>
          </p:cNvPr>
          <p:cNvSpPr>
            <a:spLocks noGrp="1"/>
          </p:cNvSpPr>
          <p:nvPr>
            <p:ph type="sldNum" sz="quarter" idx="12"/>
          </p:nvPr>
        </p:nvSpPr>
        <p:spPr/>
        <p:txBody>
          <a:bodyPr/>
          <a:lstStyle/>
          <a:p>
            <a:fld id="{D9F085D5-EC86-4F6A-B501-C1359CB39116}" type="slidenum">
              <a:rPr lang="en-GB" smtClean="0"/>
              <a:t>51</a:t>
            </a:fld>
            <a:endParaRPr lang="en-GB"/>
          </a:p>
        </p:txBody>
      </p:sp>
      <p:grpSp>
        <p:nvGrpSpPr>
          <p:cNvPr id="5" name="Group 4">
            <a:extLst>
              <a:ext uri="{FF2B5EF4-FFF2-40B4-BE49-F238E27FC236}">
                <a16:creationId xmlns:a16="http://schemas.microsoft.com/office/drawing/2014/main" id="{899CB71F-940A-1F47-80A6-751482BD1592}"/>
              </a:ext>
            </a:extLst>
          </p:cNvPr>
          <p:cNvGrpSpPr/>
          <p:nvPr/>
        </p:nvGrpSpPr>
        <p:grpSpPr>
          <a:xfrm>
            <a:off x="3448698" y="869710"/>
            <a:ext cx="2647302" cy="3449217"/>
            <a:chOff x="3448698" y="869710"/>
            <a:chExt cx="2647302" cy="3449217"/>
          </a:xfrm>
        </p:grpSpPr>
        <p:cxnSp>
          <p:nvCxnSpPr>
            <p:cNvPr id="6" name="Straight Connector 5">
              <a:extLst>
                <a:ext uri="{FF2B5EF4-FFF2-40B4-BE49-F238E27FC236}">
                  <a16:creationId xmlns:a16="http://schemas.microsoft.com/office/drawing/2014/main" id="{6C015217-088A-D89F-BD74-7E9DA2A87D98}"/>
                </a:ext>
              </a:extLst>
            </p:cNvPr>
            <p:cNvCxnSpPr/>
            <p:nvPr/>
          </p:nvCxnSpPr>
          <p:spPr>
            <a:xfrm>
              <a:off x="4589172" y="1685255"/>
              <a:ext cx="1506828" cy="0"/>
            </a:xfrm>
            <a:prstGeom prst="line">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7D37A7-6937-E5D3-8ECB-F676D95AB770}"/>
                </a:ext>
              </a:extLst>
            </p:cNvPr>
            <p:cNvCxnSpPr/>
            <p:nvPr/>
          </p:nvCxnSpPr>
          <p:spPr>
            <a:xfrm>
              <a:off x="4416295" y="2721137"/>
              <a:ext cx="1506828" cy="0"/>
            </a:xfrm>
            <a:prstGeom prst="line">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D5AA7E-ECD5-CC20-3F3E-7FB503523BF8}"/>
                </a:ext>
              </a:extLst>
            </p:cNvPr>
            <p:cNvCxnSpPr/>
            <p:nvPr/>
          </p:nvCxnSpPr>
          <p:spPr>
            <a:xfrm>
              <a:off x="4091206" y="3795959"/>
              <a:ext cx="1506828" cy="0"/>
            </a:xfrm>
            <a:prstGeom prst="line">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B29967-48E7-DEF8-AC6C-315BCE09895D}"/>
                </a:ext>
              </a:extLst>
            </p:cNvPr>
            <p:cNvCxnSpPr/>
            <p:nvPr/>
          </p:nvCxnSpPr>
          <p:spPr>
            <a:xfrm>
              <a:off x="4266395" y="4318927"/>
              <a:ext cx="1506828" cy="0"/>
            </a:xfrm>
            <a:prstGeom prst="line">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F0F7251-122F-F9BD-92D0-4F0B9F214EEF}"/>
                </a:ext>
              </a:extLst>
            </p:cNvPr>
            <p:cNvCxnSpPr/>
            <p:nvPr/>
          </p:nvCxnSpPr>
          <p:spPr>
            <a:xfrm>
              <a:off x="4589171" y="869710"/>
              <a:ext cx="1506828" cy="0"/>
            </a:xfrm>
            <a:prstGeom prst="line">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B0AF947-7D3B-BA01-160F-9C3CEAA5809B}"/>
                </a:ext>
              </a:extLst>
            </p:cNvPr>
            <p:cNvSpPr txBox="1"/>
            <p:nvPr/>
          </p:nvSpPr>
          <p:spPr>
            <a:xfrm>
              <a:off x="3448698" y="1238881"/>
              <a:ext cx="652807" cy="369332"/>
            </a:xfrm>
            <a:prstGeom prst="rect">
              <a:avLst/>
            </a:prstGeom>
            <a:noFill/>
          </p:spPr>
          <p:txBody>
            <a:bodyPr wrap="none" rtlCol="0">
              <a:spAutoFit/>
            </a:bodyPr>
            <a:lstStyle/>
            <a:p>
              <a:r>
                <a:rPr lang="en-US" dirty="0">
                  <a:solidFill>
                    <a:srgbClr val="C00000"/>
                  </a:solidFill>
                </a:rPr>
                <a:t>Food</a:t>
              </a:r>
            </a:p>
          </p:txBody>
        </p:sp>
        <p:cxnSp>
          <p:nvCxnSpPr>
            <p:cNvPr id="13" name="Straight Connector 12">
              <a:extLst>
                <a:ext uri="{FF2B5EF4-FFF2-40B4-BE49-F238E27FC236}">
                  <a16:creationId xmlns:a16="http://schemas.microsoft.com/office/drawing/2014/main" id="{BDA725C5-40E3-EC47-A54F-763045F6DB97}"/>
                </a:ext>
              </a:extLst>
            </p:cNvPr>
            <p:cNvCxnSpPr/>
            <p:nvPr/>
          </p:nvCxnSpPr>
          <p:spPr>
            <a:xfrm>
              <a:off x="4101505" y="1423547"/>
              <a:ext cx="1506828" cy="0"/>
            </a:xfrm>
            <a:prstGeom prst="line">
              <a:avLst/>
            </a:prstGeom>
            <a:ln w="444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6F8CF491-1994-6B48-90F7-63B2AD401FC8}"/>
              </a:ext>
            </a:extLst>
          </p:cNvPr>
          <p:cNvSpPr txBox="1"/>
          <p:nvPr/>
        </p:nvSpPr>
        <p:spPr>
          <a:xfrm>
            <a:off x="569626" y="1685255"/>
            <a:ext cx="1484702" cy="1200329"/>
          </a:xfrm>
          <a:prstGeom prst="rect">
            <a:avLst/>
          </a:prstGeom>
          <a:noFill/>
        </p:spPr>
        <p:txBody>
          <a:bodyPr wrap="none" rtlCol="0">
            <a:spAutoFit/>
          </a:bodyPr>
          <a:lstStyle/>
          <a:p>
            <a:r>
              <a:rPr lang="en-US" dirty="0"/>
              <a:t>Aug-Sep: +0.4</a:t>
            </a:r>
          </a:p>
          <a:p>
            <a:endParaRPr lang="en-US" dirty="0"/>
          </a:p>
          <a:p>
            <a:r>
              <a:rPr lang="en-US" dirty="0"/>
              <a:t>July-Aug:  0</a:t>
            </a:r>
          </a:p>
          <a:p>
            <a:r>
              <a:rPr lang="en-US" dirty="0"/>
              <a:t>June-July: 0</a:t>
            </a:r>
          </a:p>
        </p:txBody>
      </p:sp>
      <p:sp>
        <p:nvSpPr>
          <p:cNvPr id="14" name="Rectangle 13">
            <a:extLst>
              <a:ext uri="{FF2B5EF4-FFF2-40B4-BE49-F238E27FC236}">
                <a16:creationId xmlns:a16="http://schemas.microsoft.com/office/drawing/2014/main" id="{DA27EDF7-E1C3-A743-812B-B7E9B66AD4AA}"/>
              </a:ext>
            </a:extLst>
          </p:cNvPr>
          <p:cNvSpPr/>
          <p:nvPr/>
        </p:nvSpPr>
        <p:spPr>
          <a:xfrm>
            <a:off x="5848173" y="1846411"/>
            <a:ext cx="3349628" cy="71690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90F3477-EFC2-2D43-B960-77F3BC3358D6}"/>
              </a:ext>
            </a:extLst>
          </p:cNvPr>
          <p:cNvSpPr txBox="1"/>
          <p:nvPr/>
        </p:nvSpPr>
        <p:spPr>
          <a:xfrm>
            <a:off x="3729168" y="5291815"/>
            <a:ext cx="530915" cy="369332"/>
          </a:xfrm>
          <a:prstGeom prst="rect">
            <a:avLst/>
          </a:prstGeom>
          <a:noFill/>
        </p:spPr>
        <p:txBody>
          <a:bodyPr wrap="square" rtlCol="0">
            <a:spAutoFit/>
          </a:bodyPr>
          <a:lstStyle/>
          <a:p>
            <a:r>
              <a:rPr lang="en-US" dirty="0">
                <a:solidFill>
                  <a:srgbClr val="002060"/>
                </a:solidFill>
              </a:rPr>
              <a:t>Gas</a:t>
            </a:r>
          </a:p>
        </p:txBody>
      </p:sp>
      <p:cxnSp>
        <p:nvCxnSpPr>
          <p:cNvPr id="16" name="Straight Connector 15">
            <a:extLst>
              <a:ext uri="{FF2B5EF4-FFF2-40B4-BE49-F238E27FC236}">
                <a16:creationId xmlns:a16="http://schemas.microsoft.com/office/drawing/2014/main" id="{C2258E8B-B577-BD46-8D4D-DF680E36F766}"/>
              </a:ext>
            </a:extLst>
          </p:cNvPr>
          <p:cNvCxnSpPr>
            <a:cxnSpLocks/>
          </p:cNvCxnSpPr>
          <p:nvPr/>
        </p:nvCxnSpPr>
        <p:spPr>
          <a:xfrm>
            <a:off x="4091206" y="5634506"/>
            <a:ext cx="497965" cy="595720"/>
          </a:xfrm>
          <a:prstGeom prst="line">
            <a:avLst/>
          </a:prstGeom>
          <a:ln w="4445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10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2846-314F-1D42-B60C-B0A7A05E4EDF}"/>
              </a:ext>
            </a:extLst>
          </p:cNvPr>
          <p:cNvSpPr>
            <a:spLocks noGrp="1"/>
          </p:cNvSpPr>
          <p:nvPr>
            <p:ph type="title"/>
          </p:nvPr>
        </p:nvSpPr>
        <p:spPr>
          <a:xfrm>
            <a:off x="1011624" y="0"/>
            <a:ext cx="10515600" cy="1325563"/>
          </a:xfrm>
        </p:spPr>
        <p:txBody>
          <a:bodyPr/>
          <a:lstStyle/>
          <a:p>
            <a:r>
              <a:rPr lang="en-US" dirty="0">
                <a:solidFill>
                  <a:schemeClr val="bg1"/>
                </a:solidFill>
              </a:rPr>
              <a:t>Su</a:t>
            </a:r>
            <a:r>
              <a:rPr lang="en-US" dirty="0"/>
              <a:t>mming Up The US Economy</a:t>
            </a:r>
          </a:p>
        </p:txBody>
      </p:sp>
      <p:sp>
        <p:nvSpPr>
          <p:cNvPr id="4" name="Slide Number Placeholder 3">
            <a:extLst>
              <a:ext uri="{FF2B5EF4-FFF2-40B4-BE49-F238E27FC236}">
                <a16:creationId xmlns:a16="http://schemas.microsoft.com/office/drawing/2014/main" id="{47619C3D-3B56-CE48-A82B-6BB9D19DFFD9}"/>
              </a:ext>
            </a:extLst>
          </p:cNvPr>
          <p:cNvSpPr>
            <a:spLocks noGrp="1"/>
          </p:cNvSpPr>
          <p:nvPr>
            <p:ph type="sldNum" sz="quarter" idx="12"/>
          </p:nvPr>
        </p:nvSpPr>
        <p:spPr/>
        <p:txBody>
          <a:bodyPr/>
          <a:lstStyle/>
          <a:p>
            <a:fld id="{D9F085D5-EC86-4F6A-B501-C1359CB39116}" type="slidenum">
              <a:rPr lang="en-GB" smtClean="0"/>
              <a:t>52</a:t>
            </a:fld>
            <a:endParaRPr lang="en-GB"/>
          </a:p>
        </p:txBody>
      </p:sp>
      <p:pic>
        <p:nvPicPr>
          <p:cNvPr id="5" name="Picture 4">
            <a:extLst>
              <a:ext uri="{FF2B5EF4-FFF2-40B4-BE49-F238E27FC236}">
                <a16:creationId xmlns:a16="http://schemas.microsoft.com/office/drawing/2014/main" id="{2745DFFD-F62E-FB43-8A82-259B57B68059}"/>
              </a:ext>
            </a:extLst>
          </p:cNvPr>
          <p:cNvPicPr>
            <a:picLocks noChangeAspect="1"/>
          </p:cNvPicPr>
          <p:nvPr/>
        </p:nvPicPr>
        <p:blipFill>
          <a:blip r:embed="rId2"/>
          <a:stretch>
            <a:fillRect/>
          </a:stretch>
        </p:blipFill>
        <p:spPr>
          <a:xfrm>
            <a:off x="3168869" y="950908"/>
            <a:ext cx="7062952" cy="5505943"/>
          </a:xfrm>
          <a:prstGeom prst="rect">
            <a:avLst/>
          </a:prstGeom>
        </p:spPr>
      </p:pic>
      <p:sp>
        <p:nvSpPr>
          <p:cNvPr id="6" name="TextBox 5">
            <a:extLst>
              <a:ext uri="{FF2B5EF4-FFF2-40B4-BE49-F238E27FC236}">
                <a16:creationId xmlns:a16="http://schemas.microsoft.com/office/drawing/2014/main" id="{34865127-C0C7-3846-8332-8295CF6CAC17}"/>
              </a:ext>
            </a:extLst>
          </p:cNvPr>
          <p:cNvSpPr txBox="1"/>
          <p:nvPr/>
        </p:nvSpPr>
        <p:spPr>
          <a:xfrm>
            <a:off x="10070170" y="6456851"/>
            <a:ext cx="1542089" cy="276999"/>
          </a:xfrm>
          <a:prstGeom prst="rect">
            <a:avLst/>
          </a:prstGeom>
          <a:noFill/>
        </p:spPr>
        <p:txBody>
          <a:bodyPr wrap="none" rtlCol="0">
            <a:spAutoFit/>
          </a:bodyPr>
          <a:lstStyle/>
          <a:p>
            <a:r>
              <a:rPr lang="en-US" sz="1200" dirty="0"/>
              <a:t>Source: </a:t>
            </a:r>
            <a:r>
              <a:rPr lang="en-US" sz="1200" dirty="0" err="1"/>
              <a:t>NYTimes.com</a:t>
            </a:r>
            <a:endParaRPr lang="en-US" sz="1200" dirty="0"/>
          </a:p>
        </p:txBody>
      </p:sp>
    </p:spTree>
    <p:extLst>
      <p:ext uri="{BB962C8B-B14F-4D97-AF65-F5344CB8AC3E}">
        <p14:creationId xmlns:p14="http://schemas.microsoft.com/office/powerpoint/2010/main" val="5512925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4697-759D-3267-96E2-1EE9F2FBF14C}"/>
              </a:ext>
            </a:extLst>
          </p:cNvPr>
          <p:cNvSpPr>
            <a:spLocks noGrp="1"/>
          </p:cNvSpPr>
          <p:nvPr>
            <p:ph type="title"/>
          </p:nvPr>
        </p:nvSpPr>
        <p:spPr/>
        <p:txBody>
          <a:bodyPr/>
          <a:lstStyle/>
          <a:p>
            <a:r>
              <a:rPr lang="en-US" dirty="0"/>
              <a:t>Global Evidence</a:t>
            </a:r>
          </a:p>
        </p:txBody>
      </p:sp>
      <p:sp>
        <p:nvSpPr>
          <p:cNvPr id="3" name="Text Placeholder 2">
            <a:extLst>
              <a:ext uri="{FF2B5EF4-FFF2-40B4-BE49-F238E27FC236}">
                <a16:creationId xmlns:a16="http://schemas.microsoft.com/office/drawing/2014/main" id="{C57628F7-B737-ADB2-6949-03AA359195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D38138-4679-E118-48A4-398F85096819}"/>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31625732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9A91-17AA-A774-1F45-856391680D51}"/>
              </a:ext>
            </a:extLst>
          </p:cNvPr>
          <p:cNvSpPr>
            <a:spLocks noGrp="1"/>
          </p:cNvSpPr>
          <p:nvPr>
            <p:ph type="title"/>
          </p:nvPr>
        </p:nvSpPr>
        <p:spPr>
          <a:xfrm>
            <a:off x="827690" y="0"/>
            <a:ext cx="10515600" cy="1325563"/>
          </a:xfrm>
        </p:spPr>
        <p:txBody>
          <a:bodyPr/>
          <a:lstStyle/>
          <a:p>
            <a:r>
              <a:rPr lang="en-US" dirty="0">
                <a:solidFill>
                  <a:schemeClr val="bg1"/>
                </a:solidFill>
              </a:rPr>
              <a:t>Infl</a:t>
            </a:r>
            <a:r>
              <a:rPr lang="en-US" dirty="0"/>
              <a:t>ation: Not just a US Problem</a:t>
            </a:r>
          </a:p>
        </p:txBody>
      </p:sp>
      <p:pic>
        <p:nvPicPr>
          <p:cNvPr id="6" name="Content Placeholder 5" descr="A red and white map&#10;&#10;Description automatically generated with low confidence">
            <a:extLst>
              <a:ext uri="{FF2B5EF4-FFF2-40B4-BE49-F238E27FC236}">
                <a16:creationId xmlns:a16="http://schemas.microsoft.com/office/drawing/2014/main" id="{66ED2581-8576-1498-31F8-06DB47304E12}"/>
              </a:ext>
            </a:extLst>
          </p:cNvPr>
          <p:cNvPicPr>
            <a:picLocks noGrp="1" noChangeAspect="1"/>
          </p:cNvPicPr>
          <p:nvPr>
            <p:ph idx="1"/>
          </p:nvPr>
        </p:nvPicPr>
        <p:blipFill>
          <a:blip r:embed="rId2"/>
          <a:stretch>
            <a:fillRect/>
          </a:stretch>
        </p:blipFill>
        <p:spPr>
          <a:xfrm>
            <a:off x="1912073" y="987915"/>
            <a:ext cx="8367853" cy="5242311"/>
          </a:xfrm>
        </p:spPr>
      </p:pic>
      <p:sp>
        <p:nvSpPr>
          <p:cNvPr id="4" name="Slide Number Placeholder 3">
            <a:extLst>
              <a:ext uri="{FF2B5EF4-FFF2-40B4-BE49-F238E27FC236}">
                <a16:creationId xmlns:a16="http://schemas.microsoft.com/office/drawing/2014/main" id="{1628120A-AAA5-00FA-47FC-A9D6CAF3F9E4}"/>
              </a:ext>
            </a:extLst>
          </p:cNvPr>
          <p:cNvSpPr>
            <a:spLocks noGrp="1"/>
          </p:cNvSpPr>
          <p:nvPr>
            <p:ph type="sldNum" sz="quarter" idx="12"/>
          </p:nvPr>
        </p:nvSpPr>
        <p:spPr/>
        <p:txBody>
          <a:bodyPr/>
          <a:lstStyle/>
          <a:p>
            <a:fld id="{D9F085D5-EC86-4F6A-B501-C1359CB39116}" type="slidenum">
              <a:rPr lang="en-GB" smtClean="0"/>
              <a:t>54</a:t>
            </a:fld>
            <a:endParaRPr lang="en-GB"/>
          </a:p>
        </p:txBody>
      </p:sp>
      <p:sp>
        <p:nvSpPr>
          <p:cNvPr id="7" name="TextBox 6">
            <a:extLst>
              <a:ext uri="{FF2B5EF4-FFF2-40B4-BE49-F238E27FC236}">
                <a16:creationId xmlns:a16="http://schemas.microsoft.com/office/drawing/2014/main" id="{98040C43-4D25-DB99-E13F-4F352671B9CF}"/>
              </a:ext>
            </a:extLst>
          </p:cNvPr>
          <p:cNvSpPr txBox="1"/>
          <p:nvPr/>
        </p:nvSpPr>
        <p:spPr>
          <a:xfrm>
            <a:off x="398073" y="3204217"/>
            <a:ext cx="2440092" cy="3139321"/>
          </a:xfrm>
          <a:prstGeom prst="rect">
            <a:avLst/>
          </a:prstGeom>
          <a:noFill/>
        </p:spPr>
        <p:txBody>
          <a:bodyPr wrap="none" rtlCol="0">
            <a:spAutoFit/>
          </a:bodyPr>
          <a:lstStyle/>
          <a:p>
            <a:r>
              <a:rPr lang="en-US" dirty="0"/>
              <a:t>United States:	8.5</a:t>
            </a:r>
          </a:p>
          <a:p>
            <a:endParaRPr lang="en-US" dirty="0"/>
          </a:p>
          <a:p>
            <a:r>
              <a:rPr lang="en-US" dirty="0"/>
              <a:t>Netherlands:	12.0</a:t>
            </a:r>
          </a:p>
          <a:p>
            <a:r>
              <a:rPr lang="en-US" dirty="0"/>
              <a:t>Spain:		10.4</a:t>
            </a:r>
          </a:p>
          <a:p>
            <a:r>
              <a:rPr lang="en-US" dirty="0"/>
              <a:t>United Kingdom:	10.1</a:t>
            </a:r>
          </a:p>
          <a:p>
            <a:r>
              <a:rPr lang="en-US" dirty="0"/>
              <a:t>Denmark:		8.9</a:t>
            </a:r>
          </a:p>
          <a:p>
            <a:r>
              <a:rPr lang="en-US" dirty="0"/>
              <a:t>Sweden:		8.5</a:t>
            </a:r>
          </a:p>
          <a:p>
            <a:r>
              <a:rPr lang="en-US" dirty="0"/>
              <a:t>Germany:		7.9</a:t>
            </a:r>
          </a:p>
          <a:p>
            <a:r>
              <a:rPr lang="en-US" dirty="0"/>
              <a:t>Norway:		6.5</a:t>
            </a:r>
          </a:p>
          <a:p>
            <a:r>
              <a:rPr lang="en-US" dirty="0"/>
              <a:t>France:		5.8</a:t>
            </a:r>
          </a:p>
          <a:p>
            <a:endParaRPr lang="en-US" dirty="0"/>
          </a:p>
        </p:txBody>
      </p:sp>
      <p:sp>
        <p:nvSpPr>
          <p:cNvPr id="3" name="TextBox 2">
            <a:extLst>
              <a:ext uri="{FF2B5EF4-FFF2-40B4-BE49-F238E27FC236}">
                <a16:creationId xmlns:a16="http://schemas.microsoft.com/office/drawing/2014/main" id="{8BF1BBF2-5679-A9C0-38BC-A38D9B257D73}"/>
              </a:ext>
            </a:extLst>
          </p:cNvPr>
          <p:cNvSpPr txBox="1"/>
          <p:nvPr/>
        </p:nvSpPr>
        <p:spPr>
          <a:xfrm>
            <a:off x="8649598" y="6456851"/>
            <a:ext cx="2704202" cy="276999"/>
          </a:xfrm>
          <a:prstGeom prst="rect">
            <a:avLst/>
          </a:prstGeom>
          <a:noFill/>
        </p:spPr>
        <p:txBody>
          <a:bodyPr wrap="none" rtlCol="0">
            <a:spAutoFit/>
          </a:bodyPr>
          <a:lstStyle/>
          <a:p>
            <a:r>
              <a:rPr lang="en-US" sz="1200" dirty="0"/>
              <a:t>Source: </a:t>
            </a:r>
            <a:r>
              <a:rPr lang="en-US" sz="1200" dirty="0" err="1"/>
              <a:t>TradingEconomics.com</a:t>
            </a:r>
            <a:r>
              <a:rPr lang="en-US" sz="1200" dirty="0"/>
              <a:t>, 9/12/22</a:t>
            </a:r>
          </a:p>
        </p:txBody>
      </p:sp>
    </p:spTree>
    <p:extLst>
      <p:ext uri="{BB962C8B-B14F-4D97-AF65-F5344CB8AC3E}">
        <p14:creationId xmlns:p14="http://schemas.microsoft.com/office/powerpoint/2010/main" val="1090451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E767-0626-3E4A-A6DD-7B199B2C3E73}"/>
              </a:ext>
            </a:extLst>
          </p:cNvPr>
          <p:cNvSpPr>
            <a:spLocks noGrp="1"/>
          </p:cNvSpPr>
          <p:nvPr>
            <p:ph type="title"/>
          </p:nvPr>
        </p:nvSpPr>
        <p:spPr>
          <a:xfrm>
            <a:off x="741949" y="0"/>
            <a:ext cx="10515600" cy="1325563"/>
          </a:xfrm>
        </p:spPr>
        <p:txBody>
          <a:bodyPr/>
          <a:lstStyle/>
          <a:p>
            <a:r>
              <a:rPr lang="en-US" dirty="0">
                <a:solidFill>
                  <a:schemeClr val="bg1"/>
                </a:solidFill>
              </a:rPr>
              <a:t>Imp</a:t>
            </a:r>
            <a:r>
              <a:rPr lang="en-US" dirty="0"/>
              <a:t>ort Prices Are Elevated</a:t>
            </a:r>
          </a:p>
        </p:txBody>
      </p:sp>
      <p:sp>
        <p:nvSpPr>
          <p:cNvPr id="4" name="Slide Number Placeholder 3">
            <a:extLst>
              <a:ext uri="{FF2B5EF4-FFF2-40B4-BE49-F238E27FC236}">
                <a16:creationId xmlns:a16="http://schemas.microsoft.com/office/drawing/2014/main" id="{17B1860E-B719-0847-9D31-959DE6EDCA88}"/>
              </a:ext>
            </a:extLst>
          </p:cNvPr>
          <p:cNvSpPr>
            <a:spLocks noGrp="1"/>
          </p:cNvSpPr>
          <p:nvPr>
            <p:ph type="sldNum" sz="quarter" idx="12"/>
          </p:nvPr>
        </p:nvSpPr>
        <p:spPr/>
        <p:txBody>
          <a:bodyPr/>
          <a:lstStyle/>
          <a:p>
            <a:fld id="{D9F085D5-EC86-4F6A-B501-C1359CB39116}" type="slidenum">
              <a:rPr lang="en-GB" smtClean="0"/>
              <a:t>55</a:t>
            </a:fld>
            <a:endParaRPr lang="en-GB"/>
          </a:p>
        </p:txBody>
      </p:sp>
      <p:pic>
        <p:nvPicPr>
          <p:cNvPr id="6" name="FRED Graph Chart" descr="FRED Graph">
            <a:hlinkClick r:id="rId2" tooltip="View this chart in your browser. "/>
            <a:extLst>
              <a:ext uri="{FF2B5EF4-FFF2-40B4-BE49-F238E27FC236}">
                <a16:creationId xmlns:a16="http://schemas.microsoft.com/office/drawing/2014/main" id="{E3B9140B-3FC6-9842-B8A4-13C3C8698ED1}"/>
              </a:ext>
            </a:extLst>
          </p:cNvPr>
          <p:cNvPicPr>
            <a:picLocks noChangeAspect="1"/>
          </p:cNvPicPr>
          <p:nvPr/>
        </p:nvPicPr>
        <p:blipFill>
          <a:blip r:embed="rId3"/>
          <a:stretch>
            <a:fillRect/>
          </a:stretch>
        </p:blipFill>
        <p:spPr>
          <a:xfrm>
            <a:off x="2532184" y="1064472"/>
            <a:ext cx="7659565" cy="5165753"/>
          </a:xfrm>
          <a:prstGeom prst="rect">
            <a:avLst/>
          </a:prstGeom>
        </p:spPr>
      </p:pic>
      <p:sp>
        <p:nvSpPr>
          <p:cNvPr id="7" name="TextBox 6">
            <a:extLst>
              <a:ext uri="{FF2B5EF4-FFF2-40B4-BE49-F238E27FC236}">
                <a16:creationId xmlns:a16="http://schemas.microsoft.com/office/drawing/2014/main" id="{92C1582C-190B-7F4C-9999-046C4557D663}"/>
              </a:ext>
            </a:extLst>
          </p:cNvPr>
          <p:cNvSpPr txBox="1"/>
          <p:nvPr/>
        </p:nvSpPr>
        <p:spPr>
          <a:xfrm>
            <a:off x="3821723" y="1839050"/>
            <a:ext cx="3647089" cy="369332"/>
          </a:xfrm>
          <a:prstGeom prst="rect">
            <a:avLst/>
          </a:prstGeom>
          <a:noFill/>
        </p:spPr>
        <p:txBody>
          <a:bodyPr wrap="none" rtlCol="0">
            <a:spAutoFit/>
          </a:bodyPr>
          <a:lstStyle/>
          <a:p>
            <a:r>
              <a:rPr lang="en-US" dirty="0"/>
              <a:t>Inflation – Imported Products: 9-10%</a:t>
            </a:r>
          </a:p>
        </p:txBody>
      </p:sp>
    </p:spTree>
    <p:extLst>
      <p:ext uri="{BB962C8B-B14F-4D97-AF65-F5344CB8AC3E}">
        <p14:creationId xmlns:p14="http://schemas.microsoft.com/office/powerpoint/2010/main" val="699378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9A91-17AA-A774-1F45-856391680D51}"/>
              </a:ext>
            </a:extLst>
          </p:cNvPr>
          <p:cNvSpPr>
            <a:spLocks noGrp="1"/>
          </p:cNvSpPr>
          <p:nvPr>
            <p:ph type="title"/>
          </p:nvPr>
        </p:nvSpPr>
        <p:spPr>
          <a:xfrm>
            <a:off x="706261" y="32658"/>
            <a:ext cx="10515600" cy="1325563"/>
          </a:xfrm>
        </p:spPr>
        <p:txBody>
          <a:bodyPr>
            <a:normAutofit/>
          </a:bodyPr>
          <a:lstStyle/>
          <a:p>
            <a:r>
              <a:rPr lang="en-US" sz="3800" dirty="0">
                <a:solidFill>
                  <a:schemeClr val="bg1"/>
                </a:solidFill>
              </a:rPr>
              <a:t>GDP</a:t>
            </a:r>
            <a:r>
              <a:rPr lang="en-US" sz="3800" dirty="0"/>
              <a:t>: U.S. Stands Out, But Not Alone</a:t>
            </a:r>
          </a:p>
        </p:txBody>
      </p:sp>
      <p:pic>
        <p:nvPicPr>
          <p:cNvPr id="6" name="Content Placeholder 5">
            <a:extLst>
              <a:ext uri="{FF2B5EF4-FFF2-40B4-BE49-F238E27FC236}">
                <a16:creationId xmlns:a16="http://schemas.microsoft.com/office/drawing/2014/main" id="{66ED2581-8576-1498-31F8-06DB47304E12}"/>
              </a:ext>
            </a:extLst>
          </p:cNvPr>
          <p:cNvPicPr>
            <a:picLocks noGrp="1" noChangeAspect="1"/>
          </p:cNvPicPr>
          <p:nvPr>
            <p:ph idx="1"/>
          </p:nvPr>
        </p:nvPicPr>
        <p:blipFill>
          <a:blip r:embed="rId2"/>
          <a:srcRect/>
          <a:stretch/>
        </p:blipFill>
        <p:spPr>
          <a:xfrm>
            <a:off x="1961873" y="987915"/>
            <a:ext cx="8268252" cy="5242311"/>
          </a:xfrm>
        </p:spPr>
      </p:pic>
      <p:sp>
        <p:nvSpPr>
          <p:cNvPr id="4" name="Slide Number Placeholder 3">
            <a:extLst>
              <a:ext uri="{FF2B5EF4-FFF2-40B4-BE49-F238E27FC236}">
                <a16:creationId xmlns:a16="http://schemas.microsoft.com/office/drawing/2014/main" id="{1628120A-AAA5-00FA-47FC-A9D6CAF3F9E4}"/>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7" name="TextBox 6">
            <a:extLst>
              <a:ext uri="{FF2B5EF4-FFF2-40B4-BE49-F238E27FC236}">
                <a16:creationId xmlns:a16="http://schemas.microsoft.com/office/drawing/2014/main" id="{98040C43-4D25-DB99-E13F-4F352671B9CF}"/>
              </a:ext>
            </a:extLst>
          </p:cNvPr>
          <p:cNvSpPr txBox="1"/>
          <p:nvPr/>
        </p:nvSpPr>
        <p:spPr>
          <a:xfrm>
            <a:off x="398074" y="3204217"/>
            <a:ext cx="2393604" cy="3139321"/>
          </a:xfrm>
          <a:prstGeom prst="rect">
            <a:avLst/>
          </a:prstGeom>
          <a:noFill/>
        </p:spPr>
        <p:txBody>
          <a:bodyPr wrap="none" rtlCol="0">
            <a:spAutoFit/>
          </a:bodyPr>
          <a:lstStyle/>
          <a:p>
            <a:r>
              <a:rPr lang="en-US" dirty="0"/>
              <a:t>United States:	-0.6</a:t>
            </a:r>
          </a:p>
          <a:p>
            <a:endParaRPr lang="en-US" dirty="0"/>
          </a:p>
          <a:p>
            <a:r>
              <a:rPr lang="en-US" dirty="0"/>
              <a:t>Netherlands:	2.6</a:t>
            </a:r>
          </a:p>
          <a:p>
            <a:r>
              <a:rPr lang="en-US" dirty="0"/>
              <a:t>Spain:		1.1</a:t>
            </a:r>
          </a:p>
          <a:p>
            <a:r>
              <a:rPr lang="en-US" dirty="0"/>
              <a:t>United Kingdom:	-0.1</a:t>
            </a:r>
          </a:p>
          <a:p>
            <a:r>
              <a:rPr lang="en-US" dirty="0"/>
              <a:t>Denmark:		0.9</a:t>
            </a:r>
          </a:p>
          <a:p>
            <a:r>
              <a:rPr lang="en-US" dirty="0"/>
              <a:t>Sweden:		0.9</a:t>
            </a:r>
          </a:p>
          <a:p>
            <a:r>
              <a:rPr lang="en-US" dirty="0"/>
              <a:t>Germany:		0.1</a:t>
            </a:r>
          </a:p>
          <a:p>
            <a:r>
              <a:rPr lang="en-US" dirty="0"/>
              <a:t>Norway:		0.7</a:t>
            </a:r>
          </a:p>
          <a:p>
            <a:r>
              <a:rPr lang="en-US" dirty="0"/>
              <a:t>France:		0.5</a:t>
            </a:r>
          </a:p>
          <a:p>
            <a:endParaRPr lang="en-US" dirty="0"/>
          </a:p>
        </p:txBody>
      </p:sp>
      <p:sp>
        <p:nvSpPr>
          <p:cNvPr id="3" name="TextBox 2">
            <a:extLst>
              <a:ext uri="{FF2B5EF4-FFF2-40B4-BE49-F238E27FC236}">
                <a16:creationId xmlns:a16="http://schemas.microsoft.com/office/drawing/2014/main" id="{8BF1BBF2-5679-A9C0-38BC-A38D9B257D73}"/>
              </a:ext>
            </a:extLst>
          </p:cNvPr>
          <p:cNvSpPr txBox="1"/>
          <p:nvPr/>
        </p:nvSpPr>
        <p:spPr>
          <a:xfrm>
            <a:off x="8649598" y="6456851"/>
            <a:ext cx="2704202" cy="276999"/>
          </a:xfrm>
          <a:prstGeom prst="rect">
            <a:avLst/>
          </a:prstGeom>
          <a:noFill/>
        </p:spPr>
        <p:txBody>
          <a:bodyPr wrap="none" rtlCol="0">
            <a:spAutoFit/>
          </a:bodyPr>
          <a:lstStyle/>
          <a:p>
            <a:r>
              <a:rPr lang="en-US" sz="1200" dirty="0"/>
              <a:t>Source: </a:t>
            </a:r>
            <a:r>
              <a:rPr lang="en-US" sz="1200" dirty="0" err="1"/>
              <a:t>TradingEconomics.com</a:t>
            </a:r>
            <a:r>
              <a:rPr lang="en-US" sz="1200" dirty="0"/>
              <a:t>, 9/12/22</a:t>
            </a:r>
          </a:p>
        </p:txBody>
      </p:sp>
    </p:spTree>
    <p:extLst>
      <p:ext uri="{BB962C8B-B14F-4D97-AF65-F5344CB8AC3E}">
        <p14:creationId xmlns:p14="http://schemas.microsoft.com/office/powerpoint/2010/main" val="3302966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20A3-39B1-5645-884F-2D9B4336E30A}"/>
              </a:ext>
            </a:extLst>
          </p:cNvPr>
          <p:cNvSpPr>
            <a:spLocks noGrp="1"/>
          </p:cNvSpPr>
          <p:nvPr>
            <p:ph type="title"/>
          </p:nvPr>
        </p:nvSpPr>
        <p:spPr>
          <a:xfrm>
            <a:off x="796160" y="0"/>
            <a:ext cx="10515600" cy="1325563"/>
          </a:xfrm>
        </p:spPr>
        <p:txBody>
          <a:bodyPr/>
          <a:lstStyle/>
          <a:p>
            <a:r>
              <a:rPr lang="en-US" dirty="0">
                <a:solidFill>
                  <a:schemeClr val="bg1"/>
                </a:solidFill>
              </a:rPr>
              <a:t>Glo</a:t>
            </a:r>
            <a:r>
              <a:rPr lang="en-US" dirty="0"/>
              <a:t>bal Summary</a:t>
            </a:r>
          </a:p>
        </p:txBody>
      </p:sp>
      <p:sp>
        <p:nvSpPr>
          <p:cNvPr id="3" name="Content Placeholder 2">
            <a:extLst>
              <a:ext uri="{FF2B5EF4-FFF2-40B4-BE49-F238E27FC236}">
                <a16:creationId xmlns:a16="http://schemas.microsoft.com/office/drawing/2014/main" id="{3501192C-6EF7-ED45-8903-4776FA265387}"/>
              </a:ext>
            </a:extLst>
          </p:cNvPr>
          <p:cNvSpPr>
            <a:spLocks noGrp="1"/>
          </p:cNvSpPr>
          <p:nvPr>
            <p:ph idx="1"/>
          </p:nvPr>
        </p:nvSpPr>
        <p:spPr/>
        <p:txBody>
          <a:bodyPr/>
          <a:lstStyle/>
          <a:p>
            <a:r>
              <a:rPr lang="en-US" dirty="0"/>
              <a:t>Developed economies are uniformly down.</a:t>
            </a:r>
          </a:p>
          <a:p>
            <a:pPr lvl="1"/>
            <a:r>
              <a:rPr lang="en-US" dirty="0"/>
              <a:t>Not entirely a surprise. Went through the same pandemic gyrations:</a:t>
            </a:r>
          </a:p>
          <a:p>
            <a:pPr lvl="2"/>
            <a:r>
              <a:rPr lang="en-US" dirty="0"/>
              <a:t>Supply chain issues.</a:t>
            </a:r>
          </a:p>
          <a:p>
            <a:pPr lvl="2"/>
            <a:r>
              <a:rPr lang="en-US" dirty="0"/>
              <a:t>Import prices are way up.</a:t>
            </a:r>
          </a:p>
          <a:p>
            <a:r>
              <a:rPr lang="en-US" dirty="0"/>
              <a:t>Somewhat surprising because the economic responses varied across countries.</a:t>
            </a:r>
          </a:p>
          <a:p>
            <a:pPr lvl="1"/>
            <a:r>
              <a:rPr lang="en-US" dirty="0"/>
              <a:t>All used stimulus, but US used MUCH more.</a:t>
            </a:r>
          </a:p>
          <a:p>
            <a:r>
              <a:rPr lang="en-US" dirty="0"/>
              <a:t>Inflation – tale of two sources:</a:t>
            </a:r>
          </a:p>
          <a:p>
            <a:pPr lvl="1"/>
            <a:r>
              <a:rPr lang="en-US" dirty="0"/>
              <a:t>United States – much more one of elevated demand.</a:t>
            </a:r>
          </a:p>
          <a:p>
            <a:pPr lvl="1"/>
            <a:r>
              <a:rPr lang="en-US" dirty="0"/>
              <a:t>Europe – much more one of food and energy prices (war).</a:t>
            </a:r>
          </a:p>
        </p:txBody>
      </p:sp>
      <p:sp>
        <p:nvSpPr>
          <p:cNvPr id="4" name="Slide Number Placeholder 3">
            <a:extLst>
              <a:ext uri="{FF2B5EF4-FFF2-40B4-BE49-F238E27FC236}">
                <a16:creationId xmlns:a16="http://schemas.microsoft.com/office/drawing/2014/main" id="{E608B211-AEB3-8944-AA5F-F2C6B395BDF2}"/>
              </a:ext>
            </a:extLst>
          </p:cNvPr>
          <p:cNvSpPr>
            <a:spLocks noGrp="1"/>
          </p:cNvSpPr>
          <p:nvPr>
            <p:ph type="sldNum" sz="quarter" idx="12"/>
          </p:nvPr>
        </p:nvSpPr>
        <p:spPr/>
        <p:txBody>
          <a:bodyPr/>
          <a:lstStyle/>
          <a:p>
            <a:fld id="{D9F085D5-EC86-4F6A-B501-C1359CB39116}" type="slidenum">
              <a:rPr lang="en-GB" smtClean="0"/>
              <a:t>57</a:t>
            </a:fld>
            <a:endParaRPr lang="en-GB"/>
          </a:p>
        </p:txBody>
      </p:sp>
    </p:spTree>
    <p:extLst>
      <p:ext uri="{BB962C8B-B14F-4D97-AF65-F5344CB8AC3E}">
        <p14:creationId xmlns:p14="http://schemas.microsoft.com/office/powerpoint/2010/main" val="207836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dirty="0"/>
              <a:t>Inflation: A Closer Look</a:t>
            </a:r>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487123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Climbing! Or Turning Around?</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59</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313189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606378" y="0"/>
            <a:ext cx="10515600" cy="1325563"/>
          </a:xfrm>
        </p:spPr>
        <p:txBody>
          <a:bodyPr/>
          <a:lstStyle/>
          <a:p>
            <a:r>
              <a:rPr lang="en-US" dirty="0">
                <a:solidFill>
                  <a:schemeClr val="bg1"/>
                </a:solidFill>
              </a:rPr>
              <a:t> Cou</a:t>
            </a:r>
            <a:r>
              <a:rPr lang="en-US" dirty="0"/>
              <a:t>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640079" y="1570730"/>
            <a:ext cx="11375871" cy="4351338"/>
          </a:xfrm>
        </p:spPr>
        <p:txBody>
          <a:bodyPr/>
          <a:lstStyle/>
          <a:p>
            <a:pPr>
              <a:spcAft>
                <a:spcPts val="1500"/>
              </a:spcAft>
            </a:pPr>
            <a:r>
              <a:rPr lang="en-US" dirty="0"/>
              <a:t>Contemporary Economic Policy:</a:t>
            </a:r>
          </a:p>
          <a:p>
            <a:pPr lvl="1">
              <a:spcAft>
                <a:spcPts val="1500"/>
              </a:spcAft>
            </a:pPr>
            <a:r>
              <a:rPr lang="en-US" b="1" dirty="0"/>
              <a:t>Week 1 (11/1):	US Economic Update (Jon </a:t>
            </a:r>
            <a:r>
              <a:rPr lang="en-US" b="1" dirty="0" err="1"/>
              <a:t>Haveman</a:t>
            </a:r>
            <a:r>
              <a:rPr lang="en-US" b="1" dirty="0"/>
              <a:t>, NEED)</a:t>
            </a:r>
          </a:p>
          <a:p>
            <a:pPr lvl="1">
              <a:spcAft>
                <a:spcPts val="1500"/>
              </a:spcAft>
            </a:pPr>
            <a:r>
              <a:rPr lang="en-US" dirty="0"/>
              <a:t>Week 2 (11/8):	Economic Inequality (Adina </a:t>
            </a:r>
            <a:r>
              <a:rPr lang="en-US" dirty="0" err="1"/>
              <a:t>Ardelean</a:t>
            </a:r>
            <a:r>
              <a:rPr lang="en-US" dirty="0"/>
              <a:t>, Santa Clara University)</a:t>
            </a:r>
          </a:p>
          <a:p>
            <a:pPr lvl="1">
              <a:spcAft>
                <a:spcPts val="1500"/>
              </a:spcAft>
            </a:pPr>
            <a:r>
              <a:rPr lang="en-US" dirty="0"/>
              <a:t>Week 3 (11/15): The Black-White Wealth Gap (Jon </a:t>
            </a:r>
            <a:r>
              <a:rPr lang="en-US" dirty="0" err="1"/>
              <a:t>Haveman</a:t>
            </a:r>
            <a:r>
              <a:rPr lang="en-US" dirty="0"/>
              <a:t>, NEED)</a:t>
            </a:r>
          </a:p>
          <a:p>
            <a:pPr lvl="1">
              <a:spcAft>
                <a:spcPts val="1500"/>
              </a:spcAft>
            </a:pPr>
            <a:r>
              <a:rPr lang="en-US" dirty="0"/>
              <a:t>Week 4 (11/22):	Economic Mobility (Kathryn Wilson, Kent State University)</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20200038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CD3E-8E5A-4444-8DBA-C9D84358B77D}"/>
              </a:ext>
            </a:extLst>
          </p:cNvPr>
          <p:cNvSpPr>
            <a:spLocks noGrp="1"/>
          </p:cNvSpPr>
          <p:nvPr>
            <p:ph type="title"/>
          </p:nvPr>
        </p:nvSpPr>
        <p:spPr>
          <a:xfrm>
            <a:off x="745600" y="0"/>
            <a:ext cx="10515600" cy="1325563"/>
          </a:xfrm>
        </p:spPr>
        <p:txBody>
          <a:bodyPr/>
          <a:lstStyle/>
          <a:p>
            <a:r>
              <a:rPr lang="en-US" dirty="0">
                <a:solidFill>
                  <a:schemeClr val="bg1"/>
                </a:solidFill>
              </a:rPr>
              <a:t>Gas</a:t>
            </a:r>
            <a:r>
              <a:rPr lang="en-US" dirty="0"/>
              <a:t> Prices: National Average at the Pump</a:t>
            </a:r>
          </a:p>
        </p:txBody>
      </p:sp>
      <p:pic>
        <p:nvPicPr>
          <p:cNvPr id="6" name="Content Placeholder 5" descr="Graphical user interface, application&#10;&#10;Description automatically generated">
            <a:extLst>
              <a:ext uri="{FF2B5EF4-FFF2-40B4-BE49-F238E27FC236}">
                <a16:creationId xmlns:a16="http://schemas.microsoft.com/office/drawing/2014/main" id="{12CEA2F0-CC6D-D44B-9C8B-DA7C4DD14882}"/>
              </a:ext>
            </a:extLst>
          </p:cNvPr>
          <p:cNvPicPr>
            <a:picLocks noGrp="1" noChangeAspect="1"/>
          </p:cNvPicPr>
          <p:nvPr>
            <p:ph idx="1"/>
          </p:nvPr>
        </p:nvPicPr>
        <p:blipFill>
          <a:blip r:embed="rId2" r:link="rId3"/>
          <a:stretch>
            <a:fillRect/>
          </a:stretch>
        </p:blipFill>
        <p:spPr>
          <a:xfrm>
            <a:off x="1072985" y="1136118"/>
            <a:ext cx="10188215" cy="5094108"/>
          </a:xfrm>
        </p:spPr>
      </p:pic>
      <p:sp>
        <p:nvSpPr>
          <p:cNvPr id="4" name="Slide Number Placeholder 3">
            <a:extLst>
              <a:ext uri="{FF2B5EF4-FFF2-40B4-BE49-F238E27FC236}">
                <a16:creationId xmlns:a16="http://schemas.microsoft.com/office/drawing/2014/main" id="{54E7D49B-1F8B-0D4C-8934-42AF75CF17DA}"/>
              </a:ext>
            </a:extLst>
          </p:cNvPr>
          <p:cNvSpPr>
            <a:spLocks noGrp="1"/>
          </p:cNvSpPr>
          <p:nvPr>
            <p:ph type="sldNum" sz="quarter" idx="12"/>
          </p:nvPr>
        </p:nvSpPr>
        <p:spPr/>
        <p:txBody>
          <a:bodyPr/>
          <a:lstStyle/>
          <a:p>
            <a:fld id="{D9F085D5-EC86-4F6A-B501-C1359CB39116}" type="slidenum">
              <a:rPr lang="en-GB" smtClean="0"/>
              <a:t>60</a:t>
            </a:fld>
            <a:endParaRPr lang="en-GB"/>
          </a:p>
        </p:txBody>
      </p:sp>
      <p:pic>
        <p:nvPicPr>
          <p:cNvPr id="8" name="Picture 7" descr="Graphical user interface, chart&#10;&#10;Description automatically generated">
            <a:extLst>
              <a:ext uri="{FF2B5EF4-FFF2-40B4-BE49-F238E27FC236}">
                <a16:creationId xmlns:a16="http://schemas.microsoft.com/office/drawing/2014/main" id="{5DB0F12F-0ED4-984D-AF97-A56B7FB65F18}"/>
              </a:ext>
            </a:extLst>
          </p:cNvPr>
          <p:cNvPicPr>
            <a:picLocks noChangeAspect="1"/>
          </p:cNvPicPr>
          <p:nvPr/>
        </p:nvPicPr>
        <p:blipFill>
          <a:blip r:embed="rId4" r:link="rId5"/>
          <a:stretch>
            <a:fillRect/>
          </a:stretch>
        </p:blipFill>
        <p:spPr>
          <a:xfrm>
            <a:off x="1072985" y="1136118"/>
            <a:ext cx="10188216" cy="5094108"/>
          </a:xfrm>
          <a:prstGeom prst="rect">
            <a:avLst/>
          </a:prstGeom>
        </p:spPr>
      </p:pic>
      <p:pic>
        <p:nvPicPr>
          <p:cNvPr id="3" name="Picture 2">
            <a:extLst>
              <a:ext uri="{FF2B5EF4-FFF2-40B4-BE49-F238E27FC236}">
                <a16:creationId xmlns:a16="http://schemas.microsoft.com/office/drawing/2014/main" id="{76323C21-105C-6A44-93B9-3CC233184A02}"/>
              </a:ext>
            </a:extLst>
          </p:cNvPr>
          <p:cNvPicPr>
            <a:picLocks noChangeAspect="1"/>
          </p:cNvPicPr>
          <p:nvPr/>
        </p:nvPicPr>
        <p:blipFill>
          <a:blip r:embed="rId6"/>
          <a:stretch>
            <a:fillRect/>
          </a:stretch>
        </p:blipFill>
        <p:spPr>
          <a:xfrm>
            <a:off x="2152185" y="1325563"/>
            <a:ext cx="3371712" cy="1566096"/>
          </a:xfrm>
          <a:prstGeom prst="rect">
            <a:avLst/>
          </a:prstGeom>
        </p:spPr>
      </p:pic>
    </p:spTree>
    <p:extLst>
      <p:ext uri="{BB962C8B-B14F-4D97-AF65-F5344CB8AC3E}">
        <p14:creationId xmlns:p14="http://schemas.microsoft.com/office/powerpoint/2010/main" val="1179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105A7-FBD0-1443-964B-6AA96A4678B8}"/>
              </a:ext>
            </a:extLst>
          </p:cNvPr>
          <p:cNvSpPr>
            <a:spLocks noGrp="1"/>
          </p:cNvSpPr>
          <p:nvPr>
            <p:ph type="title"/>
          </p:nvPr>
        </p:nvSpPr>
        <p:spPr>
          <a:xfrm>
            <a:off x="793596" y="0"/>
            <a:ext cx="10515600" cy="1325563"/>
          </a:xfrm>
        </p:spPr>
        <p:txBody>
          <a:bodyPr/>
          <a:lstStyle/>
          <a:p>
            <a:r>
              <a:rPr lang="en-US" dirty="0">
                <a:solidFill>
                  <a:schemeClr val="bg1"/>
                </a:solidFill>
              </a:rPr>
              <a:t>Fue</a:t>
            </a:r>
            <a:r>
              <a:rPr lang="en-US" dirty="0"/>
              <a:t>l Costs Are Still Elevated</a:t>
            </a:r>
          </a:p>
        </p:txBody>
      </p:sp>
      <p:pic>
        <p:nvPicPr>
          <p:cNvPr id="7" name="Content Placeholder 6">
            <a:extLst>
              <a:ext uri="{FF2B5EF4-FFF2-40B4-BE49-F238E27FC236}">
                <a16:creationId xmlns:a16="http://schemas.microsoft.com/office/drawing/2014/main" id="{AFA611C2-045A-AB40-9848-9D4A1FCF004F}"/>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DBF53E48-3241-F74A-96DB-ACC29DE0872C}"/>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11042472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50DE-B534-704A-8AD0-00B7CEB8BEB5}"/>
              </a:ext>
            </a:extLst>
          </p:cNvPr>
          <p:cNvSpPr>
            <a:spLocks noGrp="1"/>
          </p:cNvSpPr>
          <p:nvPr>
            <p:ph type="title"/>
          </p:nvPr>
        </p:nvSpPr>
        <p:spPr>
          <a:xfrm>
            <a:off x="748260" y="0"/>
            <a:ext cx="10515600" cy="1325563"/>
          </a:xfrm>
        </p:spPr>
        <p:txBody>
          <a:bodyPr/>
          <a:lstStyle/>
          <a:p>
            <a:r>
              <a:rPr lang="en-US" dirty="0">
                <a:solidFill>
                  <a:schemeClr val="bg1"/>
                </a:solidFill>
              </a:rPr>
              <a:t>Foo</a:t>
            </a:r>
            <a:r>
              <a:rPr lang="en-US" dirty="0"/>
              <a:t>d Costs Continue to Rise</a:t>
            </a:r>
          </a:p>
        </p:txBody>
      </p:sp>
      <p:pic>
        <p:nvPicPr>
          <p:cNvPr id="6" name="Content Placeholder 5" descr="Chart, line chart&#10;&#10;Description automatically generated">
            <a:extLst>
              <a:ext uri="{FF2B5EF4-FFF2-40B4-BE49-F238E27FC236}">
                <a16:creationId xmlns:a16="http://schemas.microsoft.com/office/drawing/2014/main" id="{5874BD66-18E1-BD44-8E83-ABDFEFAB6E04}"/>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753DB378-E5F3-4242-9FC6-EA28D5CD92A8}"/>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7683148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B004D-673D-7D4C-A7E3-FB405CB6953D}"/>
              </a:ext>
            </a:extLst>
          </p:cNvPr>
          <p:cNvSpPr>
            <a:spLocks noGrp="1"/>
          </p:cNvSpPr>
          <p:nvPr>
            <p:ph type="sldNum" sz="quarter" idx="12"/>
          </p:nvPr>
        </p:nvSpPr>
        <p:spPr/>
        <p:txBody>
          <a:bodyPr/>
          <a:lstStyle/>
          <a:p>
            <a:fld id="{D9F085D5-EC86-4F6A-B501-C1359CB39116}" type="slidenum">
              <a:rPr lang="en-GB" smtClean="0"/>
              <a:t>63</a:t>
            </a:fld>
            <a:endParaRPr lang="en-GB"/>
          </a:p>
        </p:txBody>
      </p:sp>
      <p:pic>
        <p:nvPicPr>
          <p:cNvPr id="3" name="Picture 2">
            <a:extLst>
              <a:ext uri="{FF2B5EF4-FFF2-40B4-BE49-F238E27FC236}">
                <a16:creationId xmlns:a16="http://schemas.microsoft.com/office/drawing/2014/main" id="{B0C8225D-F2EA-DC46-83B8-28CE97E514F5}"/>
              </a:ext>
            </a:extLst>
          </p:cNvPr>
          <p:cNvPicPr>
            <a:picLocks noChangeAspect="1"/>
          </p:cNvPicPr>
          <p:nvPr/>
        </p:nvPicPr>
        <p:blipFill>
          <a:blip r:embed="rId2"/>
          <a:stretch>
            <a:fillRect/>
          </a:stretch>
        </p:blipFill>
        <p:spPr>
          <a:xfrm>
            <a:off x="1035050" y="762000"/>
            <a:ext cx="10121900" cy="5334000"/>
          </a:xfrm>
          <a:prstGeom prst="rect">
            <a:avLst/>
          </a:prstGeom>
        </p:spPr>
      </p:pic>
      <p:sp>
        <p:nvSpPr>
          <p:cNvPr id="4" name="TextBox 3">
            <a:extLst>
              <a:ext uri="{FF2B5EF4-FFF2-40B4-BE49-F238E27FC236}">
                <a16:creationId xmlns:a16="http://schemas.microsoft.com/office/drawing/2014/main" id="{B6B2D780-7539-8F40-B7AA-F5F140FF7B4E}"/>
              </a:ext>
            </a:extLst>
          </p:cNvPr>
          <p:cNvSpPr txBox="1"/>
          <p:nvPr/>
        </p:nvSpPr>
        <p:spPr>
          <a:xfrm>
            <a:off x="10121326" y="6456851"/>
            <a:ext cx="1484830" cy="276999"/>
          </a:xfrm>
          <a:prstGeom prst="rect">
            <a:avLst/>
          </a:prstGeom>
          <a:noFill/>
        </p:spPr>
        <p:txBody>
          <a:bodyPr wrap="none" rtlCol="0">
            <a:spAutoFit/>
          </a:bodyPr>
          <a:lstStyle/>
          <a:p>
            <a:r>
              <a:rPr lang="en-US" sz="1200" dirty="0"/>
              <a:t>Source: Investopedia</a:t>
            </a:r>
          </a:p>
        </p:txBody>
      </p:sp>
    </p:spTree>
    <p:extLst>
      <p:ext uri="{BB962C8B-B14F-4D97-AF65-F5344CB8AC3E}">
        <p14:creationId xmlns:p14="http://schemas.microsoft.com/office/powerpoint/2010/main" val="23100980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9B0F-A0AE-744C-A6C0-1EBEA90332EF}"/>
              </a:ext>
            </a:extLst>
          </p:cNvPr>
          <p:cNvSpPr>
            <a:spLocks noGrp="1"/>
          </p:cNvSpPr>
          <p:nvPr>
            <p:ph type="title"/>
          </p:nvPr>
        </p:nvSpPr>
        <p:spPr>
          <a:xfrm>
            <a:off x="753792" y="0"/>
            <a:ext cx="10515600" cy="1325563"/>
          </a:xfrm>
        </p:spPr>
        <p:txBody>
          <a:bodyPr/>
          <a:lstStyle/>
          <a:p>
            <a:r>
              <a:rPr lang="en-US" dirty="0">
                <a:solidFill>
                  <a:schemeClr val="bg1"/>
                </a:solidFill>
              </a:rPr>
              <a:t>Spe</a:t>
            </a:r>
            <a:r>
              <a:rPr lang="en-US" dirty="0"/>
              <a:t>nding Patterns Changed - More Goods!</a:t>
            </a:r>
          </a:p>
        </p:txBody>
      </p:sp>
      <p:pic>
        <p:nvPicPr>
          <p:cNvPr id="6" name="Content Placeholder 5" descr="Chart, line chart&#10;&#10;Description automatically generated">
            <a:extLst>
              <a:ext uri="{FF2B5EF4-FFF2-40B4-BE49-F238E27FC236}">
                <a16:creationId xmlns:a16="http://schemas.microsoft.com/office/drawing/2014/main" id="{53E19C85-8D8B-7947-BF9C-DE16B8759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9E8A3A6E-F995-2847-90D3-02229EAA8B90}"/>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7" name="TextBox 6">
            <a:extLst>
              <a:ext uri="{FF2B5EF4-FFF2-40B4-BE49-F238E27FC236}">
                <a16:creationId xmlns:a16="http://schemas.microsoft.com/office/drawing/2014/main" id="{65A23926-A457-9C44-BB74-AE3EA13B39C6}"/>
              </a:ext>
            </a:extLst>
          </p:cNvPr>
          <p:cNvSpPr txBox="1"/>
          <p:nvPr/>
        </p:nvSpPr>
        <p:spPr>
          <a:xfrm>
            <a:off x="8257735" y="2017164"/>
            <a:ext cx="2616422" cy="646331"/>
          </a:xfrm>
          <a:prstGeom prst="rect">
            <a:avLst/>
          </a:prstGeom>
          <a:noFill/>
        </p:spPr>
        <p:txBody>
          <a:bodyPr wrap="none" rtlCol="0">
            <a:spAutoFit/>
          </a:bodyPr>
          <a:lstStyle/>
          <a:p>
            <a:r>
              <a:rPr lang="en-US" dirty="0"/>
              <a:t>Goods spending up 14.9%</a:t>
            </a:r>
          </a:p>
          <a:p>
            <a:r>
              <a:rPr lang="en-US" dirty="0"/>
              <a:t>- And coming down.</a:t>
            </a:r>
          </a:p>
        </p:txBody>
      </p:sp>
      <p:sp>
        <p:nvSpPr>
          <p:cNvPr id="8" name="TextBox 7">
            <a:extLst>
              <a:ext uri="{FF2B5EF4-FFF2-40B4-BE49-F238E27FC236}">
                <a16:creationId xmlns:a16="http://schemas.microsoft.com/office/drawing/2014/main" id="{4F9C169E-8399-F94F-A9D9-B17A3A23DB29}"/>
              </a:ext>
            </a:extLst>
          </p:cNvPr>
          <p:cNvSpPr txBox="1"/>
          <p:nvPr/>
        </p:nvSpPr>
        <p:spPr>
          <a:xfrm>
            <a:off x="8257735" y="3031930"/>
            <a:ext cx="2661819" cy="646331"/>
          </a:xfrm>
          <a:prstGeom prst="rect">
            <a:avLst/>
          </a:prstGeom>
          <a:noFill/>
        </p:spPr>
        <p:txBody>
          <a:bodyPr wrap="none" rtlCol="0">
            <a:spAutoFit/>
          </a:bodyPr>
          <a:lstStyle/>
          <a:p>
            <a:r>
              <a:rPr lang="en-US" dirty="0"/>
              <a:t>Services spending up 2.9%</a:t>
            </a:r>
          </a:p>
          <a:p>
            <a:r>
              <a:rPr lang="en-US" dirty="0"/>
              <a:t>- And going up.</a:t>
            </a:r>
          </a:p>
        </p:txBody>
      </p:sp>
      <p:sp>
        <p:nvSpPr>
          <p:cNvPr id="9" name="Oval 8">
            <a:extLst>
              <a:ext uri="{FF2B5EF4-FFF2-40B4-BE49-F238E27FC236}">
                <a16:creationId xmlns:a16="http://schemas.microsoft.com/office/drawing/2014/main" id="{FCBEAE1D-6AEB-DF4F-B7B7-A3D3B2896BC9}"/>
              </a:ext>
            </a:extLst>
          </p:cNvPr>
          <p:cNvSpPr/>
          <p:nvPr/>
        </p:nvSpPr>
        <p:spPr>
          <a:xfrm>
            <a:off x="7368715" y="1325563"/>
            <a:ext cx="436098" cy="36256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168E1DF-95B1-DF4A-A13E-79E7688ED8D4}"/>
              </a:ext>
            </a:extLst>
          </p:cNvPr>
          <p:cNvSpPr txBox="1"/>
          <p:nvPr/>
        </p:nvSpPr>
        <p:spPr>
          <a:xfrm>
            <a:off x="2598804" y="1626493"/>
            <a:ext cx="2670924" cy="646331"/>
          </a:xfrm>
          <a:prstGeom prst="rect">
            <a:avLst/>
          </a:prstGeom>
          <a:solidFill>
            <a:schemeClr val="bg1"/>
          </a:solidFill>
        </p:spPr>
        <p:txBody>
          <a:bodyPr wrap="none" rtlCol="0">
            <a:spAutoFit/>
          </a:bodyPr>
          <a:lstStyle/>
          <a:p>
            <a:r>
              <a:rPr lang="en-US" sz="3600" b="1" dirty="0"/>
              <a:t>Demand-Pull</a:t>
            </a:r>
          </a:p>
        </p:txBody>
      </p:sp>
    </p:spTree>
    <p:extLst>
      <p:ext uri="{BB962C8B-B14F-4D97-AF65-F5344CB8AC3E}">
        <p14:creationId xmlns:p14="http://schemas.microsoft.com/office/powerpoint/2010/main" val="39967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81D65-4E99-4D49-AED2-2191C898E127}"/>
              </a:ext>
            </a:extLst>
          </p:cNvPr>
          <p:cNvSpPr>
            <a:spLocks noGrp="1"/>
          </p:cNvSpPr>
          <p:nvPr>
            <p:ph type="title"/>
          </p:nvPr>
        </p:nvSpPr>
        <p:spPr/>
        <p:txBody>
          <a:bodyPr/>
          <a:lstStyle/>
          <a:p>
            <a:r>
              <a:rPr lang="en-US" dirty="0">
                <a:solidFill>
                  <a:schemeClr val="bg1"/>
                </a:solidFill>
              </a:rPr>
              <a:t>Infl</a:t>
            </a:r>
            <a:r>
              <a:rPr lang="en-US" dirty="0"/>
              <a:t>ation: Concentrated</a:t>
            </a:r>
          </a:p>
        </p:txBody>
      </p:sp>
      <p:pic>
        <p:nvPicPr>
          <p:cNvPr id="7" name="Content Placeholder 6" descr="Chart, line chart&#10;&#10;Description automatically generated">
            <a:extLst>
              <a:ext uri="{FF2B5EF4-FFF2-40B4-BE49-F238E27FC236}">
                <a16:creationId xmlns:a16="http://schemas.microsoft.com/office/drawing/2014/main" id="{D2CB956B-4BC5-8649-9607-DBA0282F2496}"/>
              </a:ext>
            </a:extLst>
          </p:cNvPr>
          <p:cNvPicPr>
            <a:picLocks noGrp="1" noChangeAspect="1"/>
          </p:cNvPicPr>
          <p:nvPr>
            <p:ph sz="half" idx="1"/>
          </p:nvPr>
        </p:nvPicPr>
        <p:blipFill>
          <a:blip r:embed="rId2" r:link="rId3"/>
          <a:stretch>
            <a:fillRect/>
          </a:stretch>
        </p:blipFill>
        <p:spPr>
          <a:xfrm>
            <a:off x="82882" y="1300163"/>
            <a:ext cx="5936918" cy="4319339"/>
          </a:xfrm>
        </p:spPr>
      </p:pic>
      <p:pic>
        <p:nvPicPr>
          <p:cNvPr id="9" name="Content Placeholder 8" descr="Chart, line chart&#10;&#10;Description automatically generated">
            <a:extLst>
              <a:ext uri="{FF2B5EF4-FFF2-40B4-BE49-F238E27FC236}">
                <a16:creationId xmlns:a16="http://schemas.microsoft.com/office/drawing/2014/main" id="{210C1134-5845-A140-A47C-1CE79172B90B}"/>
              </a:ext>
            </a:extLst>
          </p:cNvPr>
          <p:cNvPicPr>
            <a:picLocks noGrp="1" noChangeAspect="1"/>
          </p:cNvPicPr>
          <p:nvPr>
            <p:ph sz="half" idx="2"/>
          </p:nvPr>
        </p:nvPicPr>
        <p:blipFill>
          <a:blip r:embed="rId4" r:link="rId5"/>
          <a:stretch>
            <a:fillRect/>
          </a:stretch>
        </p:blipFill>
        <p:spPr>
          <a:xfrm>
            <a:off x="6172200" y="1325563"/>
            <a:ext cx="5936918" cy="4319339"/>
          </a:xfrm>
        </p:spPr>
      </p:pic>
      <p:sp>
        <p:nvSpPr>
          <p:cNvPr id="5" name="Slide Number Placeholder 4">
            <a:extLst>
              <a:ext uri="{FF2B5EF4-FFF2-40B4-BE49-F238E27FC236}">
                <a16:creationId xmlns:a16="http://schemas.microsoft.com/office/drawing/2014/main" id="{06650A23-B73A-FC48-BE6A-A6B6DE9EE5D2}"/>
              </a:ext>
            </a:extLst>
          </p:cNvPr>
          <p:cNvSpPr>
            <a:spLocks noGrp="1"/>
          </p:cNvSpPr>
          <p:nvPr>
            <p:ph type="sldNum" sz="quarter" idx="12"/>
          </p:nvPr>
        </p:nvSpPr>
        <p:spPr/>
        <p:txBody>
          <a:bodyPr/>
          <a:lstStyle/>
          <a:p>
            <a:fld id="{D9F085D5-EC86-4F6A-B501-C1359CB39116}" type="slidenum">
              <a:rPr lang="en-GB" smtClean="0"/>
              <a:t>65</a:t>
            </a:fld>
            <a:endParaRPr lang="en-GB"/>
          </a:p>
        </p:txBody>
      </p:sp>
      <p:sp>
        <p:nvSpPr>
          <p:cNvPr id="6" name="TextBox 5">
            <a:extLst>
              <a:ext uri="{FF2B5EF4-FFF2-40B4-BE49-F238E27FC236}">
                <a16:creationId xmlns:a16="http://schemas.microsoft.com/office/drawing/2014/main" id="{2099E16D-83B5-2046-B0D4-F27B416F6617}"/>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104003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66</a:t>
            </a:fld>
            <a:endParaRPr lang="en-GB"/>
          </a:p>
        </p:txBody>
      </p:sp>
      <p:pic>
        <p:nvPicPr>
          <p:cNvPr id="12" name="Content Placeholder 11" descr="Chart&#10;&#10;Description automatically generated">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r:link="rId3"/>
          <a:stretch>
            <a:fillRect/>
          </a:stretch>
        </p:blipFill>
        <p:spPr>
          <a:xfrm>
            <a:off x="1191337" y="1190596"/>
            <a:ext cx="10048162" cy="5024081"/>
          </a:xfrm>
        </p:spPr>
      </p:pic>
      <p:sp>
        <p:nvSpPr>
          <p:cNvPr id="13" name="TextBox 12">
            <a:extLst>
              <a:ext uri="{FF2B5EF4-FFF2-40B4-BE49-F238E27FC236}">
                <a16:creationId xmlns:a16="http://schemas.microsoft.com/office/drawing/2014/main" id="{E73A177B-34EB-5149-9428-D30C9623F06D}"/>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28733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683D-0E7D-4F42-ABC8-0A5A3993D43C}"/>
              </a:ext>
            </a:extLst>
          </p:cNvPr>
          <p:cNvSpPr>
            <a:spLocks noGrp="1"/>
          </p:cNvSpPr>
          <p:nvPr>
            <p:ph type="title"/>
          </p:nvPr>
        </p:nvSpPr>
        <p:spPr>
          <a:xfrm>
            <a:off x="803475" y="0"/>
            <a:ext cx="10515600" cy="1325563"/>
          </a:xfrm>
        </p:spPr>
        <p:txBody>
          <a:bodyPr/>
          <a:lstStyle/>
          <a:p>
            <a:r>
              <a:rPr lang="en-US" dirty="0">
                <a:solidFill>
                  <a:schemeClr val="bg1"/>
                </a:solidFill>
              </a:rPr>
              <a:t>Cor</a:t>
            </a:r>
            <a:r>
              <a:rPr lang="en-US" dirty="0"/>
              <a:t>porations Have Pricing Power!</a:t>
            </a:r>
          </a:p>
        </p:txBody>
      </p:sp>
      <p:pic>
        <p:nvPicPr>
          <p:cNvPr id="6" name="Content Placeholder 5" descr="Chart, line chart&#10;&#10;Description automatically generated">
            <a:extLst>
              <a:ext uri="{FF2B5EF4-FFF2-40B4-BE49-F238E27FC236}">
                <a16:creationId xmlns:a16="http://schemas.microsoft.com/office/drawing/2014/main" id="{DF2A8DE8-1130-6E48-8290-5F01A818C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B19B57A6-A750-024E-8360-3BD512498194}"/>
              </a:ext>
            </a:extLst>
          </p:cNvPr>
          <p:cNvSpPr>
            <a:spLocks noGrp="1"/>
          </p:cNvSpPr>
          <p:nvPr>
            <p:ph type="sldNum" sz="quarter" idx="12"/>
          </p:nvPr>
        </p:nvSpPr>
        <p:spPr/>
        <p:txBody>
          <a:bodyPr/>
          <a:lstStyle/>
          <a:p>
            <a:fld id="{D9F085D5-EC86-4F6A-B501-C1359CB39116}" type="slidenum">
              <a:rPr lang="en-GB" smtClean="0"/>
              <a:t>67</a:t>
            </a:fld>
            <a:endParaRPr lang="en-GB"/>
          </a:p>
        </p:txBody>
      </p:sp>
      <p:sp>
        <p:nvSpPr>
          <p:cNvPr id="7" name="TextBox 6">
            <a:extLst>
              <a:ext uri="{FF2B5EF4-FFF2-40B4-BE49-F238E27FC236}">
                <a16:creationId xmlns:a16="http://schemas.microsoft.com/office/drawing/2014/main" id="{3CE102AC-0519-DA40-BA52-BA53C23BDBAA}"/>
              </a:ext>
            </a:extLst>
          </p:cNvPr>
          <p:cNvSpPr txBox="1"/>
          <p:nvPr/>
        </p:nvSpPr>
        <p:spPr>
          <a:xfrm>
            <a:off x="5325979" y="1556084"/>
            <a:ext cx="2320059" cy="461665"/>
          </a:xfrm>
          <a:prstGeom prst="rect">
            <a:avLst/>
          </a:prstGeom>
          <a:solidFill>
            <a:schemeClr val="bg1"/>
          </a:solidFill>
        </p:spPr>
        <p:txBody>
          <a:bodyPr wrap="none" rtlCol="0">
            <a:spAutoFit/>
          </a:bodyPr>
          <a:lstStyle/>
          <a:p>
            <a:r>
              <a:rPr lang="en-US" sz="2400" dirty="0"/>
              <a:t>Corporate Profits</a:t>
            </a:r>
          </a:p>
        </p:txBody>
      </p:sp>
    </p:spTree>
    <p:extLst>
      <p:ext uri="{BB962C8B-B14F-4D97-AF65-F5344CB8AC3E}">
        <p14:creationId xmlns:p14="http://schemas.microsoft.com/office/powerpoint/2010/main" val="19978033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p:txBody>
          <a:bodyPr/>
          <a:lstStyle/>
          <a:p>
            <a:r>
              <a:rPr lang="en-US" dirty="0">
                <a:solidFill>
                  <a:schemeClr val="bg1"/>
                </a:solidFill>
              </a:rPr>
              <a:t>My</a:t>
            </a:r>
            <a:r>
              <a:rPr lang="en-US" dirty="0"/>
              <a:t> Diagnosis for the Uptick in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fontScale="92500" lnSpcReduction="10000"/>
          </a:bodyPr>
          <a:lstStyle/>
          <a:p>
            <a:r>
              <a:rPr lang="en-US" dirty="0"/>
              <a:t>Spending patterns have changed dramatically.</a:t>
            </a:r>
          </a:p>
          <a:p>
            <a:r>
              <a:rPr lang="en-US" dirty="0"/>
              <a:t>Yes, there were supply chain issues that affected some areas in particular (e.g., computer chips).</a:t>
            </a:r>
          </a:p>
          <a:p>
            <a:r>
              <a:rPr lang="en-US" dirty="0"/>
              <a:t>Corporations have used the cover of inflation to raise prices more.</a:t>
            </a:r>
          </a:p>
          <a:p>
            <a:r>
              <a:rPr lang="en-US" dirty="0"/>
              <a:t>But there was also too much total spending.</a:t>
            </a:r>
          </a:p>
          <a:p>
            <a:r>
              <a:rPr lang="en-US" dirty="0"/>
              <a:t>Fiscal stimulus led households to increase saving over 2021 by more than $2 trillion. Strong retail sales numbers suggest they are prepared to spend it.</a:t>
            </a:r>
          </a:p>
          <a:p>
            <a:r>
              <a:rPr lang="en-US" dirty="0"/>
              <a:t>Whose to Blame:  ARP probably too big, but the Fed could have acted sooner.</a:t>
            </a:r>
          </a:p>
          <a:p>
            <a:pPr lvl="1"/>
            <a:r>
              <a:rPr lang="en-US" dirty="0"/>
              <a:t>International forces.</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68</a:t>
            </a:fld>
            <a:endParaRPr lang="en-GB"/>
          </a:p>
        </p:txBody>
      </p:sp>
    </p:spTree>
    <p:extLst>
      <p:ext uri="{BB962C8B-B14F-4D97-AF65-F5344CB8AC3E}">
        <p14:creationId xmlns:p14="http://schemas.microsoft.com/office/powerpoint/2010/main" val="3585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a:xfrm>
            <a:off x="896075" y="0"/>
            <a:ext cx="10515600" cy="1325563"/>
          </a:xfrm>
        </p:spPr>
        <p:txBody>
          <a:bodyPr>
            <a:normAutofit/>
          </a:bodyPr>
          <a:lstStyle/>
          <a:p>
            <a:r>
              <a:rPr lang="en-US" sz="3600" dirty="0">
                <a:solidFill>
                  <a:schemeClr val="bg1"/>
                </a:solidFill>
              </a:rPr>
              <a:t>Infl</a:t>
            </a:r>
            <a:r>
              <a:rPr lang="en-US" sz="3600" dirty="0"/>
              <a:t>ation – The Fed’s Metric</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69</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77533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Chart, line chart&#10;&#10;Description automatically generated">
            <a:extLst>
              <a:ext uri="{FF2B5EF4-FFF2-40B4-BE49-F238E27FC236}">
                <a16:creationId xmlns:a16="http://schemas.microsoft.com/office/drawing/2014/main" id="{60AAD2E0-F2B3-B94D-A37B-FD662AAA65BB}"/>
              </a:ext>
            </a:extLst>
          </p:cNvPr>
          <p:cNvPicPr>
            <a:picLocks noGrp="1" noChangeAspect="1"/>
          </p:cNvPicPr>
          <p:nvPr>
            <p:ph idx="1"/>
          </p:nvPr>
        </p:nvPicPr>
        <p:blipFill>
          <a:blip r:embed="rId2" r:link="rId3"/>
          <a:stretch>
            <a:fillRect/>
          </a:stretch>
        </p:blipFill>
        <p:spPr>
          <a:xfrm>
            <a:off x="1237478" y="1260089"/>
            <a:ext cx="9940273" cy="4970137"/>
          </a:xfrm>
        </p:spPr>
      </p:pic>
      <p:sp>
        <p:nvSpPr>
          <p:cNvPr id="2" name="Title 1">
            <a:extLst>
              <a:ext uri="{FF2B5EF4-FFF2-40B4-BE49-F238E27FC236}">
                <a16:creationId xmlns:a16="http://schemas.microsoft.com/office/drawing/2014/main" id="{54957F75-F5DA-8C44-8501-67551F3CC854}"/>
              </a:ext>
            </a:extLst>
          </p:cNvPr>
          <p:cNvSpPr>
            <a:spLocks noGrp="1"/>
          </p:cNvSpPr>
          <p:nvPr>
            <p:ph type="title"/>
          </p:nvPr>
        </p:nvSpPr>
        <p:spPr>
          <a:xfrm>
            <a:off x="905106" y="0"/>
            <a:ext cx="10515600" cy="1325563"/>
          </a:xfrm>
        </p:spPr>
        <p:txBody>
          <a:bodyPr/>
          <a:lstStyle/>
          <a:p>
            <a:r>
              <a:rPr lang="en-US" dirty="0">
                <a:solidFill>
                  <a:schemeClr val="bg1"/>
                </a:solidFill>
              </a:rPr>
              <a:t>Inc</a:t>
            </a:r>
            <a:r>
              <a:rPr lang="en-US" dirty="0"/>
              <a:t>ome Inequality: Share of Top 10%</a:t>
            </a:r>
          </a:p>
        </p:txBody>
      </p:sp>
      <p:sp>
        <p:nvSpPr>
          <p:cNvPr id="4" name="Slide Number Placeholder 3">
            <a:extLst>
              <a:ext uri="{FF2B5EF4-FFF2-40B4-BE49-F238E27FC236}">
                <a16:creationId xmlns:a16="http://schemas.microsoft.com/office/drawing/2014/main" id="{84FEF569-E87E-1C45-A389-3D60AB3971C2}"/>
              </a:ext>
            </a:extLst>
          </p:cNvPr>
          <p:cNvSpPr>
            <a:spLocks noGrp="1"/>
          </p:cNvSpPr>
          <p:nvPr>
            <p:ph type="sldNum" sz="quarter" idx="12"/>
          </p:nvPr>
        </p:nvSpPr>
        <p:spPr/>
        <p:txBody>
          <a:bodyPr/>
          <a:lstStyle/>
          <a:p>
            <a:fld id="{D9F085D5-EC86-4F6A-B501-C1359CB39116}" type="slidenum">
              <a:rPr lang="en-GB" smtClean="0"/>
              <a:t>7</a:t>
            </a:fld>
            <a:endParaRPr lang="en-GB"/>
          </a:p>
        </p:txBody>
      </p:sp>
      <p:cxnSp>
        <p:nvCxnSpPr>
          <p:cNvPr id="7" name="Straight Connector 6">
            <a:extLst>
              <a:ext uri="{FF2B5EF4-FFF2-40B4-BE49-F238E27FC236}">
                <a16:creationId xmlns:a16="http://schemas.microsoft.com/office/drawing/2014/main" id="{D47C5B47-B721-774B-9F7E-995ED5E83EA8}"/>
              </a:ext>
            </a:extLst>
          </p:cNvPr>
          <p:cNvCxnSpPr/>
          <p:nvPr/>
        </p:nvCxnSpPr>
        <p:spPr>
          <a:xfrm>
            <a:off x="9368927" y="2690870"/>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BECA3B-4BCB-8647-8F08-0667663652B3}"/>
              </a:ext>
            </a:extLst>
          </p:cNvPr>
          <p:cNvSpPr txBox="1"/>
          <p:nvPr/>
        </p:nvSpPr>
        <p:spPr>
          <a:xfrm>
            <a:off x="8777489" y="3628042"/>
            <a:ext cx="2069838" cy="430887"/>
          </a:xfrm>
          <a:prstGeom prst="rect">
            <a:avLst/>
          </a:prstGeom>
          <a:noFill/>
        </p:spPr>
        <p:txBody>
          <a:bodyPr wrap="square" rtlCol="0">
            <a:spAutoFit/>
          </a:bodyPr>
          <a:lstStyle/>
          <a:p>
            <a:r>
              <a:rPr lang="en-US" sz="2200" dirty="0">
                <a:solidFill>
                  <a:srgbClr val="0C4C88"/>
                </a:solidFill>
              </a:rPr>
              <a:t>Dot-com Bubble</a:t>
            </a:r>
          </a:p>
        </p:txBody>
      </p:sp>
      <p:cxnSp>
        <p:nvCxnSpPr>
          <p:cNvPr id="9" name="Straight Connector 8">
            <a:extLst>
              <a:ext uri="{FF2B5EF4-FFF2-40B4-BE49-F238E27FC236}">
                <a16:creationId xmlns:a16="http://schemas.microsoft.com/office/drawing/2014/main" id="{D7F3719D-C579-484E-9CC7-B1113C764FDF}"/>
              </a:ext>
            </a:extLst>
          </p:cNvPr>
          <p:cNvCxnSpPr>
            <a:cxnSpLocks/>
          </p:cNvCxnSpPr>
          <p:nvPr/>
        </p:nvCxnSpPr>
        <p:spPr>
          <a:xfrm>
            <a:off x="9979755" y="2272312"/>
            <a:ext cx="664596" cy="786625"/>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136734-DA4E-C745-945D-EA4862CE8C5E}"/>
              </a:ext>
            </a:extLst>
          </p:cNvPr>
          <p:cNvSpPr txBox="1"/>
          <p:nvPr/>
        </p:nvSpPr>
        <p:spPr>
          <a:xfrm>
            <a:off x="9734575" y="3058937"/>
            <a:ext cx="1987738" cy="430887"/>
          </a:xfrm>
          <a:prstGeom prst="rect">
            <a:avLst/>
          </a:prstGeom>
          <a:noFill/>
        </p:spPr>
        <p:txBody>
          <a:bodyPr wrap="square" rtlCol="0">
            <a:spAutoFit/>
          </a:bodyPr>
          <a:lstStyle/>
          <a:p>
            <a:r>
              <a:rPr lang="en-US" sz="2200" dirty="0">
                <a:solidFill>
                  <a:srgbClr val="0C4C88"/>
                </a:solidFill>
              </a:rPr>
              <a:t>Housing Bubble</a:t>
            </a:r>
          </a:p>
        </p:txBody>
      </p:sp>
      <p:cxnSp>
        <p:nvCxnSpPr>
          <p:cNvPr id="11" name="Straight Connector 10">
            <a:extLst>
              <a:ext uri="{FF2B5EF4-FFF2-40B4-BE49-F238E27FC236}">
                <a16:creationId xmlns:a16="http://schemas.microsoft.com/office/drawing/2014/main" id="{2B91A105-2ADE-1742-A9CD-67E580826EDE}"/>
              </a:ext>
            </a:extLst>
          </p:cNvPr>
          <p:cNvCxnSpPr>
            <a:cxnSpLocks/>
          </p:cNvCxnSpPr>
          <p:nvPr/>
        </p:nvCxnSpPr>
        <p:spPr>
          <a:xfrm flipV="1">
            <a:off x="3457487" y="1843487"/>
            <a:ext cx="540423" cy="20773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3561DA-ACEE-2545-BEDE-B0F11182A83F}"/>
              </a:ext>
            </a:extLst>
          </p:cNvPr>
          <p:cNvSpPr txBox="1"/>
          <p:nvPr/>
        </p:nvSpPr>
        <p:spPr>
          <a:xfrm>
            <a:off x="4473566" y="3058937"/>
            <a:ext cx="829073" cy="430887"/>
          </a:xfrm>
          <a:prstGeom prst="rect">
            <a:avLst/>
          </a:prstGeom>
          <a:noFill/>
        </p:spPr>
        <p:txBody>
          <a:bodyPr wrap="none" rtlCol="0">
            <a:spAutoFit/>
          </a:bodyPr>
          <a:lstStyle/>
          <a:p>
            <a:r>
              <a:rPr lang="en-US" sz="2200" dirty="0">
                <a:solidFill>
                  <a:srgbClr val="0C4C88"/>
                </a:solidFill>
              </a:rPr>
              <a:t>WWII</a:t>
            </a:r>
          </a:p>
        </p:txBody>
      </p:sp>
      <p:sp>
        <p:nvSpPr>
          <p:cNvPr id="13" name="TextBox 12">
            <a:extLst>
              <a:ext uri="{FF2B5EF4-FFF2-40B4-BE49-F238E27FC236}">
                <a16:creationId xmlns:a16="http://schemas.microsoft.com/office/drawing/2014/main" id="{6D33D7A2-240F-8945-9179-285069379291}"/>
              </a:ext>
            </a:extLst>
          </p:cNvPr>
          <p:cNvSpPr txBox="1"/>
          <p:nvPr/>
        </p:nvSpPr>
        <p:spPr>
          <a:xfrm>
            <a:off x="4124011" y="1652596"/>
            <a:ext cx="2392065" cy="430887"/>
          </a:xfrm>
          <a:prstGeom prst="rect">
            <a:avLst/>
          </a:prstGeom>
          <a:noFill/>
        </p:spPr>
        <p:txBody>
          <a:bodyPr wrap="none" rtlCol="0">
            <a:spAutoFit/>
          </a:bodyPr>
          <a:lstStyle/>
          <a:p>
            <a:r>
              <a:rPr lang="en-US" sz="2200" dirty="0">
                <a:solidFill>
                  <a:srgbClr val="0C4C88"/>
                </a:solidFill>
              </a:rPr>
              <a:t>Stock Market Crash</a:t>
            </a:r>
          </a:p>
        </p:txBody>
      </p:sp>
    </p:spTree>
    <p:extLst>
      <p:ext uri="{BB962C8B-B14F-4D97-AF65-F5344CB8AC3E}">
        <p14:creationId xmlns:p14="http://schemas.microsoft.com/office/powerpoint/2010/main" val="4040983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p:txBody>
          <a:bodyPr/>
          <a:lstStyle/>
          <a:p>
            <a:r>
              <a:rPr lang="en-US" dirty="0">
                <a:solidFill>
                  <a:schemeClr val="bg1"/>
                </a:solidFill>
              </a:rPr>
              <a:t>Infl</a:t>
            </a:r>
            <a:r>
              <a:rPr lang="en-US" dirty="0"/>
              <a:t>ation – PCE and Fed Suggest: I don’t know.</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70</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66800" y="1197222"/>
            <a:ext cx="10058400" cy="5029200"/>
          </a:xfrm>
          <a:prstGeom prst="rect">
            <a:avLst/>
          </a:prstGeom>
        </p:spPr>
      </p:pic>
    </p:spTree>
    <p:extLst>
      <p:ext uri="{BB962C8B-B14F-4D97-AF65-F5344CB8AC3E}">
        <p14:creationId xmlns:p14="http://schemas.microsoft.com/office/powerpoint/2010/main" val="19403049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Me</a:t>
            </a:r>
            <a:r>
              <a:rPr lang="en-US" dirty="0">
                <a:solidFill>
                  <a:schemeClr val="accent1">
                    <a:lumMod val="75000"/>
                  </a:schemeClr>
                </a:solidFill>
              </a:rPr>
              <a:t>asure of Inflation Expectations</a:t>
            </a:r>
            <a:endParaRPr lang="en-US" dirty="0">
              <a:solidFill>
                <a:schemeClr val="bg1"/>
              </a:solidFill>
            </a:endParaRPr>
          </a:p>
        </p:txBody>
      </p:sp>
      <p:sp>
        <p:nvSpPr>
          <p:cNvPr id="4" name="Slide Number Placeholder 3"/>
          <p:cNvSpPr>
            <a:spLocks noGrp="1"/>
          </p:cNvSpPr>
          <p:nvPr>
            <p:ph type="sldNum" sz="quarter" idx="12"/>
          </p:nvPr>
        </p:nvSpPr>
        <p:spPr/>
        <p:txBody>
          <a:bodyPr/>
          <a:lstStyle/>
          <a:p>
            <a:fld id="{D9F085D5-EC86-4F6A-B501-C1359CB39116}" type="slidenum">
              <a:rPr lang="en-GB" smtClean="0"/>
              <a:t>71</a:t>
            </a:fld>
            <a:endParaRPr lang="en-GB"/>
          </a:p>
        </p:txBody>
      </p:sp>
      <p:pic>
        <p:nvPicPr>
          <p:cNvPr id="11" name="Content Placeholder 10">
            <a:extLst>
              <a:ext uri="{FF2B5EF4-FFF2-40B4-BE49-F238E27FC236}">
                <a16:creationId xmlns:a16="http://schemas.microsoft.com/office/drawing/2014/main" id="{21E72156-AB9E-2546-A67F-D8C264526FBD}"/>
              </a:ext>
            </a:extLst>
          </p:cNvPr>
          <p:cNvPicPr>
            <a:picLocks noGrp="1" noChangeAspect="1"/>
          </p:cNvPicPr>
          <p:nvPr>
            <p:ph idx="1"/>
          </p:nvPr>
        </p:nvPicPr>
        <p:blipFill>
          <a:blip r:embed="rId2" r:link="rId3"/>
          <a:srcRect/>
          <a:stretch>
            <a:fillRect/>
          </a:stretch>
        </p:blipFill>
        <p:spPr>
          <a:xfrm>
            <a:off x="0" y="1480828"/>
            <a:ext cx="8702674" cy="4351337"/>
          </a:xfrm>
        </p:spPr>
      </p:pic>
      <p:sp>
        <p:nvSpPr>
          <p:cNvPr id="6" name="TextBox 5"/>
          <p:cNvSpPr txBox="1"/>
          <p:nvPr/>
        </p:nvSpPr>
        <p:spPr>
          <a:xfrm>
            <a:off x="7067000" y="3367904"/>
            <a:ext cx="4653582" cy="2585323"/>
          </a:xfrm>
          <a:prstGeom prst="rect">
            <a:avLst/>
          </a:prstGeom>
          <a:solidFill>
            <a:schemeClr val="bg1"/>
          </a:solidFill>
        </p:spPr>
        <p:txBody>
          <a:bodyPr wrap="none" rtlCol="0">
            <a:spAutoFit/>
          </a:bodyPr>
          <a:lstStyle/>
          <a:p>
            <a:r>
              <a:rPr lang="en-US" dirty="0">
                <a:solidFill>
                  <a:schemeClr val="accent1">
                    <a:lumMod val="75000"/>
                  </a:schemeClr>
                </a:solidFill>
              </a:rPr>
              <a:t>Breakeven Inflation Rate = Difference between </a:t>
            </a:r>
          </a:p>
          <a:p>
            <a:r>
              <a:rPr lang="en-US" dirty="0">
                <a:solidFill>
                  <a:schemeClr val="accent1">
                    <a:lumMod val="75000"/>
                  </a:schemeClr>
                </a:solidFill>
              </a:rPr>
              <a:t>nominal and real 5-year and 10-year Treasury </a:t>
            </a:r>
          </a:p>
          <a:p>
            <a:r>
              <a:rPr lang="en-US" dirty="0">
                <a:solidFill>
                  <a:schemeClr val="accent1">
                    <a:lumMod val="75000"/>
                  </a:schemeClr>
                </a:solidFill>
              </a:rPr>
              <a:t>constant maturity securities. </a:t>
            </a:r>
          </a:p>
          <a:p>
            <a:endParaRPr lang="en-US" dirty="0">
              <a:solidFill>
                <a:schemeClr val="accent1">
                  <a:lumMod val="75000"/>
                </a:schemeClr>
              </a:solidFill>
            </a:endParaRPr>
          </a:p>
          <a:p>
            <a:r>
              <a:rPr lang="en-US" dirty="0">
                <a:solidFill>
                  <a:schemeClr val="accent1">
                    <a:lumMod val="75000"/>
                  </a:schemeClr>
                </a:solidFill>
              </a:rPr>
              <a:t>Market participants expect around 2.5% </a:t>
            </a:r>
          </a:p>
          <a:p>
            <a:r>
              <a:rPr lang="en-US" dirty="0">
                <a:solidFill>
                  <a:schemeClr val="accent1">
                    <a:lumMod val="75000"/>
                  </a:schemeClr>
                </a:solidFill>
              </a:rPr>
              <a:t>inflation annually over the next 10 years and </a:t>
            </a:r>
          </a:p>
          <a:p>
            <a:r>
              <a:rPr lang="en-US" dirty="0">
                <a:solidFill>
                  <a:schemeClr val="accent1">
                    <a:lumMod val="75000"/>
                  </a:schemeClr>
                </a:solidFill>
              </a:rPr>
              <a:t>2.7% over the next 5 years. </a:t>
            </a:r>
          </a:p>
          <a:p>
            <a:endParaRPr lang="en-US" dirty="0">
              <a:solidFill>
                <a:schemeClr val="accent1">
                  <a:lumMod val="75000"/>
                </a:schemeClr>
              </a:solidFill>
            </a:endParaRPr>
          </a:p>
          <a:p>
            <a:r>
              <a:rPr lang="en-US" dirty="0">
                <a:solidFill>
                  <a:schemeClr val="accent1">
                    <a:lumMod val="75000"/>
                  </a:schemeClr>
                </a:solidFill>
              </a:rPr>
              <a:t>Inflation expectations are calming down.</a:t>
            </a:r>
          </a:p>
        </p:txBody>
      </p:sp>
    </p:spTree>
    <p:extLst>
      <p:ext uri="{BB962C8B-B14F-4D97-AF65-F5344CB8AC3E}">
        <p14:creationId xmlns:p14="http://schemas.microsoft.com/office/powerpoint/2010/main" val="5922097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38C0-D6BB-E04A-B038-3AE0C4CE1EA0}"/>
              </a:ext>
            </a:extLst>
          </p:cNvPr>
          <p:cNvSpPr>
            <a:spLocks noGrp="1"/>
          </p:cNvSpPr>
          <p:nvPr>
            <p:ph type="title"/>
          </p:nvPr>
        </p:nvSpPr>
        <p:spPr/>
        <p:txBody>
          <a:bodyPr/>
          <a:lstStyle/>
          <a:p>
            <a:r>
              <a:rPr lang="en-US" dirty="0"/>
              <a:t>What’s the Fed Doing About It?</a:t>
            </a:r>
          </a:p>
        </p:txBody>
      </p:sp>
      <p:sp>
        <p:nvSpPr>
          <p:cNvPr id="3" name="Text Placeholder 2">
            <a:extLst>
              <a:ext uri="{FF2B5EF4-FFF2-40B4-BE49-F238E27FC236}">
                <a16:creationId xmlns:a16="http://schemas.microsoft.com/office/drawing/2014/main" id="{2A5F1762-7F27-034B-9A1E-7DF4CA0A6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6F6F8E-D5F7-554C-87DD-571BD9B83512}"/>
              </a:ext>
            </a:extLst>
          </p:cNvPr>
          <p:cNvSpPr>
            <a:spLocks noGrp="1"/>
          </p:cNvSpPr>
          <p:nvPr>
            <p:ph type="sldNum" sz="quarter" idx="12"/>
          </p:nvPr>
        </p:nvSpPr>
        <p:spPr/>
        <p:txBody>
          <a:bodyPr/>
          <a:lstStyle/>
          <a:p>
            <a:fld id="{D9F085D5-EC86-4F6A-B501-C1359CB39116}" type="slidenum">
              <a:rPr lang="en-GB" smtClean="0"/>
              <a:t>72</a:t>
            </a:fld>
            <a:endParaRPr lang="en-GB"/>
          </a:p>
        </p:txBody>
      </p:sp>
    </p:spTree>
    <p:extLst>
      <p:ext uri="{BB962C8B-B14F-4D97-AF65-F5344CB8AC3E}">
        <p14:creationId xmlns:p14="http://schemas.microsoft.com/office/powerpoint/2010/main" val="27935407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768751" y="0"/>
            <a:ext cx="10515600" cy="1325563"/>
          </a:xfrm>
        </p:spPr>
        <p:txBody>
          <a:bodyPr/>
          <a:lstStyle/>
          <a:p>
            <a:r>
              <a:rPr lang="en-US" dirty="0">
                <a:solidFill>
                  <a:schemeClr val="bg1"/>
                </a:solidFill>
              </a:rPr>
              <a:t>Fed</a:t>
            </a:r>
            <a:r>
              <a:rPr lang="en-US" dirty="0"/>
              <a:t>eral Funds Rate</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73</a:t>
            </a:fld>
            <a:endParaRPr lang="en-GB"/>
          </a:p>
        </p:txBody>
      </p:sp>
      <p:pic>
        <p:nvPicPr>
          <p:cNvPr id="3" name="Picture 2">
            <a:extLst>
              <a:ext uri="{FF2B5EF4-FFF2-40B4-BE49-F238E27FC236}">
                <a16:creationId xmlns:a16="http://schemas.microsoft.com/office/drawing/2014/main" id="{C01EB9C4-8D8B-444B-9AC5-074A28721325}"/>
              </a:ext>
            </a:extLst>
          </p:cNvPr>
          <p:cNvPicPr>
            <a:picLocks noChangeAspect="1"/>
          </p:cNvPicPr>
          <p:nvPr/>
        </p:nvPicPr>
        <p:blipFill>
          <a:blip r:embed="rId3"/>
          <a:srcRect/>
          <a:stretch/>
        </p:blipFill>
        <p:spPr>
          <a:xfrm>
            <a:off x="224155" y="1325563"/>
            <a:ext cx="11743689" cy="4496503"/>
          </a:xfrm>
          <a:prstGeom prst="rect">
            <a:avLst/>
          </a:prstGeom>
        </p:spPr>
      </p:pic>
      <p:sp>
        <p:nvSpPr>
          <p:cNvPr id="6" name="TextBox 5">
            <a:extLst>
              <a:ext uri="{FF2B5EF4-FFF2-40B4-BE49-F238E27FC236}">
                <a16:creationId xmlns:a16="http://schemas.microsoft.com/office/drawing/2014/main" id="{DFE1543B-0065-D04A-AAD6-05A8ECB3A835}"/>
              </a:ext>
            </a:extLst>
          </p:cNvPr>
          <p:cNvSpPr txBox="1"/>
          <p:nvPr/>
        </p:nvSpPr>
        <p:spPr>
          <a:xfrm>
            <a:off x="10070170" y="6456851"/>
            <a:ext cx="1542089" cy="276999"/>
          </a:xfrm>
          <a:prstGeom prst="rect">
            <a:avLst/>
          </a:prstGeom>
          <a:noFill/>
        </p:spPr>
        <p:txBody>
          <a:bodyPr wrap="none" rtlCol="0">
            <a:spAutoFit/>
          </a:bodyPr>
          <a:lstStyle/>
          <a:p>
            <a:r>
              <a:rPr lang="en-US" sz="1200" dirty="0"/>
              <a:t>Source: </a:t>
            </a:r>
            <a:r>
              <a:rPr lang="en-US" sz="1200" dirty="0" err="1"/>
              <a:t>NYTimes.com</a:t>
            </a:r>
            <a:endParaRPr lang="en-US" sz="1200" dirty="0"/>
          </a:p>
        </p:txBody>
      </p:sp>
    </p:spTree>
    <p:extLst>
      <p:ext uri="{BB962C8B-B14F-4D97-AF65-F5344CB8AC3E}">
        <p14:creationId xmlns:p14="http://schemas.microsoft.com/office/powerpoint/2010/main" val="35798654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0D60-93A0-E14A-B198-562200FA33F9}"/>
              </a:ext>
            </a:extLst>
          </p:cNvPr>
          <p:cNvSpPr>
            <a:spLocks noGrp="1"/>
          </p:cNvSpPr>
          <p:nvPr>
            <p:ph type="title"/>
          </p:nvPr>
        </p:nvSpPr>
        <p:spPr>
          <a:xfrm>
            <a:off x="779208" y="29496"/>
            <a:ext cx="10515600" cy="1325563"/>
          </a:xfrm>
        </p:spPr>
        <p:txBody>
          <a:bodyPr/>
          <a:lstStyle/>
          <a:p>
            <a:r>
              <a:rPr lang="en-US" dirty="0">
                <a:solidFill>
                  <a:schemeClr val="bg1"/>
                </a:solidFill>
              </a:rPr>
              <a:t>Fed</a:t>
            </a:r>
            <a:r>
              <a:rPr lang="en-US" dirty="0"/>
              <a:t>eral Funds Rate – Recent Activity</a:t>
            </a:r>
          </a:p>
        </p:txBody>
      </p:sp>
      <p:pic>
        <p:nvPicPr>
          <p:cNvPr id="6" name="Content Placeholder 5" descr="Chart&#10;&#10;Description automatically generated">
            <a:extLst>
              <a:ext uri="{FF2B5EF4-FFF2-40B4-BE49-F238E27FC236}">
                <a16:creationId xmlns:a16="http://schemas.microsoft.com/office/drawing/2014/main" id="{EF8A68F6-2498-E641-89E0-09D72459A020}"/>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45E90F64-1A12-B742-9303-73F489E0E248}"/>
              </a:ext>
            </a:extLst>
          </p:cNvPr>
          <p:cNvSpPr>
            <a:spLocks noGrp="1"/>
          </p:cNvSpPr>
          <p:nvPr>
            <p:ph type="sldNum" sz="quarter" idx="12"/>
          </p:nvPr>
        </p:nvSpPr>
        <p:spPr/>
        <p:txBody>
          <a:bodyPr/>
          <a:lstStyle/>
          <a:p>
            <a:fld id="{D9F085D5-EC86-4F6A-B501-C1359CB39116}" type="slidenum">
              <a:rPr lang="en-GB" smtClean="0"/>
              <a:t>74</a:t>
            </a:fld>
            <a:endParaRPr lang="en-GB"/>
          </a:p>
        </p:txBody>
      </p:sp>
      <p:sp>
        <p:nvSpPr>
          <p:cNvPr id="3" name="TextBox 2">
            <a:extLst>
              <a:ext uri="{FF2B5EF4-FFF2-40B4-BE49-F238E27FC236}">
                <a16:creationId xmlns:a16="http://schemas.microsoft.com/office/drawing/2014/main" id="{155C1B75-648F-AF49-B6B0-C53B0BA90BCE}"/>
              </a:ext>
            </a:extLst>
          </p:cNvPr>
          <p:cNvSpPr txBox="1"/>
          <p:nvPr/>
        </p:nvSpPr>
        <p:spPr>
          <a:xfrm>
            <a:off x="4066983" y="1687286"/>
            <a:ext cx="4058034" cy="646331"/>
          </a:xfrm>
          <a:prstGeom prst="rect">
            <a:avLst/>
          </a:prstGeom>
          <a:solidFill>
            <a:schemeClr val="bg1"/>
          </a:solidFill>
        </p:spPr>
        <p:txBody>
          <a:bodyPr wrap="none" rtlCol="0">
            <a:spAutoFit/>
          </a:bodyPr>
          <a:lstStyle/>
          <a:p>
            <a:r>
              <a:rPr lang="en-US" dirty="0"/>
              <a:t>Expect 2 more increases of .75%, at least.</a:t>
            </a:r>
          </a:p>
          <a:p>
            <a:r>
              <a:rPr lang="en-US" dirty="0"/>
              <a:t>- One coming this week.</a:t>
            </a:r>
          </a:p>
        </p:txBody>
      </p:sp>
    </p:spTree>
    <p:extLst>
      <p:ext uri="{BB962C8B-B14F-4D97-AF65-F5344CB8AC3E}">
        <p14:creationId xmlns:p14="http://schemas.microsoft.com/office/powerpoint/2010/main" val="12510565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6CD1-9A71-1044-B634-D5ABCF420383}"/>
              </a:ext>
            </a:extLst>
          </p:cNvPr>
          <p:cNvSpPr>
            <a:spLocks noGrp="1"/>
          </p:cNvSpPr>
          <p:nvPr>
            <p:ph type="title"/>
          </p:nvPr>
        </p:nvSpPr>
        <p:spPr>
          <a:xfrm>
            <a:off x="784413" y="0"/>
            <a:ext cx="10515600" cy="1325563"/>
          </a:xfrm>
        </p:spPr>
        <p:txBody>
          <a:bodyPr/>
          <a:lstStyle/>
          <a:p>
            <a:r>
              <a:rPr lang="en-US" dirty="0">
                <a:solidFill>
                  <a:schemeClr val="bg1"/>
                </a:solidFill>
              </a:rPr>
              <a:t>Fed</a:t>
            </a:r>
            <a:r>
              <a:rPr lang="en-US" dirty="0"/>
              <a:t>: Also Reducing its Asset Holdings</a:t>
            </a:r>
          </a:p>
        </p:txBody>
      </p:sp>
      <p:pic>
        <p:nvPicPr>
          <p:cNvPr id="6" name="Content Placeholder 5" descr="Chart, line chart&#10;&#10;Description automatically generated">
            <a:extLst>
              <a:ext uri="{FF2B5EF4-FFF2-40B4-BE49-F238E27FC236}">
                <a16:creationId xmlns:a16="http://schemas.microsoft.com/office/drawing/2014/main" id="{53F6AF64-4FA4-4940-BB15-0807C66E7D47}"/>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1BF2B2A7-D59C-8145-85DE-3BAB7943E5BE}"/>
              </a:ext>
            </a:extLst>
          </p:cNvPr>
          <p:cNvSpPr>
            <a:spLocks noGrp="1"/>
          </p:cNvSpPr>
          <p:nvPr>
            <p:ph type="sldNum" sz="quarter" idx="12"/>
          </p:nvPr>
        </p:nvSpPr>
        <p:spPr/>
        <p:txBody>
          <a:bodyPr/>
          <a:lstStyle/>
          <a:p>
            <a:fld id="{D9F085D5-EC86-4F6A-B501-C1359CB39116}" type="slidenum">
              <a:rPr lang="en-GB" smtClean="0"/>
              <a:t>75</a:t>
            </a:fld>
            <a:endParaRPr lang="en-GB"/>
          </a:p>
        </p:txBody>
      </p:sp>
      <p:sp>
        <p:nvSpPr>
          <p:cNvPr id="7" name="TextBox 6">
            <a:extLst>
              <a:ext uri="{FF2B5EF4-FFF2-40B4-BE49-F238E27FC236}">
                <a16:creationId xmlns:a16="http://schemas.microsoft.com/office/drawing/2014/main" id="{3DD7E1D7-2438-CD40-B663-53DE18BB194C}"/>
              </a:ext>
            </a:extLst>
          </p:cNvPr>
          <p:cNvSpPr txBox="1"/>
          <p:nvPr/>
        </p:nvSpPr>
        <p:spPr>
          <a:xfrm>
            <a:off x="2310972" y="1648226"/>
            <a:ext cx="6260881" cy="1015663"/>
          </a:xfrm>
          <a:prstGeom prst="rect">
            <a:avLst/>
          </a:prstGeom>
          <a:solidFill>
            <a:schemeClr val="bg1"/>
          </a:solidFill>
        </p:spPr>
        <p:txBody>
          <a:bodyPr wrap="none" rtlCol="0">
            <a:spAutoFit/>
          </a:bodyPr>
          <a:lstStyle/>
          <a:p>
            <a:r>
              <a:rPr lang="en-US" sz="2000" dirty="0"/>
              <a:t>Reducing the Money Supply – A Little</a:t>
            </a:r>
          </a:p>
          <a:p>
            <a:pPr marL="342900" indent="-342900">
              <a:buFontTx/>
              <a:buChar char="-"/>
            </a:pPr>
            <a:r>
              <a:rPr lang="en-US" sz="2000" dirty="0"/>
              <a:t>Jun-Aug: $47.5 billion roll off its portfolio every 30 days</a:t>
            </a:r>
          </a:p>
          <a:p>
            <a:pPr marL="342900" indent="-342900">
              <a:buFontTx/>
              <a:buChar char="-"/>
            </a:pPr>
            <a:r>
              <a:rPr lang="en-US" sz="2000" dirty="0"/>
              <a:t>Sep: $85 billion.</a:t>
            </a:r>
          </a:p>
        </p:txBody>
      </p:sp>
      <p:sp>
        <p:nvSpPr>
          <p:cNvPr id="8" name="TextBox 7">
            <a:extLst>
              <a:ext uri="{FF2B5EF4-FFF2-40B4-BE49-F238E27FC236}">
                <a16:creationId xmlns:a16="http://schemas.microsoft.com/office/drawing/2014/main" id="{F9A7371B-AD45-014B-A14F-790F244A13A7}"/>
              </a:ext>
            </a:extLst>
          </p:cNvPr>
          <p:cNvSpPr txBox="1"/>
          <p:nvPr/>
        </p:nvSpPr>
        <p:spPr>
          <a:xfrm>
            <a:off x="8281014" y="3838778"/>
            <a:ext cx="2394117" cy="369332"/>
          </a:xfrm>
          <a:prstGeom prst="rect">
            <a:avLst/>
          </a:prstGeom>
          <a:solidFill>
            <a:schemeClr val="bg1"/>
          </a:solidFill>
        </p:spPr>
        <p:txBody>
          <a:bodyPr wrap="none" rtlCol="0">
            <a:spAutoFit/>
          </a:bodyPr>
          <a:lstStyle/>
          <a:p>
            <a:r>
              <a:rPr lang="en-US" dirty="0"/>
              <a:t>Quantitative Tightening</a:t>
            </a:r>
          </a:p>
        </p:txBody>
      </p:sp>
      <p:cxnSp>
        <p:nvCxnSpPr>
          <p:cNvPr id="10" name="Straight Connector 9">
            <a:extLst>
              <a:ext uri="{FF2B5EF4-FFF2-40B4-BE49-F238E27FC236}">
                <a16:creationId xmlns:a16="http://schemas.microsoft.com/office/drawing/2014/main" id="{C7B82659-FACF-084A-BE0F-CA5FC5EA8B79}"/>
              </a:ext>
            </a:extLst>
          </p:cNvPr>
          <p:cNvCxnSpPr/>
          <p:nvPr/>
        </p:nvCxnSpPr>
        <p:spPr>
          <a:xfrm flipV="1">
            <a:off x="10015548" y="2156057"/>
            <a:ext cx="628803" cy="1559569"/>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3401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649-CF95-E546-A283-6CED117989DA}"/>
              </a:ext>
            </a:extLst>
          </p:cNvPr>
          <p:cNvSpPr>
            <a:spLocks noGrp="1"/>
          </p:cNvSpPr>
          <p:nvPr>
            <p:ph type="title"/>
          </p:nvPr>
        </p:nvSpPr>
        <p:spPr>
          <a:xfrm>
            <a:off x="749791" y="0"/>
            <a:ext cx="10515600" cy="1325563"/>
          </a:xfrm>
        </p:spPr>
        <p:txBody>
          <a:bodyPr/>
          <a:lstStyle/>
          <a:p>
            <a:r>
              <a:rPr lang="en-US" dirty="0">
                <a:solidFill>
                  <a:schemeClr val="bg1"/>
                </a:solidFill>
              </a:rPr>
              <a:t>Imp</a:t>
            </a:r>
            <a:r>
              <a:rPr lang="en-US" dirty="0"/>
              <a:t>lications for Demand</a:t>
            </a:r>
          </a:p>
        </p:txBody>
      </p:sp>
      <p:sp>
        <p:nvSpPr>
          <p:cNvPr id="3" name="Content Placeholder 2">
            <a:extLst>
              <a:ext uri="{FF2B5EF4-FFF2-40B4-BE49-F238E27FC236}">
                <a16:creationId xmlns:a16="http://schemas.microsoft.com/office/drawing/2014/main" id="{3C73AB2B-C671-A34D-AC1D-6EE66D950907}"/>
              </a:ext>
            </a:extLst>
          </p:cNvPr>
          <p:cNvSpPr>
            <a:spLocks noGrp="1"/>
          </p:cNvSpPr>
          <p:nvPr>
            <p:ph idx="1"/>
          </p:nvPr>
        </p:nvSpPr>
        <p:spPr/>
        <p:txBody>
          <a:bodyPr/>
          <a:lstStyle/>
          <a:p>
            <a:r>
              <a:rPr lang="en-US" dirty="0"/>
              <a:t>Investment borrowing</a:t>
            </a:r>
          </a:p>
          <a:p>
            <a:r>
              <a:rPr lang="en-US" dirty="0"/>
              <a:t>Home loans – tied to 10-year Treasury</a:t>
            </a:r>
          </a:p>
          <a:p>
            <a:r>
              <a:rPr lang="en-US" dirty="0"/>
              <a:t>Car loans</a:t>
            </a:r>
          </a:p>
          <a:p>
            <a:r>
              <a:rPr lang="en-US" dirty="0"/>
              <a:t>Credit cards</a:t>
            </a:r>
          </a:p>
          <a:p>
            <a:r>
              <a:rPr lang="en-US" dirty="0"/>
              <a:t>Savings accounts – positive</a:t>
            </a:r>
          </a:p>
          <a:p>
            <a:r>
              <a:rPr lang="en-US" dirty="0"/>
              <a:t>And more….</a:t>
            </a:r>
          </a:p>
        </p:txBody>
      </p:sp>
      <p:sp>
        <p:nvSpPr>
          <p:cNvPr id="4" name="Slide Number Placeholder 3">
            <a:extLst>
              <a:ext uri="{FF2B5EF4-FFF2-40B4-BE49-F238E27FC236}">
                <a16:creationId xmlns:a16="http://schemas.microsoft.com/office/drawing/2014/main" id="{5818B984-42BC-8641-A55F-ADCEBA1906FE}"/>
              </a:ext>
            </a:extLst>
          </p:cNvPr>
          <p:cNvSpPr>
            <a:spLocks noGrp="1"/>
          </p:cNvSpPr>
          <p:nvPr>
            <p:ph type="sldNum" sz="quarter" idx="12"/>
          </p:nvPr>
        </p:nvSpPr>
        <p:spPr/>
        <p:txBody>
          <a:bodyPr/>
          <a:lstStyle/>
          <a:p>
            <a:fld id="{D9F085D5-EC86-4F6A-B501-C1359CB39116}" type="slidenum">
              <a:rPr lang="en-GB" smtClean="0"/>
              <a:t>76</a:t>
            </a:fld>
            <a:endParaRPr lang="en-GB"/>
          </a:p>
        </p:txBody>
      </p:sp>
    </p:spTree>
    <p:extLst>
      <p:ext uri="{BB962C8B-B14F-4D97-AF65-F5344CB8AC3E}">
        <p14:creationId xmlns:p14="http://schemas.microsoft.com/office/powerpoint/2010/main" val="41776963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71F1-2249-1441-8FA5-7ABFAF7F3030}"/>
              </a:ext>
            </a:extLst>
          </p:cNvPr>
          <p:cNvSpPr>
            <a:spLocks noGrp="1"/>
          </p:cNvSpPr>
          <p:nvPr>
            <p:ph type="title"/>
          </p:nvPr>
        </p:nvSpPr>
        <p:spPr>
          <a:xfrm>
            <a:off x="872925" y="0"/>
            <a:ext cx="10515600" cy="1325563"/>
          </a:xfrm>
        </p:spPr>
        <p:txBody>
          <a:bodyPr/>
          <a:lstStyle/>
          <a:p>
            <a:r>
              <a:rPr lang="en-US" dirty="0">
                <a:solidFill>
                  <a:schemeClr val="bg1"/>
                </a:solidFill>
              </a:rPr>
              <a:t>Tre</a:t>
            </a:r>
            <a:r>
              <a:rPr lang="en-US" dirty="0"/>
              <a:t>asuries</a:t>
            </a:r>
          </a:p>
        </p:txBody>
      </p:sp>
      <p:sp>
        <p:nvSpPr>
          <p:cNvPr id="4" name="Slide Number Placeholder 3">
            <a:extLst>
              <a:ext uri="{FF2B5EF4-FFF2-40B4-BE49-F238E27FC236}">
                <a16:creationId xmlns:a16="http://schemas.microsoft.com/office/drawing/2014/main" id="{BED3DF6E-3455-3242-A5BE-1ACFBEFA0607}"/>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8" name="Content Placeholder 7">
            <a:extLst>
              <a:ext uri="{FF2B5EF4-FFF2-40B4-BE49-F238E27FC236}">
                <a16:creationId xmlns:a16="http://schemas.microsoft.com/office/drawing/2014/main" id="{61F6AEA0-59D4-1E48-8EAA-52974530846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734485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B8AE-6B33-1E46-901B-86647EC97212}"/>
              </a:ext>
            </a:extLst>
          </p:cNvPr>
          <p:cNvSpPr>
            <a:spLocks noGrp="1"/>
          </p:cNvSpPr>
          <p:nvPr>
            <p:ph type="title"/>
          </p:nvPr>
        </p:nvSpPr>
        <p:spPr>
          <a:xfrm>
            <a:off x="806668" y="0"/>
            <a:ext cx="10515600" cy="1325563"/>
          </a:xfrm>
        </p:spPr>
        <p:txBody>
          <a:bodyPr/>
          <a:lstStyle/>
          <a:p>
            <a:r>
              <a:rPr lang="en-US" dirty="0">
                <a:solidFill>
                  <a:schemeClr val="bg1"/>
                </a:solidFill>
              </a:rPr>
              <a:t>Mo</a:t>
            </a:r>
            <a:r>
              <a:rPr lang="en-US" dirty="0"/>
              <a:t>rtgage Rates</a:t>
            </a:r>
          </a:p>
        </p:txBody>
      </p:sp>
      <p:sp>
        <p:nvSpPr>
          <p:cNvPr id="4" name="Slide Number Placeholder 3">
            <a:extLst>
              <a:ext uri="{FF2B5EF4-FFF2-40B4-BE49-F238E27FC236}">
                <a16:creationId xmlns:a16="http://schemas.microsoft.com/office/drawing/2014/main" id="{0922432B-E759-C04C-9BE5-266897CB88A8}"/>
              </a:ext>
            </a:extLst>
          </p:cNvPr>
          <p:cNvSpPr>
            <a:spLocks noGrp="1"/>
          </p:cNvSpPr>
          <p:nvPr>
            <p:ph type="sldNum" sz="quarter" idx="12"/>
          </p:nvPr>
        </p:nvSpPr>
        <p:spPr/>
        <p:txBody>
          <a:bodyPr/>
          <a:lstStyle/>
          <a:p>
            <a:fld id="{D9F085D5-EC86-4F6A-B501-C1359CB39116}" type="slidenum">
              <a:rPr lang="en-GB" smtClean="0"/>
              <a:t>78</a:t>
            </a:fld>
            <a:endParaRPr lang="en-GB"/>
          </a:p>
        </p:txBody>
      </p:sp>
      <p:pic>
        <p:nvPicPr>
          <p:cNvPr id="6" name="Picture 5">
            <a:extLst>
              <a:ext uri="{FF2B5EF4-FFF2-40B4-BE49-F238E27FC236}">
                <a16:creationId xmlns:a16="http://schemas.microsoft.com/office/drawing/2014/main" id="{74ED5679-8139-0F44-A40C-BC27E9F4DD3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282133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58CC-FF08-BF4E-9711-C223A877CAB8}"/>
              </a:ext>
            </a:extLst>
          </p:cNvPr>
          <p:cNvSpPr>
            <a:spLocks noGrp="1"/>
          </p:cNvSpPr>
          <p:nvPr>
            <p:ph type="title"/>
          </p:nvPr>
        </p:nvSpPr>
        <p:spPr>
          <a:xfrm>
            <a:off x="945774" y="0"/>
            <a:ext cx="10515600" cy="1325563"/>
          </a:xfrm>
        </p:spPr>
        <p:txBody>
          <a:bodyPr/>
          <a:lstStyle/>
          <a:p>
            <a:r>
              <a:rPr lang="en-US" dirty="0">
                <a:solidFill>
                  <a:schemeClr val="bg1"/>
                </a:solidFill>
              </a:rPr>
              <a:t>Ho</a:t>
            </a:r>
            <a:r>
              <a:rPr lang="en-US" dirty="0"/>
              <a:t>me Sales Falling</a:t>
            </a:r>
          </a:p>
        </p:txBody>
      </p:sp>
      <p:pic>
        <p:nvPicPr>
          <p:cNvPr id="7" name="Content Placeholder 6" descr="Chart, histogram&#10;&#10;Description automatically generated">
            <a:extLst>
              <a:ext uri="{FF2B5EF4-FFF2-40B4-BE49-F238E27FC236}">
                <a16:creationId xmlns:a16="http://schemas.microsoft.com/office/drawing/2014/main" id="{D80A7A9A-7306-4A43-8D55-2B56DE59D3B3}"/>
              </a:ext>
            </a:extLst>
          </p:cNvPr>
          <p:cNvPicPr>
            <a:picLocks noGrp="1" noChangeAspect="1"/>
          </p:cNvPicPr>
          <p:nvPr>
            <p:ph sz="half" idx="1"/>
          </p:nvPr>
        </p:nvPicPr>
        <p:blipFill>
          <a:blip r:embed="rId2" r:link="rId3"/>
          <a:stretch>
            <a:fillRect/>
          </a:stretch>
        </p:blipFill>
        <p:spPr>
          <a:xfrm>
            <a:off x="127192" y="1559860"/>
            <a:ext cx="5892608" cy="3926494"/>
          </a:xfrm>
        </p:spPr>
      </p:pic>
      <p:pic>
        <p:nvPicPr>
          <p:cNvPr id="9" name="Content Placeholder 8" descr="Chart, line chart&#10;&#10;Description automatically generated">
            <a:extLst>
              <a:ext uri="{FF2B5EF4-FFF2-40B4-BE49-F238E27FC236}">
                <a16:creationId xmlns:a16="http://schemas.microsoft.com/office/drawing/2014/main" id="{A4BF8187-D70B-3B4B-8AD4-D70237326DAA}"/>
              </a:ext>
            </a:extLst>
          </p:cNvPr>
          <p:cNvPicPr>
            <a:picLocks noGrp="1" noChangeAspect="1"/>
          </p:cNvPicPr>
          <p:nvPr>
            <p:ph sz="half" idx="2"/>
          </p:nvPr>
        </p:nvPicPr>
        <p:blipFill>
          <a:blip r:embed="rId4" r:link="rId5"/>
          <a:stretch>
            <a:fillRect/>
          </a:stretch>
        </p:blipFill>
        <p:spPr>
          <a:xfrm>
            <a:off x="6172200" y="1559860"/>
            <a:ext cx="5892608" cy="3926494"/>
          </a:xfrm>
        </p:spPr>
      </p:pic>
      <p:sp>
        <p:nvSpPr>
          <p:cNvPr id="5" name="Slide Number Placeholder 4">
            <a:extLst>
              <a:ext uri="{FF2B5EF4-FFF2-40B4-BE49-F238E27FC236}">
                <a16:creationId xmlns:a16="http://schemas.microsoft.com/office/drawing/2014/main" id="{28F2A356-B78C-2944-8732-D2F201A97445}"/>
              </a:ext>
            </a:extLst>
          </p:cNvPr>
          <p:cNvSpPr>
            <a:spLocks noGrp="1"/>
          </p:cNvSpPr>
          <p:nvPr>
            <p:ph type="sldNum" sz="quarter" idx="12"/>
          </p:nvPr>
        </p:nvSpPr>
        <p:spPr/>
        <p:txBody>
          <a:bodyPr/>
          <a:lstStyle/>
          <a:p>
            <a:fld id="{D9F085D5-EC86-4F6A-B501-C1359CB39116}" type="slidenum">
              <a:rPr lang="en-GB" smtClean="0"/>
              <a:t>79</a:t>
            </a:fld>
            <a:endParaRPr lang="en-GB"/>
          </a:p>
        </p:txBody>
      </p:sp>
    </p:spTree>
    <p:extLst>
      <p:ext uri="{BB962C8B-B14F-4D97-AF65-F5344CB8AC3E}">
        <p14:creationId xmlns:p14="http://schemas.microsoft.com/office/powerpoint/2010/main" val="3857916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649B3-AE45-4A46-B8E1-6A7B28F93EE0}"/>
              </a:ext>
            </a:extLst>
          </p:cNvPr>
          <p:cNvSpPr>
            <a:spLocks noGrp="1"/>
          </p:cNvSpPr>
          <p:nvPr>
            <p:ph type="title"/>
          </p:nvPr>
        </p:nvSpPr>
        <p:spPr>
          <a:xfrm>
            <a:off x="929641" y="0"/>
            <a:ext cx="10515600" cy="1325563"/>
          </a:xfrm>
        </p:spPr>
        <p:txBody>
          <a:bodyPr/>
          <a:lstStyle/>
          <a:p>
            <a:r>
              <a:rPr lang="en-US" dirty="0">
                <a:solidFill>
                  <a:schemeClr val="bg1"/>
                </a:solidFill>
              </a:rPr>
              <a:t>Evi</a:t>
            </a:r>
            <a:r>
              <a:rPr lang="en-US" dirty="0"/>
              <a:t>dence of the B-W Wealth Gap</a:t>
            </a:r>
          </a:p>
        </p:txBody>
      </p:sp>
      <p:sp>
        <p:nvSpPr>
          <p:cNvPr id="4" name="Slide Number Placeholder 3">
            <a:extLst>
              <a:ext uri="{FF2B5EF4-FFF2-40B4-BE49-F238E27FC236}">
                <a16:creationId xmlns:a16="http://schemas.microsoft.com/office/drawing/2014/main" id="{16B25B3A-BAB7-BD46-B857-EA0D73C58856}"/>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8" name="Content Placeholder 7">
            <a:extLst>
              <a:ext uri="{FF2B5EF4-FFF2-40B4-BE49-F238E27FC236}">
                <a16:creationId xmlns:a16="http://schemas.microsoft.com/office/drawing/2014/main" id="{5E438174-F778-754D-833A-7855B2B7283D}"/>
              </a:ext>
            </a:extLst>
          </p:cNvPr>
          <p:cNvPicPr>
            <a:picLocks noGrp="1" noChangeAspect="1"/>
          </p:cNvPicPr>
          <p:nvPr>
            <p:ph idx="1"/>
          </p:nvPr>
        </p:nvPicPr>
        <p:blipFill>
          <a:blip r:embed="rId2" r:link="rId3"/>
          <a:srcRect/>
          <a:stretch>
            <a:fillRect/>
          </a:stretch>
        </p:blipFill>
        <p:spPr>
          <a:xfrm>
            <a:off x="2196023" y="909633"/>
            <a:ext cx="7982836" cy="5320592"/>
          </a:xfrm>
        </p:spPr>
      </p:pic>
      <p:sp>
        <p:nvSpPr>
          <p:cNvPr id="3" name="TextBox 2">
            <a:extLst>
              <a:ext uri="{FF2B5EF4-FFF2-40B4-BE49-F238E27FC236}">
                <a16:creationId xmlns:a16="http://schemas.microsoft.com/office/drawing/2014/main" id="{970FF120-C09C-5C45-9746-E81691BCCA32}"/>
              </a:ext>
            </a:extLst>
          </p:cNvPr>
          <p:cNvSpPr txBox="1"/>
          <p:nvPr/>
        </p:nvSpPr>
        <p:spPr>
          <a:xfrm flipH="1">
            <a:off x="5488053" y="2277267"/>
            <a:ext cx="1215894" cy="646331"/>
          </a:xfrm>
          <a:prstGeom prst="rect">
            <a:avLst/>
          </a:prstGeom>
          <a:noFill/>
        </p:spPr>
        <p:txBody>
          <a:bodyPr wrap="square" rtlCol="0">
            <a:spAutoFit/>
          </a:bodyPr>
          <a:lstStyle/>
          <a:p>
            <a:r>
              <a:rPr lang="en-US" dirty="0"/>
              <a:t>Mean is</a:t>
            </a:r>
          </a:p>
          <a:p>
            <a:r>
              <a:rPr lang="en-US" dirty="0"/>
              <a:t>7x Greater</a:t>
            </a:r>
          </a:p>
        </p:txBody>
      </p:sp>
      <p:sp>
        <p:nvSpPr>
          <p:cNvPr id="9" name="TextBox 8">
            <a:extLst>
              <a:ext uri="{FF2B5EF4-FFF2-40B4-BE49-F238E27FC236}">
                <a16:creationId xmlns:a16="http://schemas.microsoft.com/office/drawing/2014/main" id="{029E6A05-055C-D74C-8D88-A6C5EBC2D47E}"/>
              </a:ext>
            </a:extLst>
          </p:cNvPr>
          <p:cNvSpPr txBox="1"/>
          <p:nvPr/>
        </p:nvSpPr>
        <p:spPr>
          <a:xfrm flipH="1">
            <a:off x="7862246" y="3131562"/>
            <a:ext cx="1215894" cy="646331"/>
          </a:xfrm>
          <a:prstGeom prst="rect">
            <a:avLst/>
          </a:prstGeom>
          <a:noFill/>
        </p:spPr>
        <p:txBody>
          <a:bodyPr wrap="square" rtlCol="0">
            <a:spAutoFit/>
          </a:bodyPr>
          <a:lstStyle/>
          <a:p>
            <a:r>
              <a:rPr lang="en-US" dirty="0"/>
              <a:t>Median is 8x Greater</a:t>
            </a:r>
          </a:p>
        </p:txBody>
      </p:sp>
    </p:spTree>
    <p:extLst>
      <p:ext uri="{BB962C8B-B14F-4D97-AF65-F5344CB8AC3E}">
        <p14:creationId xmlns:p14="http://schemas.microsoft.com/office/powerpoint/2010/main" val="25404114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4664-FC0B-752A-BEC6-15CD9512FF80}"/>
              </a:ext>
            </a:extLst>
          </p:cNvPr>
          <p:cNvSpPr>
            <a:spLocks noGrp="1"/>
          </p:cNvSpPr>
          <p:nvPr>
            <p:ph type="title"/>
          </p:nvPr>
        </p:nvSpPr>
        <p:spPr>
          <a:ln w="28575">
            <a:noFill/>
          </a:ln>
        </p:spPr>
        <p:txBody>
          <a:bodyPr/>
          <a:lstStyle/>
          <a:p>
            <a:r>
              <a:rPr lang="en-US" dirty="0">
                <a:solidFill>
                  <a:schemeClr val="bg1"/>
                </a:solidFill>
              </a:rPr>
              <a:t>Tak</a:t>
            </a:r>
            <a:r>
              <a:rPr lang="en-US" dirty="0"/>
              <a:t>eaways</a:t>
            </a:r>
          </a:p>
        </p:txBody>
      </p:sp>
      <p:sp>
        <p:nvSpPr>
          <p:cNvPr id="3" name="Content Placeholder 2">
            <a:extLst>
              <a:ext uri="{FF2B5EF4-FFF2-40B4-BE49-F238E27FC236}">
                <a16:creationId xmlns:a16="http://schemas.microsoft.com/office/drawing/2014/main" id="{F8D5F203-97A0-659E-B5A8-1A2A42606968}"/>
              </a:ext>
            </a:extLst>
          </p:cNvPr>
          <p:cNvSpPr>
            <a:spLocks noGrp="1"/>
          </p:cNvSpPr>
          <p:nvPr>
            <p:ph idx="1"/>
          </p:nvPr>
        </p:nvSpPr>
        <p:spPr>
          <a:xfrm>
            <a:off x="838200" y="1140031"/>
            <a:ext cx="10678610" cy="4782037"/>
          </a:xfrm>
          <a:ln>
            <a:noFill/>
          </a:ln>
        </p:spPr>
        <p:txBody>
          <a:bodyPr>
            <a:normAutofit fontScale="77500" lnSpcReduction="20000"/>
          </a:bodyPr>
          <a:lstStyle/>
          <a:p>
            <a:r>
              <a:rPr lang="en-US" dirty="0"/>
              <a:t>Is a recession on the horizon? </a:t>
            </a:r>
          </a:p>
          <a:p>
            <a:pPr lvl="1"/>
            <a:r>
              <a:rPr lang="en-US" dirty="0"/>
              <a:t>Larry Summers, Jamie </a:t>
            </a:r>
            <a:r>
              <a:rPr lang="en-US" dirty="0" err="1"/>
              <a:t>Dimon</a:t>
            </a:r>
            <a:r>
              <a:rPr lang="en-US" dirty="0"/>
              <a:t>, and Elon Musk are worried about a recession.</a:t>
            </a:r>
          </a:p>
          <a:p>
            <a:pPr lvl="1"/>
            <a:r>
              <a:rPr lang="en-US" dirty="0"/>
              <a:t>While the chances of slipping into a recession have increased, I think on many dimensions the economy is doing quite well.</a:t>
            </a:r>
          </a:p>
          <a:p>
            <a:pPr lvl="2"/>
            <a:r>
              <a:rPr lang="en-US" dirty="0"/>
              <a:t>Consumers have been driving the recovery, and consumers account for two-thirds of GDP.</a:t>
            </a:r>
          </a:p>
          <a:p>
            <a:pPr lvl="2"/>
            <a:r>
              <a:rPr lang="en-US" dirty="0"/>
              <a:t>Job creation remains robust – 263k in September.</a:t>
            </a:r>
          </a:p>
          <a:p>
            <a:pPr marL="914400" lvl="2" indent="0">
              <a:buNone/>
            </a:pPr>
            <a:endParaRPr lang="en-US" dirty="0"/>
          </a:p>
          <a:p>
            <a:r>
              <a:rPr lang="en-US" dirty="0"/>
              <a:t>What about GDP? Looking OK!</a:t>
            </a:r>
          </a:p>
          <a:p>
            <a:pPr lvl="1"/>
            <a:r>
              <a:rPr lang="en-US" dirty="0"/>
              <a:t>2022:Q1 was -1.6%, 2022:Q2 was -0.6.</a:t>
            </a:r>
          </a:p>
          <a:p>
            <a:pPr lvl="1"/>
            <a:r>
              <a:rPr lang="en-US" dirty="0"/>
              <a:t>Much of this lower growth was driven by lower inventory.</a:t>
            </a:r>
          </a:p>
          <a:p>
            <a:pPr lvl="2"/>
            <a:r>
              <a:rPr lang="en-US" dirty="0"/>
              <a:t>Inventories led GDP growth in 2021:Q4, didn’t sell, so production in Q1&amp;Q2 fell.</a:t>
            </a:r>
          </a:p>
          <a:p>
            <a:pPr lvl="1"/>
            <a:r>
              <a:rPr lang="en-US" dirty="0"/>
              <a:t>Housing markets – very tightly linked to interest rates – softened … A LOT.</a:t>
            </a:r>
          </a:p>
          <a:p>
            <a:pPr lvl="1"/>
            <a:r>
              <a:rPr lang="en-US" dirty="0"/>
              <a:t>Government spending is now rising!</a:t>
            </a:r>
          </a:p>
          <a:p>
            <a:pPr lvl="1"/>
            <a:r>
              <a:rPr lang="en-US" dirty="0"/>
              <a:t>Q3 – came in ok!</a:t>
            </a:r>
          </a:p>
          <a:p>
            <a:pPr marL="457200" lvl="1" indent="0">
              <a:buNone/>
            </a:pPr>
            <a:endParaRPr lang="en-US" dirty="0"/>
          </a:p>
          <a:p>
            <a:r>
              <a:rPr lang="en-US" dirty="0"/>
              <a:t>Other Indicators suggest slowing.</a:t>
            </a:r>
          </a:p>
          <a:p>
            <a:pPr lvl="1"/>
            <a:r>
              <a:rPr lang="en-US" dirty="0"/>
              <a:t>A real mixed bag. Great uncertainty. News reports aren’t helping.</a:t>
            </a:r>
          </a:p>
        </p:txBody>
      </p:sp>
    </p:spTree>
    <p:extLst>
      <p:ext uri="{BB962C8B-B14F-4D97-AF65-F5344CB8AC3E}">
        <p14:creationId xmlns:p14="http://schemas.microsoft.com/office/powerpoint/2010/main" val="12881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dissolve">
                                      <p:cBhvr>
                                        <p:cTn id="42" dur="500"/>
                                        <p:tgtEl>
                                          <p:spTgt spid="3">
                                            <p:txEl>
                                              <p:pRg st="8" end="8"/>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dissolve">
                                      <p:cBhvr>
                                        <p:cTn id="45" dur="500"/>
                                        <p:tgtEl>
                                          <p:spTgt spid="3">
                                            <p:txEl>
                                              <p:pRg st="9" end="9"/>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dissolve">
                                      <p:cBhvr>
                                        <p:cTn id="48" dur="500"/>
                                        <p:tgtEl>
                                          <p:spTgt spid="3">
                                            <p:txEl>
                                              <p:pRg st="10" end="10"/>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Effect transition="in" filter="dissolve">
                                      <p:cBhvr>
                                        <p:cTn id="51" dur="500"/>
                                        <p:tgtEl>
                                          <p:spTgt spid="3">
                                            <p:txEl>
                                              <p:pRg st="11" end="11"/>
                                            </p:txEl>
                                          </p:spTgt>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dissolve">
                                      <p:cBhvr>
                                        <p:cTn id="54" dur="500"/>
                                        <p:tgtEl>
                                          <p:spTgt spid="3">
                                            <p:txEl>
                                              <p:pRg st="12" end="1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dissolve">
                                      <p:cBhvr>
                                        <p:cTn id="59" dur="500"/>
                                        <p:tgtEl>
                                          <p:spTgt spid="3">
                                            <p:txEl>
                                              <p:pRg st="14" end="14"/>
                                            </p:txEl>
                                          </p:spTgt>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
                                            <p:txEl>
                                              <p:pRg st="15" end="15"/>
                                            </p:txEl>
                                          </p:spTgt>
                                        </p:tgtEl>
                                        <p:attrNameLst>
                                          <p:attrName>style.visibility</p:attrName>
                                        </p:attrNameLst>
                                      </p:cBhvr>
                                      <p:to>
                                        <p:strVal val="visible"/>
                                      </p:to>
                                    </p:set>
                                    <p:animEffect transition="in" filter="dissolve">
                                      <p:cBhvr>
                                        <p:cTn id="6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Chart, line chart&#10;&#10;Description automatically generated">
            <a:extLst>
              <a:ext uri="{FF2B5EF4-FFF2-40B4-BE49-F238E27FC236}">
                <a16:creationId xmlns:a16="http://schemas.microsoft.com/office/drawing/2014/main" id="{60AAD2E0-F2B3-B94D-A37B-FD662AAA65BB}"/>
              </a:ext>
            </a:extLst>
          </p:cNvPr>
          <p:cNvPicPr>
            <a:picLocks noGrp="1" noChangeAspect="1"/>
          </p:cNvPicPr>
          <p:nvPr>
            <p:ph idx="1"/>
          </p:nvPr>
        </p:nvPicPr>
        <p:blipFill>
          <a:blip r:embed="rId2" r:link="rId3"/>
          <a:stretch>
            <a:fillRect/>
          </a:stretch>
        </p:blipFill>
        <p:spPr>
          <a:xfrm>
            <a:off x="1237478" y="1260089"/>
            <a:ext cx="9940273" cy="4970137"/>
          </a:xfrm>
        </p:spPr>
      </p:pic>
      <p:sp>
        <p:nvSpPr>
          <p:cNvPr id="2" name="Title 1">
            <a:extLst>
              <a:ext uri="{FF2B5EF4-FFF2-40B4-BE49-F238E27FC236}">
                <a16:creationId xmlns:a16="http://schemas.microsoft.com/office/drawing/2014/main" id="{54957F75-F5DA-8C44-8501-67551F3CC854}"/>
              </a:ext>
            </a:extLst>
          </p:cNvPr>
          <p:cNvSpPr>
            <a:spLocks noGrp="1"/>
          </p:cNvSpPr>
          <p:nvPr>
            <p:ph type="title"/>
          </p:nvPr>
        </p:nvSpPr>
        <p:spPr>
          <a:xfrm>
            <a:off x="905106" y="0"/>
            <a:ext cx="10515600" cy="1325563"/>
          </a:xfrm>
        </p:spPr>
        <p:txBody>
          <a:bodyPr/>
          <a:lstStyle/>
          <a:p>
            <a:r>
              <a:rPr lang="en-US" dirty="0">
                <a:solidFill>
                  <a:schemeClr val="bg1"/>
                </a:solidFill>
              </a:rPr>
              <a:t>Inc</a:t>
            </a:r>
            <a:r>
              <a:rPr lang="en-US" dirty="0"/>
              <a:t>ome Inequality: Adina </a:t>
            </a:r>
            <a:r>
              <a:rPr lang="en-US" dirty="0" err="1"/>
              <a:t>Ardelean</a:t>
            </a:r>
            <a:endParaRPr lang="en-US" dirty="0"/>
          </a:p>
        </p:txBody>
      </p:sp>
      <p:sp>
        <p:nvSpPr>
          <p:cNvPr id="4" name="Slide Number Placeholder 3">
            <a:extLst>
              <a:ext uri="{FF2B5EF4-FFF2-40B4-BE49-F238E27FC236}">
                <a16:creationId xmlns:a16="http://schemas.microsoft.com/office/drawing/2014/main" id="{84FEF569-E87E-1C45-A389-3D60AB3971C2}"/>
              </a:ext>
            </a:extLst>
          </p:cNvPr>
          <p:cNvSpPr>
            <a:spLocks noGrp="1"/>
          </p:cNvSpPr>
          <p:nvPr>
            <p:ph type="sldNum" sz="quarter" idx="12"/>
          </p:nvPr>
        </p:nvSpPr>
        <p:spPr/>
        <p:txBody>
          <a:bodyPr/>
          <a:lstStyle/>
          <a:p>
            <a:fld id="{D9F085D5-EC86-4F6A-B501-C1359CB39116}" type="slidenum">
              <a:rPr lang="en-GB" smtClean="0"/>
              <a:t>81</a:t>
            </a:fld>
            <a:endParaRPr lang="en-GB"/>
          </a:p>
        </p:txBody>
      </p:sp>
      <p:cxnSp>
        <p:nvCxnSpPr>
          <p:cNvPr id="7" name="Straight Connector 6">
            <a:extLst>
              <a:ext uri="{FF2B5EF4-FFF2-40B4-BE49-F238E27FC236}">
                <a16:creationId xmlns:a16="http://schemas.microsoft.com/office/drawing/2014/main" id="{D47C5B47-B721-774B-9F7E-995ED5E83EA8}"/>
              </a:ext>
            </a:extLst>
          </p:cNvPr>
          <p:cNvCxnSpPr/>
          <p:nvPr/>
        </p:nvCxnSpPr>
        <p:spPr>
          <a:xfrm>
            <a:off x="9368927" y="2690870"/>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BECA3B-4BCB-8647-8F08-0667663652B3}"/>
              </a:ext>
            </a:extLst>
          </p:cNvPr>
          <p:cNvSpPr txBox="1"/>
          <p:nvPr/>
        </p:nvSpPr>
        <p:spPr>
          <a:xfrm>
            <a:off x="8777489" y="3628042"/>
            <a:ext cx="2069838" cy="430887"/>
          </a:xfrm>
          <a:prstGeom prst="rect">
            <a:avLst/>
          </a:prstGeom>
          <a:noFill/>
        </p:spPr>
        <p:txBody>
          <a:bodyPr wrap="square" rtlCol="0">
            <a:spAutoFit/>
          </a:bodyPr>
          <a:lstStyle/>
          <a:p>
            <a:r>
              <a:rPr lang="en-US" sz="2200" dirty="0">
                <a:solidFill>
                  <a:srgbClr val="0C4C88"/>
                </a:solidFill>
              </a:rPr>
              <a:t>Dot-com Bubble</a:t>
            </a:r>
          </a:p>
        </p:txBody>
      </p:sp>
      <p:cxnSp>
        <p:nvCxnSpPr>
          <p:cNvPr id="9" name="Straight Connector 8">
            <a:extLst>
              <a:ext uri="{FF2B5EF4-FFF2-40B4-BE49-F238E27FC236}">
                <a16:creationId xmlns:a16="http://schemas.microsoft.com/office/drawing/2014/main" id="{D7F3719D-C579-484E-9CC7-B1113C764FDF}"/>
              </a:ext>
            </a:extLst>
          </p:cNvPr>
          <p:cNvCxnSpPr>
            <a:cxnSpLocks/>
          </p:cNvCxnSpPr>
          <p:nvPr/>
        </p:nvCxnSpPr>
        <p:spPr>
          <a:xfrm>
            <a:off x="9979755" y="2272312"/>
            <a:ext cx="664596" cy="786625"/>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136734-DA4E-C745-945D-EA4862CE8C5E}"/>
              </a:ext>
            </a:extLst>
          </p:cNvPr>
          <p:cNvSpPr txBox="1"/>
          <p:nvPr/>
        </p:nvSpPr>
        <p:spPr>
          <a:xfrm>
            <a:off x="9734575" y="3058937"/>
            <a:ext cx="1987738" cy="430887"/>
          </a:xfrm>
          <a:prstGeom prst="rect">
            <a:avLst/>
          </a:prstGeom>
          <a:noFill/>
        </p:spPr>
        <p:txBody>
          <a:bodyPr wrap="square" rtlCol="0">
            <a:spAutoFit/>
          </a:bodyPr>
          <a:lstStyle/>
          <a:p>
            <a:r>
              <a:rPr lang="en-US" sz="2200" dirty="0">
                <a:solidFill>
                  <a:srgbClr val="0C4C88"/>
                </a:solidFill>
              </a:rPr>
              <a:t>Housing Bubble</a:t>
            </a:r>
          </a:p>
        </p:txBody>
      </p:sp>
      <p:cxnSp>
        <p:nvCxnSpPr>
          <p:cNvPr id="11" name="Straight Connector 10">
            <a:extLst>
              <a:ext uri="{FF2B5EF4-FFF2-40B4-BE49-F238E27FC236}">
                <a16:creationId xmlns:a16="http://schemas.microsoft.com/office/drawing/2014/main" id="{2B91A105-2ADE-1742-A9CD-67E580826EDE}"/>
              </a:ext>
            </a:extLst>
          </p:cNvPr>
          <p:cNvCxnSpPr>
            <a:cxnSpLocks/>
          </p:cNvCxnSpPr>
          <p:nvPr/>
        </p:nvCxnSpPr>
        <p:spPr>
          <a:xfrm flipV="1">
            <a:off x="3457487" y="1843487"/>
            <a:ext cx="540423" cy="20773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3561DA-ACEE-2545-BEDE-B0F11182A83F}"/>
              </a:ext>
            </a:extLst>
          </p:cNvPr>
          <p:cNvSpPr txBox="1"/>
          <p:nvPr/>
        </p:nvSpPr>
        <p:spPr>
          <a:xfrm>
            <a:off x="4473566" y="3058937"/>
            <a:ext cx="829073" cy="430887"/>
          </a:xfrm>
          <a:prstGeom prst="rect">
            <a:avLst/>
          </a:prstGeom>
          <a:noFill/>
        </p:spPr>
        <p:txBody>
          <a:bodyPr wrap="none" rtlCol="0">
            <a:spAutoFit/>
          </a:bodyPr>
          <a:lstStyle/>
          <a:p>
            <a:r>
              <a:rPr lang="en-US" sz="2200" dirty="0">
                <a:solidFill>
                  <a:srgbClr val="0C4C88"/>
                </a:solidFill>
              </a:rPr>
              <a:t>WWII</a:t>
            </a:r>
          </a:p>
        </p:txBody>
      </p:sp>
      <p:sp>
        <p:nvSpPr>
          <p:cNvPr id="13" name="TextBox 12">
            <a:extLst>
              <a:ext uri="{FF2B5EF4-FFF2-40B4-BE49-F238E27FC236}">
                <a16:creationId xmlns:a16="http://schemas.microsoft.com/office/drawing/2014/main" id="{6D33D7A2-240F-8945-9179-285069379291}"/>
              </a:ext>
            </a:extLst>
          </p:cNvPr>
          <p:cNvSpPr txBox="1"/>
          <p:nvPr/>
        </p:nvSpPr>
        <p:spPr>
          <a:xfrm>
            <a:off x="4124011" y="1652596"/>
            <a:ext cx="2392065" cy="430887"/>
          </a:xfrm>
          <a:prstGeom prst="rect">
            <a:avLst/>
          </a:prstGeom>
          <a:noFill/>
        </p:spPr>
        <p:txBody>
          <a:bodyPr wrap="none" rtlCol="0">
            <a:spAutoFit/>
          </a:bodyPr>
          <a:lstStyle/>
          <a:p>
            <a:r>
              <a:rPr lang="en-US" sz="2200" dirty="0">
                <a:solidFill>
                  <a:srgbClr val="0C4C88"/>
                </a:solidFill>
              </a:rPr>
              <a:t>Stock Market Crash</a:t>
            </a:r>
          </a:p>
        </p:txBody>
      </p:sp>
    </p:spTree>
    <p:extLst>
      <p:ext uri="{BB962C8B-B14F-4D97-AF65-F5344CB8AC3E}">
        <p14:creationId xmlns:p14="http://schemas.microsoft.com/office/powerpoint/2010/main" val="30042911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82</a:t>
            </a:fld>
            <a:endParaRPr lang="en-GB" dirty="0"/>
          </a:p>
        </p:txBody>
      </p:sp>
    </p:spTree>
    <p:extLst>
      <p:ext uri="{BB962C8B-B14F-4D97-AF65-F5344CB8AC3E}">
        <p14:creationId xmlns:p14="http://schemas.microsoft.com/office/powerpoint/2010/main" val="4180837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70583-B943-B44B-8490-B6803B3B7ADC}"/>
              </a:ext>
            </a:extLst>
          </p:cNvPr>
          <p:cNvSpPr>
            <a:spLocks noGrp="1"/>
          </p:cNvSpPr>
          <p:nvPr>
            <p:ph type="title"/>
          </p:nvPr>
        </p:nvSpPr>
        <p:spPr/>
        <p:txBody>
          <a:bodyPr>
            <a:normAutofit/>
          </a:bodyPr>
          <a:lstStyle/>
          <a:p>
            <a:r>
              <a:rPr lang="en-US" sz="5000" dirty="0">
                <a:hlinkClick r:id="rId2"/>
              </a:rPr>
              <a:t>www.NEEDelegation.org/LocalGraphs</a:t>
            </a:r>
            <a:br>
              <a:rPr lang="en-US" sz="5000" dirty="0"/>
            </a:br>
            <a:endParaRPr lang="en-US" sz="5000" dirty="0"/>
          </a:p>
        </p:txBody>
      </p:sp>
      <p:sp>
        <p:nvSpPr>
          <p:cNvPr id="3" name="Text Placeholder 2">
            <a:extLst>
              <a:ext uri="{FF2B5EF4-FFF2-40B4-BE49-F238E27FC236}">
                <a16:creationId xmlns:a16="http://schemas.microsoft.com/office/drawing/2014/main" id="{5BAC2BF2-AD29-174E-8A41-AD8AEFCC2B43}"/>
              </a:ext>
            </a:extLst>
          </p:cNvPr>
          <p:cNvSpPr>
            <a:spLocks noGrp="1"/>
          </p:cNvSpPr>
          <p:nvPr>
            <p:ph type="body" idx="1"/>
          </p:nvPr>
        </p:nvSpPr>
        <p:spPr/>
        <p:txBody>
          <a:bodyPr/>
          <a:lstStyle/>
          <a:p>
            <a:r>
              <a:rPr lang="en-US" dirty="0"/>
              <a:t>For every state and county in the United States.</a:t>
            </a:r>
          </a:p>
          <a:p>
            <a:r>
              <a:rPr lang="en-US" dirty="0"/>
              <a:t>Detailed graphs on employment, housing, moves, and other statistics.</a:t>
            </a:r>
          </a:p>
        </p:txBody>
      </p:sp>
      <p:sp>
        <p:nvSpPr>
          <p:cNvPr id="4" name="Slide Number Placeholder 3">
            <a:extLst>
              <a:ext uri="{FF2B5EF4-FFF2-40B4-BE49-F238E27FC236}">
                <a16:creationId xmlns:a16="http://schemas.microsoft.com/office/drawing/2014/main" id="{06ACEAAA-E031-8B48-B3E4-329ACA54D6D4}"/>
              </a:ext>
            </a:extLst>
          </p:cNvPr>
          <p:cNvSpPr>
            <a:spLocks noGrp="1"/>
          </p:cNvSpPr>
          <p:nvPr>
            <p:ph type="sldNum" sz="quarter" idx="12"/>
          </p:nvPr>
        </p:nvSpPr>
        <p:spPr/>
        <p:txBody>
          <a:bodyPr/>
          <a:lstStyle/>
          <a:p>
            <a:fld id="{D9F085D5-EC86-4F6A-B501-C1359CB39116}" type="slidenum">
              <a:rPr lang="en-GB" smtClean="0"/>
              <a:t>83</a:t>
            </a:fld>
            <a:endParaRPr lang="en-GB"/>
          </a:p>
        </p:txBody>
      </p:sp>
    </p:spTree>
    <p:extLst>
      <p:ext uri="{BB962C8B-B14F-4D97-AF65-F5344CB8AC3E}">
        <p14:creationId xmlns:p14="http://schemas.microsoft.com/office/powerpoint/2010/main" val="1265375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93436-3375-AE4D-9441-E1D77BDB35AD}"/>
              </a:ext>
            </a:extLst>
          </p:cNvPr>
          <p:cNvSpPr>
            <a:spLocks noGrp="1"/>
          </p:cNvSpPr>
          <p:nvPr>
            <p:ph type="sldNum" sz="quarter" idx="12"/>
          </p:nvPr>
        </p:nvSpPr>
        <p:spPr/>
        <p:txBody>
          <a:bodyPr/>
          <a:lstStyle/>
          <a:p>
            <a:fld id="{D9F085D5-EC86-4F6A-B501-C1359CB39116}" type="slidenum">
              <a:rPr lang="en-GB" smtClean="0"/>
              <a:t>9</a:t>
            </a:fld>
            <a:endParaRPr lang="en-GB"/>
          </a:p>
        </p:txBody>
      </p:sp>
      <p:pic>
        <p:nvPicPr>
          <p:cNvPr id="3" name="Picture 2">
            <a:extLst>
              <a:ext uri="{FF2B5EF4-FFF2-40B4-BE49-F238E27FC236}">
                <a16:creationId xmlns:a16="http://schemas.microsoft.com/office/drawing/2014/main" id="{74BFC1F8-820B-6F4F-8F2A-F6554421B041}"/>
              </a:ext>
            </a:extLst>
          </p:cNvPr>
          <p:cNvPicPr>
            <a:picLocks noChangeAspect="1"/>
          </p:cNvPicPr>
          <p:nvPr/>
        </p:nvPicPr>
        <p:blipFill>
          <a:blip r:embed="rId2"/>
          <a:stretch>
            <a:fillRect/>
          </a:stretch>
        </p:blipFill>
        <p:spPr>
          <a:xfrm>
            <a:off x="1756335" y="274109"/>
            <a:ext cx="8679329" cy="5956117"/>
          </a:xfrm>
          <a:prstGeom prst="rect">
            <a:avLst/>
          </a:prstGeom>
        </p:spPr>
      </p:pic>
      <p:sp>
        <p:nvSpPr>
          <p:cNvPr id="4" name="Rectangle 3">
            <a:extLst>
              <a:ext uri="{FF2B5EF4-FFF2-40B4-BE49-F238E27FC236}">
                <a16:creationId xmlns:a16="http://schemas.microsoft.com/office/drawing/2014/main" id="{2D40E987-3E98-FE4A-B25F-544F79AD213D}"/>
              </a:ext>
            </a:extLst>
          </p:cNvPr>
          <p:cNvSpPr/>
          <p:nvPr/>
        </p:nvSpPr>
        <p:spPr>
          <a:xfrm>
            <a:off x="4394389" y="1159895"/>
            <a:ext cx="4554279" cy="646331"/>
          </a:xfrm>
          <a:prstGeom prst="rect">
            <a:avLst/>
          </a:prstGeom>
        </p:spPr>
        <p:txBody>
          <a:bodyPr wrap="square">
            <a:spAutoFit/>
          </a:bodyPr>
          <a:lstStyle/>
          <a:p>
            <a:r>
              <a:rPr lang="en-US" b="1" dirty="0"/>
              <a:t>9 out of 10 </a:t>
            </a:r>
            <a:r>
              <a:rPr lang="en-US" dirty="0"/>
              <a:t>of those born in the early 1940s could expect to earn more than their parents</a:t>
            </a:r>
          </a:p>
        </p:txBody>
      </p:sp>
      <p:cxnSp>
        <p:nvCxnSpPr>
          <p:cNvPr id="5" name="Straight Arrow Connector 4">
            <a:extLst>
              <a:ext uri="{FF2B5EF4-FFF2-40B4-BE49-F238E27FC236}">
                <a16:creationId xmlns:a16="http://schemas.microsoft.com/office/drawing/2014/main" id="{7DCD50CE-FC38-B844-872E-80FAD672C532}"/>
              </a:ext>
            </a:extLst>
          </p:cNvPr>
          <p:cNvCxnSpPr>
            <a:cxnSpLocks/>
          </p:cNvCxnSpPr>
          <p:nvPr/>
        </p:nvCxnSpPr>
        <p:spPr>
          <a:xfrm flipH="1">
            <a:off x="3603812" y="1416424"/>
            <a:ext cx="790578" cy="358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3F60861-AB60-B64E-9677-EB31D36878C2}"/>
              </a:ext>
            </a:extLst>
          </p:cNvPr>
          <p:cNvSpPr/>
          <p:nvPr/>
        </p:nvSpPr>
        <p:spPr>
          <a:xfrm>
            <a:off x="6895071" y="2431477"/>
            <a:ext cx="4260610" cy="646331"/>
          </a:xfrm>
          <a:prstGeom prst="rect">
            <a:avLst/>
          </a:prstGeom>
        </p:spPr>
        <p:txBody>
          <a:bodyPr wrap="square">
            <a:spAutoFit/>
          </a:bodyPr>
          <a:lstStyle/>
          <a:p>
            <a:pPr lvl="1"/>
            <a:r>
              <a:rPr lang="en-US" b="1" dirty="0"/>
              <a:t>1 in 2 </a:t>
            </a:r>
            <a:r>
              <a:rPr lang="en-US" dirty="0"/>
              <a:t>Millennials (born after 1980) earn more than their parents.</a:t>
            </a:r>
          </a:p>
        </p:txBody>
      </p:sp>
      <p:cxnSp>
        <p:nvCxnSpPr>
          <p:cNvPr id="7" name="Straight Arrow Connector 6">
            <a:extLst>
              <a:ext uri="{FF2B5EF4-FFF2-40B4-BE49-F238E27FC236}">
                <a16:creationId xmlns:a16="http://schemas.microsoft.com/office/drawing/2014/main" id="{D7660861-5314-D34B-ABE0-B2EBF5B94F76}"/>
              </a:ext>
            </a:extLst>
          </p:cNvPr>
          <p:cNvCxnSpPr>
            <a:cxnSpLocks/>
          </p:cNvCxnSpPr>
          <p:nvPr/>
        </p:nvCxnSpPr>
        <p:spPr>
          <a:xfrm flipH="1">
            <a:off x="9663953" y="3429000"/>
            <a:ext cx="162218" cy="51547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C69E68-4168-0249-9187-542FECDE3E44}"/>
              </a:ext>
            </a:extLst>
          </p:cNvPr>
          <p:cNvSpPr txBox="1"/>
          <p:nvPr/>
        </p:nvSpPr>
        <p:spPr>
          <a:xfrm>
            <a:off x="357353" y="189187"/>
            <a:ext cx="1805302" cy="646331"/>
          </a:xfrm>
          <a:prstGeom prst="rect">
            <a:avLst/>
          </a:prstGeom>
          <a:noFill/>
        </p:spPr>
        <p:txBody>
          <a:bodyPr wrap="none" rtlCol="0">
            <a:spAutoFit/>
          </a:bodyPr>
          <a:lstStyle/>
          <a:p>
            <a:r>
              <a:rPr lang="en-US" sz="3600" b="1" dirty="0"/>
              <a:t>Mobility</a:t>
            </a:r>
          </a:p>
        </p:txBody>
      </p:sp>
    </p:spTree>
    <p:extLst>
      <p:ext uri="{BB962C8B-B14F-4D97-AF65-F5344CB8AC3E}">
        <p14:creationId xmlns:p14="http://schemas.microsoft.com/office/powerpoint/2010/main" val="3371104671"/>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18306</TotalTime>
  <Words>2731</Words>
  <Application>Microsoft Macintosh PowerPoint</Application>
  <PresentationFormat>Widescreen</PresentationFormat>
  <Paragraphs>499</Paragraphs>
  <Slides>83</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Calibri</vt:lpstr>
      <vt:lpstr>Courier New</vt:lpstr>
      <vt:lpstr>Custom Design</vt:lpstr>
      <vt:lpstr>PowerPoint Presentation</vt:lpstr>
      <vt:lpstr> National Economic Education Delegation</vt:lpstr>
      <vt:lpstr>Who Are We?</vt:lpstr>
      <vt:lpstr>Where Are We?</vt:lpstr>
      <vt:lpstr> Available NEED Topics Include:</vt:lpstr>
      <vt:lpstr> Course Outline</vt:lpstr>
      <vt:lpstr>Income Inequality: Share of Top 10%</vt:lpstr>
      <vt:lpstr>Evidence of the B-W Wealth Gap</vt:lpstr>
      <vt:lpstr>PowerPoint Presentation</vt:lpstr>
      <vt:lpstr>Submitting Questions</vt:lpstr>
      <vt:lpstr>PowerPoint Presentation</vt:lpstr>
      <vt:lpstr>Credits and Disclaimer</vt:lpstr>
      <vt:lpstr>Credits and Disclaimer</vt:lpstr>
      <vt:lpstr>Outline</vt:lpstr>
      <vt:lpstr>Some Basic Statistics</vt:lpstr>
      <vt:lpstr>U.S. Economy in Global Perspective</vt:lpstr>
      <vt:lpstr> Composition of the U.S. Economy: 2020</vt:lpstr>
      <vt:lpstr> Composition of the U.S. Economy: Employment</vt:lpstr>
      <vt:lpstr>Employment in Bernalillo County</vt:lpstr>
      <vt:lpstr>Recession(?)</vt:lpstr>
      <vt:lpstr>Headline:</vt:lpstr>
      <vt:lpstr>GDP: Quarterly Growth</vt:lpstr>
      <vt:lpstr>GDP During the Pandemic: Annual Growth</vt:lpstr>
      <vt:lpstr>GDP Trajectory: Pandemic Plunge!</vt:lpstr>
      <vt:lpstr>What “Accounted” for the Decline in Q1 &amp; Q2?</vt:lpstr>
      <vt:lpstr>Recession?  Two Quarters….</vt:lpstr>
      <vt:lpstr> Contribution to GDP Growth: Consumption</vt:lpstr>
      <vt:lpstr>Personal Consumption Expenditures</vt:lpstr>
      <vt:lpstr>Retail Sales</vt:lpstr>
      <vt:lpstr>Household Debt: Change During the Pandemic</vt:lpstr>
      <vt:lpstr> Contribution to GDP Growth: Inventories</vt:lpstr>
      <vt:lpstr> Contributions to GDP: Residential Investment</vt:lpstr>
      <vt:lpstr> Home Prices and Housing Starts</vt:lpstr>
      <vt:lpstr> Home Prices … Depends on Where You Are</vt:lpstr>
      <vt:lpstr> Contributions to GDP: Government</vt:lpstr>
      <vt:lpstr>Industrial Production (Manuf, Util, Mining)</vt:lpstr>
      <vt:lpstr>Monthly Changes in Nonfarm Employment</vt:lpstr>
      <vt:lpstr>Monthly Changes in Nonfarm Employment</vt:lpstr>
      <vt:lpstr>Employment Gap</vt:lpstr>
      <vt:lpstr>Job Openings: Share of Total Employment</vt:lpstr>
      <vt:lpstr>Job Hires and Separations</vt:lpstr>
      <vt:lpstr>Separations: Quits and Layoffs</vt:lpstr>
      <vt:lpstr>Low Wage Employment is Lagging</vt:lpstr>
      <vt:lpstr>Wage Growth</vt:lpstr>
      <vt:lpstr>Stimulus Payments Saved Low Wage Workers</vt:lpstr>
      <vt:lpstr>Where Have All the Workers Gone?</vt:lpstr>
      <vt:lpstr>Some Explanations</vt:lpstr>
      <vt:lpstr>How Are Things Where You Are?</vt:lpstr>
      <vt:lpstr>Inflation</vt:lpstr>
      <vt:lpstr>Inflation: Latest Figures</vt:lpstr>
      <vt:lpstr>Which Prices?</vt:lpstr>
      <vt:lpstr>Summing Up The US Economy</vt:lpstr>
      <vt:lpstr>Global Evidence</vt:lpstr>
      <vt:lpstr>Inflation: Not just a US Problem</vt:lpstr>
      <vt:lpstr>Import Prices Are Elevated</vt:lpstr>
      <vt:lpstr>GDP: U.S. Stands Out, But Not Alone</vt:lpstr>
      <vt:lpstr>Global Summary</vt:lpstr>
      <vt:lpstr>Inflation: A Closer Look</vt:lpstr>
      <vt:lpstr>Inflation – Climbing! Or Turning Around?</vt:lpstr>
      <vt:lpstr>Gas Prices: National Average at the Pump</vt:lpstr>
      <vt:lpstr>Fuel Costs Are Still Elevated</vt:lpstr>
      <vt:lpstr>Food Costs Continue to Rise</vt:lpstr>
      <vt:lpstr>PowerPoint Presentation</vt:lpstr>
      <vt:lpstr>Spending Patterns Changed - More Goods!</vt:lpstr>
      <vt:lpstr>Inflation: Concentrated</vt:lpstr>
      <vt:lpstr>Supply Chains</vt:lpstr>
      <vt:lpstr>Corporations Have Pricing Power!</vt:lpstr>
      <vt:lpstr>My Diagnosis for the Uptick in Inflation </vt:lpstr>
      <vt:lpstr>Inflation – The Fed’s Metric</vt:lpstr>
      <vt:lpstr>Inflation – PCE and Fed Suggest: I don’t know.</vt:lpstr>
      <vt:lpstr>Measure of Inflation Expectations</vt:lpstr>
      <vt:lpstr>What’s the Fed Doing About It?</vt:lpstr>
      <vt:lpstr>Federal Funds Rate</vt:lpstr>
      <vt:lpstr>Federal Funds Rate – Recent Activity</vt:lpstr>
      <vt:lpstr>Fed: Also Reducing its Asset Holdings</vt:lpstr>
      <vt:lpstr>Implications for Demand</vt:lpstr>
      <vt:lpstr>Treasuries</vt:lpstr>
      <vt:lpstr>Mortgage Rates</vt:lpstr>
      <vt:lpstr>Home Sales Falling</vt:lpstr>
      <vt:lpstr>Takeaways</vt:lpstr>
      <vt:lpstr>Income Inequality: Adina Ardelean</vt:lpstr>
      <vt:lpstr> Thank you!</vt:lpstr>
      <vt:lpstr>www.NEEDelegation.org/LocalGraphs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374</cp:revision>
  <cp:lastPrinted>2022-09-23T17:26:15Z</cp:lastPrinted>
  <dcterms:created xsi:type="dcterms:W3CDTF">2017-05-03T22:30:38Z</dcterms:created>
  <dcterms:modified xsi:type="dcterms:W3CDTF">2022-11-01T21:04:31Z</dcterms:modified>
</cp:coreProperties>
</file>