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85"/>
  </p:notesMasterIdLst>
  <p:sldIdLst>
    <p:sldId id="4306" r:id="rId2"/>
    <p:sldId id="4001" r:id="rId3"/>
    <p:sldId id="4312" r:id="rId4"/>
    <p:sldId id="4182" r:id="rId5"/>
    <p:sldId id="4142" r:id="rId6"/>
    <p:sldId id="1091" r:id="rId7"/>
    <p:sldId id="3943" r:id="rId8"/>
    <p:sldId id="4349" r:id="rId9"/>
    <p:sldId id="4002" r:id="rId10"/>
    <p:sldId id="4348" r:id="rId11"/>
    <p:sldId id="3982" r:id="rId12"/>
    <p:sldId id="4358" r:id="rId13"/>
    <p:sldId id="4381" r:id="rId14"/>
    <p:sldId id="4347" r:id="rId15"/>
    <p:sldId id="4218" r:id="rId16"/>
    <p:sldId id="317" r:id="rId17"/>
    <p:sldId id="1184" r:id="rId18"/>
    <p:sldId id="3886" r:id="rId19"/>
    <p:sldId id="262" r:id="rId20"/>
    <p:sldId id="4217" r:id="rId21"/>
    <p:sldId id="340" r:id="rId22"/>
    <p:sldId id="1178" r:id="rId23"/>
    <p:sldId id="298" r:id="rId24"/>
    <p:sldId id="1189" r:id="rId25"/>
    <p:sldId id="4222" r:id="rId26"/>
    <p:sldId id="350" r:id="rId27"/>
    <p:sldId id="271" r:id="rId28"/>
    <p:sldId id="4378" r:id="rId29"/>
    <p:sldId id="272" r:id="rId30"/>
    <p:sldId id="4147" r:id="rId31"/>
    <p:sldId id="354" r:id="rId32"/>
    <p:sldId id="4073" r:id="rId33"/>
    <p:sldId id="278" r:id="rId34"/>
    <p:sldId id="342" r:id="rId35"/>
    <p:sldId id="332" r:id="rId36"/>
    <p:sldId id="333" r:id="rId37"/>
    <p:sldId id="4371" r:id="rId38"/>
    <p:sldId id="1173" r:id="rId39"/>
    <p:sldId id="4380" r:id="rId40"/>
    <p:sldId id="4316" r:id="rId41"/>
    <p:sldId id="4372" r:id="rId42"/>
    <p:sldId id="4357" r:id="rId43"/>
    <p:sldId id="4382" r:id="rId44"/>
    <p:sldId id="4359" r:id="rId45"/>
    <p:sldId id="4373" r:id="rId46"/>
    <p:sldId id="4374" r:id="rId47"/>
    <p:sldId id="4344" r:id="rId48"/>
    <p:sldId id="4334" r:id="rId49"/>
    <p:sldId id="4336" r:id="rId50"/>
    <p:sldId id="4353" r:id="rId51"/>
    <p:sldId id="4337" r:id="rId52"/>
    <p:sldId id="4375" r:id="rId53"/>
    <p:sldId id="4063" r:id="rId54"/>
    <p:sldId id="360" r:id="rId55"/>
    <p:sldId id="4198" r:id="rId56"/>
    <p:sldId id="4225" r:id="rId57"/>
    <p:sldId id="4365" r:id="rId58"/>
    <p:sldId id="4062" r:id="rId59"/>
    <p:sldId id="4346" r:id="rId60"/>
    <p:sldId id="4012" r:id="rId61"/>
    <p:sldId id="4140" r:id="rId62"/>
    <p:sldId id="4362" r:id="rId63"/>
    <p:sldId id="4162" r:id="rId64"/>
    <p:sldId id="4007" r:id="rId65"/>
    <p:sldId id="4005" r:id="rId66"/>
    <p:sldId id="4190" r:id="rId67"/>
    <p:sldId id="4221" r:id="rId68"/>
    <p:sldId id="292" r:id="rId69"/>
    <p:sldId id="4370" r:id="rId70"/>
    <p:sldId id="4376" r:id="rId71"/>
    <p:sldId id="4216" r:id="rId72"/>
    <p:sldId id="293" r:id="rId73"/>
    <p:sldId id="290" r:id="rId74"/>
    <p:sldId id="4379" r:id="rId75"/>
    <p:sldId id="4383" r:id="rId76"/>
    <p:sldId id="351" r:id="rId77"/>
    <p:sldId id="364" r:id="rId78"/>
    <p:sldId id="315" r:id="rId79"/>
    <p:sldId id="343" r:id="rId80"/>
    <p:sldId id="4377" r:id="rId81"/>
    <p:sldId id="4099" r:id="rId82"/>
    <p:sldId id="1197" r:id="rId83"/>
    <p:sldId id="4053"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81" autoAdjust="0"/>
    <p:restoredTop sz="94708"/>
  </p:normalViewPr>
  <p:slideViewPr>
    <p:cSldViewPr snapToGrid="0" snapToObjects="1">
      <p:cViewPr varScale="1">
        <p:scale>
          <a:sx n="121" d="100"/>
          <a:sy n="121" d="100"/>
        </p:scale>
        <p:origin x="984" y="184"/>
      </p:cViewPr>
      <p:guideLst>
        <p:guide orient="horz" pos="2160"/>
        <p:guide pos="3840"/>
      </p:guideLst>
    </p:cSldViewPr>
  </p:slideViewPr>
  <p:notesTextViewPr>
    <p:cViewPr>
      <p:scale>
        <a:sx n="3" d="2"/>
        <a:sy n="3" d="2"/>
      </p:scale>
      <p:origin x="0" y="0"/>
    </p:cViewPr>
  </p:notesTextViewPr>
  <p:sorterViewPr>
    <p:cViewPr>
      <p:scale>
        <a:sx n="200" d="100"/>
        <a:sy n="200" d="100"/>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12/1/22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investopedia.com/insights/worlds-top-economies/#countries-by-gdp"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https://www.investopedia.com/insights/worlds-top-economies/#countries-by-gdp</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9</a:t>
            </a:fld>
            <a:endParaRPr lang="en-US"/>
          </a:p>
        </p:txBody>
      </p:sp>
    </p:spTree>
    <p:extLst>
      <p:ext uri="{BB962C8B-B14F-4D97-AF65-F5344CB8AC3E}">
        <p14:creationId xmlns:p14="http://schemas.microsoft.com/office/powerpoint/2010/main" val="3538950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a:t>
            </a:r>
          </a:p>
          <a:p>
            <a:r>
              <a:rPr lang="en-US" dirty="0" err="1"/>
              <a:t>homeprices_recession.png</a:t>
            </a:r>
            <a:endParaRPr lang="en-US" dirty="0"/>
          </a:p>
          <a:p>
            <a:r>
              <a:rPr lang="en-US" dirty="0" err="1"/>
              <a:t>housing.png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28</a:t>
            </a:fld>
            <a:endParaRPr lang="en-US"/>
          </a:p>
        </p:txBody>
      </p:sp>
    </p:spTree>
    <p:extLst>
      <p:ext uri="{BB962C8B-B14F-4D97-AF65-F5344CB8AC3E}">
        <p14:creationId xmlns:p14="http://schemas.microsoft.com/office/powerpoint/2010/main" val="2426551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Since</a:t>
            </a:r>
            <a:r>
              <a:rPr lang="en-US" baseline="0" dirty="0"/>
              <a:t> 2010, average</a:t>
            </a:r>
            <a:r>
              <a:rPr lang="en-US" dirty="0"/>
              <a:t> government spending growth is </a:t>
            </a:r>
            <a:r>
              <a:rPr lang="en-US" baseline="0" dirty="0"/>
              <a:t>shrinking, resulting in a negative average contribution to GDP growth post-recession of -0.8 percentage points</a:t>
            </a:r>
          </a:p>
          <a:p>
            <a:pPr marL="228600" indent="-228600">
              <a:buAutoNum type="arabicParenBoth"/>
            </a:pPr>
            <a:r>
              <a:rPr lang="en-US" baseline="0" dirty="0"/>
              <a:t>Note that average quarterly government spending growth is 0.42% from 1990-2007 and -0.17% in 2010+ (annualized, 1990-2007 =</a:t>
            </a:r>
            <a:r>
              <a:rPr lang="en-US" baseline="0" dirty="0">
                <a:sym typeface="Wingdings" panose="05000000000000000000" pitchFamily="2" charset="2"/>
              </a:rPr>
              <a:t> 1.68%; 2010+ = -0.70%)</a:t>
            </a:r>
            <a:r>
              <a:rPr lang="en-US" baseline="0" dirty="0"/>
              <a:t>.</a:t>
            </a:r>
          </a:p>
          <a:p>
            <a:pPr marL="0" indent="0">
              <a:buNone/>
            </a:pP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2197835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PAYEMS.png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31</a:t>
            </a:fld>
            <a:endParaRPr lang="en-US"/>
          </a:p>
        </p:txBody>
      </p:sp>
    </p:spTree>
    <p:extLst>
      <p:ext uri="{BB962C8B-B14F-4D97-AF65-F5344CB8AC3E}">
        <p14:creationId xmlns:p14="http://schemas.microsoft.com/office/powerpoint/2010/main" val="49546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PAYEMS.png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32</a:t>
            </a:fld>
            <a:endParaRPr lang="en-US"/>
          </a:p>
        </p:txBody>
      </p:sp>
    </p:spTree>
    <p:extLst>
      <p:ext uri="{BB962C8B-B14F-4D97-AF65-F5344CB8AC3E}">
        <p14:creationId xmlns:p14="http://schemas.microsoft.com/office/powerpoint/2010/main" val="2497379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err="1"/>
              <a:t>payroll_recent.png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33</a:t>
            </a:fld>
            <a:endParaRPr lang="en-US"/>
          </a:p>
        </p:txBody>
      </p:sp>
    </p:spTree>
    <p:extLst>
      <p:ext uri="{BB962C8B-B14F-4D97-AF65-F5344CB8AC3E}">
        <p14:creationId xmlns:p14="http://schemas.microsoft.com/office/powerpoint/2010/main" val="4026140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During expansions, job</a:t>
            </a:r>
            <a:r>
              <a:rPr lang="en-US" baseline="0" dirty="0"/>
              <a:t> openings rise.</a:t>
            </a:r>
          </a:p>
          <a:p>
            <a:pPr marL="228600" indent="-228600">
              <a:buAutoNum type="arabicParenBoth"/>
            </a:pPr>
            <a:r>
              <a:rPr lang="en-US" baseline="0" dirty="0"/>
              <a:t>Reinforces previous slide demonstrating higher separation and hiring rates during expansions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34</a:t>
            </a:fld>
            <a:endParaRPr lang="en-US"/>
          </a:p>
        </p:txBody>
      </p:sp>
    </p:spTree>
    <p:extLst>
      <p:ext uri="{BB962C8B-B14F-4D97-AF65-F5344CB8AC3E}">
        <p14:creationId xmlns:p14="http://schemas.microsoft.com/office/powerpoint/2010/main" val="2282371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35</a:t>
            </a:fld>
            <a:endParaRPr lang="en-US"/>
          </a:p>
        </p:txBody>
      </p:sp>
    </p:spTree>
    <p:extLst>
      <p:ext uri="{BB962C8B-B14F-4D97-AF65-F5344CB8AC3E}">
        <p14:creationId xmlns:p14="http://schemas.microsoft.com/office/powerpoint/2010/main" val="3649777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As expected during</a:t>
            </a:r>
            <a:r>
              <a:rPr lang="en-US" baseline="0" dirty="0"/>
              <a:t> periods of low unemployment (booms) – workers seek higher paying or better fitting positions (higher quit rate) while firms require more workers for higher production (lower layoff rate).</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36</a:t>
            </a:fld>
            <a:endParaRPr lang="en-US"/>
          </a:p>
        </p:txBody>
      </p:sp>
    </p:spTree>
    <p:extLst>
      <p:ext uri="{BB962C8B-B14F-4D97-AF65-F5344CB8AC3E}">
        <p14:creationId xmlns:p14="http://schemas.microsoft.com/office/powerpoint/2010/main" val="115168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necessary given the</a:t>
            </a:r>
            <a:r>
              <a:rPr lang="en-US" baseline="0" dirty="0"/>
              <a:t> previous slide?</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38</a:t>
            </a:fld>
            <a:endParaRPr lang="en-US"/>
          </a:p>
        </p:txBody>
      </p:sp>
    </p:spTree>
    <p:extLst>
      <p:ext uri="{BB962C8B-B14F-4D97-AF65-F5344CB8AC3E}">
        <p14:creationId xmlns:p14="http://schemas.microsoft.com/office/powerpoint/2010/main" val="4169058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54</a:t>
            </a:fld>
            <a:endParaRPr lang="en-US"/>
          </a:p>
        </p:txBody>
      </p:sp>
    </p:spTree>
    <p:extLst>
      <p:ext uri="{BB962C8B-B14F-4D97-AF65-F5344CB8AC3E}">
        <p14:creationId xmlns:p14="http://schemas.microsoft.com/office/powerpoint/2010/main" val="2069812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Graph: </a:t>
            </a:r>
            <a:r>
              <a:rPr lang="en-US" b="1" baseline="0" dirty="0" err="1"/>
              <a:t>gdp_pot_grow.png</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Point: </a:t>
            </a:r>
            <a:r>
              <a:rPr lang="en-US" baseline="0" dirty="0"/>
              <a:t>From 1990 – 2007, average annual US GDP growth pre-crisis is 2.94%. However, post-crisis US GDP growth is 2.19% (0.75 percentage points lower). Why is has the recovery been sluggish?</a:t>
            </a:r>
          </a:p>
          <a:p>
            <a:pPr marL="0" indent="0">
              <a:buNone/>
            </a:pPr>
            <a:endParaRPr lang="en-US" dirty="0"/>
          </a:p>
          <a:p>
            <a:pPr marL="0" indent="0">
              <a:buNone/>
            </a:pPr>
            <a:r>
              <a:rPr lang="en-US" b="1" dirty="0"/>
              <a:t>Note: </a:t>
            </a:r>
            <a:r>
              <a:rPr lang="en-US" dirty="0"/>
              <a:t>At the</a:t>
            </a:r>
            <a:r>
              <a:rPr lang="en-US" baseline="0" dirty="0"/>
              <a:t> recession’s height, the gap between quarterly GDP growth and potential growth was 2.5 percentage points.</a:t>
            </a:r>
          </a:p>
        </p:txBody>
      </p:sp>
      <p:sp>
        <p:nvSpPr>
          <p:cNvPr id="4" name="Slide Number Placeholder 3"/>
          <p:cNvSpPr>
            <a:spLocks noGrp="1"/>
          </p:cNvSpPr>
          <p:nvPr>
            <p:ph type="sldNum" sz="quarter" idx="10"/>
          </p:nvPr>
        </p:nvSpPr>
        <p:spPr/>
        <p:txBody>
          <a:bodyPr/>
          <a:lstStyle/>
          <a:p>
            <a:fld id="{39F294D8-753E-E842-8CF8-893A8D4FD7E5}" type="slidenum">
              <a:rPr lang="en-US" smtClean="0"/>
              <a:t>16</a:t>
            </a:fld>
            <a:endParaRPr lang="en-US"/>
          </a:p>
        </p:txBody>
      </p:sp>
    </p:spTree>
    <p:extLst>
      <p:ext uri="{BB962C8B-B14F-4D97-AF65-F5344CB8AC3E}">
        <p14:creationId xmlns:p14="http://schemas.microsoft.com/office/powerpoint/2010/main" val="1161056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64</a:t>
            </a:fld>
            <a:endParaRPr lang="en-US"/>
          </a:p>
        </p:txBody>
      </p:sp>
    </p:spTree>
    <p:extLst>
      <p:ext uri="{BB962C8B-B14F-4D97-AF65-F5344CB8AC3E}">
        <p14:creationId xmlns:p14="http://schemas.microsoft.com/office/powerpoint/2010/main" val="2726235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65</a:t>
            </a:fld>
            <a:endParaRPr lang="en-US"/>
          </a:p>
        </p:txBody>
      </p:sp>
    </p:spTree>
    <p:extLst>
      <p:ext uri="{BB962C8B-B14F-4D97-AF65-F5344CB8AC3E}">
        <p14:creationId xmlns:p14="http://schemas.microsoft.com/office/powerpoint/2010/main" val="988889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The fed funds rate is the interest</a:t>
            </a:r>
            <a:r>
              <a:rPr lang="en-US" baseline="0" dirty="0"/>
              <a:t> rate on overnight loans between banks. Think of it as the baseline interest rate on which banks base all other interest rates (e.g. mortgage rates)</a:t>
            </a:r>
            <a:endParaRPr lang="en-US" dirty="0"/>
          </a:p>
          <a:p>
            <a:pPr marL="228600" indent="-228600">
              <a:buAutoNum type="arabicParenBoth"/>
            </a:pPr>
            <a:r>
              <a:rPr lang="en-US" dirty="0"/>
              <a:t>FOMC</a:t>
            </a:r>
            <a:r>
              <a:rPr lang="en-US" baseline="0" dirty="0"/>
              <a:t> lowers the fed funds rate during recessions and raises the fed funds rate during expansions</a:t>
            </a:r>
          </a:p>
          <a:p>
            <a:pPr marL="228600" indent="-228600">
              <a:buAutoNum type="arabicParenBoth"/>
            </a:pPr>
            <a:r>
              <a:rPr lang="en-US" dirty="0"/>
              <a:t>Fed funds rate peaked in the 1980s as then</a:t>
            </a:r>
            <a:r>
              <a:rPr lang="en-US" baseline="0" dirty="0"/>
              <a:t> Chairman Paul Volcker sought to reign in “run away” inflation of the 1970s; doing so resulted in a recession in the early 1980s.</a:t>
            </a:r>
          </a:p>
          <a:p>
            <a:pPr marL="228600" indent="-228600">
              <a:buAutoNum type="arabicParenBoth"/>
            </a:pPr>
            <a:r>
              <a:rPr lang="en-US" baseline="0" dirty="0"/>
              <a:t>Since the 2008-09 recession, the fed funds rate has been kept near zero. </a:t>
            </a:r>
          </a:p>
          <a:p>
            <a:pPr marL="228600" indent="-228600">
              <a:buAutoNum type="arabicParenBoth"/>
            </a:pPr>
            <a:r>
              <a:rPr lang="en-US" baseline="0" dirty="0"/>
              <a:t>During the 2008-09 recession, Federal Reserve turned to unconventional tools to influence longer term interest rates to further stimulate the economy - QE</a:t>
            </a:r>
          </a:p>
          <a:p>
            <a:pPr marL="0" indent="0">
              <a:buNone/>
            </a:pPr>
            <a:endParaRPr lang="en-US" dirty="0"/>
          </a:p>
          <a:p>
            <a:pPr marL="0" indent="0">
              <a:buNone/>
            </a:pPr>
            <a:r>
              <a:rPr lang="en-US" dirty="0" err="1"/>
              <a:t>FedFunds.png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68</a:t>
            </a:fld>
            <a:endParaRPr lang="en-US"/>
          </a:p>
        </p:txBody>
      </p:sp>
    </p:spTree>
    <p:extLst>
      <p:ext uri="{BB962C8B-B14F-4D97-AF65-F5344CB8AC3E}">
        <p14:creationId xmlns:p14="http://schemas.microsoft.com/office/powerpoint/2010/main" val="994800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err="1"/>
              <a:t>treas_recent.png</a:t>
            </a: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72</a:t>
            </a:fld>
            <a:endParaRPr lang="en-US"/>
          </a:p>
        </p:txBody>
      </p:sp>
    </p:spTree>
    <p:extLst>
      <p:ext uri="{BB962C8B-B14F-4D97-AF65-F5344CB8AC3E}">
        <p14:creationId xmlns:p14="http://schemas.microsoft.com/office/powerpoint/2010/main" val="375653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73</a:t>
            </a:fld>
            <a:endParaRPr lang="en-US"/>
          </a:p>
        </p:txBody>
      </p:sp>
    </p:spTree>
    <p:extLst>
      <p:ext uri="{BB962C8B-B14F-4D97-AF65-F5344CB8AC3E}">
        <p14:creationId xmlns:p14="http://schemas.microsoft.com/office/powerpoint/2010/main" val="2940598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Consumer_confidence.png</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76</a:t>
            </a:fld>
            <a:endParaRPr lang="en-US"/>
          </a:p>
        </p:txBody>
      </p:sp>
    </p:spTree>
    <p:extLst>
      <p:ext uri="{BB962C8B-B14F-4D97-AF65-F5344CB8AC3E}">
        <p14:creationId xmlns:p14="http://schemas.microsoft.com/office/powerpoint/2010/main" val="1161602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Yield_curve.png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79</a:t>
            </a:fld>
            <a:endParaRPr lang="en-US"/>
          </a:p>
        </p:txBody>
      </p:sp>
    </p:spTree>
    <p:extLst>
      <p:ext uri="{BB962C8B-B14F-4D97-AF65-F5344CB8AC3E}">
        <p14:creationId xmlns:p14="http://schemas.microsoft.com/office/powerpoint/2010/main" val="667653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Recall:</a:t>
            </a:r>
            <a:r>
              <a:rPr lang="en-US" dirty="0"/>
              <a:t> GDP is measures production of an economy;</a:t>
            </a:r>
            <a:r>
              <a:rPr lang="en-US" baseline="0" dirty="0"/>
              <a:t> we often measure GDP as the sum of spending on final goods/services produced within an economy. The first three categories (C,I,G) contain spending on both domestically and foreign produced goods. To accurately measure domestic production, we subtract domestic consumption of foreign goods (imports).</a:t>
            </a:r>
          </a:p>
          <a:p>
            <a:pPr marL="0" indent="0">
              <a:buNone/>
            </a:pPr>
            <a:endParaRPr lang="en-US" dirty="0"/>
          </a:p>
          <a:p>
            <a:pPr marL="0" indent="0">
              <a:buNone/>
            </a:pPr>
            <a:r>
              <a:rPr lang="en-US" b="1" dirty="0"/>
              <a:t>The Point:</a:t>
            </a:r>
            <a:r>
              <a:rPr lang="en-US" b="1" baseline="0" dirty="0"/>
              <a:t> </a:t>
            </a:r>
            <a:r>
              <a:rPr lang="en-US" dirty="0"/>
              <a:t>Analysis</a:t>
            </a:r>
            <a:r>
              <a:rPr lang="en-US" baseline="0" dirty="0"/>
              <a:t> of components of GDP as well as the production side of the economy should provide a comprehensive picture of the US economic landscape</a:t>
            </a:r>
          </a:p>
          <a:p>
            <a:pPr marL="228600" indent="-228600">
              <a:buAutoNum type="arabicParenBoth"/>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19</a:t>
            </a:fld>
            <a:endParaRPr lang="en-US"/>
          </a:p>
        </p:txBody>
      </p:sp>
    </p:spTree>
    <p:extLst>
      <p:ext uri="{BB962C8B-B14F-4D97-AF65-F5344CB8AC3E}">
        <p14:creationId xmlns:p14="http://schemas.microsoft.com/office/powerpoint/2010/main" val="3135913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Average GDP growth from</a:t>
            </a:r>
            <a:r>
              <a:rPr lang="en-US" baseline="0" dirty="0"/>
              <a:t> 1990-2007 is 2.99% and from 2010+ is 2.19%</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t>Average Consumption contribution from 1990-2007 is 2.16 percentage points and from 2010+ is 1.67 percentage points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21</a:t>
            </a:fld>
            <a:endParaRPr lang="en-US"/>
          </a:p>
        </p:txBody>
      </p:sp>
    </p:spTree>
    <p:extLst>
      <p:ext uri="{BB962C8B-B14F-4D97-AF65-F5344CB8AC3E}">
        <p14:creationId xmlns:p14="http://schemas.microsoft.com/office/powerpoint/2010/main" val="436258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Chart: </a:t>
            </a:r>
            <a:r>
              <a:rPr lang="en-US" sz="1200" kern="1200" dirty="0">
                <a:solidFill>
                  <a:schemeClr val="tx1"/>
                </a:solidFill>
                <a:effectLst/>
                <a:latin typeface="+mn-lt"/>
                <a:ea typeface="+mn-ea"/>
                <a:cs typeface="+mn-cs"/>
              </a:rPr>
              <a:t>../Charts/</a:t>
            </a:r>
            <a:r>
              <a:rPr lang="en-US" sz="1200" kern="1200" dirty="0" err="1">
                <a:solidFill>
                  <a:schemeClr val="tx1"/>
                </a:solidFill>
                <a:effectLst/>
                <a:latin typeface="+mn-lt"/>
                <a:ea typeface="+mn-ea"/>
                <a:cs typeface="+mn-cs"/>
              </a:rPr>
              <a:t>personalconsumption_recession.png</a:t>
            </a:r>
            <a:endParaRPr lang="en-US" dirty="0"/>
          </a:p>
          <a:p>
            <a:pPr marL="228600" indent="-228600">
              <a:buAutoNum type="arabicParenBoth"/>
            </a:pPr>
            <a:endParaRPr lang="en-US" dirty="0"/>
          </a:p>
          <a:p>
            <a:pPr marL="228600" indent="-228600">
              <a:buAutoNum type="arabicParenBoth"/>
            </a:pPr>
            <a:r>
              <a:rPr lang="en-US" dirty="0"/>
              <a:t>Real</a:t>
            </a:r>
            <a:r>
              <a:rPr lang="en-US" baseline="0" dirty="0"/>
              <a:t> consumption remains significantly lower than trend consumption since 2008 (actual is 89% of trend).</a:t>
            </a:r>
          </a:p>
          <a:p>
            <a:pPr marL="228600" indent="-228600">
              <a:buAutoNum type="arabicParenBoth"/>
            </a:pPr>
            <a:r>
              <a:rPr lang="en-US" baseline="0" dirty="0"/>
              <a:t>Since the recession, consumption growth has fallen. From 1990-2007, average annual consumption growth is 3.34%; Post-recession average annual consumption growth is 2.38%.</a:t>
            </a:r>
          </a:p>
          <a:p>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165294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baseline="0" dirty="0"/>
              <a:t>Graph: </a:t>
            </a:r>
            <a:r>
              <a:rPr lang="en-US" baseline="0" dirty="0" err="1"/>
              <a:t>RSAFT.png</a:t>
            </a:r>
            <a:r>
              <a:rPr lang="en-US" baseline="0" dirty="0"/>
              <a:t>  (slides_20.do)</a:t>
            </a:r>
          </a:p>
          <a:p>
            <a:pPr marL="228600" indent="-228600">
              <a:buAutoNum type="arabicParenBoth"/>
            </a:pPr>
            <a:endParaRPr lang="en-US" baseline="0" dirty="0"/>
          </a:p>
          <a:p>
            <a:pPr marL="228600" indent="-228600">
              <a:buAutoNum type="arabicParenBoth"/>
            </a:pPr>
            <a:r>
              <a:rPr lang="en-US" baseline="0" dirty="0"/>
              <a:t>Retail sales fells dramatically during the recession</a:t>
            </a:r>
          </a:p>
          <a:p>
            <a:pPr marL="228600" indent="-228600">
              <a:buAutoNum type="arabicParenBoth"/>
            </a:pPr>
            <a:r>
              <a:rPr lang="en-US" baseline="0" dirty="0"/>
              <a:t>Sales appear to be returning to forecasted trend; 7 billion 2018 USD gap</a:t>
            </a:r>
          </a:p>
          <a:p>
            <a:pPr marL="228600" indent="-228600">
              <a:buAutoNum type="arabicParenBoth"/>
            </a:pPr>
            <a:endParaRPr lang="en-US" baseline="0" dirty="0"/>
          </a:p>
          <a:p>
            <a:pPr marL="0" indent="0">
              <a:buNone/>
            </a:pPr>
            <a:r>
              <a:rPr lang="en-US" b="1" baseline="0" dirty="0"/>
              <a:t>Conclusion: </a:t>
            </a:r>
            <a:r>
              <a:rPr lang="en-US" b="0" baseline="0" dirty="0"/>
              <a:t>Retail sales do not appear to contribute to sluggish consumption growth.</a:t>
            </a:r>
          </a:p>
          <a:p>
            <a:pPr marL="0" indent="0">
              <a:buNone/>
            </a:pPr>
            <a:endParaRPr lang="en-US" b="0" baseline="0" dirty="0"/>
          </a:p>
          <a:p>
            <a:pPr marL="0" indent="0">
              <a:buNone/>
            </a:pPr>
            <a:r>
              <a:rPr lang="en-US" b="0" baseline="0" dirty="0"/>
              <a:t>Chart: </a:t>
            </a:r>
            <a:r>
              <a:rPr lang="en-US" b="0" baseline="0" dirty="0" err="1"/>
              <a:t>RSAFS.png</a:t>
            </a:r>
            <a:endParaRPr lang="en-US" b="1" dirty="0"/>
          </a:p>
        </p:txBody>
      </p:sp>
      <p:sp>
        <p:nvSpPr>
          <p:cNvPr id="4" name="Slide Number Placeholder 3"/>
          <p:cNvSpPr>
            <a:spLocks noGrp="1"/>
          </p:cNvSpPr>
          <p:nvPr>
            <p:ph type="sldNum" sz="quarter" idx="10"/>
          </p:nvPr>
        </p:nvSpPr>
        <p:spPr/>
        <p:txBody>
          <a:bodyPr/>
          <a:lstStyle/>
          <a:p>
            <a:fld id="{39F294D8-753E-E842-8CF8-893A8D4FD7E5}" type="slidenum">
              <a:rPr lang="en-US" smtClean="0"/>
              <a:t>23</a:t>
            </a:fld>
            <a:endParaRPr lang="en-US"/>
          </a:p>
        </p:txBody>
      </p:sp>
    </p:spTree>
    <p:extLst>
      <p:ext uri="{BB962C8B-B14F-4D97-AF65-F5344CB8AC3E}">
        <p14:creationId xmlns:p14="http://schemas.microsoft.com/office/powerpoint/2010/main" val="1059289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Average GDP growth from</a:t>
            </a:r>
            <a:r>
              <a:rPr lang="en-US" baseline="0" dirty="0"/>
              <a:t> 1990-2007 is 2.99% and from 2010+ is 2.19%</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t>Average Consumption contribution from 1990-2007 is 2.16 percentage points and from 2010+ is 1.67 percentage points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3511131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Contribution of residential</a:t>
            </a:r>
            <a:r>
              <a:rPr lang="en-US" baseline="0" dirty="0"/>
              <a:t> investment to GDP growth has risen post-2009</a:t>
            </a:r>
          </a:p>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781090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a:t>
            </a:r>
          </a:p>
          <a:p>
            <a:r>
              <a:rPr lang="en-US" dirty="0" err="1"/>
              <a:t>homeprices_recession.png</a:t>
            </a:r>
            <a:endParaRPr lang="en-US" dirty="0"/>
          </a:p>
          <a:p>
            <a:r>
              <a:rPr lang="en-US" dirty="0" err="1"/>
              <a:t>housing.png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27</a:t>
            </a:fld>
            <a:endParaRPr lang="en-US"/>
          </a:p>
        </p:txBody>
      </p:sp>
    </p:spTree>
    <p:extLst>
      <p:ext uri="{BB962C8B-B14F-4D97-AF65-F5344CB8AC3E}">
        <p14:creationId xmlns:p14="http://schemas.microsoft.com/office/powerpoint/2010/main" val="1609147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file:////Volumes/Promise%20Pegasus/FileShare/NEED/LocalGraphs/National/gdp_shares.png"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file:////Volumes/Promise%20Pegasus/FileShare/NEED/LocalGraphs/National/emp_shares.png"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gdp_pot_grow.p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gdp_panQG.png"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gdp_panValues.png"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Consumption.p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pending/personalconsumptionYoY_recession.p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pending/RSAFS.pn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Debt/hhdebt_change_pandemic.png"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Private_Inv.p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Residential.p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file:////Volumes/Promise%20Pegasus/FileShare/Presentations/Base_New/Charts/0.USGraphs/Housing/housing.png" TargetMode="External"/><Relationship Id="rId5" Type="http://schemas.openxmlformats.org/officeDocument/2006/relationships/image" Target="../media/image22.png"/><Relationship Id="rId4" Type="http://schemas.openxmlformats.org/officeDocument/2006/relationships/image" Target="file:////Volumes/Promise%20Pegasus/FileShare/Presentations/Base_New/Charts/0.USGraphs/Housing/homeprices_recession.p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file:////Volumes/Promise%20Pegasus/FileShare/NEED/LocalGraphs/Counties/CA/Los_Angeles/Zhvi_AllHomes.pn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file:////Volumes/Promise%20Pegasus/FileShare/NEED/LocalGraphs/Counties/MD/Baltimore_city/Zhvi_AllHomes.png" TargetMode="Externa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Government.p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Productivity/INDPRO.png"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EMS.p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EMS_recent.pn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roll_pandemic.p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JOLTS/jolts_openings.p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JOLTS/jolts_SepHire.pn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JOLTS/jolts_QuitsLayoffs.png"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HourlyWages_change_recent.png"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CLF16OV_COVID.png"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file:////Volumes/Promise%20Pegasus/FileShare/NEED/LocalGraphs/Counties/MD/Baltimore_city/laus_emp.png" TargetMode="External"/><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file:////Volumes/Promise%20Pegasus/FileShare/NEED/LocalGraphs/Counties/MD/Baltimore_city/laus_lf.png" TargetMode="Externa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hyperlink" Target="https://fred.stlouisfed.org/graph/?g=X13R"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flation/cpi_veryrecent.pn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asoline/nom_retailgas.png" TargetMode="External"/><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file:////Volumes/Promise%20Pegasus/FileShare/Presentations/Base_New/Charts/0.USGraphs/Gasoline/retailgas.png" TargetMode="Externa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cpi_Fuel.png"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cpi_FoodDetail.png"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pending/Goods_v_Services.png"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buildingcosts.png" TargetMode="External"/><Relationship Id="rId2" Type="http://schemas.openxmlformats.org/officeDocument/2006/relationships/image" Target="../media/image56.png"/><Relationship Id="rId1" Type="http://schemas.openxmlformats.org/officeDocument/2006/relationships/slideLayout" Target="../slideLayouts/slideLayout4.xml"/><Relationship Id="rId5" Type="http://schemas.openxmlformats.org/officeDocument/2006/relationships/image" Target="file:////Volumes/Promise%20Pegasus/FileShare/Presentations/Base_New/Charts/0.USGraphs/Inflation/usedcars.png" TargetMode="External"/><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upplyChain/SupplyChainPressureIndex.png"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CorporateProfits/corporateprofits_recession.png"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flation/PCE_veryrecent.pn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flation/PCELFE_PostpandemicFC.pn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infl_exp.png"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Monetary/FEDFUNDS_LowerLimit.png"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Monetary/FEDAssets.png"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treas_recent.pn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Housing/mort_recent.pn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Housing/housing_sales_new.png" TargetMode="External"/><Relationship Id="rId2" Type="http://schemas.openxmlformats.org/officeDocument/2006/relationships/image" Target="../media/image68.png"/><Relationship Id="rId1" Type="http://schemas.openxmlformats.org/officeDocument/2006/relationships/slideLayout" Target="../slideLayouts/slideLayout4.xml"/><Relationship Id="rId5" Type="http://schemas.openxmlformats.org/officeDocument/2006/relationships/image" Target="file:////Volumes/Promise%20Pegasus/FileShare/Presentations/Base_New/Charts/0.USGraphs/Housing/Existing_Home_Sales.png" TargetMode="External"/><Relationship Id="rId4" Type="http://schemas.openxmlformats.org/officeDocument/2006/relationships/image" Target="../media/image6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dicators/consumer_confidence.pn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dicators/ism.png"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Productivity/TCU.png"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yield_curve.pn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83.xml.rels><?xml version="1.0" encoding="UTF-8" standalone="yes"?>
<Relationships xmlns="http://schemas.openxmlformats.org/package/2006/relationships"><Relationship Id="rId2" Type="http://schemas.openxmlformats.org/officeDocument/2006/relationships/hyperlink" Target="http://www.needelegation.org/LocalGraphs"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a:t>
            </a:r>
            <a:r>
              <a:rPr lang="en-US" sz="3600" i="1" dirty="0"/>
              <a:t>Fall</a:t>
            </a:r>
            <a:r>
              <a:rPr lang="en-US" sz="3600" b="1" i="1" dirty="0"/>
              <a:t> 2022</a:t>
            </a:r>
          </a:p>
          <a:p>
            <a:pPr>
              <a:lnSpc>
                <a:spcPct val="100000"/>
              </a:lnSpc>
              <a:spcBef>
                <a:spcPts val="0"/>
              </a:spcBef>
            </a:pPr>
            <a:r>
              <a:rPr lang="en-US" sz="4400" dirty="0"/>
              <a:t>Contemporary Economic Policy Issues</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Johns Hopkins University</a:t>
            </a:r>
          </a:p>
          <a:p>
            <a:pPr>
              <a:lnSpc>
                <a:spcPct val="100000"/>
              </a:lnSpc>
              <a:spcBef>
                <a:spcPts val="0"/>
              </a:spcBef>
            </a:pPr>
            <a:r>
              <a:rPr lang="en-US" sz="3100" dirty="0">
                <a:solidFill>
                  <a:schemeClr val="tx2"/>
                </a:solidFill>
              </a:rPr>
              <a:t>November-December, 2022</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1385401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B741-D15D-9A4A-BF56-9B002E857EB8}"/>
              </a:ext>
            </a:extLst>
          </p:cNvPr>
          <p:cNvSpPr>
            <a:spLocks noGrp="1"/>
          </p:cNvSpPr>
          <p:nvPr>
            <p:ph type="title"/>
          </p:nvPr>
        </p:nvSpPr>
        <p:spPr>
          <a:xfrm>
            <a:off x="867075" y="0"/>
            <a:ext cx="10515600" cy="1325563"/>
          </a:xfrm>
        </p:spPr>
        <p:txBody>
          <a:bodyPr/>
          <a:lstStyle/>
          <a:p>
            <a:r>
              <a:rPr lang="en-US" dirty="0"/>
              <a:t> </a:t>
            </a:r>
            <a:r>
              <a:rPr lang="en-US" dirty="0">
                <a:solidFill>
                  <a:schemeClr val="bg1"/>
                </a:solidFill>
              </a:rPr>
              <a:t>Co</a:t>
            </a:r>
            <a:r>
              <a:rPr lang="en-US" dirty="0"/>
              <a:t>mposition of the U.S. Economy: 2021</a:t>
            </a:r>
          </a:p>
        </p:txBody>
      </p:sp>
      <p:pic>
        <p:nvPicPr>
          <p:cNvPr id="6" name="Content Placeholder 5">
            <a:extLst>
              <a:ext uri="{FF2B5EF4-FFF2-40B4-BE49-F238E27FC236}">
                <a16:creationId xmlns:a16="http://schemas.microsoft.com/office/drawing/2014/main" id="{0848E4B5-17A0-3346-9AE1-8493D9AAFE6E}"/>
              </a:ext>
            </a:extLst>
          </p:cNvPr>
          <p:cNvPicPr>
            <a:picLocks noGrp="1" noChangeAspect="1"/>
          </p:cNvPicPr>
          <p:nvPr>
            <p:ph idx="1"/>
          </p:nvPr>
        </p:nvPicPr>
        <p:blipFill>
          <a:blip r:embed="rId2" r:link="rId3"/>
          <a:srcRect/>
          <a:stretch>
            <a:fillRect/>
          </a:stretch>
        </p:blipFill>
        <p:spPr>
          <a:xfrm>
            <a:off x="1235982" y="1325563"/>
            <a:ext cx="9720036" cy="4860018"/>
          </a:xfrm>
        </p:spPr>
      </p:pic>
      <p:sp>
        <p:nvSpPr>
          <p:cNvPr id="4" name="Slide Number Placeholder 3">
            <a:extLst>
              <a:ext uri="{FF2B5EF4-FFF2-40B4-BE49-F238E27FC236}">
                <a16:creationId xmlns:a16="http://schemas.microsoft.com/office/drawing/2014/main" id="{F0A25374-7042-A740-9080-0386894829AB}"/>
              </a:ext>
            </a:extLst>
          </p:cNvPr>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3792108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42E5-E5BB-A24C-B4F4-1AC66AE845F6}"/>
              </a:ext>
            </a:extLst>
          </p:cNvPr>
          <p:cNvSpPr>
            <a:spLocks noGrp="1"/>
          </p:cNvSpPr>
          <p:nvPr>
            <p:ph type="title"/>
          </p:nvPr>
        </p:nvSpPr>
        <p:spPr>
          <a:xfrm>
            <a:off x="901483" y="24808"/>
            <a:ext cx="10515600" cy="1325563"/>
          </a:xfrm>
        </p:spPr>
        <p:txBody>
          <a:bodyPr>
            <a:normAutofit/>
          </a:bodyPr>
          <a:lstStyle/>
          <a:p>
            <a:r>
              <a:rPr lang="en-US" sz="3800" dirty="0"/>
              <a:t> </a:t>
            </a:r>
            <a:r>
              <a:rPr lang="en-US" sz="3800" dirty="0">
                <a:solidFill>
                  <a:schemeClr val="bg1"/>
                </a:solidFill>
              </a:rPr>
              <a:t>Co</a:t>
            </a:r>
            <a:r>
              <a:rPr lang="en-US" sz="3800" dirty="0"/>
              <a:t>mposition of the U.S. Economy: Employment</a:t>
            </a:r>
          </a:p>
        </p:txBody>
      </p:sp>
      <p:pic>
        <p:nvPicPr>
          <p:cNvPr id="5" name="Content Placeholder 4">
            <a:extLst>
              <a:ext uri="{FF2B5EF4-FFF2-40B4-BE49-F238E27FC236}">
                <a16:creationId xmlns:a16="http://schemas.microsoft.com/office/drawing/2014/main" id="{6A9F79A9-D87F-554E-AAF6-51DE59A4E384}"/>
              </a:ext>
            </a:extLst>
          </p:cNvPr>
          <p:cNvPicPr>
            <a:picLocks noGrp="1" noChangeAspect="1"/>
          </p:cNvPicPr>
          <p:nvPr>
            <p:ph idx="1"/>
          </p:nvPr>
        </p:nvPicPr>
        <p:blipFill>
          <a:blip r:embed="rId2" r:link="rId3"/>
          <a:srcRect/>
          <a:stretch>
            <a:fillRect/>
          </a:stretch>
        </p:blipFill>
        <p:spPr>
          <a:xfrm>
            <a:off x="1235964" y="1342480"/>
            <a:ext cx="9720072" cy="4860036"/>
          </a:xfrm>
        </p:spPr>
      </p:pic>
      <p:sp>
        <p:nvSpPr>
          <p:cNvPr id="4" name="Slide Number Placeholder 3">
            <a:extLst>
              <a:ext uri="{FF2B5EF4-FFF2-40B4-BE49-F238E27FC236}">
                <a16:creationId xmlns:a16="http://schemas.microsoft.com/office/drawing/2014/main" id="{2AE04A2E-C7AE-3C45-BBA5-54FB92478736}"/>
              </a:ext>
            </a:extLst>
          </p:cNvPr>
          <p:cNvSpPr>
            <a:spLocks noGrp="1"/>
          </p:cNvSpPr>
          <p:nvPr>
            <p:ph type="sldNum" sz="quarter" idx="12"/>
          </p:nvPr>
        </p:nvSpPr>
        <p:spPr/>
        <p:txBody>
          <a:bodyPr/>
          <a:lstStyle/>
          <a:p>
            <a:fld id="{D9F085D5-EC86-4F6A-B501-C1359CB39116}" type="slidenum">
              <a:rPr lang="en-GB" smtClean="0"/>
              <a:t>11</a:t>
            </a:fld>
            <a:endParaRPr lang="en-GB"/>
          </a:p>
        </p:txBody>
      </p:sp>
      <p:sp>
        <p:nvSpPr>
          <p:cNvPr id="3" name="TextBox 2">
            <a:extLst>
              <a:ext uri="{FF2B5EF4-FFF2-40B4-BE49-F238E27FC236}">
                <a16:creationId xmlns:a16="http://schemas.microsoft.com/office/drawing/2014/main" id="{47CB8D33-371A-6D44-A892-CA1C7CE43137}"/>
              </a:ext>
            </a:extLst>
          </p:cNvPr>
          <p:cNvSpPr txBox="1"/>
          <p:nvPr/>
        </p:nvSpPr>
        <p:spPr>
          <a:xfrm>
            <a:off x="2193367" y="2016497"/>
            <a:ext cx="1970604" cy="646331"/>
          </a:xfrm>
          <a:prstGeom prst="rect">
            <a:avLst/>
          </a:prstGeom>
          <a:noFill/>
        </p:spPr>
        <p:txBody>
          <a:bodyPr wrap="none" rtlCol="0">
            <a:spAutoFit/>
          </a:bodyPr>
          <a:lstStyle/>
          <a:p>
            <a:r>
              <a:rPr lang="en-US" dirty="0"/>
              <a:t>Manufacturing</a:t>
            </a:r>
          </a:p>
          <a:p>
            <a:r>
              <a:rPr lang="en-US" dirty="0"/>
              <a:t>GDP Share = 10.6%</a:t>
            </a:r>
          </a:p>
        </p:txBody>
      </p:sp>
      <p:sp>
        <p:nvSpPr>
          <p:cNvPr id="6" name="TextBox 5">
            <a:extLst>
              <a:ext uri="{FF2B5EF4-FFF2-40B4-BE49-F238E27FC236}">
                <a16:creationId xmlns:a16="http://schemas.microsoft.com/office/drawing/2014/main" id="{44FCA95A-4835-5946-8CBF-6063282B9EB8}"/>
              </a:ext>
            </a:extLst>
          </p:cNvPr>
          <p:cNvSpPr txBox="1"/>
          <p:nvPr/>
        </p:nvSpPr>
        <p:spPr>
          <a:xfrm>
            <a:off x="7257738" y="2016497"/>
            <a:ext cx="2528449" cy="369332"/>
          </a:xfrm>
          <a:prstGeom prst="rect">
            <a:avLst/>
          </a:prstGeom>
          <a:noFill/>
        </p:spPr>
        <p:txBody>
          <a:bodyPr wrap="none" rtlCol="0">
            <a:spAutoFit/>
          </a:bodyPr>
          <a:lstStyle/>
          <a:p>
            <a:r>
              <a:rPr lang="en-US" dirty="0"/>
              <a:t>Health GDP Share = 7.7%</a:t>
            </a:r>
          </a:p>
        </p:txBody>
      </p:sp>
      <p:cxnSp>
        <p:nvCxnSpPr>
          <p:cNvPr id="8" name="Straight Connector 7">
            <a:extLst>
              <a:ext uri="{FF2B5EF4-FFF2-40B4-BE49-F238E27FC236}">
                <a16:creationId xmlns:a16="http://schemas.microsoft.com/office/drawing/2014/main" id="{BF30A952-DB98-514F-9A89-DDE8D236A6D6}"/>
              </a:ext>
            </a:extLst>
          </p:cNvPr>
          <p:cNvCxnSpPr>
            <a:cxnSpLocks/>
          </p:cNvCxnSpPr>
          <p:nvPr/>
        </p:nvCxnSpPr>
        <p:spPr>
          <a:xfrm>
            <a:off x="2578308" y="2662828"/>
            <a:ext cx="0" cy="455126"/>
          </a:xfrm>
          <a:prstGeom prst="line">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11853A1-9522-9B43-AB68-BC0CEEF63C3B}"/>
              </a:ext>
            </a:extLst>
          </p:cNvPr>
          <p:cNvCxnSpPr>
            <a:cxnSpLocks/>
          </p:cNvCxnSpPr>
          <p:nvPr/>
        </p:nvCxnSpPr>
        <p:spPr>
          <a:xfrm>
            <a:off x="8994098" y="2385829"/>
            <a:ext cx="792089" cy="276999"/>
          </a:xfrm>
          <a:prstGeom prst="line">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802197-7E8A-F144-9247-9BA044043297}"/>
              </a:ext>
            </a:extLst>
          </p:cNvPr>
          <p:cNvSpPr txBox="1"/>
          <p:nvPr/>
        </p:nvSpPr>
        <p:spPr>
          <a:xfrm>
            <a:off x="7155450" y="6488070"/>
            <a:ext cx="4293163" cy="307777"/>
          </a:xfrm>
          <a:prstGeom prst="rect">
            <a:avLst/>
          </a:prstGeom>
          <a:noFill/>
        </p:spPr>
        <p:txBody>
          <a:bodyPr wrap="none" rtlCol="0">
            <a:spAutoFit/>
          </a:bodyPr>
          <a:lstStyle/>
          <a:p>
            <a:r>
              <a:rPr lang="en-US" sz="1400" dirty="0"/>
              <a:t>Note: Does not add to 100% because of omitted sectors.</a:t>
            </a:r>
          </a:p>
        </p:txBody>
      </p:sp>
    </p:spTree>
    <p:extLst>
      <p:ext uri="{BB962C8B-B14F-4D97-AF65-F5344CB8AC3E}">
        <p14:creationId xmlns:p14="http://schemas.microsoft.com/office/powerpoint/2010/main" val="211869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D0A5F88-6FF0-1249-88CB-A341F762EAB0}"/>
              </a:ext>
            </a:extLst>
          </p:cNvPr>
          <p:cNvPicPr>
            <a:picLocks noChangeAspect="1" noChangeArrowheads="1"/>
          </p:cNvPicPr>
          <p:nvPr/>
        </p:nvPicPr>
        <p:blipFill>
          <a:blip r:embed="rId2"/>
          <a:srcRect/>
          <a:stretch/>
        </p:blipFill>
        <p:spPr bwMode="auto">
          <a:xfrm>
            <a:off x="965200" y="1099426"/>
            <a:ext cx="10261600" cy="5130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D17576D-1642-394B-8562-5124CE15A7BC}"/>
              </a:ext>
            </a:extLst>
          </p:cNvPr>
          <p:cNvSpPr>
            <a:spLocks noGrp="1"/>
          </p:cNvSpPr>
          <p:nvPr>
            <p:ph type="title"/>
          </p:nvPr>
        </p:nvSpPr>
        <p:spPr>
          <a:xfrm>
            <a:off x="854529" y="0"/>
            <a:ext cx="10515600" cy="1325563"/>
          </a:xfrm>
        </p:spPr>
        <p:txBody>
          <a:bodyPr/>
          <a:lstStyle/>
          <a:p>
            <a:r>
              <a:rPr lang="en-US" dirty="0">
                <a:solidFill>
                  <a:schemeClr val="bg1"/>
                </a:solidFill>
              </a:rPr>
              <a:t>Em</a:t>
            </a:r>
            <a:r>
              <a:rPr lang="en-US" dirty="0"/>
              <a:t>ployment in Baltimore CITY</a:t>
            </a:r>
          </a:p>
        </p:txBody>
      </p:sp>
      <p:sp>
        <p:nvSpPr>
          <p:cNvPr id="4" name="Slide Number Placeholder 3">
            <a:extLst>
              <a:ext uri="{FF2B5EF4-FFF2-40B4-BE49-F238E27FC236}">
                <a16:creationId xmlns:a16="http://schemas.microsoft.com/office/drawing/2014/main" id="{511F1469-2894-E140-9B86-AC4ADF93C6F1}"/>
              </a:ext>
            </a:extLst>
          </p:cNvPr>
          <p:cNvSpPr>
            <a:spLocks noGrp="1"/>
          </p:cNvSpPr>
          <p:nvPr>
            <p:ph type="sldNum" sz="quarter" idx="12"/>
          </p:nvPr>
        </p:nvSpPr>
        <p:spPr/>
        <p:txBody>
          <a:bodyPr/>
          <a:lstStyle/>
          <a:p>
            <a:fld id="{D9F085D5-EC86-4F6A-B501-C1359CB39116}" type="slidenum">
              <a:rPr lang="en-GB" smtClean="0"/>
              <a:t>12</a:t>
            </a:fld>
            <a:endParaRPr lang="en-GB"/>
          </a:p>
        </p:txBody>
      </p:sp>
      <p:sp>
        <p:nvSpPr>
          <p:cNvPr id="7" name="TextBox 6">
            <a:extLst>
              <a:ext uri="{FF2B5EF4-FFF2-40B4-BE49-F238E27FC236}">
                <a16:creationId xmlns:a16="http://schemas.microsoft.com/office/drawing/2014/main" id="{D6D53132-7FE9-1147-8B0A-3B21EE77893A}"/>
              </a:ext>
            </a:extLst>
          </p:cNvPr>
          <p:cNvSpPr txBox="1"/>
          <p:nvPr/>
        </p:nvSpPr>
        <p:spPr>
          <a:xfrm>
            <a:off x="7155450" y="6488070"/>
            <a:ext cx="4293163" cy="307777"/>
          </a:xfrm>
          <a:prstGeom prst="rect">
            <a:avLst/>
          </a:prstGeom>
          <a:noFill/>
        </p:spPr>
        <p:txBody>
          <a:bodyPr wrap="none" rtlCol="0">
            <a:spAutoFit/>
          </a:bodyPr>
          <a:lstStyle/>
          <a:p>
            <a:r>
              <a:rPr lang="en-US" sz="1400" dirty="0"/>
              <a:t>Note: Does not add to 100% because of omitted sectors.</a:t>
            </a:r>
          </a:p>
        </p:txBody>
      </p:sp>
      <p:sp>
        <p:nvSpPr>
          <p:cNvPr id="3" name="Rectangle 2">
            <a:extLst>
              <a:ext uri="{FF2B5EF4-FFF2-40B4-BE49-F238E27FC236}">
                <a16:creationId xmlns:a16="http://schemas.microsoft.com/office/drawing/2014/main" id="{F60B511F-E7BD-924E-A9FA-CD105DC6FB1F}"/>
              </a:ext>
            </a:extLst>
          </p:cNvPr>
          <p:cNvSpPr/>
          <p:nvPr/>
        </p:nvSpPr>
        <p:spPr>
          <a:xfrm>
            <a:off x="6632028" y="1290837"/>
            <a:ext cx="861848" cy="29256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2344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D0A5F88-6FF0-1249-88CB-A341F762EAB0}"/>
              </a:ext>
            </a:extLst>
          </p:cNvPr>
          <p:cNvPicPr>
            <a:picLocks noChangeAspect="1" noChangeArrowheads="1"/>
          </p:cNvPicPr>
          <p:nvPr/>
        </p:nvPicPr>
        <p:blipFill>
          <a:blip r:embed="rId2"/>
          <a:srcRect/>
          <a:stretch/>
        </p:blipFill>
        <p:spPr bwMode="auto">
          <a:xfrm>
            <a:off x="965200" y="1099426"/>
            <a:ext cx="10261600" cy="5130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D17576D-1642-394B-8562-5124CE15A7BC}"/>
              </a:ext>
            </a:extLst>
          </p:cNvPr>
          <p:cNvSpPr>
            <a:spLocks noGrp="1"/>
          </p:cNvSpPr>
          <p:nvPr>
            <p:ph type="title"/>
          </p:nvPr>
        </p:nvSpPr>
        <p:spPr>
          <a:xfrm>
            <a:off x="854529" y="0"/>
            <a:ext cx="10515600" cy="1325563"/>
          </a:xfrm>
        </p:spPr>
        <p:txBody>
          <a:bodyPr/>
          <a:lstStyle/>
          <a:p>
            <a:r>
              <a:rPr lang="en-US" dirty="0">
                <a:solidFill>
                  <a:schemeClr val="bg1"/>
                </a:solidFill>
              </a:rPr>
              <a:t>Em</a:t>
            </a:r>
            <a:r>
              <a:rPr lang="en-US" dirty="0"/>
              <a:t>ployment in Baltimore COUNTY</a:t>
            </a:r>
          </a:p>
        </p:txBody>
      </p:sp>
      <p:sp>
        <p:nvSpPr>
          <p:cNvPr id="4" name="Slide Number Placeholder 3">
            <a:extLst>
              <a:ext uri="{FF2B5EF4-FFF2-40B4-BE49-F238E27FC236}">
                <a16:creationId xmlns:a16="http://schemas.microsoft.com/office/drawing/2014/main" id="{511F1469-2894-E140-9B86-AC4ADF93C6F1}"/>
              </a:ext>
            </a:extLst>
          </p:cNvPr>
          <p:cNvSpPr>
            <a:spLocks noGrp="1"/>
          </p:cNvSpPr>
          <p:nvPr>
            <p:ph type="sldNum" sz="quarter" idx="12"/>
          </p:nvPr>
        </p:nvSpPr>
        <p:spPr/>
        <p:txBody>
          <a:bodyPr/>
          <a:lstStyle/>
          <a:p>
            <a:fld id="{D9F085D5-EC86-4F6A-B501-C1359CB39116}" type="slidenum">
              <a:rPr lang="en-GB" smtClean="0"/>
              <a:t>13</a:t>
            </a:fld>
            <a:endParaRPr lang="en-GB"/>
          </a:p>
        </p:txBody>
      </p:sp>
      <p:sp>
        <p:nvSpPr>
          <p:cNvPr id="7" name="TextBox 6">
            <a:extLst>
              <a:ext uri="{FF2B5EF4-FFF2-40B4-BE49-F238E27FC236}">
                <a16:creationId xmlns:a16="http://schemas.microsoft.com/office/drawing/2014/main" id="{D6D53132-7FE9-1147-8B0A-3B21EE77893A}"/>
              </a:ext>
            </a:extLst>
          </p:cNvPr>
          <p:cNvSpPr txBox="1"/>
          <p:nvPr/>
        </p:nvSpPr>
        <p:spPr>
          <a:xfrm>
            <a:off x="7155450" y="6488070"/>
            <a:ext cx="4293163" cy="307777"/>
          </a:xfrm>
          <a:prstGeom prst="rect">
            <a:avLst/>
          </a:prstGeom>
          <a:noFill/>
        </p:spPr>
        <p:txBody>
          <a:bodyPr wrap="none" rtlCol="0">
            <a:spAutoFit/>
          </a:bodyPr>
          <a:lstStyle/>
          <a:p>
            <a:r>
              <a:rPr lang="en-US" sz="1400" dirty="0"/>
              <a:t>Note: Does not add to 100% because of omitted sectors.</a:t>
            </a:r>
          </a:p>
        </p:txBody>
      </p:sp>
    </p:spTree>
    <p:extLst>
      <p:ext uri="{BB962C8B-B14F-4D97-AF65-F5344CB8AC3E}">
        <p14:creationId xmlns:p14="http://schemas.microsoft.com/office/powerpoint/2010/main" val="1670663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F2133-B8F4-E444-8925-B85C9CDCE971}"/>
              </a:ext>
            </a:extLst>
          </p:cNvPr>
          <p:cNvSpPr>
            <a:spLocks noGrp="1"/>
          </p:cNvSpPr>
          <p:nvPr>
            <p:ph type="title"/>
          </p:nvPr>
        </p:nvSpPr>
        <p:spPr/>
        <p:txBody>
          <a:bodyPr/>
          <a:lstStyle/>
          <a:p>
            <a:r>
              <a:rPr lang="en-US" dirty="0"/>
              <a:t>Recession(?)</a:t>
            </a:r>
          </a:p>
        </p:txBody>
      </p:sp>
      <p:sp>
        <p:nvSpPr>
          <p:cNvPr id="3" name="Text Placeholder 2">
            <a:extLst>
              <a:ext uri="{FF2B5EF4-FFF2-40B4-BE49-F238E27FC236}">
                <a16:creationId xmlns:a16="http://schemas.microsoft.com/office/drawing/2014/main" id="{74E7F2E2-CDBB-454D-8411-7DB79FE3E6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C2C103-F7D3-4943-ABEE-FF90027BF6F5}"/>
              </a:ext>
            </a:extLst>
          </p:cNvPr>
          <p:cNvSpPr>
            <a:spLocks noGrp="1"/>
          </p:cNvSpPr>
          <p:nvPr>
            <p:ph type="sldNum" sz="quarter" idx="12"/>
          </p:nvPr>
        </p:nvSpPr>
        <p:spPr/>
        <p:txBody>
          <a:bodyPr/>
          <a:lstStyle/>
          <a:p>
            <a:fld id="{D9F085D5-EC86-4F6A-B501-C1359CB39116}" type="slidenum">
              <a:rPr lang="en-GB" smtClean="0"/>
              <a:t>14</a:t>
            </a:fld>
            <a:endParaRPr lang="en-GB"/>
          </a:p>
        </p:txBody>
      </p:sp>
    </p:spTree>
    <p:extLst>
      <p:ext uri="{BB962C8B-B14F-4D97-AF65-F5344CB8AC3E}">
        <p14:creationId xmlns:p14="http://schemas.microsoft.com/office/powerpoint/2010/main" val="3103023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C2E73-5658-FE48-B187-7A8757314A4C}"/>
              </a:ext>
            </a:extLst>
          </p:cNvPr>
          <p:cNvSpPr>
            <a:spLocks noGrp="1"/>
          </p:cNvSpPr>
          <p:nvPr>
            <p:ph type="title"/>
          </p:nvPr>
        </p:nvSpPr>
        <p:spPr>
          <a:xfrm>
            <a:off x="710877" y="0"/>
            <a:ext cx="10515600" cy="1325563"/>
          </a:xfrm>
        </p:spPr>
        <p:txBody>
          <a:bodyPr/>
          <a:lstStyle/>
          <a:p>
            <a:r>
              <a:rPr lang="en-US" dirty="0">
                <a:solidFill>
                  <a:schemeClr val="bg1"/>
                </a:solidFill>
              </a:rPr>
              <a:t>Hea</a:t>
            </a:r>
            <a:r>
              <a:rPr lang="en-US" dirty="0"/>
              <a:t>dline:</a:t>
            </a:r>
          </a:p>
        </p:txBody>
      </p:sp>
      <p:sp>
        <p:nvSpPr>
          <p:cNvPr id="4" name="Slide Number Placeholder 3">
            <a:extLst>
              <a:ext uri="{FF2B5EF4-FFF2-40B4-BE49-F238E27FC236}">
                <a16:creationId xmlns:a16="http://schemas.microsoft.com/office/drawing/2014/main" id="{3A8F0EE6-CFA7-0542-BB2D-BE935D166EC6}"/>
              </a:ext>
            </a:extLst>
          </p:cNvPr>
          <p:cNvSpPr>
            <a:spLocks noGrp="1"/>
          </p:cNvSpPr>
          <p:nvPr>
            <p:ph type="sldNum" sz="quarter" idx="12"/>
          </p:nvPr>
        </p:nvSpPr>
        <p:spPr/>
        <p:txBody>
          <a:bodyPr/>
          <a:lstStyle/>
          <a:p>
            <a:fld id="{D9F085D5-EC86-4F6A-B501-C1359CB39116}" type="slidenum">
              <a:rPr lang="en-GB" smtClean="0"/>
              <a:t>15</a:t>
            </a:fld>
            <a:endParaRPr lang="en-GB"/>
          </a:p>
        </p:txBody>
      </p:sp>
      <p:pic>
        <p:nvPicPr>
          <p:cNvPr id="5" name="Picture 4">
            <a:extLst>
              <a:ext uri="{FF2B5EF4-FFF2-40B4-BE49-F238E27FC236}">
                <a16:creationId xmlns:a16="http://schemas.microsoft.com/office/drawing/2014/main" id="{EFDAC8DE-55E7-8242-BAB4-B6C69AFC3BDA}"/>
              </a:ext>
            </a:extLst>
          </p:cNvPr>
          <p:cNvPicPr>
            <a:picLocks noChangeAspect="1"/>
          </p:cNvPicPr>
          <p:nvPr/>
        </p:nvPicPr>
        <p:blipFill>
          <a:blip r:embed="rId2"/>
          <a:stretch>
            <a:fillRect/>
          </a:stretch>
        </p:blipFill>
        <p:spPr>
          <a:xfrm>
            <a:off x="3100513" y="1631712"/>
            <a:ext cx="5990974" cy="3671887"/>
          </a:xfrm>
          <a:prstGeom prst="rect">
            <a:avLst/>
          </a:prstGeom>
        </p:spPr>
      </p:pic>
    </p:spTree>
    <p:extLst>
      <p:ext uri="{BB962C8B-B14F-4D97-AF65-F5344CB8AC3E}">
        <p14:creationId xmlns:p14="http://schemas.microsoft.com/office/powerpoint/2010/main" val="1187092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29C44-DC2B-944E-A46A-9D0DE8D1662E}"/>
              </a:ext>
            </a:extLst>
          </p:cNvPr>
          <p:cNvSpPr>
            <a:spLocks noGrp="1"/>
          </p:cNvSpPr>
          <p:nvPr>
            <p:ph type="title"/>
          </p:nvPr>
        </p:nvSpPr>
        <p:spPr>
          <a:xfrm>
            <a:off x="875271" y="0"/>
            <a:ext cx="10515600" cy="1325563"/>
          </a:xfrm>
        </p:spPr>
        <p:txBody>
          <a:bodyPr/>
          <a:lstStyle/>
          <a:p>
            <a:r>
              <a:rPr lang="en-US" dirty="0">
                <a:solidFill>
                  <a:schemeClr val="bg1"/>
                </a:solidFill>
              </a:rPr>
              <a:t>GD</a:t>
            </a:r>
            <a:r>
              <a:rPr lang="en-US" dirty="0"/>
              <a:t>P: Quarterly Growth</a:t>
            </a:r>
          </a:p>
        </p:txBody>
      </p:sp>
      <p:sp>
        <p:nvSpPr>
          <p:cNvPr id="4" name="Slide Number Placeholder 3">
            <a:extLst>
              <a:ext uri="{FF2B5EF4-FFF2-40B4-BE49-F238E27FC236}">
                <a16:creationId xmlns:a16="http://schemas.microsoft.com/office/drawing/2014/main" id="{425183E5-391D-C948-B8F5-E54AEC8B4D41}"/>
              </a:ext>
            </a:extLst>
          </p:cNvPr>
          <p:cNvSpPr>
            <a:spLocks noGrp="1"/>
          </p:cNvSpPr>
          <p:nvPr>
            <p:ph type="sldNum" sz="quarter" idx="12"/>
          </p:nvPr>
        </p:nvSpPr>
        <p:spPr/>
        <p:txBody>
          <a:bodyPr/>
          <a:lstStyle/>
          <a:p>
            <a:fld id="{D9F085D5-EC86-4F6A-B501-C1359CB39116}" type="slidenum">
              <a:rPr lang="en-GB" smtClean="0"/>
              <a:t>16</a:t>
            </a:fld>
            <a:endParaRPr lang="en-GB"/>
          </a:p>
        </p:txBody>
      </p:sp>
      <p:pic>
        <p:nvPicPr>
          <p:cNvPr id="8" name="Content Placeholder 7">
            <a:extLst>
              <a:ext uri="{FF2B5EF4-FFF2-40B4-BE49-F238E27FC236}">
                <a16:creationId xmlns:a16="http://schemas.microsoft.com/office/drawing/2014/main" id="{823A3308-D906-5147-B47A-A7F3A6636337}"/>
              </a:ext>
            </a:extLst>
          </p:cNvPr>
          <p:cNvPicPr>
            <a:picLocks noGrp="1" noChangeAspect="1"/>
          </p:cNvPicPr>
          <p:nvPr>
            <p:ph idx="1"/>
          </p:nvPr>
        </p:nvPicPr>
        <p:blipFill>
          <a:blip r:embed="rId3" r:link="rId4"/>
          <a:srcRect/>
          <a:stretch>
            <a:fillRect/>
          </a:stretch>
        </p:blipFill>
        <p:spPr>
          <a:xfrm>
            <a:off x="946150" y="1080376"/>
            <a:ext cx="10299700" cy="5149850"/>
          </a:xfrm>
        </p:spPr>
      </p:pic>
    </p:spTree>
    <p:extLst>
      <p:ext uri="{BB962C8B-B14F-4D97-AF65-F5344CB8AC3E}">
        <p14:creationId xmlns:p14="http://schemas.microsoft.com/office/powerpoint/2010/main" val="2561679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A6F0F-694F-3443-91EB-0958DA0A528C}"/>
              </a:ext>
            </a:extLst>
          </p:cNvPr>
          <p:cNvSpPr>
            <a:spLocks noGrp="1"/>
          </p:cNvSpPr>
          <p:nvPr>
            <p:ph type="title"/>
          </p:nvPr>
        </p:nvSpPr>
        <p:spPr>
          <a:xfrm>
            <a:off x="870858" y="0"/>
            <a:ext cx="10515600" cy="1325563"/>
          </a:xfrm>
        </p:spPr>
        <p:txBody>
          <a:bodyPr/>
          <a:lstStyle/>
          <a:p>
            <a:r>
              <a:rPr lang="en-US" dirty="0">
                <a:solidFill>
                  <a:schemeClr val="bg1"/>
                </a:solidFill>
              </a:rPr>
              <a:t>GD</a:t>
            </a:r>
            <a:r>
              <a:rPr lang="en-US" dirty="0"/>
              <a:t>P During the Pandemic: Annual Growth</a:t>
            </a:r>
          </a:p>
        </p:txBody>
      </p:sp>
      <p:pic>
        <p:nvPicPr>
          <p:cNvPr id="6" name="Content Placeholder 5">
            <a:extLst>
              <a:ext uri="{FF2B5EF4-FFF2-40B4-BE49-F238E27FC236}">
                <a16:creationId xmlns:a16="http://schemas.microsoft.com/office/drawing/2014/main" id="{AFC5708D-AAAE-8446-82F7-9F59C6611936}"/>
              </a:ext>
            </a:extLst>
          </p:cNvPr>
          <p:cNvPicPr>
            <a:picLocks noGrp="1" noChangeAspect="1"/>
          </p:cNvPicPr>
          <p:nvPr>
            <p:ph idx="1"/>
          </p:nvPr>
        </p:nvPicPr>
        <p:blipFill>
          <a:blip r:embed="rId2" r:link="rId3"/>
          <a:srcRect/>
          <a:stretch>
            <a:fillRect/>
          </a:stretch>
        </p:blipFill>
        <p:spPr>
          <a:xfrm>
            <a:off x="1099458" y="1201026"/>
            <a:ext cx="10058400" cy="5029200"/>
          </a:xfrm>
        </p:spPr>
      </p:pic>
      <p:sp>
        <p:nvSpPr>
          <p:cNvPr id="4" name="Slide Number Placeholder 3">
            <a:extLst>
              <a:ext uri="{FF2B5EF4-FFF2-40B4-BE49-F238E27FC236}">
                <a16:creationId xmlns:a16="http://schemas.microsoft.com/office/drawing/2014/main" id="{5ABB8716-2ADB-3F45-AC5B-0CA325CA188F}"/>
              </a:ext>
            </a:extLst>
          </p:cNvPr>
          <p:cNvSpPr>
            <a:spLocks noGrp="1"/>
          </p:cNvSpPr>
          <p:nvPr>
            <p:ph type="sldNum" sz="quarter" idx="12"/>
          </p:nvPr>
        </p:nvSpPr>
        <p:spPr/>
        <p:txBody>
          <a:bodyPr/>
          <a:lstStyle/>
          <a:p>
            <a:fld id="{D9F085D5-EC86-4F6A-B501-C1359CB39116}" type="slidenum">
              <a:rPr lang="en-GB" smtClean="0"/>
              <a:t>17</a:t>
            </a:fld>
            <a:endParaRPr lang="en-GB"/>
          </a:p>
        </p:txBody>
      </p:sp>
    </p:spTree>
    <p:extLst>
      <p:ext uri="{BB962C8B-B14F-4D97-AF65-F5344CB8AC3E}">
        <p14:creationId xmlns:p14="http://schemas.microsoft.com/office/powerpoint/2010/main" val="1169814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CEED9167-0C90-0249-AC37-95007AA09B07}"/>
              </a:ext>
            </a:extLst>
          </p:cNvPr>
          <p:cNvPicPr>
            <a:picLocks noGrp="1" noChangeAspect="1"/>
          </p:cNvPicPr>
          <p:nvPr>
            <p:ph idx="1"/>
          </p:nvPr>
        </p:nvPicPr>
        <p:blipFill>
          <a:blip r:embed="rId2" r:link="rId3"/>
          <a:srcRect/>
          <a:stretch>
            <a:fillRect/>
          </a:stretch>
        </p:blipFill>
        <p:spPr>
          <a:xfrm>
            <a:off x="867384" y="1088877"/>
            <a:ext cx="10282698" cy="5141349"/>
          </a:xfrm>
        </p:spPr>
      </p:pic>
      <p:sp>
        <p:nvSpPr>
          <p:cNvPr id="2" name="Title 1">
            <a:extLst>
              <a:ext uri="{FF2B5EF4-FFF2-40B4-BE49-F238E27FC236}">
                <a16:creationId xmlns:a16="http://schemas.microsoft.com/office/drawing/2014/main" id="{80C4BD39-2117-415E-A656-F9F391A090A3}"/>
              </a:ext>
            </a:extLst>
          </p:cNvPr>
          <p:cNvSpPr>
            <a:spLocks noGrp="1"/>
          </p:cNvSpPr>
          <p:nvPr>
            <p:ph type="title"/>
          </p:nvPr>
        </p:nvSpPr>
        <p:spPr>
          <a:xfrm>
            <a:off x="867384" y="0"/>
            <a:ext cx="10515600" cy="1325563"/>
          </a:xfrm>
        </p:spPr>
        <p:txBody>
          <a:bodyPr/>
          <a:lstStyle/>
          <a:p>
            <a:r>
              <a:rPr lang="en-US" dirty="0">
                <a:solidFill>
                  <a:schemeClr val="bg1"/>
                </a:solidFill>
              </a:rPr>
              <a:t>GD</a:t>
            </a:r>
            <a:r>
              <a:rPr lang="en-US" dirty="0"/>
              <a:t>P Trajectory: Pandemic Plunge!</a:t>
            </a:r>
          </a:p>
        </p:txBody>
      </p:sp>
      <p:sp>
        <p:nvSpPr>
          <p:cNvPr id="4" name="Slide Number Placeholder 3">
            <a:extLst>
              <a:ext uri="{FF2B5EF4-FFF2-40B4-BE49-F238E27FC236}">
                <a16:creationId xmlns:a16="http://schemas.microsoft.com/office/drawing/2014/main" id="{48C952D9-4526-4892-AD54-F2C1EC1381AA}"/>
              </a:ext>
            </a:extLst>
          </p:cNvPr>
          <p:cNvSpPr>
            <a:spLocks noGrp="1"/>
          </p:cNvSpPr>
          <p:nvPr>
            <p:ph type="sldNum" sz="quarter" idx="12"/>
          </p:nvPr>
        </p:nvSpPr>
        <p:spPr/>
        <p:txBody>
          <a:bodyPr/>
          <a:lstStyle/>
          <a:p>
            <a:fld id="{D9F085D5-EC86-4F6A-B501-C1359CB39116}" type="slidenum">
              <a:rPr lang="en-GB" smtClean="0"/>
              <a:t>18</a:t>
            </a:fld>
            <a:endParaRPr lang="en-GB" dirty="0"/>
          </a:p>
        </p:txBody>
      </p:sp>
      <p:sp>
        <p:nvSpPr>
          <p:cNvPr id="11" name="TextBox 10">
            <a:extLst>
              <a:ext uri="{FF2B5EF4-FFF2-40B4-BE49-F238E27FC236}">
                <a16:creationId xmlns:a16="http://schemas.microsoft.com/office/drawing/2014/main" id="{7F2B28F7-D760-44C1-A506-2B4A4A778A45}"/>
              </a:ext>
            </a:extLst>
          </p:cNvPr>
          <p:cNvSpPr txBox="1"/>
          <p:nvPr/>
        </p:nvSpPr>
        <p:spPr>
          <a:xfrm>
            <a:off x="6635393" y="3429000"/>
            <a:ext cx="4149837" cy="1015663"/>
          </a:xfrm>
          <a:prstGeom prst="rect">
            <a:avLst/>
          </a:prstGeom>
          <a:noFill/>
        </p:spPr>
        <p:txBody>
          <a:bodyPr wrap="square" rtlCol="0">
            <a:spAutoFit/>
          </a:bodyPr>
          <a:lstStyle/>
          <a:p>
            <a:r>
              <a:rPr lang="en-US" sz="2000" dirty="0">
                <a:solidFill>
                  <a:srgbClr val="7030A0"/>
                </a:solidFill>
              </a:rPr>
              <a:t>GDP is:</a:t>
            </a:r>
          </a:p>
          <a:p>
            <a:pPr marL="342900" indent="-342900">
              <a:buFontTx/>
              <a:buChar char="-"/>
            </a:pPr>
            <a:r>
              <a:rPr lang="en-US" sz="2000" dirty="0">
                <a:solidFill>
                  <a:srgbClr val="7030A0"/>
                </a:solidFill>
              </a:rPr>
              <a:t>$0.3 Trillion below 2019 forecast.</a:t>
            </a:r>
          </a:p>
          <a:p>
            <a:pPr marL="342900" indent="-342900">
              <a:buFontTx/>
              <a:buChar char="-"/>
            </a:pPr>
            <a:r>
              <a:rPr lang="en-US" sz="2000" dirty="0">
                <a:solidFill>
                  <a:srgbClr val="7030A0"/>
                </a:solidFill>
              </a:rPr>
              <a:t>$1.0 Trillion ABOVE 2019-Q4 level.</a:t>
            </a:r>
          </a:p>
        </p:txBody>
      </p:sp>
    </p:spTree>
    <p:extLst>
      <p:ext uri="{BB962C8B-B14F-4D97-AF65-F5344CB8AC3E}">
        <p14:creationId xmlns:p14="http://schemas.microsoft.com/office/powerpoint/2010/main" val="4159326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3358-63E1-1C47-A079-357F1BC78950}"/>
              </a:ext>
            </a:extLst>
          </p:cNvPr>
          <p:cNvSpPr>
            <a:spLocks noGrp="1"/>
          </p:cNvSpPr>
          <p:nvPr>
            <p:ph type="title"/>
          </p:nvPr>
        </p:nvSpPr>
        <p:spPr>
          <a:xfrm>
            <a:off x="796160" y="0"/>
            <a:ext cx="10515600" cy="1325563"/>
          </a:xfrm>
        </p:spPr>
        <p:txBody>
          <a:bodyPr/>
          <a:lstStyle/>
          <a:p>
            <a:r>
              <a:rPr lang="en-US" dirty="0">
                <a:solidFill>
                  <a:schemeClr val="bg1"/>
                </a:solidFill>
              </a:rPr>
              <a:t>Wh</a:t>
            </a:r>
            <a:r>
              <a:rPr lang="en-US" dirty="0"/>
              <a:t>at “Accounted” for the Decline in Q1 &amp; Q2?</a:t>
            </a:r>
          </a:p>
        </p:txBody>
      </p:sp>
      <p:sp>
        <p:nvSpPr>
          <p:cNvPr id="3" name="Content Placeholder 2">
            <a:extLst>
              <a:ext uri="{FF2B5EF4-FFF2-40B4-BE49-F238E27FC236}">
                <a16:creationId xmlns:a16="http://schemas.microsoft.com/office/drawing/2014/main" id="{4E6AAB63-AB4E-4345-9E18-47DE62CC5DFE}"/>
              </a:ext>
            </a:extLst>
          </p:cNvPr>
          <p:cNvSpPr>
            <a:spLocks noGrp="1"/>
          </p:cNvSpPr>
          <p:nvPr>
            <p:ph idx="1"/>
          </p:nvPr>
        </p:nvSpPr>
        <p:spPr/>
        <p:txBody>
          <a:bodyPr>
            <a:normAutofit/>
          </a:bodyPr>
          <a:lstStyle/>
          <a:p>
            <a:r>
              <a:rPr lang="en-US" dirty="0"/>
              <a:t>Expenditures drive GDP growth. </a:t>
            </a:r>
          </a:p>
          <a:p>
            <a:pPr lvl="1"/>
            <a:r>
              <a:rPr lang="en-US" dirty="0"/>
              <a:t>GDP is the sum of four categories of spending:</a:t>
            </a:r>
          </a:p>
          <a:p>
            <a:pPr lvl="2"/>
            <a:r>
              <a:rPr lang="en-US" dirty="0"/>
              <a:t>Consumption </a:t>
            </a:r>
          </a:p>
          <a:p>
            <a:pPr lvl="2"/>
            <a:r>
              <a:rPr lang="en-US" dirty="0"/>
              <a:t>Investment – housing/business/inventories</a:t>
            </a:r>
          </a:p>
          <a:p>
            <a:pPr lvl="2"/>
            <a:r>
              <a:rPr lang="en-US" dirty="0"/>
              <a:t>Government spending </a:t>
            </a:r>
          </a:p>
          <a:p>
            <a:pPr lvl="2"/>
            <a:r>
              <a:rPr lang="en-US" dirty="0"/>
              <a:t>Net Exports: Exports – Imports</a:t>
            </a:r>
          </a:p>
        </p:txBody>
      </p:sp>
      <p:sp>
        <p:nvSpPr>
          <p:cNvPr id="4" name="Slide Number Placeholder 3">
            <a:extLst>
              <a:ext uri="{FF2B5EF4-FFF2-40B4-BE49-F238E27FC236}">
                <a16:creationId xmlns:a16="http://schemas.microsoft.com/office/drawing/2014/main" id="{DBE277A1-5FDE-7942-985A-A9DB596D16F0}"/>
              </a:ext>
            </a:extLst>
          </p:cNvPr>
          <p:cNvSpPr>
            <a:spLocks noGrp="1"/>
          </p:cNvSpPr>
          <p:nvPr>
            <p:ph type="sldNum" sz="quarter" idx="12"/>
          </p:nvPr>
        </p:nvSpPr>
        <p:spPr/>
        <p:txBody>
          <a:bodyPr/>
          <a:lstStyle/>
          <a:p>
            <a:fld id="{D9F085D5-EC86-4F6A-B501-C1359CB39116}" type="slidenum">
              <a:rPr lang="en-GB" smtClean="0"/>
              <a:t>19</a:t>
            </a:fld>
            <a:endParaRPr lang="en-GB"/>
          </a:p>
        </p:txBody>
      </p:sp>
    </p:spTree>
    <p:extLst>
      <p:ext uri="{BB962C8B-B14F-4D97-AF65-F5344CB8AC3E}">
        <p14:creationId xmlns:p14="http://schemas.microsoft.com/office/powerpoint/2010/main" val="3750738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US Economy</a:t>
            </a:r>
          </a:p>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a:p>
            <a:pPr>
              <a:spcAft>
                <a:spcPts val="1000"/>
              </a:spcAft>
            </a:pPr>
            <a:r>
              <a:rPr lang="en-US" dirty="0"/>
              <a:t>Healthcare Economics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1047991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CC9EE-5B2A-6F42-8817-4CDAFD44A88D}"/>
              </a:ext>
            </a:extLst>
          </p:cNvPr>
          <p:cNvSpPr>
            <a:spLocks noGrp="1"/>
          </p:cNvSpPr>
          <p:nvPr>
            <p:ph type="title"/>
          </p:nvPr>
        </p:nvSpPr>
        <p:spPr>
          <a:xfrm>
            <a:off x="778375" y="0"/>
            <a:ext cx="10515600" cy="1325563"/>
          </a:xfrm>
        </p:spPr>
        <p:txBody>
          <a:bodyPr/>
          <a:lstStyle/>
          <a:p>
            <a:r>
              <a:rPr lang="en-US" dirty="0">
                <a:solidFill>
                  <a:schemeClr val="bg1"/>
                </a:solidFill>
              </a:rPr>
              <a:t>Rec</a:t>
            </a:r>
            <a:r>
              <a:rPr lang="en-US" dirty="0"/>
              <a:t>ession?  Two Quarters….</a:t>
            </a:r>
          </a:p>
        </p:txBody>
      </p:sp>
      <p:sp>
        <p:nvSpPr>
          <p:cNvPr id="3" name="Content Placeholder 2">
            <a:extLst>
              <a:ext uri="{FF2B5EF4-FFF2-40B4-BE49-F238E27FC236}">
                <a16:creationId xmlns:a16="http://schemas.microsoft.com/office/drawing/2014/main" id="{4D44FDB6-13A2-1245-9DA2-74A0B9831BEF}"/>
              </a:ext>
            </a:extLst>
          </p:cNvPr>
          <p:cNvSpPr>
            <a:spLocks noGrp="1"/>
          </p:cNvSpPr>
          <p:nvPr>
            <p:ph idx="1"/>
          </p:nvPr>
        </p:nvSpPr>
        <p:spPr/>
        <p:txBody>
          <a:bodyPr/>
          <a:lstStyle/>
          <a:p>
            <a:r>
              <a:rPr lang="en-US" dirty="0"/>
              <a:t>Depends on what is driving the drop.</a:t>
            </a:r>
          </a:p>
          <a:p>
            <a:pPr lvl="1"/>
            <a:r>
              <a:rPr lang="en-US" dirty="0"/>
              <a:t>Inventories</a:t>
            </a:r>
          </a:p>
          <a:p>
            <a:pPr lvl="1"/>
            <a:r>
              <a:rPr lang="en-US" dirty="0"/>
              <a:t>Housing</a:t>
            </a:r>
          </a:p>
          <a:p>
            <a:pPr lvl="1"/>
            <a:r>
              <a:rPr lang="en-US" dirty="0"/>
              <a:t>Government spending</a:t>
            </a:r>
          </a:p>
          <a:p>
            <a:r>
              <a:rPr lang="en-US" dirty="0"/>
              <a:t>Consumer spending is still ok.</a:t>
            </a:r>
          </a:p>
          <a:p>
            <a:r>
              <a:rPr lang="en-US" dirty="0"/>
              <a:t>Employment growth is solid.</a:t>
            </a:r>
          </a:p>
          <a:p>
            <a:r>
              <a:rPr lang="en-US" dirty="0"/>
              <a:t>Other indicators are still ok.</a:t>
            </a:r>
          </a:p>
        </p:txBody>
      </p:sp>
      <p:sp>
        <p:nvSpPr>
          <p:cNvPr id="4" name="Slide Number Placeholder 3">
            <a:extLst>
              <a:ext uri="{FF2B5EF4-FFF2-40B4-BE49-F238E27FC236}">
                <a16:creationId xmlns:a16="http://schemas.microsoft.com/office/drawing/2014/main" id="{199975B5-EFF8-FF40-81FA-6F7EE10790D0}"/>
              </a:ext>
            </a:extLst>
          </p:cNvPr>
          <p:cNvSpPr>
            <a:spLocks noGrp="1"/>
          </p:cNvSpPr>
          <p:nvPr>
            <p:ph type="sldNum" sz="quarter" idx="12"/>
          </p:nvPr>
        </p:nvSpPr>
        <p:spPr/>
        <p:txBody>
          <a:bodyPr/>
          <a:lstStyle/>
          <a:p>
            <a:fld id="{D9F085D5-EC86-4F6A-B501-C1359CB39116}" type="slidenum">
              <a:rPr lang="en-GB" smtClean="0"/>
              <a:t>20</a:t>
            </a:fld>
            <a:endParaRPr lang="en-GB"/>
          </a:p>
        </p:txBody>
      </p:sp>
    </p:spTree>
    <p:extLst>
      <p:ext uri="{BB962C8B-B14F-4D97-AF65-F5344CB8AC3E}">
        <p14:creationId xmlns:p14="http://schemas.microsoft.com/office/powerpoint/2010/main" val="597297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84" y="0"/>
            <a:ext cx="10515600" cy="1325563"/>
          </a:xfrm>
        </p:spPr>
        <p:txBody>
          <a:bodyPr/>
          <a:lstStyle/>
          <a:p>
            <a:r>
              <a:rPr lang="en-US" dirty="0">
                <a:solidFill>
                  <a:schemeClr val="bg1"/>
                </a:solidFill>
              </a:rPr>
              <a:t> Con</a:t>
            </a:r>
            <a:r>
              <a:rPr lang="en-US" dirty="0"/>
              <a:t>tribution to GDP Growth: Consumption</a:t>
            </a:r>
          </a:p>
        </p:txBody>
      </p:sp>
      <p:sp>
        <p:nvSpPr>
          <p:cNvPr id="4" name="Slide Number Placeholder 3"/>
          <p:cNvSpPr>
            <a:spLocks noGrp="1"/>
          </p:cNvSpPr>
          <p:nvPr>
            <p:ph type="sldNum" sz="quarter" idx="12"/>
          </p:nvPr>
        </p:nvSpPr>
        <p:spPr/>
        <p:txBody>
          <a:bodyPr/>
          <a:lstStyle/>
          <a:p>
            <a:fld id="{D9F085D5-EC86-4F6A-B501-C1359CB39116}" type="slidenum">
              <a:rPr lang="en-GB" smtClean="0"/>
              <a:t>21</a:t>
            </a:fld>
            <a:endParaRPr lang="en-GB"/>
          </a:p>
        </p:txBody>
      </p:sp>
      <p:pic>
        <p:nvPicPr>
          <p:cNvPr id="36" name="Content Placeholder 35">
            <a:extLst>
              <a:ext uri="{FF2B5EF4-FFF2-40B4-BE49-F238E27FC236}">
                <a16:creationId xmlns:a16="http://schemas.microsoft.com/office/drawing/2014/main" id="{D2990642-51F0-D741-ADB9-E768CE90A767}"/>
              </a:ext>
            </a:extLst>
          </p:cNvPr>
          <p:cNvPicPr>
            <a:picLocks noGrp="1" noChangeAspect="1"/>
          </p:cNvPicPr>
          <p:nvPr>
            <p:ph idx="1"/>
          </p:nvPr>
        </p:nvPicPr>
        <p:blipFill>
          <a:blip r:embed="rId3" r:link="rId4"/>
          <a:srcRect/>
          <a:stretch>
            <a:fillRect/>
          </a:stretch>
        </p:blipFill>
        <p:spPr>
          <a:xfrm>
            <a:off x="1065005" y="1195548"/>
            <a:ext cx="10061989" cy="5030994"/>
          </a:xfrm>
        </p:spPr>
      </p:pic>
    </p:spTree>
    <p:extLst>
      <p:ext uri="{BB962C8B-B14F-4D97-AF65-F5344CB8AC3E}">
        <p14:creationId xmlns:p14="http://schemas.microsoft.com/office/powerpoint/2010/main" val="806008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E0D8-812E-C842-A75E-4AB335B83CFD}"/>
              </a:ext>
            </a:extLst>
          </p:cNvPr>
          <p:cNvSpPr>
            <a:spLocks noGrp="1"/>
          </p:cNvSpPr>
          <p:nvPr>
            <p:ph type="title"/>
          </p:nvPr>
        </p:nvSpPr>
        <p:spPr/>
        <p:txBody>
          <a:bodyPr/>
          <a:lstStyle/>
          <a:p>
            <a:r>
              <a:rPr lang="en-US" dirty="0">
                <a:solidFill>
                  <a:schemeClr val="bg1"/>
                </a:solidFill>
              </a:rPr>
              <a:t>Per</a:t>
            </a:r>
            <a:r>
              <a:rPr lang="en-US" dirty="0"/>
              <a:t>sonal Consumption Expenditures</a:t>
            </a:r>
          </a:p>
        </p:txBody>
      </p:sp>
      <p:sp>
        <p:nvSpPr>
          <p:cNvPr id="4" name="Slide Number Placeholder 3">
            <a:extLst>
              <a:ext uri="{FF2B5EF4-FFF2-40B4-BE49-F238E27FC236}">
                <a16:creationId xmlns:a16="http://schemas.microsoft.com/office/drawing/2014/main" id="{EA5FE746-EE84-3049-830D-2BDBEF50604C}"/>
              </a:ext>
            </a:extLst>
          </p:cNvPr>
          <p:cNvSpPr>
            <a:spLocks noGrp="1"/>
          </p:cNvSpPr>
          <p:nvPr>
            <p:ph type="sldNum" sz="quarter" idx="12"/>
          </p:nvPr>
        </p:nvSpPr>
        <p:spPr/>
        <p:txBody>
          <a:bodyPr/>
          <a:lstStyle/>
          <a:p>
            <a:fld id="{D9F085D5-EC86-4F6A-B501-C1359CB39116}" type="slidenum">
              <a:rPr lang="en-GB" smtClean="0"/>
              <a:t>22</a:t>
            </a:fld>
            <a:endParaRPr lang="en-GB"/>
          </a:p>
        </p:txBody>
      </p:sp>
      <p:pic>
        <p:nvPicPr>
          <p:cNvPr id="9" name="Content Placeholder 8">
            <a:extLst>
              <a:ext uri="{FF2B5EF4-FFF2-40B4-BE49-F238E27FC236}">
                <a16:creationId xmlns:a16="http://schemas.microsoft.com/office/drawing/2014/main" id="{23EA9A5A-8B6A-7742-BA2D-0120207709AF}"/>
              </a:ext>
            </a:extLst>
          </p:cNvPr>
          <p:cNvPicPr>
            <a:picLocks noGrp="1" noChangeAspect="1"/>
          </p:cNvPicPr>
          <p:nvPr>
            <p:ph idx="1"/>
          </p:nvPr>
        </p:nvPicPr>
        <p:blipFill>
          <a:blip r:embed="rId3" r:link="rId4"/>
          <a:srcRect/>
          <a:stretch>
            <a:fillRect/>
          </a:stretch>
        </p:blipFill>
        <p:spPr>
          <a:xfrm>
            <a:off x="1066800" y="1201026"/>
            <a:ext cx="10058400" cy="5029200"/>
          </a:xfrm>
        </p:spPr>
      </p:pic>
      <p:sp>
        <p:nvSpPr>
          <p:cNvPr id="3" name="TextBox 2">
            <a:extLst>
              <a:ext uri="{FF2B5EF4-FFF2-40B4-BE49-F238E27FC236}">
                <a16:creationId xmlns:a16="http://schemas.microsoft.com/office/drawing/2014/main" id="{73A6E2D9-8557-5445-99F2-417C5419555B}"/>
              </a:ext>
            </a:extLst>
          </p:cNvPr>
          <p:cNvSpPr txBox="1"/>
          <p:nvPr/>
        </p:nvSpPr>
        <p:spPr>
          <a:xfrm>
            <a:off x="8657346" y="3740995"/>
            <a:ext cx="1271502" cy="461665"/>
          </a:xfrm>
          <a:prstGeom prst="rect">
            <a:avLst/>
          </a:prstGeom>
          <a:solidFill>
            <a:schemeClr val="bg1"/>
          </a:solidFill>
        </p:spPr>
        <p:txBody>
          <a:bodyPr wrap="none" rtlCol="0">
            <a:spAutoFit/>
          </a:bodyPr>
          <a:lstStyle/>
          <a:p>
            <a:r>
              <a:rPr lang="en-US" sz="2400" dirty="0"/>
              <a:t>Trouble?</a:t>
            </a:r>
          </a:p>
        </p:txBody>
      </p:sp>
    </p:spTree>
    <p:extLst>
      <p:ext uri="{BB962C8B-B14F-4D97-AF65-F5344CB8AC3E}">
        <p14:creationId xmlns:p14="http://schemas.microsoft.com/office/powerpoint/2010/main" val="918003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7D67C-CE3E-B043-8A0A-08CF94DB4E9E}"/>
              </a:ext>
            </a:extLst>
          </p:cNvPr>
          <p:cNvSpPr>
            <a:spLocks noGrp="1"/>
          </p:cNvSpPr>
          <p:nvPr>
            <p:ph type="title"/>
          </p:nvPr>
        </p:nvSpPr>
        <p:spPr>
          <a:xfrm>
            <a:off x="817180" y="0"/>
            <a:ext cx="10515600" cy="1325563"/>
          </a:xfrm>
        </p:spPr>
        <p:txBody>
          <a:bodyPr/>
          <a:lstStyle/>
          <a:p>
            <a:r>
              <a:rPr lang="en-US" dirty="0">
                <a:solidFill>
                  <a:schemeClr val="bg1"/>
                </a:solidFill>
              </a:rPr>
              <a:t>Ret</a:t>
            </a:r>
            <a:r>
              <a:rPr lang="en-US" dirty="0"/>
              <a:t>ail Sales</a:t>
            </a:r>
          </a:p>
        </p:txBody>
      </p:sp>
      <p:sp>
        <p:nvSpPr>
          <p:cNvPr id="4" name="Slide Number Placeholder 3">
            <a:extLst>
              <a:ext uri="{FF2B5EF4-FFF2-40B4-BE49-F238E27FC236}">
                <a16:creationId xmlns:a16="http://schemas.microsoft.com/office/drawing/2014/main" id="{1A8D2105-5E2B-D944-965C-5F4893774128}"/>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23</a:t>
            </a:fld>
            <a:endParaRPr lang="en-GB"/>
          </a:p>
        </p:txBody>
      </p:sp>
      <p:pic>
        <p:nvPicPr>
          <p:cNvPr id="7" name="Content Placeholder 6">
            <a:extLst>
              <a:ext uri="{FF2B5EF4-FFF2-40B4-BE49-F238E27FC236}">
                <a16:creationId xmlns:a16="http://schemas.microsoft.com/office/drawing/2014/main" id="{C4732B31-3F16-574F-9A98-47BD4CE033B6}"/>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224789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189C2-28F9-BD44-8098-9C58DBEAA6C5}"/>
              </a:ext>
            </a:extLst>
          </p:cNvPr>
          <p:cNvSpPr>
            <a:spLocks noGrp="1"/>
          </p:cNvSpPr>
          <p:nvPr>
            <p:ph type="title"/>
          </p:nvPr>
        </p:nvSpPr>
        <p:spPr>
          <a:xfrm>
            <a:off x="919225" y="0"/>
            <a:ext cx="10515600" cy="1325563"/>
          </a:xfrm>
        </p:spPr>
        <p:txBody>
          <a:bodyPr>
            <a:normAutofit/>
          </a:bodyPr>
          <a:lstStyle/>
          <a:p>
            <a:r>
              <a:rPr lang="en-US" sz="3800" dirty="0">
                <a:solidFill>
                  <a:schemeClr val="bg1"/>
                </a:solidFill>
              </a:rPr>
              <a:t>Ho</a:t>
            </a:r>
            <a:r>
              <a:rPr lang="en-US" sz="3800" dirty="0"/>
              <a:t>usehold Debt: Change During the Pandemic</a:t>
            </a:r>
          </a:p>
        </p:txBody>
      </p:sp>
      <p:sp>
        <p:nvSpPr>
          <p:cNvPr id="4" name="Slide Number Placeholder 3">
            <a:extLst>
              <a:ext uri="{FF2B5EF4-FFF2-40B4-BE49-F238E27FC236}">
                <a16:creationId xmlns:a16="http://schemas.microsoft.com/office/drawing/2014/main" id="{7AE299C5-3FCC-5A44-8DD9-6C872EEE7FF3}"/>
              </a:ext>
            </a:extLst>
          </p:cNvPr>
          <p:cNvSpPr>
            <a:spLocks noGrp="1"/>
          </p:cNvSpPr>
          <p:nvPr>
            <p:ph type="sldNum" sz="quarter" idx="12"/>
          </p:nvPr>
        </p:nvSpPr>
        <p:spPr/>
        <p:txBody>
          <a:bodyPr/>
          <a:lstStyle/>
          <a:p>
            <a:fld id="{D9F085D5-EC86-4F6A-B501-C1359CB39116}" type="slidenum">
              <a:rPr lang="en-GB" smtClean="0"/>
              <a:t>24</a:t>
            </a:fld>
            <a:endParaRPr lang="en-GB"/>
          </a:p>
        </p:txBody>
      </p:sp>
      <p:pic>
        <p:nvPicPr>
          <p:cNvPr id="7" name="Content Placeholder 6">
            <a:extLst>
              <a:ext uri="{FF2B5EF4-FFF2-40B4-BE49-F238E27FC236}">
                <a16:creationId xmlns:a16="http://schemas.microsoft.com/office/drawing/2014/main" id="{D5307010-1584-9A40-B1E9-D2352A752C88}"/>
              </a:ext>
            </a:extLst>
          </p:cNvPr>
          <p:cNvPicPr>
            <a:picLocks noGrp="1" noChangeAspect="1"/>
          </p:cNvPicPr>
          <p:nvPr>
            <p:ph idx="1"/>
          </p:nvPr>
        </p:nvPicPr>
        <p:blipFill>
          <a:blip r:embed="rId2" r:link="rId3"/>
          <a:srcRect/>
          <a:stretch>
            <a:fillRect/>
          </a:stretch>
        </p:blipFill>
        <p:spPr>
          <a:xfrm>
            <a:off x="1214375" y="1201026"/>
            <a:ext cx="10058400" cy="5029200"/>
          </a:xfrm>
        </p:spPr>
      </p:pic>
    </p:spTree>
    <p:extLst>
      <p:ext uri="{BB962C8B-B14F-4D97-AF65-F5344CB8AC3E}">
        <p14:creationId xmlns:p14="http://schemas.microsoft.com/office/powerpoint/2010/main" val="3935746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84" y="0"/>
            <a:ext cx="10515600" cy="1325563"/>
          </a:xfrm>
        </p:spPr>
        <p:txBody>
          <a:bodyPr/>
          <a:lstStyle/>
          <a:p>
            <a:r>
              <a:rPr lang="en-US" dirty="0">
                <a:solidFill>
                  <a:schemeClr val="bg1"/>
                </a:solidFill>
              </a:rPr>
              <a:t> Con</a:t>
            </a:r>
            <a:r>
              <a:rPr lang="en-US" dirty="0"/>
              <a:t>tribution to GDP Growth: Inventories</a:t>
            </a:r>
          </a:p>
        </p:txBody>
      </p:sp>
      <p:sp>
        <p:nvSpPr>
          <p:cNvPr id="4" name="Slide Number Placeholder 3"/>
          <p:cNvSpPr>
            <a:spLocks noGrp="1"/>
          </p:cNvSpPr>
          <p:nvPr>
            <p:ph type="sldNum" sz="quarter" idx="12"/>
          </p:nvPr>
        </p:nvSpPr>
        <p:spPr/>
        <p:txBody>
          <a:bodyPr/>
          <a:lstStyle/>
          <a:p>
            <a:fld id="{D9F085D5-EC86-4F6A-B501-C1359CB39116}" type="slidenum">
              <a:rPr lang="en-GB" smtClean="0"/>
              <a:t>25</a:t>
            </a:fld>
            <a:endParaRPr lang="en-GB"/>
          </a:p>
        </p:txBody>
      </p:sp>
      <p:pic>
        <p:nvPicPr>
          <p:cNvPr id="36" name="Content Placeholder 35">
            <a:extLst>
              <a:ext uri="{FF2B5EF4-FFF2-40B4-BE49-F238E27FC236}">
                <a16:creationId xmlns:a16="http://schemas.microsoft.com/office/drawing/2014/main" id="{D2990642-51F0-D741-ADB9-E768CE90A767}"/>
              </a:ext>
            </a:extLst>
          </p:cNvPr>
          <p:cNvPicPr>
            <a:picLocks noGrp="1" noChangeAspect="1"/>
          </p:cNvPicPr>
          <p:nvPr>
            <p:ph idx="1"/>
          </p:nvPr>
        </p:nvPicPr>
        <p:blipFill>
          <a:blip r:embed="rId3" r:link="rId4"/>
          <a:srcRect/>
          <a:stretch>
            <a:fillRect/>
          </a:stretch>
        </p:blipFill>
        <p:spPr>
          <a:xfrm>
            <a:off x="1065005" y="1195548"/>
            <a:ext cx="10061988" cy="5030994"/>
          </a:xfrm>
        </p:spPr>
      </p:pic>
      <p:sp>
        <p:nvSpPr>
          <p:cNvPr id="3" name="Rectangle 2">
            <a:extLst>
              <a:ext uri="{FF2B5EF4-FFF2-40B4-BE49-F238E27FC236}">
                <a16:creationId xmlns:a16="http://schemas.microsoft.com/office/drawing/2014/main" id="{BFE3782F-4718-5844-9221-9DCEE51FE5CC}"/>
              </a:ext>
            </a:extLst>
          </p:cNvPr>
          <p:cNvSpPr/>
          <p:nvPr/>
        </p:nvSpPr>
        <p:spPr>
          <a:xfrm>
            <a:off x="9889588" y="2236763"/>
            <a:ext cx="942535" cy="108321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013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7D73-BBA7-AC49-9D41-F50EFD29E667}"/>
              </a:ext>
            </a:extLst>
          </p:cNvPr>
          <p:cNvSpPr>
            <a:spLocks noGrp="1"/>
          </p:cNvSpPr>
          <p:nvPr>
            <p:ph type="title"/>
          </p:nvPr>
        </p:nvSpPr>
        <p:spPr>
          <a:xfrm>
            <a:off x="606701" y="0"/>
            <a:ext cx="10515600" cy="1325563"/>
          </a:xfrm>
        </p:spPr>
        <p:txBody>
          <a:bodyPr/>
          <a:lstStyle/>
          <a:p>
            <a:r>
              <a:rPr lang="en-US" dirty="0"/>
              <a:t> </a:t>
            </a:r>
            <a:r>
              <a:rPr lang="en-US" dirty="0">
                <a:solidFill>
                  <a:schemeClr val="bg1"/>
                </a:solidFill>
              </a:rPr>
              <a:t>Con</a:t>
            </a:r>
            <a:r>
              <a:rPr lang="en-US" dirty="0"/>
              <a:t>tributions to GDP: Residential Investment</a:t>
            </a:r>
          </a:p>
        </p:txBody>
      </p:sp>
      <p:sp>
        <p:nvSpPr>
          <p:cNvPr id="4" name="Slide Number Placeholder 3">
            <a:extLst>
              <a:ext uri="{FF2B5EF4-FFF2-40B4-BE49-F238E27FC236}">
                <a16:creationId xmlns:a16="http://schemas.microsoft.com/office/drawing/2014/main" id="{E9D3A638-C8C4-524B-9B4A-001856E71E94}"/>
              </a:ext>
            </a:extLst>
          </p:cNvPr>
          <p:cNvSpPr>
            <a:spLocks noGrp="1"/>
          </p:cNvSpPr>
          <p:nvPr>
            <p:ph type="sldNum" sz="quarter" idx="12"/>
          </p:nvPr>
        </p:nvSpPr>
        <p:spPr/>
        <p:txBody>
          <a:bodyPr/>
          <a:lstStyle/>
          <a:p>
            <a:fld id="{D9F085D5-EC86-4F6A-B501-C1359CB39116}" type="slidenum">
              <a:rPr lang="en-GB" smtClean="0"/>
              <a:t>26</a:t>
            </a:fld>
            <a:endParaRPr lang="en-GB"/>
          </a:p>
        </p:txBody>
      </p:sp>
      <p:pic>
        <p:nvPicPr>
          <p:cNvPr id="7" name="Content Placeholder 6">
            <a:extLst>
              <a:ext uri="{FF2B5EF4-FFF2-40B4-BE49-F238E27FC236}">
                <a16:creationId xmlns:a16="http://schemas.microsoft.com/office/drawing/2014/main" id="{97B07FC2-FF90-C24B-9E6F-DE0A2A883AA5}"/>
              </a:ext>
            </a:extLst>
          </p:cNvPr>
          <p:cNvPicPr>
            <a:picLocks noGrp="1" noChangeAspect="1"/>
          </p:cNvPicPr>
          <p:nvPr>
            <p:ph idx="1"/>
          </p:nvPr>
        </p:nvPicPr>
        <p:blipFill>
          <a:blip r:embed="rId3" r:link="rId4"/>
          <a:srcRect/>
          <a:stretch>
            <a:fillRect/>
          </a:stretch>
        </p:blipFill>
        <p:spPr>
          <a:xfrm>
            <a:off x="1060609" y="1191149"/>
            <a:ext cx="10070781" cy="5035390"/>
          </a:xfrm>
        </p:spPr>
      </p:pic>
      <p:sp>
        <p:nvSpPr>
          <p:cNvPr id="5" name="Rectangle 4">
            <a:extLst>
              <a:ext uri="{FF2B5EF4-FFF2-40B4-BE49-F238E27FC236}">
                <a16:creationId xmlns:a16="http://schemas.microsoft.com/office/drawing/2014/main" id="{E1D49E36-1AF3-1042-8158-1AA161274C27}"/>
              </a:ext>
            </a:extLst>
          </p:cNvPr>
          <p:cNvSpPr/>
          <p:nvPr/>
        </p:nvSpPr>
        <p:spPr>
          <a:xfrm>
            <a:off x="9889588" y="2563333"/>
            <a:ext cx="942535" cy="108321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886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66198-C87D-A04B-BCFB-CE4B61BD6418}"/>
              </a:ext>
            </a:extLst>
          </p:cNvPr>
          <p:cNvSpPr>
            <a:spLocks noGrp="1"/>
          </p:cNvSpPr>
          <p:nvPr>
            <p:ph type="title"/>
          </p:nvPr>
        </p:nvSpPr>
        <p:spPr/>
        <p:txBody>
          <a:bodyPr/>
          <a:lstStyle/>
          <a:p>
            <a:r>
              <a:rPr lang="en-US" dirty="0">
                <a:solidFill>
                  <a:schemeClr val="bg1"/>
                </a:solidFill>
              </a:rPr>
              <a:t> Ho</a:t>
            </a:r>
            <a:r>
              <a:rPr lang="en-US" dirty="0"/>
              <a:t>me Prices and Housing Starts</a:t>
            </a:r>
          </a:p>
        </p:txBody>
      </p:sp>
      <p:sp>
        <p:nvSpPr>
          <p:cNvPr id="4" name="Slide Number Placeholder 3">
            <a:extLst>
              <a:ext uri="{FF2B5EF4-FFF2-40B4-BE49-F238E27FC236}">
                <a16:creationId xmlns:a16="http://schemas.microsoft.com/office/drawing/2014/main" id="{1F1289BF-5FAB-E04A-9347-D90BAC9CC4D5}"/>
              </a:ext>
            </a:extLst>
          </p:cNvPr>
          <p:cNvSpPr>
            <a:spLocks noGrp="1"/>
          </p:cNvSpPr>
          <p:nvPr>
            <p:ph type="sldNum" sz="quarter" idx="12"/>
          </p:nvPr>
        </p:nvSpPr>
        <p:spPr/>
        <p:txBody>
          <a:bodyPr/>
          <a:lstStyle/>
          <a:p>
            <a:fld id="{D9F085D5-EC86-4F6A-B501-C1359CB39116}" type="slidenum">
              <a:rPr lang="en-GB" smtClean="0"/>
              <a:t>27</a:t>
            </a:fld>
            <a:endParaRPr lang="en-GB"/>
          </a:p>
        </p:txBody>
      </p:sp>
      <p:pic>
        <p:nvPicPr>
          <p:cNvPr id="9" name="Picture 8">
            <a:extLst>
              <a:ext uri="{FF2B5EF4-FFF2-40B4-BE49-F238E27FC236}">
                <a16:creationId xmlns:a16="http://schemas.microsoft.com/office/drawing/2014/main" id="{250C7AA0-1932-AE48-A873-99CBA5B8C6D0}"/>
              </a:ext>
            </a:extLst>
          </p:cNvPr>
          <p:cNvPicPr>
            <a:picLocks noChangeAspect="1"/>
          </p:cNvPicPr>
          <p:nvPr/>
        </p:nvPicPr>
        <p:blipFill>
          <a:blip r:embed="rId3" r:link="rId4"/>
          <a:srcRect/>
          <a:stretch>
            <a:fillRect/>
          </a:stretch>
        </p:blipFill>
        <p:spPr>
          <a:xfrm>
            <a:off x="340399" y="1507919"/>
            <a:ext cx="5749267" cy="3830980"/>
          </a:xfrm>
          <a:prstGeom prst="rect">
            <a:avLst/>
          </a:prstGeom>
        </p:spPr>
      </p:pic>
      <p:pic>
        <p:nvPicPr>
          <p:cNvPr id="13" name="Picture 12">
            <a:extLst>
              <a:ext uri="{FF2B5EF4-FFF2-40B4-BE49-F238E27FC236}">
                <a16:creationId xmlns:a16="http://schemas.microsoft.com/office/drawing/2014/main" id="{BDA350D6-8AD4-604E-A7B2-61164E259CF6}"/>
              </a:ext>
            </a:extLst>
          </p:cNvPr>
          <p:cNvPicPr>
            <a:picLocks noChangeAspect="1"/>
          </p:cNvPicPr>
          <p:nvPr/>
        </p:nvPicPr>
        <p:blipFill>
          <a:blip r:embed="rId5" r:link="rId6"/>
          <a:srcRect/>
          <a:stretch>
            <a:fillRect/>
          </a:stretch>
        </p:blipFill>
        <p:spPr>
          <a:xfrm>
            <a:off x="6096001" y="1500604"/>
            <a:ext cx="5771223" cy="3845611"/>
          </a:xfrm>
          <a:prstGeom prst="rect">
            <a:avLst/>
          </a:prstGeom>
        </p:spPr>
      </p:pic>
    </p:spTree>
    <p:extLst>
      <p:ext uri="{BB962C8B-B14F-4D97-AF65-F5344CB8AC3E}">
        <p14:creationId xmlns:p14="http://schemas.microsoft.com/office/powerpoint/2010/main" val="1922593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3CC04A1-3536-214A-8608-B73228B70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09" y="1519101"/>
            <a:ext cx="5256685" cy="38197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8366198-C87D-A04B-BCFB-CE4B61BD6418}"/>
              </a:ext>
            </a:extLst>
          </p:cNvPr>
          <p:cNvSpPr>
            <a:spLocks noGrp="1"/>
          </p:cNvSpPr>
          <p:nvPr>
            <p:ph type="title"/>
          </p:nvPr>
        </p:nvSpPr>
        <p:spPr/>
        <p:txBody>
          <a:bodyPr/>
          <a:lstStyle/>
          <a:p>
            <a:r>
              <a:rPr lang="en-US" dirty="0">
                <a:solidFill>
                  <a:schemeClr val="bg1"/>
                </a:solidFill>
              </a:rPr>
              <a:t> Ho</a:t>
            </a:r>
            <a:r>
              <a:rPr lang="en-US" dirty="0"/>
              <a:t>me Prices … Depends on Where You Are</a:t>
            </a:r>
          </a:p>
        </p:txBody>
      </p:sp>
      <p:sp>
        <p:nvSpPr>
          <p:cNvPr id="4" name="Slide Number Placeholder 3">
            <a:extLst>
              <a:ext uri="{FF2B5EF4-FFF2-40B4-BE49-F238E27FC236}">
                <a16:creationId xmlns:a16="http://schemas.microsoft.com/office/drawing/2014/main" id="{1F1289BF-5FAB-E04A-9347-D90BAC9CC4D5}"/>
              </a:ext>
            </a:extLst>
          </p:cNvPr>
          <p:cNvSpPr>
            <a:spLocks noGrp="1"/>
          </p:cNvSpPr>
          <p:nvPr>
            <p:ph type="sldNum" sz="quarter" idx="12"/>
          </p:nvPr>
        </p:nvSpPr>
        <p:spPr/>
        <p:txBody>
          <a:bodyPr/>
          <a:lstStyle/>
          <a:p>
            <a:fld id="{D9F085D5-EC86-4F6A-B501-C1359CB39116}" type="slidenum">
              <a:rPr lang="en-GB" smtClean="0"/>
              <a:t>28</a:t>
            </a:fld>
            <a:endParaRPr lang="en-GB"/>
          </a:p>
        </p:txBody>
      </p:sp>
      <p:pic>
        <p:nvPicPr>
          <p:cNvPr id="9" name="Picture 8">
            <a:extLst>
              <a:ext uri="{FF2B5EF4-FFF2-40B4-BE49-F238E27FC236}">
                <a16:creationId xmlns:a16="http://schemas.microsoft.com/office/drawing/2014/main" id="{250C7AA0-1932-AE48-A873-99CBA5B8C6D0}"/>
              </a:ext>
            </a:extLst>
          </p:cNvPr>
          <p:cNvPicPr>
            <a:picLocks noChangeAspect="1"/>
          </p:cNvPicPr>
          <p:nvPr/>
        </p:nvPicPr>
        <p:blipFill>
          <a:blip r:embed="rId4" r:link="rId5"/>
          <a:srcRect/>
          <a:stretch>
            <a:fillRect/>
          </a:stretch>
        </p:blipFill>
        <p:spPr>
          <a:xfrm>
            <a:off x="577309" y="1507919"/>
            <a:ext cx="5275447" cy="3830979"/>
          </a:xfrm>
          <a:prstGeom prst="rect">
            <a:avLst/>
          </a:prstGeom>
        </p:spPr>
      </p:pic>
      <p:pic>
        <p:nvPicPr>
          <p:cNvPr id="13" name="Picture 12">
            <a:extLst>
              <a:ext uri="{FF2B5EF4-FFF2-40B4-BE49-F238E27FC236}">
                <a16:creationId xmlns:a16="http://schemas.microsoft.com/office/drawing/2014/main" id="{BDA350D6-8AD4-604E-A7B2-61164E259CF6}"/>
              </a:ext>
            </a:extLst>
          </p:cNvPr>
          <p:cNvPicPr>
            <a:picLocks noChangeAspect="1"/>
          </p:cNvPicPr>
          <p:nvPr/>
        </p:nvPicPr>
        <p:blipFill>
          <a:blip r:embed="rId6" r:link="rId7"/>
          <a:srcRect/>
          <a:stretch>
            <a:fillRect/>
          </a:stretch>
        </p:blipFill>
        <p:spPr>
          <a:xfrm>
            <a:off x="6333815" y="1500604"/>
            <a:ext cx="5295595" cy="3845611"/>
          </a:xfrm>
          <a:prstGeom prst="rect">
            <a:avLst/>
          </a:prstGeom>
        </p:spPr>
      </p:pic>
    </p:spTree>
    <p:extLst>
      <p:ext uri="{BB962C8B-B14F-4D97-AF65-F5344CB8AC3E}">
        <p14:creationId xmlns:p14="http://schemas.microsoft.com/office/powerpoint/2010/main" val="675746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F3AE0-1B2E-FE45-8A8E-9B3243F43AD0}"/>
              </a:ext>
            </a:extLst>
          </p:cNvPr>
          <p:cNvSpPr>
            <a:spLocks noGrp="1"/>
          </p:cNvSpPr>
          <p:nvPr>
            <p:ph type="title"/>
          </p:nvPr>
        </p:nvSpPr>
        <p:spPr>
          <a:xfrm>
            <a:off x="618280" y="0"/>
            <a:ext cx="10515600" cy="1325563"/>
          </a:xfrm>
        </p:spPr>
        <p:txBody>
          <a:bodyPr/>
          <a:lstStyle/>
          <a:p>
            <a:r>
              <a:rPr lang="en-US" dirty="0">
                <a:solidFill>
                  <a:schemeClr val="bg1"/>
                </a:solidFill>
              </a:rPr>
              <a:t> Con</a:t>
            </a:r>
            <a:r>
              <a:rPr lang="en-US" dirty="0"/>
              <a:t>tributions to GDP: Government</a:t>
            </a:r>
          </a:p>
        </p:txBody>
      </p:sp>
      <p:sp>
        <p:nvSpPr>
          <p:cNvPr id="4" name="Slide Number Placeholder 3">
            <a:extLst>
              <a:ext uri="{FF2B5EF4-FFF2-40B4-BE49-F238E27FC236}">
                <a16:creationId xmlns:a16="http://schemas.microsoft.com/office/drawing/2014/main" id="{96B7753C-806E-E44C-9F64-A4B843F7569C}"/>
              </a:ext>
            </a:extLst>
          </p:cNvPr>
          <p:cNvSpPr>
            <a:spLocks noGrp="1"/>
          </p:cNvSpPr>
          <p:nvPr>
            <p:ph type="sldNum" sz="quarter" idx="12"/>
          </p:nvPr>
        </p:nvSpPr>
        <p:spPr/>
        <p:txBody>
          <a:bodyPr/>
          <a:lstStyle/>
          <a:p>
            <a:fld id="{D9F085D5-EC86-4F6A-B501-C1359CB39116}" type="slidenum">
              <a:rPr lang="en-GB" smtClean="0"/>
              <a:t>29</a:t>
            </a:fld>
            <a:endParaRPr lang="en-GB"/>
          </a:p>
        </p:txBody>
      </p:sp>
      <p:pic>
        <p:nvPicPr>
          <p:cNvPr id="14" name="Content Placeholder 13">
            <a:extLst>
              <a:ext uri="{FF2B5EF4-FFF2-40B4-BE49-F238E27FC236}">
                <a16:creationId xmlns:a16="http://schemas.microsoft.com/office/drawing/2014/main" id="{49850DFB-11F9-2A43-BF2B-9AB7E70B8B35}"/>
              </a:ext>
            </a:extLst>
          </p:cNvPr>
          <p:cNvPicPr>
            <a:picLocks noGrp="1" noChangeAspect="1"/>
          </p:cNvPicPr>
          <p:nvPr>
            <p:ph idx="1"/>
          </p:nvPr>
        </p:nvPicPr>
        <p:blipFill>
          <a:blip r:embed="rId3" r:link="rId4"/>
          <a:srcRect/>
          <a:stretch>
            <a:fillRect/>
          </a:stretch>
        </p:blipFill>
        <p:spPr>
          <a:xfrm>
            <a:off x="1060609" y="1191149"/>
            <a:ext cx="10070781" cy="5035390"/>
          </a:xfrm>
        </p:spPr>
      </p:pic>
      <p:sp>
        <p:nvSpPr>
          <p:cNvPr id="5" name="Rectangle 4">
            <a:extLst>
              <a:ext uri="{FF2B5EF4-FFF2-40B4-BE49-F238E27FC236}">
                <a16:creationId xmlns:a16="http://schemas.microsoft.com/office/drawing/2014/main" id="{CD1F5A91-3A71-0A42-B4DD-2D81DAC41220}"/>
              </a:ext>
            </a:extLst>
          </p:cNvPr>
          <p:cNvSpPr/>
          <p:nvPr/>
        </p:nvSpPr>
        <p:spPr>
          <a:xfrm>
            <a:off x="9889588" y="2311086"/>
            <a:ext cx="942535" cy="108321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116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a:xfrm>
            <a:off x="618280" y="0"/>
            <a:ext cx="10515600" cy="1325563"/>
          </a:xfrm>
        </p:spPr>
        <p:txBody>
          <a:bodyPr/>
          <a:lstStyle/>
          <a:p>
            <a:r>
              <a:rPr lang="en-US" dirty="0">
                <a:solidFill>
                  <a:schemeClr val="bg1"/>
                </a:solidFill>
              </a:rPr>
              <a:t> Cou</a:t>
            </a:r>
            <a:r>
              <a:rPr lang="en-US" dirty="0"/>
              <a:t>rse Outline: Johns Hopkins University</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618280" y="1325563"/>
            <a:ext cx="11268920" cy="4351338"/>
          </a:xfrm>
        </p:spPr>
        <p:txBody>
          <a:bodyPr/>
          <a:lstStyle/>
          <a:p>
            <a:pPr>
              <a:spcAft>
                <a:spcPts val="1000"/>
              </a:spcAft>
            </a:pPr>
            <a:r>
              <a:rPr lang="en-US" dirty="0"/>
              <a:t>Contemporary Economic Policy</a:t>
            </a:r>
          </a:p>
          <a:p>
            <a:pPr lvl="1">
              <a:spcAft>
                <a:spcPts val="1000"/>
              </a:spcAft>
            </a:pPr>
            <a:r>
              <a:rPr lang="en-US" dirty="0"/>
              <a:t>Week 1 (11/3):	The Black-White Wealth Gap (Jon </a:t>
            </a:r>
            <a:r>
              <a:rPr lang="en-US" dirty="0" err="1"/>
              <a:t>Haveman</a:t>
            </a:r>
            <a:r>
              <a:rPr lang="en-US" dirty="0"/>
              <a:t>, NEED)</a:t>
            </a:r>
          </a:p>
          <a:p>
            <a:pPr lvl="1">
              <a:spcAft>
                <a:spcPts val="1000"/>
              </a:spcAft>
            </a:pPr>
            <a:r>
              <a:rPr lang="en-US" dirty="0"/>
              <a:t>Week 2 (11/10):	Economic Inequality (Adina </a:t>
            </a:r>
            <a:r>
              <a:rPr lang="en-US" dirty="0" err="1"/>
              <a:t>Ardelean</a:t>
            </a:r>
            <a:r>
              <a:rPr lang="en-US" dirty="0"/>
              <a:t>, Santa Clara Univ.)</a:t>
            </a:r>
          </a:p>
          <a:p>
            <a:pPr lvl="1">
              <a:spcAft>
                <a:spcPts val="1000"/>
              </a:spcAft>
            </a:pPr>
            <a:r>
              <a:rPr lang="en-US" dirty="0"/>
              <a:t>Week 3 (11/17):	Economics of Immigration (Jennifer Alix-Garcia, Oregon State Univ.)</a:t>
            </a:r>
          </a:p>
          <a:p>
            <a:pPr lvl="1">
              <a:spcAft>
                <a:spcPts val="1000"/>
              </a:spcAft>
            </a:pPr>
            <a:r>
              <a:rPr lang="en-US" b="1" dirty="0"/>
              <a:t>Week 4 (12/1):	U.S. Economic Update (Jon </a:t>
            </a:r>
            <a:r>
              <a:rPr lang="en-US" b="1" dirty="0" err="1"/>
              <a:t>Haveman</a:t>
            </a:r>
            <a:r>
              <a:rPr lang="en-US" b="1" dirty="0"/>
              <a:t>, NEED)</a:t>
            </a:r>
          </a:p>
          <a:p>
            <a:pPr lvl="1">
              <a:spcAft>
                <a:spcPts val="1000"/>
              </a:spcAft>
            </a:pPr>
            <a:r>
              <a:rPr lang="en-US" dirty="0"/>
              <a:t>Week 5 (12/8):	Trade and Globalization (Adina </a:t>
            </a:r>
            <a:r>
              <a:rPr lang="en-US" dirty="0" err="1"/>
              <a:t>Ardelean</a:t>
            </a:r>
            <a:r>
              <a:rPr lang="en-US" dirty="0"/>
              <a:t>, Santa Clara Univ.)</a:t>
            </a:r>
          </a:p>
          <a:p>
            <a:pPr lvl="1">
              <a:spcAft>
                <a:spcPts val="1000"/>
              </a:spcAft>
            </a:pPr>
            <a:r>
              <a:rPr lang="en-US" dirty="0"/>
              <a:t>Week 6 (12/15):	Climate Change Economics (Sarah Jacobson, Williams College)</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1705354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01F3-3360-784A-BFFF-A5813789BDBB}"/>
              </a:ext>
            </a:extLst>
          </p:cNvPr>
          <p:cNvSpPr>
            <a:spLocks noGrp="1"/>
          </p:cNvSpPr>
          <p:nvPr>
            <p:ph type="title"/>
          </p:nvPr>
        </p:nvSpPr>
        <p:spPr>
          <a:xfrm>
            <a:off x="846940" y="31530"/>
            <a:ext cx="10515600" cy="1325563"/>
          </a:xfrm>
        </p:spPr>
        <p:txBody>
          <a:bodyPr/>
          <a:lstStyle/>
          <a:p>
            <a:r>
              <a:rPr lang="en-US" dirty="0">
                <a:solidFill>
                  <a:schemeClr val="bg1"/>
                </a:solidFill>
              </a:rPr>
              <a:t>Ind</a:t>
            </a:r>
            <a:r>
              <a:rPr lang="en-US" dirty="0"/>
              <a:t>ustrial Production (</a:t>
            </a:r>
            <a:r>
              <a:rPr lang="en-US" dirty="0" err="1"/>
              <a:t>Manuf</a:t>
            </a:r>
            <a:r>
              <a:rPr lang="en-US" dirty="0"/>
              <a:t>, Util, Mining)</a:t>
            </a:r>
          </a:p>
        </p:txBody>
      </p:sp>
      <p:pic>
        <p:nvPicPr>
          <p:cNvPr id="6" name="Content Placeholder 5" descr="Chart, line chart&#10;&#10;Description automatically generated">
            <a:extLst>
              <a:ext uri="{FF2B5EF4-FFF2-40B4-BE49-F238E27FC236}">
                <a16:creationId xmlns:a16="http://schemas.microsoft.com/office/drawing/2014/main" id="{07581432-9301-3D48-A570-7F5B244217B1}"/>
              </a:ext>
            </a:extLst>
          </p:cNvPr>
          <p:cNvPicPr>
            <a:picLocks noGrp="1" noChangeAspect="1"/>
          </p:cNvPicPr>
          <p:nvPr>
            <p:ph idx="1"/>
          </p:nvPr>
        </p:nvPicPr>
        <p:blipFill>
          <a:blip r:embed="rId2" r:link="rId3"/>
          <a:stretch>
            <a:fillRect/>
          </a:stretch>
        </p:blipFill>
        <p:spPr>
          <a:xfrm>
            <a:off x="1295400" y="1201026"/>
            <a:ext cx="10058400" cy="5029200"/>
          </a:xfrm>
        </p:spPr>
      </p:pic>
      <p:sp>
        <p:nvSpPr>
          <p:cNvPr id="4" name="Slide Number Placeholder 3">
            <a:extLst>
              <a:ext uri="{FF2B5EF4-FFF2-40B4-BE49-F238E27FC236}">
                <a16:creationId xmlns:a16="http://schemas.microsoft.com/office/drawing/2014/main" id="{3342A491-EB7B-E64A-B8E4-309882B79610}"/>
              </a:ext>
            </a:extLst>
          </p:cNvPr>
          <p:cNvSpPr>
            <a:spLocks noGrp="1"/>
          </p:cNvSpPr>
          <p:nvPr>
            <p:ph type="sldNum" sz="quarter" idx="12"/>
          </p:nvPr>
        </p:nvSpPr>
        <p:spPr/>
        <p:txBody>
          <a:bodyPr/>
          <a:lstStyle/>
          <a:p>
            <a:fld id="{D9F085D5-EC86-4F6A-B501-C1359CB39116}" type="slidenum">
              <a:rPr lang="en-GB" smtClean="0"/>
              <a:t>30</a:t>
            </a:fld>
            <a:endParaRPr lang="en-GB"/>
          </a:p>
        </p:txBody>
      </p:sp>
    </p:spTree>
    <p:extLst>
      <p:ext uri="{BB962C8B-B14F-4D97-AF65-F5344CB8AC3E}">
        <p14:creationId xmlns:p14="http://schemas.microsoft.com/office/powerpoint/2010/main" val="1038086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2968-C1F7-984E-A56D-45797AE0A894}"/>
              </a:ext>
            </a:extLst>
          </p:cNvPr>
          <p:cNvSpPr>
            <a:spLocks noGrp="1"/>
          </p:cNvSpPr>
          <p:nvPr>
            <p:ph type="title"/>
          </p:nvPr>
        </p:nvSpPr>
        <p:spPr>
          <a:xfrm>
            <a:off x="818950" y="0"/>
            <a:ext cx="10515600" cy="1325563"/>
          </a:xfrm>
        </p:spPr>
        <p:txBody>
          <a:bodyPr/>
          <a:lstStyle/>
          <a:p>
            <a:r>
              <a:rPr lang="en-US" dirty="0">
                <a:solidFill>
                  <a:schemeClr val="bg1"/>
                </a:solidFill>
              </a:rPr>
              <a:t>Mo</a:t>
            </a:r>
            <a:r>
              <a:rPr lang="en-US" dirty="0"/>
              <a:t>nthly Changes in Nonfarm Employment</a:t>
            </a:r>
          </a:p>
        </p:txBody>
      </p:sp>
      <p:sp>
        <p:nvSpPr>
          <p:cNvPr id="4" name="Slide Number Placeholder 3">
            <a:extLst>
              <a:ext uri="{FF2B5EF4-FFF2-40B4-BE49-F238E27FC236}">
                <a16:creationId xmlns:a16="http://schemas.microsoft.com/office/drawing/2014/main" id="{F188D4AF-ACFD-CE42-BD51-A0439CE1ED52}"/>
              </a:ext>
            </a:extLst>
          </p:cNvPr>
          <p:cNvSpPr>
            <a:spLocks noGrp="1"/>
          </p:cNvSpPr>
          <p:nvPr>
            <p:ph type="sldNum" sz="quarter" idx="12"/>
          </p:nvPr>
        </p:nvSpPr>
        <p:spPr/>
        <p:txBody>
          <a:bodyPr/>
          <a:lstStyle/>
          <a:p>
            <a:fld id="{D9F085D5-EC86-4F6A-B501-C1359CB39116}" type="slidenum">
              <a:rPr lang="en-GB" smtClean="0"/>
              <a:t>31</a:t>
            </a:fld>
            <a:endParaRPr lang="en-GB"/>
          </a:p>
        </p:txBody>
      </p:sp>
      <p:pic>
        <p:nvPicPr>
          <p:cNvPr id="8" name="Content Placeholder 7">
            <a:extLst>
              <a:ext uri="{FF2B5EF4-FFF2-40B4-BE49-F238E27FC236}">
                <a16:creationId xmlns:a16="http://schemas.microsoft.com/office/drawing/2014/main" id="{A6BD40EF-5E41-8246-BCBD-55A7F152DDE2}"/>
              </a:ext>
            </a:extLst>
          </p:cNvPr>
          <p:cNvPicPr>
            <a:picLocks noGrp="1" noChangeAspect="1"/>
          </p:cNvPicPr>
          <p:nvPr>
            <p:ph idx="1"/>
          </p:nvPr>
        </p:nvPicPr>
        <p:blipFill>
          <a:blip r:embed="rId3" r:link="rId4"/>
          <a:srcRect/>
          <a:stretch>
            <a:fillRect/>
          </a:stretch>
        </p:blipFill>
        <p:spPr>
          <a:xfrm>
            <a:off x="1034796" y="1169022"/>
            <a:ext cx="10122408" cy="5061204"/>
          </a:xfrm>
        </p:spPr>
      </p:pic>
    </p:spTree>
    <p:extLst>
      <p:ext uri="{BB962C8B-B14F-4D97-AF65-F5344CB8AC3E}">
        <p14:creationId xmlns:p14="http://schemas.microsoft.com/office/powerpoint/2010/main" val="3557500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2968-C1F7-984E-A56D-45797AE0A894}"/>
              </a:ext>
            </a:extLst>
          </p:cNvPr>
          <p:cNvSpPr>
            <a:spLocks noGrp="1"/>
          </p:cNvSpPr>
          <p:nvPr>
            <p:ph type="title"/>
          </p:nvPr>
        </p:nvSpPr>
        <p:spPr>
          <a:xfrm>
            <a:off x="818322" y="0"/>
            <a:ext cx="10515600" cy="1325563"/>
          </a:xfrm>
        </p:spPr>
        <p:txBody>
          <a:bodyPr/>
          <a:lstStyle/>
          <a:p>
            <a:r>
              <a:rPr lang="en-US" dirty="0">
                <a:solidFill>
                  <a:schemeClr val="bg1"/>
                </a:solidFill>
              </a:rPr>
              <a:t>Mo</a:t>
            </a:r>
            <a:r>
              <a:rPr lang="en-US" dirty="0"/>
              <a:t>nthly Changes in Nonfarm Employment</a:t>
            </a:r>
          </a:p>
        </p:txBody>
      </p:sp>
      <p:sp>
        <p:nvSpPr>
          <p:cNvPr id="4" name="Slide Number Placeholder 3">
            <a:extLst>
              <a:ext uri="{FF2B5EF4-FFF2-40B4-BE49-F238E27FC236}">
                <a16:creationId xmlns:a16="http://schemas.microsoft.com/office/drawing/2014/main" id="{F188D4AF-ACFD-CE42-BD51-A0439CE1ED52}"/>
              </a:ext>
            </a:extLst>
          </p:cNvPr>
          <p:cNvSpPr>
            <a:spLocks noGrp="1"/>
          </p:cNvSpPr>
          <p:nvPr>
            <p:ph type="sldNum" sz="quarter" idx="12"/>
          </p:nvPr>
        </p:nvSpPr>
        <p:spPr/>
        <p:txBody>
          <a:bodyPr/>
          <a:lstStyle/>
          <a:p>
            <a:fld id="{D9F085D5-EC86-4F6A-B501-C1359CB39116}" type="slidenum">
              <a:rPr lang="en-GB" smtClean="0"/>
              <a:t>32</a:t>
            </a:fld>
            <a:endParaRPr lang="en-GB"/>
          </a:p>
        </p:txBody>
      </p:sp>
      <p:pic>
        <p:nvPicPr>
          <p:cNvPr id="8" name="Content Placeholder 7">
            <a:extLst>
              <a:ext uri="{FF2B5EF4-FFF2-40B4-BE49-F238E27FC236}">
                <a16:creationId xmlns:a16="http://schemas.microsoft.com/office/drawing/2014/main" id="{A6BD40EF-5E41-8246-BCBD-55A7F152DDE2}"/>
              </a:ext>
            </a:extLst>
          </p:cNvPr>
          <p:cNvPicPr>
            <a:picLocks noGrp="1" noChangeAspect="1"/>
          </p:cNvPicPr>
          <p:nvPr>
            <p:ph idx="1"/>
          </p:nvPr>
        </p:nvPicPr>
        <p:blipFill>
          <a:blip r:embed="rId3" r:link="rId4"/>
          <a:srcRect/>
          <a:stretch>
            <a:fillRect/>
          </a:stretch>
        </p:blipFill>
        <p:spPr>
          <a:xfrm>
            <a:off x="1034796" y="1169022"/>
            <a:ext cx="10122408" cy="5061204"/>
          </a:xfrm>
        </p:spPr>
      </p:pic>
      <p:sp>
        <p:nvSpPr>
          <p:cNvPr id="3" name="TextBox 2">
            <a:extLst>
              <a:ext uri="{FF2B5EF4-FFF2-40B4-BE49-F238E27FC236}">
                <a16:creationId xmlns:a16="http://schemas.microsoft.com/office/drawing/2014/main" id="{D4DC8EA9-8691-8542-8EE8-2504701EDF7B}"/>
              </a:ext>
            </a:extLst>
          </p:cNvPr>
          <p:cNvSpPr txBox="1"/>
          <p:nvPr/>
        </p:nvSpPr>
        <p:spPr>
          <a:xfrm>
            <a:off x="8550829" y="1848254"/>
            <a:ext cx="2132315" cy="646331"/>
          </a:xfrm>
          <a:prstGeom prst="rect">
            <a:avLst/>
          </a:prstGeom>
          <a:noFill/>
        </p:spPr>
        <p:txBody>
          <a:bodyPr wrap="none" rtlCol="0">
            <a:spAutoFit/>
          </a:bodyPr>
          <a:lstStyle/>
          <a:p>
            <a:r>
              <a:rPr lang="en-US" dirty="0"/>
              <a:t>October:	    261,000</a:t>
            </a:r>
          </a:p>
          <a:p>
            <a:r>
              <a:rPr lang="en-US" dirty="0"/>
              <a:t>September: 315,000</a:t>
            </a:r>
          </a:p>
        </p:txBody>
      </p:sp>
    </p:spTree>
    <p:extLst>
      <p:ext uri="{BB962C8B-B14F-4D97-AF65-F5344CB8AC3E}">
        <p14:creationId xmlns:p14="http://schemas.microsoft.com/office/powerpoint/2010/main" val="2916954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4C00-6EC5-8D44-B8A7-FCDF59A6C82F}"/>
              </a:ext>
            </a:extLst>
          </p:cNvPr>
          <p:cNvSpPr>
            <a:spLocks noGrp="1"/>
          </p:cNvSpPr>
          <p:nvPr>
            <p:ph type="title"/>
          </p:nvPr>
        </p:nvSpPr>
        <p:spPr/>
        <p:txBody>
          <a:bodyPr/>
          <a:lstStyle/>
          <a:p>
            <a:r>
              <a:rPr lang="en-US" dirty="0">
                <a:solidFill>
                  <a:schemeClr val="bg1"/>
                </a:solidFill>
              </a:rPr>
              <a:t>Em</a:t>
            </a:r>
            <a:r>
              <a:rPr lang="en-US" dirty="0"/>
              <a:t>ployment Gap</a:t>
            </a:r>
          </a:p>
        </p:txBody>
      </p:sp>
      <p:sp>
        <p:nvSpPr>
          <p:cNvPr id="4" name="Slide Number Placeholder 3">
            <a:extLst>
              <a:ext uri="{FF2B5EF4-FFF2-40B4-BE49-F238E27FC236}">
                <a16:creationId xmlns:a16="http://schemas.microsoft.com/office/drawing/2014/main" id="{EEBD7D96-E13D-744D-9726-53AA9AE61D1F}"/>
              </a:ext>
            </a:extLst>
          </p:cNvPr>
          <p:cNvSpPr>
            <a:spLocks noGrp="1"/>
          </p:cNvSpPr>
          <p:nvPr>
            <p:ph type="sldNum" sz="quarter" idx="12"/>
          </p:nvPr>
        </p:nvSpPr>
        <p:spPr/>
        <p:txBody>
          <a:bodyPr/>
          <a:lstStyle/>
          <a:p>
            <a:fld id="{D9F085D5-EC86-4F6A-B501-C1359CB39116}" type="slidenum">
              <a:rPr lang="en-GB" smtClean="0"/>
              <a:t>33</a:t>
            </a:fld>
            <a:endParaRPr lang="en-GB"/>
          </a:p>
        </p:txBody>
      </p:sp>
      <p:pic>
        <p:nvPicPr>
          <p:cNvPr id="8" name="Content Placeholder 7">
            <a:extLst>
              <a:ext uri="{FF2B5EF4-FFF2-40B4-BE49-F238E27FC236}">
                <a16:creationId xmlns:a16="http://schemas.microsoft.com/office/drawing/2014/main" id="{3E5D61EB-A64B-A048-8D42-438CE603E0E0}"/>
              </a:ext>
            </a:extLst>
          </p:cNvPr>
          <p:cNvPicPr>
            <a:picLocks noGrp="1" noChangeAspect="1"/>
          </p:cNvPicPr>
          <p:nvPr>
            <p:ph idx="1"/>
          </p:nvPr>
        </p:nvPicPr>
        <p:blipFill>
          <a:blip r:embed="rId3" r:link="rId4"/>
          <a:srcRect/>
          <a:stretch>
            <a:fillRect/>
          </a:stretch>
        </p:blipFill>
        <p:spPr>
          <a:xfrm>
            <a:off x="1066800" y="1201026"/>
            <a:ext cx="10058400" cy="5029200"/>
          </a:xfrm>
        </p:spPr>
      </p:pic>
      <p:sp>
        <p:nvSpPr>
          <p:cNvPr id="5" name="TextBox 4">
            <a:extLst>
              <a:ext uri="{FF2B5EF4-FFF2-40B4-BE49-F238E27FC236}">
                <a16:creationId xmlns:a16="http://schemas.microsoft.com/office/drawing/2014/main" id="{11BA220B-7EE2-9043-A729-4472610F60DF}"/>
              </a:ext>
            </a:extLst>
          </p:cNvPr>
          <p:cNvSpPr txBox="1"/>
          <p:nvPr/>
        </p:nvSpPr>
        <p:spPr>
          <a:xfrm>
            <a:off x="6293567" y="3346294"/>
            <a:ext cx="4488733" cy="738664"/>
          </a:xfrm>
          <a:prstGeom prst="rect">
            <a:avLst/>
          </a:prstGeom>
          <a:solidFill>
            <a:schemeClr val="bg1"/>
          </a:solidFill>
        </p:spPr>
        <p:txBody>
          <a:bodyPr wrap="square" rtlCol="0">
            <a:spAutoFit/>
          </a:bodyPr>
          <a:lstStyle/>
          <a:p>
            <a:r>
              <a:rPr lang="en-US" sz="2100" dirty="0"/>
              <a:t>0.8 Million ABOVE February, 2020.</a:t>
            </a:r>
          </a:p>
          <a:p>
            <a:r>
              <a:rPr lang="en-US" sz="2100" dirty="0"/>
              <a:t>6.2 Million below where we should be.</a:t>
            </a:r>
          </a:p>
        </p:txBody>
      </p:sp>
    </p:spTree>
    <p:extLst>
      <p:ext uri="{BB962C8B-B14F-4D97-AF65-F5344CB8AC3E}">
        <p14:creationId xmlns:p14="http://schemas.microsoft.com/office/powerpoint/2010/main" val="68597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00" y="0"/>
            <a:ext cx="10515600" cy="1325563"/>
          </a:xfrm>
        </p:spPr>
        <p:txBody>
          <a:bodyPr/>
          <a:lstStyle/>
          <a:p>
            <a:r>
              <a:rPr lang="en-US" dirty="0">
                <a:solidFill>
                  <a:schemeClr val="bg1"/>
                </a:solidFill>
              </a:rPr>
              <a:t>Job</a:t>
            </a:r>
            <a:r>
              <a:rPr lang="en-US" dirty="0"/>
              <a:t> Openings: Share of Total Employment</a:t>
            </a:r>
          </a:p>
        </p:txBody>
      </p:sp>
      <p:sp>
        <p:nvSpPr>
          <p:cNvPr id="4" name="Slide Number Placeholder 3"/>
          <p:cNvSpPr>
            <a:spLocks noGrp="1"/>
          </p:cNvSpPr>
          <p:nvPr>
            <p:ph type="sldNum" sz="quarter" idx="12"/>
          </p:nvPr>
        </p:nvSpPr>
        <p:spPr/>
        <p:txBody>
          <a:bodyPr/>
          <a:lstStyle/>
          <a:p>
            <a:fld id="{D9F085D5-EC86-4F6A-B501-C1359CB39116}" type="slidenum">
              <a:rPr lang="en-GB" smtClean="0"/>
              <a:t>34</a:t>
            </a:fld>
            <a:endParaRPr lang="en-GB"/>
          </a:p>
        </p:txBody>
      </p:sp>
      <p:pic>
        <p:nvPicPr>
          <p:cNvPr id="7" name="Content Placeholder 6">
            <a:extLst>
              <a:ext uri="{FF2B5EF4-FFF2-40B4-BE49-F238E27FC236}">
                <a16:creationId xmlns:a16="http://schemas.microsoft.com/office/drawing/2014/main" id="{0A8703A8-BF87-DE4E-BD07-082550FE8FDA}"/>
              </a:ext>
            </a:extLst>
          </p:cNvPr>
          <p:cNvPicPr>
            <a:picLocks noGrp="1" noChangeAspect="1"/>
          </p:cNvPicPr>
          <p:nvPr>
            <p:ph idx="1"/>
          </p:nvPr>
        </p:nvPicPr>
        <p:blipFill>
          <a:blip r:embed="rId3" r:link="rId4"/>
          <a:srcRect/>
          <a:stretch>
            <a:fillRect/>
          </a:stretch>
        </p:blipFill>
        <p:spPr>
          <a:xfrm>
            <a:off x="1034796" y="1169022"/>
            <a:ext cx="10122408" cy="5061204"/>
          </a:xfrm>
        </p:spPr>
      </p:pic>
    </p:spTree>
    <p:extLst>
      <p:ext uri="{BB962C8B-B14F-4D97-AF65-F5344CB8AC3E}">
        <p14:creationId xmlns:p14="http://schemas.microsoft.com/office/powerpoint/2010/main" val="621736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6949-D776-F44E-96FE-A2FC07A646D5}"/>
              </a:ext>
            </a:extLst>
          </p:cNvPr>
          <p:cNvSpPr>
            <a:spLocks noGrp="1"/>
          </p:cNvSpPr>
          <p:nvPr>
            <p:ph type="title"/>
          </p:nvPr>
        </p:nvSpPr>
        <p:spPr>
          <a:xfrm>
            <a:off x="803475" y="0"/>
            <a:ext cx="10515600" cy="1325563"/>
          </a:xfrm>
        </p:spPr>
        <p:txBody>
          <a:bodyPr/>
          <a:lstStyle/>
          <a:p>
            <a:r>
              <a:rPr lang="en-US" dirty="0">
                <a:solidFill>
                  <a:schemeClr val="bg1"/>
                </a:solidFill>
              </a:rPr>
              <a:t>Job</a:t>
            </a:r>
            <a:r>
              <a:rPr lang="en-US" dirty="0"/>
              <a:t> Hires and Separations</a:t>
            </a:r>
          </a:p>
        </p:txBody>
      </p:sp>
      <p:sp>
        <p:nvSpPr>
          <p:cNvPr id="4" name="Slide Number Placeholder 3">
            <a:extLst>
              <a:ext uri="{FF2B5EF4-FFF2-40B4-BE49-F238E27FC236}">
                <a16:creationId xmlns:a16="http://schemas.microsoft.com/office/drawing/2014/main" id="{17B63DF7-762E-4B48-AFE1-E0EC56092F71}"/>
              </a:ext>
            </a:extLst>
          </p:cNvPr>
          <p:cNvSpPr>
            <a:spLocks noGrp="1"/>
          </p:cNvSpPr>
          <p:nvPr>
            <p:ph type="sldNum" sz="quarter" idx="12"/>
          </p:nvPr>
        </p:nvSpPr>
        <p:spPr/>
        <p:txBody>
          <a:bodyPr/>
          <a:lstStyle/>
          <a:p>
            <a:fld id="{D9F085D5-EC86-4F6A-B501-C1359CB39116}" type="slidenum">
              <a:rPr lang="en-GB" smtClean="0"/>
              <a:t>35</a:t>
            </a:fld>
            <a:endParaRPr lang="en-GB"/>
          </a:p>
        </p:txBody>
      </p:sp>
      <p:pic>
        <p:nvPicPr>
          <p:cNvPr id="7" name="Content Placeholder 6">
            <a:extLst>
              <a:ext uri="{FF2B5EF4-FFF2-40B4-BE49-F238E27FC236}">
                <a16:creationId xmlns:a16="http://schemas.microsoft.com/office/drawing/2014/main" id="{C9131C77-9F51-D342-AECE-F700C752197D}"/>
              </a:ext>
            </a:extLst>
          </p:cNvPr>
          <p:cNvPicPr>
            <a:picLocks noGrp="1" noChangeAspect="1"/>
          </p:cNvPicPr>
          <p:nvPr>
            <p:ph idx="1"/>
          </p:nvPr>
        </p:nvPicPr>
        <p:blipFill>
          <a:blip r:embed="rId3" r:link="rId4"/>
          <a:srcRect/>
          <a:stretch>
            <a:fillRect/>
          </a:stretch>
        </p:blipFill>
        <p:spPr>
          <a:xfrm>
            <a:off x="1034796" y="1149567"/>
            <a:ext cx="10122408" cy="5061204"/>
          </a:xfrm>
        </p:spPr>
      </p:pic>
    </p:spTree>
    <p:extLst>
      <p:ext uri="{BB962C8B-B14F-4D97-AF65-F5344CB8AC3E}">
        <p14:creationId xmlns:p14="http://schemas.microsoft.com/office/powerpoint/2010/main" val="545764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1E591-5A2F-9740-B51E-19E34709A30B}"/>
              </a:ext>
            </a:extLst>
          </p:cNvPr>
          <p:cNvSpPr>
            <a:spLocks noGrp="1"/>
          </p:cNvSpPr>
          <p:nvPr>
            <p:ph type="title"/>
          </p:nvPr>
        </p:nvSpPr>
        <p:spPr>
          <a:xfrm>
            <a:off x="745602" y="0"/>
            <a:ext cx="10515600" cy="1325563"/>
          </a:xfrm>
        </p:spPr>
        <p:txBody>
          <a:bodyPr/>
          <a:lstStyle/>
          <a:p>
            <a:r>
              <a:rPr lang="en-US" dirty="0">
                <a:solidFill>
                  <a:schemeClr val="bg1"/>
                </a:solidFill>
              </a:rPr>
              <a:t>Sep</a:t>
            </a:r>
            <a:r>
              <a:rPr lang="en-US" dirty="0"/>
              <a:t>arations: Quits and Layoffs</a:t>
            </a:r>
          </a:p>
        </p:txBody>
      </p:sp>
      <p:sp>
        <p:nvSpPr>
          <p:cNvPr id="4" name="Slide Number Placeholder 3">
            <a:extLst>
              <a:ext uri="{FF2B5EF4-FFF2-40B4-BE49-F238E27FC236}">
                <a16:creationId xmlns:a16="http://schemas.microsoft.com/office/drawing/2014/main" id="{A899C2B9-8EFE-694F-A3CF-FC29FB1448A8}"/>
              </a:ext>
            </a:extLst>
          </p:cNvPr>
          <p:cNvSpPr>
            <a:spLocks noGrp="1"/>
          </p:cNvSpPr>
          <p:nvPr>
            <p:ph type="sldNum" sz="quarter" idx="12"/>
          </p:nvPr>
        </p:nvSpPr>
        <p:spPr/>
        <p:txBody>
          <a:bodyPr/>
          <a:lstStyle/>
          <a:p>
            <a:fld id="{D9F085D5-EC86-4F6A-B501-C1359CB39116}" type="slidenum">
              <a:rPr lang="en-GB" smtClean="0"/>
              <a:t>36</a:t>
            </a:fld>
            <a:endParaRPr lang="en-GB"/>
          </a:p>
        </p:txBody>
      </p:sp>
      <p:pic>
        <p:nvPicPr>
          <p:cNvPr id="8" name="Content Placeholder 7">
            <a:extLst>
              <a:ext uri="{FF2B5EF4-FFF2-40B4-BE49-F238E27FC236}">
                <a16:creationId xmlns:a16="http://schemas.microsoft.com/office/drawing/2014/main" id="{CC39DF65-7504-664B-AA6C-FC6FF704927C}"/>
              </a:ext>
            </a:extLst>
          </p:cNvPr>
          <p:cNvPicPr>
            <a:picLocks noGrp="1" noChangeAspect="1"/>
          </p:cNvPicPr>
          <p:nvPr>
            <p:ph idx="1"/>
          </p:nvPr>
        </p:nvPicPr>
        <p:blipFill>
          <a:blip r:embed="rId3" r:link="rId4"/>
          <a:srcRect/>
          <a:stretch>
            <a:fillRect/>
          </a:stretch>
        </p:blipFill>
        <p:spPr>
          <a:xfrm>
            <a:off x="1057883" y="1167319"/>
            <a:ext cx="10125812" cy="5062906"/>
          </a:xfrm>
        </p:spPr>
      </p:pic>
    </p:spTree>
    <p:extLst>
      <p:ext uri="{BB962C8B-B14F-4D97-AF65-F5344CB8AC3E}">
        <p14:creationId xmlns:p14="http://schemas.microsoft.com/office/powerpoint/2010/main" val="1007340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E66FE-9D58-4648-9F88-34936C0DCC6D}"/>
              </a:ext>
            </a:extLst>
          </p:cNvPr>
          <p:cNvSpPr>
            <a:spLocks noGrp="1"/>
          </p:cNvSpPr>
          <p:nvPr>
            <p:ph type="title"/>
          </p:nvPr>
        </p:nvSpPr>
        <p:spPr>
          <a:xfrm>
            <a:off x="733906" y="0"/>
            <a:ext cx="10515600" cy="1325563"/>
          </a:xfrm>
        </p:spPr>
        <p:txBody>
          <a:bodyPr>
            <a:normAutofit/>
          </a:bodyPr>
          <a:lstStyle/>
          <a:p>
            <a:r>
              <a:rPr lang="en-US" sz="3800" dirty="0">
                <a:solidFill>
                  <a:schemeClr val="bg1"/>
                </a:solidFill>
              </a:rPr>
              <a:t>Low</a:t>
            </a:r>
            <a:r>
              <a:rPr lang="en-US" sz="3800" dirty="0"/>
              <a:t> Wage Employment is Lagging</a:t>
            </a:r>
          </a:p>
        </p:txBody>
      </p:sp>
      <p:sp>
        <p:nvSpPr>
          <p:cNvPr id="4" name="Slide Number Placeholder 3">
            <a:extLst>
              <a:ext uri="{FF2B5EF4-FFF2-40B4-BE49-F238E27FC236}">
                <a16:creationId xmlns:a16="http://schemas.microsoft.com/office/drawing/2014/main" id="{A4E78E1A-A6FE-9749-9290-C57044BBEF13}"/>
              </a:ext>
            </a:extLst>
          </p:cNvPr>
          <p:cNvSpPr>
            <a:spLocks noGrp="1"/>
          </p:cNvSpPr>
          <p:nvPr>
            <p:ph type="sldNum" sz="quarter" idx="12"/>
          </p:nvPr>
        </p:nvSpPr>
        <p:spPr/>
        <p:txBody>
          <a:bodyPr/>
          <a:lstStyle/>
          <a:p>
            <a:fld id="{D9F085D5-EC86-4F6A-B501-C1359CB39116}" type="slidenum">
              <a:rPr lang="en-GB" smtClean="0"/>
              <a:t>37</a:t>
            </a:fld>
            <a:endParaRPr lang="en-GB"/>
          </a:p>
        </p:txBody>
      </p:sp>
      <p:pic>
        <p:nvPicPr>
          <p:cNvPr id="7" name="Picture 6">
            <a:extLst>
              <a:ext uri="{FF2B5EF4-FFF2-40B4-BE49-F238E27FC236}">
                <a16:creationId xmlns:a16="http://schemas.microsoft.com/office/drawing/2014/main" id="{4C020FA8-310A-264D-8A5D-220E9696655A}"/>
              </a:ext>
            </a:extLst>
          </p:cNvPr>
          <p:cNvPicPr>
            <a:picLocks noChangeAspect="1"/>
          </p:cNvPicPr>
          <p:nvPr/>
        </p:nvPicPr>
        <p:blipFill>
          <a:blip r:embed="rId2"/>
          <a:srcRect/>
          <a:stretch/>
        </p:blipFill>
        <p:spPr>
          <a:xfrm>
            <a:off x="1288085" y="1149982"/>
            <a:ext cx="9615830" cy="5029200"/>
          </a:xfrm>
          <a:prstGeom prst="rect">
            <a:avLst/>
          </a:prstGeom>
        </p:spPr>
      </p:pic>
      <p:sp>
        <p:nvSpPr>
          <p:cNvPr id="6" name="Rectangle 5">
            <a:extLst>
              <a:ext uri="{FF2B5EF4-FFF2-40B4-BE49-F238E27FC236}">
                <a16:creationId xmlns:a16="http://schemas.microsoft.com/office/drawing/2014/main" id="{A41CA1F2-3B1C-064A-9C60-2459692F2DEE}"/>
              </a:ext>
            </a:extLst>
          </p:cNvPr>
          <p:cNvSpPr/>
          <p:nvPr/>
        </p:nvSpPr>
        <p:spPr>
          <a:xfrm>
            <a:off x="9382812" y="959270"/>
            <a:ext cx="1600200" cy="569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C24B000-6153-666D-7A1C-95033FFA77BD}"/>
              </a:ext>
            </a:extLst>
          </p:cNvPr>
          <p:cNvSpPr txBox="1"/>
          <p:nvPr/>
        </p:nvSpPr>
        <p:spPr>
          <a:xfrm>
            <a:off x="9122229" y="6456851"/>
            <a:ext cx="2459071" cy="276999"/>
          </a:xfrm>
          <a:prstGeom prst="rect">
            <a:avLst/>
          </a:prstGeom>
          <a:noFill/>
        </p:spPr>
        <p:txBody>
          <a:bodyPr wrap="none" rtlCol="0">
            <a:spAutoFit/>
          </a:bodyPr>
          <a:lstStyle/>
          <a:p>
            <a:r>
              <a:rPr lang="en-US" sz="1200" dirty="0"/>
              <a:t>Source: https://</a:t>
            </a:r>
            <a:r>
              <a:rPr lang="en-US" sz="1200" dirty="0" err="1"/>
              <a:t>tracktherecovery.org</a:t>
            </a:r>
            <a:endParaRPr lang="en-US" sz="1200" dirty="0"/>
          </a:p>
        </p:txBody>
      </p:sp>
      <p:sp>
        <p:nvSpPr>
          <p:cNvPr id="8" name="Rectangle 7">
            <a:extLst>
              <a:ext uri="{FF2B5EF4-FFF2-40B4-BE49-F238E27FC236}">
                <a16:creationId xmlns:a16="http://schemas.microsoft.com/office/drawing/2014/main" id="{3644F823-7CD7-C84D-A0F2-22CF3C1C157A}"/>
              </a:ext>
            </a:extLst>
          </p:cNvPr>
          <p:cNvSpPr/>
          <p:nvPr/>
        </p:nvSpPr>
        <p:spPr>
          <a:xfrm>
            <a:off x="10449406" y="3909299"/>
            <a:ext cx="1600200" cy="569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302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83BA-D526-3243-9C0E-724681E8F03C}"/>
              </a:ext>
            </a:extLst>
          </p:cNvPr>
          <p:cNvSpPr>
            <a:spLocks noGrp="1"/>
          </p:cNvSpPr>
          <p:nvPr>
            <p:ph type="title"/>
          </p:nvPr>
        </p:nvSpPr>
        <p:spPr/>
        <p:txBody>
          <a:bodyPr/>
          <a:lstStyle/>
          <a:p>
            <a:r>
              <a:rPr lang="en-US" dirty="0">
                <a:solidFill>
                  <a:schemeClr val="bg1"/>
                </a:solidFill>
              </a:rPr>
              <a:t>Wa</a:t>
            </a:r>
            <a:r>
              <a:rPr lang="en-US" dirty="0"/>
              <a:t>ge Growth</a:t>
            </a:r>
          </a:p>
        </p:txBody>
      </p:sp>
      <p:sp>
        <p:nvSpPr>
          <p:cNvPr id="4" name="Slide Number Placeholder 3">
            <a:extLst>
              <a:ext uri="{FF2B5EF4-FFF2-40B4-BE49-F238E27FC236}">
                <a16:creationId xmlns:a16="http://schemas.microsoft.com/office/drawing/2014/main" id="{9806C26A-3917-884A-97AA-7A45ABE49712}"/>
              </a:ext>
            </a:extLst>
          </p:cNvPr>
          <p:cNvSpPr>
            <a:spLocks noGrp="1"/>
          </p:cNvSpPr>
          <p:nvPr>
            <p:ph type="sldNum" sz="quarter" idx="12"/>
          </p:nvPr>
        </p:nvSpPr>
        <p:spPr/>
        <p:txBody>
          <a:bodyPr/>
          <a:lstStyle/>
          <a:p>
            <a:fld id="{D9F085D5-EC86-4F6A-B501-C1359CB39116}" type="slidenum">
              <a:rPr lang="en-GB" smtClean="0"/>
              <a:t>38</a:t>
            </a:fld>
            <a:endParaRPr lang="en-GB"/>
          </a:p>
        </p:txBody>
      </p:sp>
      <p:pic>
        <p:nvPicPr>
          <p:cNvPr id="10" name="Content Placeholder 9">
            <a:extLst>
              <a:ext uri="{FF2B5EF4-FFF2-40B4-BE49-F238E27FC236}">
                <a16:creationId xmlns:a16="http://schemas.microsoft.com/office/drawing/2014/main" id="{1910E935-6DE2-3245-80FD-35A194C3C478}"/>
              </a:ext>
            </a:extLst>
          </p:cNvPr>
          <p:cNvPicPr>
            <a:picLocks noGrp="1" noChangeAspect="1"/>
          </p:cNvPicPr>
          <p:nvPr>
            <p:ph idx="1"/>
          </p:nvPr>
        </p:nvPicPr>
        <p:blipFill>
          <a:blip r:embed="rId3" r:link="rId4"/>
          <a:srcRect/>
          <a:stretch>
            <a:fillRect/>
          </a:stretch>
        </p:blipFill>
        <p:spPr>
          <a:xfrm>
            <a:off x="2116987" y="929372"/>
            <a:ext cx="7958026" cy="5300854"/>
          </a:xfrm>
        </p:spPr>
      </p:pic>
    </p:spTree>
    <p:extLst>
      <p:ext uri="{BB962C8B-B14F-4D97-AF65-F5344CB8AC3E}">
        <p14:creationId xmlns:p14="http://schemas.microsoft.com/office/powerpoint/2010/main" val="2439182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E1C6C-A1CC-A74A-B2AD-CFE3B6967685}"/>
              </a:ext>
            </a:extLst>
          </p:cNvPr>
          <p:cNvSpPr>
            <a:spLocks noGrp="1"/>
          </p:cNvSpPr>
          <p:nvPr>
            <p:ph type="title"/>
          </p:nvPr>
        </p:nvSpPr>
        <p:spPr>
          <a:xfrm>
            <a:off x="964323" y="21020"/>
            <a:ext cx="10515600" cy="1325563"/>
          </a:xfrm>
        </p:spPr>
        <p:txBody>
          <a:bodyPr/>
          <a:lstStyle/>
          <a:p>
            <a:r>
              <a:rPr lang="en-US" dirty="0">
                <a:solidFill>
                  <a:schemeClr val="bg1"/>
                </a:solidFill>
              </a:rPr>
              <a:t>Sti</a:t>
            </a:r>
            <a:r>
              <a:rPr lang="en-US" dirty="0"/>
              <a:t>mulus Payments Saved Low Wage Workers</a:t>
            </a:r>
          </a:p>
        </p:txBody>
      </p:sp>
      <p:sp>
        <p:nvSpPr>
          <p:cNvPr id="4" name="Slide Number Placeholder 3">
            <a:extLst>
              <a:ext uri="{FF2B5EF4-FFF2-40B4-BE49-F238E27FC236}">
                <a16:creationId xmlns:a16="http://schemas.microsoft.com/office/drawing/2014/main" id="{992DD662-3CBB-5A46-840B-058C8E44116A}"/>
              </a:ext>
            </a:extLst>
          </p:cNvPr>
          <p:cNvSpPr>
            <a:spLocks noGrp="1"/>
          </p:cNvSpPr>
          <p:nvPr>
            <p:ph type="sldNum" sz="quarter" idx="12"/>
          </p:nvPr>
        </p:nvSpPr>
        <p:spPr/>
        <p:txBody>
          <a:bodyPr/>
          <a:lstStyle/>
          <a:p>
            <a:fld id="{D9F085D5-EC86-4F6A-B501-C1359CB39116}" type="slidenum">
              <a:rPr lang="en-GB" smtClean="0"/>
              <a:t>39</a:t>
            </a:fld>
            <a:endParaRPr lang="en-GB"/>
          </a:p>
        </p:txBody>
      </p:sp>
      <p:pic>
        <p:nvPicPr>
          <p:cNvPr id="5" name="Picture 4">
            <a:extLst>
              <a:ext uri="{FF2B5EF4-FFF2-40B4-BE49-F238E27FC236}">
                <a16:creationId xmlns:a16="http://schemas.microsoft.com/office/drawing/2014/main" id="{EE786B90-1955-624B-8A06-7219511DB175}"/>
              </a:ext>
            </a:extLst>
          </p:cNvPr>
          <p:cNvPicPr>
            <a:picLocks noChangeAspect="1"/>
          </p:cNvPicPr>
          <p:nvPr/>
        </p:nvPicPr>
        <p:blipFill>
          <a:blip r:embed="rId2"/>
          <a:srcRect/>
          <a:stretch/>
        </p:blipFill>
        <p:spPr>
          <a:xfrm>
            <a:off x="1048914" y="1259663"/>
            <a:ext cx="10178763" cy="4970563"/>
          </a:xfrm>
          <a:prstGeom prst="rect">
            <a:avLst/>
          </a:prstGeom>
        </p:spPr>
      </p:pic>
      <p:sp>
        <p:nvSpPr>
          <p:cNvPr id="6" name="Rectangle 5">
            <a:extLst>
              <a:ext uri="{FF2B5EF4-FFF2-40B4-BE49-F238E27FC236}">
                <a16:creationId xmlns:a16="http://schemas.microsoft.com/office/drawing/2014/main" id="{240C518D-C527-AF4D-B61D-6206AD53B1C6}"/>
              </a:ext>
            </a:extLst>
          </p:cNvPr>
          <p:cNvSpPr/>
          <p:nvPr/>
        </p:nvSpPr>
        <p:spPr>
          <a:xfrm>
            <a:off x="9522372" y="1166648"/>
            <a:ext cx="1705305" cy="557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6812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of clarification in the chat.</a:t>
            </a:r>
          </a:p>
          <a:p>
            <a:pPr lvl="1"/>
            <a:r>
              <a:rPr lang="en-US" dirty="0"/>
              <a:t>I will try to handle them as they come up.</a:t>
            </a:r>
          </a:p>
          <a:p>
            <a:endParaRPr lang="en-US" dirty="0"/>
          </a:p>
          <a:p>
            <a:r>
              <a:rPr lang="en-US" dirty="0"/>
              <a:t>We will do a verbal Q&amp;A once the material has been presented.</a:t>
            </a:r>
          </a:p>
          <a:p>
            <a:pPr lvl="1"/>
            <a:r>
              <a:rPr lang="en-US" dirty="0"/>
              <a:t>We can also do 5 minutes of verbal Q&amp;A following the break.</a:t>
            </a:r>
          </a:p>
          <a:p>
            <a:endParaRPr lang="en-US" dirty="0"/>
          </a:p>
          <a:p>
            <a:r>
              <a:rPr lang="en-US" dirty="0"/>
              <a:t>Slides will be available from the NEED website soon. (https://needelegation.org/delivered_presentations.php)</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2947001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6BD7-73F1-C6CE-B8E5-CA64F48FC769}"/>
              </a:ext>
            </a:extLst>
          </p:cNvPr>
          <p:cNvSpPr>
            <a:spLocks noGrp="1"/>
          </p:cNvSpPr>
          <p:nvPr>
            <p:ph type="title"/>
          </p:nvPr>
        </p:nvSpPr>
        <p:spPr>
          <a:xfrm>
            <a:off x="780325" y="0"/>
            <a:ext cx="10515600" cy="1325563"/>
          </a:xfrm>
        </p:spPr>
        <p:txBody>
          <a:bodyPr/>
          <a:lstStyle/>
          <a:p>
            <a:r>
              <a:rPr lang="en-US" dirty="0">
                <a:solidFill>
                  <a:schemeClr val="bg1"/>
                </a:solidFill>
              </a:rPr>
              <a:t>Wh</a:t>
            </a:r>
            <a:r>
              <a:rPr lang="en-US" dirty="0"/>
              <a:t>ere Have All the Workers Gone?</a:t>
            </a:r>
          </a:p>
        </p:txBody>
      </p:sp>
      <p:pic>
        <p:nvPicPr>
          <p:cNvPr id="5" name="Content Placeholder 4">
            <a:extLst>
              <a:ext uri="{FF2B5EF4-FFF2-40B4-BE49-F238E27FC236}">
                <a16:creationId xmlns:a16="http://schemas.microsoft.com/office/drawing/2014/main" id="{97C43C12-E557-96C7-2A62-25D999166238}"/>
              </a:ext>
            </a:extLst>
          </p:cNvPr>
          <p:cNvPicPr>
            <a:picLocks noGrp="1" noChangeAspect="1"/>
          </p:cNvPicPr>
          <p:nvPr>
            <p:ph idx="1"/>
          </p:nvPr>
        </p:nvPicPr>
        <p:blipFill>
          <a:blip r:embed="rId2" r:link="rId3"/>
          <a:srcRect/>
          <a:stretch>
            <a:fillRect/>
          </a:stretch>
        </p:blipFill>
        <p:spPr>
          <a:xfrm>
            <a:off x="1017241" y="1151467"/>
            <a:ext cx="10157518" cy="5078759"/>
          </a:xfrm>
          <a:prstGeom prst="rect">
            <a:avLst/>
          </a:prstGeom>
        </p:spPr>
      </p:pic>
      <p:sp>
        <p:nvSpPr>
          <p:cNvPr id="4" name="Slide Number Placeholder 3">
            <a:extLst>
              <a:ext uri="{FF2B5EF4-FFF2-40B4-BE49-F238E27FC236}">
                <a16:creationId xmlns:a16="http://schemas.microsoft.com/office/drawing/2014/main" id="{B6362EF5-0D2B-EAB0-195D-2931FD4C52BF}"/>
              </a:ext>
            </a:extLst>
          </p:cNvPr>
          <p:cNvSpPr>
            <a:spLocks noGrp="1"/>
          </p:cNvSpPr>
          <p:nvPr>
            <p:ph type="sldNum" sz="quarter" idx="12"/>
          </p:nvPr>
        </p:nvSpPr>
        <p:spPr/>
        <p:txBody>
          <a:bodyPr/>
          <a:lstStyle/>
          <a:p>
            <a:fld id="{D9F085D5-EC86-4F6A-B501-C1359CB39116}" type="slidenum">
              <a:rPr lang="en-GB" smtClean="0"/>
              <a:t>40</a:t>
            </a:fld>
            <a:endParaRPr lang="en-GB"/>
          </a:p>
        </p:txBody>
      </p:sp>
      <p:sp>
        <p:nvSpPr>
          <p:cNvPr id="3" name="TextBox 2">
            <a:extLst>
              <a:ext uri="{FF2B5EF4-FFF2-40B4-BE49-F238E27FC236}">
                <a16:creationId xmlns:a16="http://schemas.microsoft.com/office/drawing/2014/main" id="{99F7C67E-C23B-1D4E-9301-814DEC80BD11}"/>
              </a:ext>
            </a:extLst>
          </p:cNvPr>
          <p:cNvSpPr txBox="1"/>
          <p:nvPr/>
        </p:nvSpPr>
        <p:spPr>
          <a:xfrm>
            <a:off x="7744177" y="3593228"/>
            <a:ext cx="3750194" cy="369332"/>
          </a:xfrm>
          <a:prstGeom prst="rect">
            <a:avLst/>
          </a:prstGeom>
          <a:solidFill>
            <a:schemeClr val="bg1"/>
          </a:solidFill>
          <a:ln>
            <a:solidFill>
              <a:schemeClr val="accent1"/>
            </a:solidFill>
          </a:ln>
        </p:spPr>
        <p:txBody>
          <a:bodyPr wrap="none" rtlCol="0">
            <a:spAutoFit/>
          </a:bodyPr>
          <a:lstStyle/>
          <a:p>
            <a:r>
              <a:rPr lang="en-US" dirty="0"/>
              <a:t>4.0 million below where we should be</a:t>
            </a:r>
          </a:p>
        </p:txBody>
      </p:sp>
    </p:spTree>
    <p:extLst>
      <p:ext uri="{BB962C8B-B14F-4D97-AF65-F5344CB8AC3E}">
        <p14:creationId xmlns:p14="http://schemas.microsoft.com/office/powerpoint/2010/main" val="84280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840AB-BEAF-CE19-2483-C8757A794A0D}"/>
              </a:ext>
            </a:extLst>
          </p:cNvPr>
          <p:cNvSpPr>
            <a:spLocks noGrp="1"/>
          </p:cNvSpPr>
          <p:nvPr>
            <p:ph type="title"/>
          </p:nvPr>
        </p:nvSpPr>
        <p:spPr>
          <a:xfrm>
            <a:off x="1007535" y="0"/>
            <a:ext cx="10515600" cy="1325563"/>
          </a:xfrm>
        </p:spPr>
        <p:txBody>
          <a:bodyPr/>
          <a:lstStyle/>
          <a:p>
            <a:r>
              <a:rPr lang="en-US" dirty="0">
                <a:solidFill>
                  <a:schemeClr val="bg1"/>
                </a:solidFill>
              </a:rPr>
              <a:t>So</a:t>
            </a:r>
            <a:r>
              <a:rPr lang="en-US" dirty="0"/>
              <a:t>me Explanations</a:t>
            </a:r>
          </a:p>
        </p:txBody>
      </p:sp>
      <p:sp>
        <p:nvSpPr>
          <p:cNvPr id="4" name="Slide Number Placeholder 3">
            <a:extLst>
              <a:ext uri="{FF2B5EF4-FFF2-40B4-BE49-F238E27FC236}">
                <a16:creationId xmlns:a16="http://schemas.microsoft.com/office/drawing/2014/main" id="{35B54EA5-33A5-82FA-5DAE-A4E3DA99EF60}"/>
              </a:ext>
            </a:extLst>
          </p:cNvPr>
          <p:cNvSpPr>
            <a:spLocks noGrp="1"/>
          </p:cNvSpPr>
          <p:nvPr>
            <p:ph type="sldNum" sz="quarter" idx="12"/>
          </p:nvPr>
        </p:nvSpPr>
        <p:spPr/>
        <p:txBody>
          <a:bodyPr/>
          <a:lstStyle/>
          <a:p>
            <a:fld id="{D9F085D5-EC86-4F6A-B501-C1359CB39116}" type="slidenum">
              <a:rPr lang="en-GB" smtClean="0"/>
              <a:t>41</a:t>
            </a:fld>
            <a:endParaRPr lang="en-GB"/>
          </a:p>
        </p:txBody>
      </p:sp>
      <p:pic>
        <p:nvPicPr>
          <p:cNvPr id="5" name="Picture 2">
            <a:extLst>
              <a:ext uri="{FF2B5EF4-FFF2-40B4-BE49-F238E27FC236}">
                <a16:creationId xmlns:a16="http://schemas.microsoft.com/office/drawing/2014/main" id="{54ECF4B6-2969-D4EB-869C-ACF883087E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9742" y="907429"/>
            <a:ext cx="8945857" cy="53227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63C81D-C977-F54D-9E6B-1165CA65648A}"/>
              </a:ext>
            </a:extLst>
          </p:cNvPr>
          <p:cNvSpPr txBox="1"/>
          <p:nvPr/>
        </p:nvSpPr>
        <p:spPr>
          <a:xfrm>
            <a:off x="4488060" y="4086892"/>
            <a:ext cx="3215880" cy="923330"/>
          </a:xfrm>
          <a:prstGeom prst="rect">
            <a:avLst/>
          </a:prstGeom>
          <a:solidFill>
            <a:schemeClr val="bg1"/>
          </a:solidFill>
        </p:spPr>
        <p:txBody>
          <a:bodyPr wrap="none" rtlCol="0">
            <a:spAutoFit/>
          </a:bodyPr>
          <a:lstStyle/>
          <a:p>
            <a:pPr algn="ctr"/>
            <a:r>
              <a:rPr lang="en-US" dirty="0"/>
              <a:t>500 Thousand: Long COVID Exits</a:t>
            </a:r>
          </a:p>
          <a:p>
            <a:pPr algn="ctr"/>
            <a:endParaRPr lang="en-US" dirty="0"/>
          </a:p>
          <a:p>
            <a:pPr algn="ctr"/>
            <a:r>
              <a:rPr lang="en-US" dirty="0"/>
              <a:t>1-2%: Long Social Distancing</a:t>
            </a:r>
          </a:p>
        </p:txBody>
      </p:sp>
    </p:spTree>
    <p:extLst>
      <p:ext uri="{BB962C8B-B14F-4D97-AF65-F5344CB8AC3E}">
        <p14:creationId xmlns:p14="http://schemas.microsoft.com/office/powerpoint/2010/main" val="110699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E175A-C6B5-3F4F-9BEE-5B147673EED8}"/>
              </a:ext>
            </a:extLst>
          </p:cNvPr>
          <p:cNvSpPr>
            <a:spLocks noGrp="1"/>
          </p:cNvSpPr>
          <p:nvPr>
            <p:ph type="title"/>
          </p:nvPr>
        </p:nvSpPr>
        <p:spPr>
          <a:xfrm>
            <a:off x="936174" y="0"/>
            <a:ext cx="10515600" cy="1325563"/>
          </a:xfrm>
        </p:spPr>
        <p:txBody>
          <a:bodyPr/>
          <a:lstStyle/>
          <a:p>
            <a:r>
              <a:rPr lang="en-US" dirty="0">
                <a:solidFill>
                  <a:schemeClr val="bg1"/>
                </a:solidFill>
              </a:rPr>
              <a:t>Ho</a:t>
            </a:r>
            <a:r>
              <a:rPr lang="en-US" dirty="0"/>
              <a:t>w Are Things Where You Are?</a:t>
            </a:r>
          </a:p>
        </p:txBody>
      </p:sp>
      <p:pic>
        <p:nvPicPr>
          <p:cNvPr id="7" name="Content Placeholder 6">
            <a:extLst>
              <a:ext uri="{FF2B5EF4-FFF2-40B4-BE49-F238E27FC236}">
                <a16:creationId xmlns:a16="http://schemas.microsoft.com/office/drawing/2014/main" id="{490FBDC9-5178-8348-A516-BBED0E307187}"/>
              </a:ext>
            </a:extLst>
          </p:cNvPr>
          <p:cNvPicPr>
            <a:picLocks noGrp="1" noChangeAspect="1"/>
          </p:cNvPicPr>
          <p:nvPr>
            <p:ph sz="half" idx="1"/>
          </p:nvPr>
        </p:nvPicPr>
        <p:blipFill>
          <a:blip r:embed="rId2" r:link="rId3"/>
          <a:srcRect/>
          <a:stretch>
            <a:fillRect/>
          </a:stretch>
        </p:blipFill>
        <p:spPr>
          <a:xfrm>
            <a:off x="257908" y="1456752"/>
            <a:ext cx="5761890" cy="4184230"/>
          </a:xfrm>
        </p:spPr>
      </p:pic>
      <p:pic>
        <p:nvPicPr>
          <p:cNvPr id="9" name="Content Placeholder 8">
            <a:extLst>
              <a:ext uri="{FF2B5EF4-FFF2-40B4-BE49-F238E27FC236}">
                <a16:creationId xmlns:a16="http://schemas.microsoft.com/office/drawing/2014/main" id="{BA5FD49C-5C2A-EC42-9281-D07B23F4ACB8}"/>
              </a:ext>
            </a:extLst>
          </p:cNvPr>
          <p:cNvPicPr>
            <a:picLocks noGrp="1" noChangeAspect="1"/>
          </p:cNvPicPr>
          <p:nvPr>
            <p:ph sz="half" idx="2"/>
          </p:nvPr>
        </p:nvPicPr>
        <p:blipFill>
          <a:blip r:embed="rId4" r:link="rId5"/>
          <a:srcRect/>
          <a:stretch>
            <a:fillRect/>
          </a:stretch>
        </p:blipFill>
        <p:spPr>
          <a:xfrm>
            <a:off x="6172200" y="1456752"/>
            <a:ext cx="5761890" cy="4184230"/>
          </a:xfrm>
        </p:spPr>
      </p:pic>
      <p:sp>
        <p:nvSpPr>
          <p:cNvPr id="5" name="Slide Number Placeholder 4">
            <a:extLst>
              <a:ext uri="{FF2B5EF4-FFF2-40B4-BE49-F238E27FC236}">
                <a16:creationId xmlns:a16="http://schemas.microsoft.com/office/drawing/2014/main" id="{48D38573-FB5D-A64C-9FED-EE7FAF6901C9}"/>
              </a:ext>
            </a:extLst>
          </p:cNvPr>
          <p:cNvSpPr>
            <a:spLocks noGrp="1"/>
          </p:cNvSpPr>
          <p:nvPr>
            <p:ph type="sldNum" sz="quarter" idx="12"/>
          </p:nvPr>
        </p:nvSpPr>
        <p:spPr/>
        <p:txBody>
          <a:bodyPr/>
          <a:lstStyle/>
          <a:p>
            <a:fld id="{D9F085D5-EC86-4F6A-B501-C1359CB39116}" type="slidenum">
              <a:rPr lang="en-GB" smtClean="0"/>
              <a:t>42</a:t>
            </a:fld>
            <a:endParaRPr lang="en-GB"/>
          </a:p>
        </p:txBody>
      </p:sp>
      <p:sp>
        <p:nvSpPr>
          <p:cNvPr id="6" name="Rectangle 5">
            <a:extLst>
              <a:ext uri="{FF2B5EF4-FFF2-40B4-BE49-F238E27FC236}">
                <a16:creationId xmlns:a16="http://schemas.microsoft.com/office/drawing/2014/main" id="{880DFD9C-CBCB-E74F-A542-6DDD1E960B2B}"/>
              </a:ext>
            </a:extLst>
          </p:cNvPr>
          <p:cNvSpPr/>
          <p:nvPr/>
        </p:nvSpPr>
        <p:spPr>
          <a:xfrm>
            <a:off x="4583309" y="1545479"/>
            <a:ext cx="1088286" cy="29256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9EEF576-3DA8-0C4C-A20F-D4109AE9C512}"/>
              </a:ext>
            </a:extLst>
          </p:cNvPr>
          <p:cNvSpPr/>
          <p:nvPr/>
        </p:nvSpPr>
        <p:spPr>
          <a:xfrm>
            <a:off x="10465177" y="1543152"/>
            <a:ext cx="1088286" cy="29256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4CAD168-EE0E-6D40-9A87-A9584612E5BE}"/>
              </a:ext>
            </a:extLst>
          </p:cNvPr>
          <p:cNvSpPr/>
          <p:nvPr/>
        </p:nvSpPr>
        <p:spPr>
          <a:xfrm>
            <a:off x="3659263" y="4406355"/>
            <a:ext cx="530772" cy="292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B653A70-7D21-9F48-80E0-1CCE48970B1F}"/>
              </a:ext>
            </a:extLst>
          </p:cNvPr>
          <p:cNvSpPr/>
          <p:nvPr/>
        </p:nvSpPr>
        <p:spPr>
          <a:xfrm>
            <a:off x="9575856" y="4394383"/>
            <a:ext cx="530772" cy="292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6771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E175A-C6B5-3F4F-9BEE-5B147673EED8}"/>
              </a:ext>
            </a:extLst>
          </p:cNvPr>
          <p:cNvSpPr>
            <a:spLocks noGrp="1"/>
          </p:cNvSpPr>
          <p:nvPr>
            <p:ph type="title"/>
          </p:nvPr>
        </p:nvSpPr>
        <p:spPr>
          <a:xfrm>
            <a:off x="936174" y="0"/>
            <a:ext cx="10515600" cy="1325563"/>
          </a:xfrm>
        </p:spPr>
        <p:txBody>
          <a:bodyPr/>
          <a:lstStyle/>
          <a:p>
            <a:r>
              <a:rPr lang="en-US" dirty="0">
                <a:solidFill>
                  <a:schemeClr val="bg1"/>
                </a:solidFill>
              </a:rPr>
              <a:t>Ho</a:t>
            </a:r>
            <a:r>
              <a:rPr lang="en-US" dirty="0"/>
              <a:t>w Are Things Where You Are?</a:t>
            </a:r>
          </a:p>
        </p:txBody>
      </p:sp>
      <p:pic>
        <p:nvPicPr>
          <p:cNvPr id="7" name="Content Placeholder 6">
            <a:extLst>
              <a:ext uri="{FF2B5EF4-FFF2-40B4-BE49-F238E27FC236}">
                <a16:creationId xmlns:a16="http://schemas.microsoft.com/office/drawing/2014/main" id="{490FBDC9-5178-8348-A516-BBED0E307187}"/>
              </a:ext>
            </a:extLst>
          </p:cNvPr>
          <p:cNvPicPr>
            <a:picLocks noGrp="1" noChangeAspect="1"/>
          </p:cNvPicPr>
          <p:nvPr>
            <p:ph sz="half" idx="1"/>
          </p:nvPr>
        </p:nvPicPr>
        <p:blipFill>
          <a:blip r:embed="rId2"/>
          <a:srcRect/>
          <a:stretch/>
        </p:blipFill>
        <p:spPr>
          <a:xfrm>
            <a:off x="257908" y="1456752"/>
            <a:ext cx="5761890" cy="4184229"/>
          </a:xfrm>
        </p:spPr>
      </p:pic>
      <p:pic>
        <p:nvPicPr>
          <p:cNvPr id="9" name="Content Placeholder 8">
            <a:extLst>
              <a:ext uri="{FF2B5EF4-FFF2-40B4-BE49-F238E27FC236}">
                <a16:creationId xmlns:a16="http://schemas.microsoft.com/office/drawing/2014/main" id="{BA5FD49C-5C2A-EC42-9281-D07B23F4ACB8}"/>
              </a:ext>
            </a:extLst>
          </p:cNvPr>
          <p:cNvPicPr>
            <a:picLocks noGrp="1" noChangeAspect="1"/>
          </p:cNvPicPr>
          <p:nvPr>
            <p:ph sz="half" idx="2"/>
          </p:nvPr>
        </p:nvPicPr>
        <p:blipFill>
          <a:blip r:embed="rId3"/>
          <a:srcRect/>
          <a:stretch/>
        </p:blipFill>
        <p:spPr>
          <a:xfrm>
            <a:off x="6172200" y="1456752"/>
            <a:ext cx="5761890" cy="4184229"/>
          </a:xfrm>
        </p:spPr>
      </p:pic>
      <p:sp>
        <p:nvSpPr>
          <p:cNvPr id="5" name="Slide Number Placeholder 4">
            <a:extLst>
              <a:ext uri="{FF2B5EF4-FFF2-40B4-BE49-F238E27FC236}">
                <a16:creationId xmlns:a16="http://schemas.microsoft.com/office/drawing/2014/main" id="{48D38573-FB5D-A64C-9FED-EE7FAF6901C9}"/>
              </a:ext>
            </a:extLst>
          </p:cNvPr>
          <p:cNvSpPr>
            <a:spLocks noGrp="1"/>
          </p:cNvSpPr>
          <p:nvPr>
            <p:ph type="sldNum" sz="quarter" idx="12"/>
          </p:nvPr>
        </p:nvSpPr>
        <p:spPr/>
        <p:txBody>
          <a:bodyPr/>
          <a:lstStyle/>
          <a:p>
            <a:fld id="{D9F085D5-EC86-4F6A-B501-C1359CB39116}" type="slidenum">
              <a:rPr lang="en-GB" smtClean="0"/>
              <a:t>43</a:t>
            </a:fld>
            <a:endParaRPr lang="en-GB"/>
          </a:p>
        </p:txBody>
      </p:sp>
    </p:spTree>
    <p:extLst>
      <p:ext uri="{BB962C8B-B14F-4D97-AF65-F5344CB8AC3E}">
        <p14:creationId xmlns:p14="http://schemas.microsoft.com/office/powerpoint/2010/main" val="17287957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4BA2-C159-2048-8B33-2FBFC767B2A6}"/>
              </a:ext>
            </a:extLst>
          </p:cNvPr>
          <p:cNvSpPr>
            <a:spLocks noGrp="1"/>
          </p:cNvSpPr>
          <p:nvPr>
            <p:ph type="title"/>
          </p:nvPr>
        </p:nvSpPr>
        <p:spPr/>
        <p:txBody>
          <a:bodyPr/>
          <a:lstStyle/>
          <a:p>
            <a:r>
              <a:rPr lang="en-US"/>
              <a:t>Inflation</a:t>
            </a:r>
            <a:endParaRPr lang="en-US" dirty="0"/>
          </a:p>
        </p:txBody>
      </p:sp>
      <p:sp>
        <p:nvSpPr>
          <p:cNvPr id="3" name="Text Placeholder 2">
            <a:extLst>
              <a:ext uri="{FF2B5EF4-FFF2-40B4-BE49-F238E27FC236}">
                <a16:creationId xmlns:a16="http://schemas.microsoft.com/office/drawing/2014/main" id="{620DDC87-713F-0F49-B31E-73F6DDC5B9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587431-2867-EB4C-9155-DDF694B341D4}"/>
              </a:ext>
            </a:extLst>
          </p:cNvPr>
          <p:cNvSpPr>
            <a:spLocks noGrp="1"/>
          </p:cNvSpPr>
          <p:nvPr>
            <p:ph type="sldNum" sz="quarter" idx="12"/>
          </p:nvPr>
        </p:nvSpPr>
        <p:spPr/>
        <p:txBody>
          <a:bodyPr/>
          <a:lstStyle/>
          <a:p>
            <a:fld id="{D9F085D5-EC86-4F6A-B501-C1359CB39116}" type="slidenum">
              <a:rPr lang="en-GB" smtClean="0"/>
              <a:t>44</a:t>
            </a:fld>
            <a:endParaRPr lang="en-GB"/>
          </a:p>
        </p:txBody>
      </p:sp>
    </p:spTree>
    <p:extLst>
      <p:ext uri="{BB962C8B-B14F-4D97-AF65-F5344CB8AC3E}">
        <p14:creationId xmlns:p14="http://schemas.microsoft.com/office/powerpoint/2010/main" val="36279091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D9B3A-B559-2F4D-9E1B-509ED8F612A5}"/>
              </a:ext>
            </a:extLst>
          </p:cNvPr>
          <p:cNvSpPr>
            <a:spLocks noGrp="1"/>
          </p:cNvSpPr>
          <p:nvPr>
            <p:ph type="title"/>
          </p:nvPr>
        </p:nvSpPr>
        <p:spPr>
          <a:xfrm>
            <a:off x="836430" y="21020"/>
            <a:ext cx="10515600" cy="1325563"/>
          </a:xfrm>
        </p:spPr>
        <p:txBody>
          <a:bodyPr/>
          <a:lstStyle/>
          <a:p>
            <a:r>
              <a:rPr lang="en-US" dirty="0">
                <a:solidFill>
                  <a:schemeClr val="bg1"/>
                </a:solidFill>
              </a:rPr>
              <a:t>Infl</a:t>
            </a:r>
            <a:r>
              <a:rPr lang="en-US" dirty="0"/>
              <a:t>ation: Latest Figures</a:t>
            </a:r>
          </a:p>
        </p:txBody>
      </p:sp>
      <p:sp>
        <p:nvSpPr>
          <p:cNvPr id="4" name="Slide Number Placeholder 3">
            <a:extLst>
              <a:ext uri="{FF2B5EF4-FFF2-40B4-BE49-F238E27FC236}">
                <a16:creationId xmlns:a16="http://schemas.microsoft.com/office/drawing/2014/main" id="{E00E4FE7-BBF4-1741-A1B3-04ABBA730548}"/>
              </a:ext>
            </a:extLst>
          </p:cNvPr>
          <p:cNvSpPr>
            <a:spLocks noGrp="1"/>
          </p:cNvSpPr>
          <p:nvPr>
            <p:ph type="sldNum" sz="quarter" idx="12"/>
          </p:nvPr>
        </p:nvSpPr>
        <p:spPr/>
        <p:txBody>
          <a:bodyPr/>
          <a:lstStyle/>
          <a:p>
            <a:fld id="{D9F085D5-EC86-4F6A-B501-C1359CB39116}" type="slidenum">
              <a:rPr lang="en-GB" smtClean="0"/>
              <a:t>45</a:t>
            </a:fld>
            <a:endParaRPr lang="en-GB"/>
          </a:p>
        </p:txBody>
      </p:sp>
      <p:sp>
        <p:nvSpPr>
          <p:cNvPr id="3" name="TextBox 2">
            <a:extLst>
              <a:ext uri="{FF2B5EF4-FFF2-40B4-BE49-F238E27FC236}">
                <a16:creationId xmlns:a16="http://schemas.microsoft.com/office/drawing/2014/main" id="{4675D965-38A0-CE42-91CF-4EBB17D62A03}"/>
              </a:ext>
            </a:extLst>
          </p:cNvPr>
          <p:cNvSpPr txBox="1"/>
          <p:nvPr/>
        </p:nvSpPr>
        <p:spPr>
          <a:xfrm>
            <a:off x="10070170" y="6456851"/>
            <a:ext cx="1542089" cy="276999"/>
          </a:xfrm>
          <a:prstGeom prst="rect">
            <a:avLst/>
          </a:prstGeom>
          <a:noFill/>
        </p:spPr>
        <p:txBody>
          <a:bodyPr wrap="none" rtlCol="0">
            <a:spAutoFit/>
          </a:bodyPr>
          <a:lstStyle/>
          <a:p>
            <a:r>
              <a:rPr lang="en-US" sz="1200" dirty="0"/>
              <a:t>Source: </a:t>
            </a:r>
            <a:r>
              <a:rPr lang="en-US" sz="1200" dirty="0" err="1"/>
              <a:t>NYTimes.com</a:t>
            </a:r>
            <a:endParaRPr lang="en-US" sz="1200" dirty="0"/>
          </a:p>
        </p:txBody>
      </p:sp>
      <p:pic>
        <p:nvPicPr>
          <p:cNvPr id="6" name="Picture 5" descr="Graphical user interface, chart, line chart&#10;&#10;Description automatically generated">
            <a:extLst>
              <a:ext uri="{FF2B5EF4-FFF2-40B4-BE49-F238E27FC236}">
                <a16:creationId xmlns:a16="http://schemas.microsoft.com/office/drawing/2014/main" id="{21412D10-D4BF-214A-863E-4B5F7CA4806C}"/>
              </a:ext>
            </a:extLst>
          </p:cNvPr>
          <p:cNvPicPr>
            <a:picLocks noChangeAspect="1"/>
          </p:cNvPicPr>
          <p:nvPr/>
        </p:nvPicPr>
        <p:blipFill>
          <a:blip r:embed="rId2"/>
          <a:stretch>
            <a:fillRect/>
          </a:stretch>
        </p:blipFill>
        <p:spPr>
          <a:xfrm>
            <a:off x="927100" y="1187450"/>
            <a:ext cx="10337800" cy="4483100"/>
          </a:xfrm>
          <a:prstGeom prst="rect">
            <a:avLst/>
          </a:prstGeom>
        </p:spPr>
      </p:pic>
    </p:spTree>
    <p:extLst>
      <p:ext uri="{BB962C8B-B14F-4D97-AF65-F5344CB8AC3E}">
        <p14:creationId xmlns:p14="http://schemas.microsoft.com/office/powerpoint/2010/main" val="536011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1AEF8B8D-0977-284C-BB9C-730B93C25C30}"/>
              </a:ext>
            </a:extLst>
          </p:cNvPr>
          <p:cNvPicPr>
            <a:picLocks noGrp="1" noChangeAspect="1"/>
          </p:cNvPicPr>
          <p:nvPr>
            <p:ph idx="1"/>
          </p:nvPr>
        </p:nvPicPr>
        <p:blipFill>
          <a:blip r:embed="rId2"/>
          <a:srcRect/>
          <a:stretch/>
        </p:blipFill>
        <p:spPr>
          <a:xfrm>
            <a:off x="4086935" y="203165"/>
            <a:ext cx="6785955" cy="6392186"/>
          </a:xfrm>
        </p:spPr>
      </p:pic>
      <p:sp>
        <p:nvSpPr>
          <p:cNvPr id="2" name="Title 1">
            <a:extLst>
              <a:ext uri="{FF2B5EF4-FFF2-40B4-BE49-F238E27FC236}">
                <a16:creationId xmlns:a16="http://schemas.microsoft.com/office/drawing/2014/main" id="{51052685-0CC0-4C48-9C48-085BE27C9709}"/>
              </a:ext>
            </a:extLst>
          </p:cNvPr>
          <p:cNvSpPr>
            <a:spLocks noGrp="1"/>
          </p:cNvSpPr>
          <p:nvPr>
            <p:ph type="title"/>
          </p:nvPr>
        </p:nvSpPr>
        <p:spPr>
          <a:xfrm>
            <a:off x="806668" y="0"/>
            <a:ext cx="10515600" cy="1325563"/>
          </a:xfrm>
        </p:spPr>
        <p:txBody>
          <a:bodyPr/>
          <a:lstStyle/>
          <a:p>
            <a:r>
              <a:rPr lang="en-US" dirty="0">
                <a:solidFill>
                  <a:schemeClr val="bg1"/>
                </a:solidFill>
              </a:rPr>
              <a:t>Wh</a:t>
            </a:r>
            <a:r>
              <a:rPr lang="en-US" dirty="0"/>
              <a:t>ich Prices?</a:t>
            </a:r>
          </a:p>
        </p:txBody>
      </p:sp>
      <p:sp>
        <p:nvSpPr>
          <p:cNvPr id="4" name="Slide Number Placeholder 3">
            <a:extLst>
              <a:ext uri="{FF2B5EF4-FFF2-40B4-BE49-F238E27FC236}">
                <a16:creationId xmlns:a16="http://schemas.microsoft.com/office/drawing/2014/main" id="{4CFC5975-D3B9-E94E-9A11-2367478C066F}"/>
              </a:ext>
            </a:extLst>
          </p:cNvPr>
          <p:cNvSpPr>
            <a:spLocks noGrp="1"/>
          </p:cNvSpPr>
          <p:nvPr>
            <p:ph type="sldNum" sz="quarter" idx="12"/>
          </p:nvPr>
        </p:nvSpPr>
        <p:spPr/>
        <p:txBody>
          <a:bodyPr/>
          <a:lstStyle/>
          <a:p>
            <a:fld id="{D9F085D5-EC86-4F6A-B501-C1359CB39116}" type="slidenum">
              <a:rPr lang="en-GB" smtClean="0"/>
              <a:t>46</a:t>
            </a:fld>
            <a:endParaRPr lang="en-GB"/>
          </a:p>
        </p:txBody>
      </p:sp>
      <p:sp>
        <p:nvSpPr>
          <p:cNvPr id="3" name="TextBox 2">
            <a:extLst>
              <a:ext uri="{FF2B5EF4-FFF2-40B4-BE49-F238E27FC236}">
                <a16:creationId xmlns:a16="http://schemas.microsoft.com/office/drawing/2014/main" id="{6F8CF491-1994-6B48-90F7-63B2AD401FC8}"/>
              </a:ext>
            </a:extLst>
          </p:cNvPr>
          <p:cNvSpPr txBox="1"/>
          <p:nvPr/>
        </p:nvSpPr>
        <p:spPr>
          <a:xfrm>
            <a:off x="576759" y="2483129"/>
            <a:ext cx="1484702" cy="1477328"/>
          </a:xfrm>
          <a:prstGeom prst="rect">
            <a:avLst/>
          </a:prstGeom>
          <a:noFill/>
        </p:spPr>
        <p:txBody>
          <a:bodyPr wrap="none" rtlCol="0">
            <a:spAutoFit/>
          </a:bodyPr>
          <a:lstStyle/>
          <a:p>
            <a:r>
              <a:rPr lang="en-US" dirty="0"/>
              <a:t>Sep-Oct: +0.4</a:t>
            </a:r>
          </a:p>
          <a:p>
            <a:endParaRPr lang="en-US" dirty="0"/>
          </a:p>
          <a:p>
            <a:r>
              <a:rPr lang="en-US" dirty="0"/>
              <a:t>Aug-Sep: +0.4</a:t>
            </a:r>
          </a:p>
          <a:p>
            <a:r>
              <a:rPr lang="en-US" dirty="0"/>
              <a:t>July-Aug:  0</a:t>
            </a:r>
          </a:p>
          <a:p>
            <a:r>
              <a:rPr lang="en-US" dirty="0"/>
              <a:t>June-July: 0</a:t>
            </a:r>
          </a:p>
        </p:txBody>
      </p:sp>
      <p:sp>
        <p:nvSpPr>
          <p:cNvPr id="5" name="Rectangle 4">
            <a:extLst>
              <a:ext uri="{FF2B5EF4-FFF2-40B4-BE49-F238E27FC236}">
                <a16:creationId xmlns:a16="http://schemas.microsoft.com/office/drawing/2014/main" id="{0DB4382D-EF20-194F-B627-2C81769ADD66}"/>
              </a:ext>
            </a:extLst>
          </p:cNvPr>
          <p:cNvSpPr/>
          <p:nvPr/>
        </p:nvSpPr>
        <p:spPr>
          <a:xfrm>
            <a:off x="5116010" y="203165"/>
            <a:ext cx="5756880" cy="5839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5102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72846-314F-1D42-B60C-B0A7A05E4EDF}"/>
              </a:ext>
            </a:extLst>
          </p:cNvPr>
          <p:cNvSpPr>
            <a:spLocks noGrp="1"/>
          </p:cNvSpPr>
          <p:nvPr>
            <p:ph type="title"/>
          </p:nvPr>
        </p:nvSpPr>
        <p:spPr>
          <a:xfrm>
            <a:off x="1011624" y="0"/>
            <a:ext cx="10515600" cy="1325563"/>
          </a:xfrm>
        </p:spPr>
        <p:txBody>
          <a:bodyPr/>
          <a:lstStyle/>
          <a:p>
            <a:r>
              <a:rPr lang="en-US" dirty="0">
                <a:solidFill>
                  <a:schemeClr val="bg1"/>
                </a:solidFill>
              </a:rPr>
              <a:t>Su</a:t>
            </a:r>
            <a:r>
              <a:rPr lang="en-US" dirty="0"/>
              <a:t>mming Up The US Economy</a:t>
            </a:r>
          </a:p>
        </p:txBody>
      </p:sp>
      <p:sp>
        <p:nvSpPr>
          <p:cNvPr id="4" name="Slide Number Placeholder 3">
            <a:extLst>
              <a:ext uri="{FF2B5EF4-FFF2-40B4-BE49-F238E27FC236}">
                <a16:creationId xmlns:a16="http://schemas.microsoft.com/office/drawing/2014/main" id="{47619C3D-3B56-CE48-A82B-6BB9D19DFFD9}"/>
              </a:ext>
            </a:extLst>
          </p:cNvPr>
          <p:cNvSpPr>
            <a:spLocks noGrp="1"/>
          </p:cNvSpPr>
          <p:nvPr>
            <p:ph type="sldNum" sz="quarter" idx="12"/>
          </p:nvPr>
        </p:nvSpPr>
        <p:spPr/>
        <p:txBody>
          <a:bodyPr/>
          <a:lstStyle/>
          <a:p>
            <a:fld id="{D9F085D5-EC86-4F6A-B501-C1359CB39116}" type="slidenum">
              <a:rPr lang="en-GB" smtClean="0"/>
              <a:t>47</a:t>
            </a:fld>
            <a:endParaRPr lang="en-GB"/>
          </a:p>
        </p:txBody>
      </p:sp>
      <p:pic>
        <p:nvPicPr>
          <p:cNvPr id="5" name="Picture 4">
            <a:extLst>
              <a:ext uri="{FF2B5EF4-FFF2-40B4-BE49-F238E27FC236}">
                <a16:creationId xmlns:a16="http://schemas.microsoft.com/office/drawing/2014/main" id="{2745DFFD-F62E-FB43-8A82-259B57B68059}"/>
              </a:ext>
            </a:extLst>
          </p:cNvPr>
          <p:cNvPicPr>
            <a:picLocks noChangeAspect="1"/>
          </p:cNvPicPr>
          <p:nvPr/>
        </p:nvPicPr>
        <p:blipFill>
          <a:blip r:embed="rId2"/>
          <a:stretch>
            <a:fillRect/>
          </a:stretch>
        </p:blipFill>
        <p:spPr>
          <a:xfrm>
            <a:off x="3168869" y="950908"/>
            <a:ext cx="7062952" cy="5505943"/>
          </a:xfrm>
          <a:prstGeom prst="rect">
            <a:avLst/>
          </a:prstGeom>
        </p:spPr>
      </p:pic>
      <p:sp>
        <p:nvSpPr>
          <p:cNvPr id="6" name="TextBox 5">
            <a:extLst>
              <a:ext uri="{FF2B5EF4-FFF2-40B4-BE49-F238E27FC236}">
                <a16:creationId xmlns:a16="http://schemas.microsoft.com/office/drawing/2014/main" id="{34865127-C0C7-3846-8332-8295CF6CAC17}"/>
              </a:ext>
            </a:extLst>
          </p:cNvPr>
          <p:cNvSpPr txBox="1"/>
          <p:nvPr/>
        </p:nvSpPr>
        <p:spPr>
          <a:xfrm>
            <a:off x="10070170" y="6456851"/>
            <a:ext cx="1542089" cy="276999"/>
          </a:xfrm>
          <a:prstGeom prst="rect">
            <a:avLst/>
          </a:prstGeom>
          <a:noFill/>
        </p:spPr>
        <p:txBody>
          <a:bodyPr wrap="none" rtlCol="0">
            <a:spAutoFit/>
          </a:bodyPr>
          <a:lstStyle/>
          <a:p>
            <a:r>
              <a:rPr lang="en-US" sz="1200" dirty="0"/>
              <a:t>Source: </a:t>
            </a:r>
            <a:r>
              <a:rPr lang="en-US" sz="1200" dirty="0" err="1"/>
              <a:t>NYTimes.com</a:t>
            </a:r>
            <a:endParaRPr lang="en-US" sz="1200" dirty="0"/>
          </a:p>
        </p:txBody>
      </p:sp>
    </p:spTree>
    <p:extLst>
      <p:ext uri="{BB962C8B-B14F-4D97-AF65-F5344CB8AC3E}">
        <p14:creationId xmlns:p14="http://schemas.microsoft.com/office/powerpoint/2010/main" val="5512925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14697-759D-3267-96E2-1EE9F2FBF14C}"/>
              </a:ext>
            </a:extLst>
          </p:cNvPr>
          <p:cNvSpPr>
            <a:spLocks noGrp="1"/>
          </p:cNvSpPr>
          <p:nvPr>
            <p:ph type="title"/>
          </p:nvPr>
        </p:nvSpPr>
        <p:spPr/>
        <p:txBody>
          <a:bodyPr/>
          <a:lstStyle/>
          <a:p>
            <a:r>
              <a:rPr lang="en-US" dirty="0"/>
              <a:t>Global Evidence</a:t>
            </a:r>
          </a:p>
        </p:txBody>
      </p:sp>
      <p:sp>
        <p:nvSpPr>
          <p:cNvPr id="3" name="Text Placeholder 2">
            <a:extLst>
              <a:ext uri="{FF2B5EF4-FFF2-40B4-BE49-F238E27FC236}">
                <a16:creationId xmlns:a16="http://schemas.microsoft.com/office/drawing/2014/main" id="{C57628F7-B737-ADB2-6949-03AA359195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D38138-4679-E118-48A4-398F85096819}"/>
              </a:ext>
            </a:extLst>
          </p:cNvPr>
          <p:cNvSpPr>
            <a:spLocks noGrp="1"/>
          </p:cNvSpPr>
          <p:nvPr>
            <p:ph type="sldNum" sz="quarter" idx="12"/>
          </p:nvPr>
        </p:nvSpPr>
        <p:spPr/>
        <p:txBody>
          <a:bodyPr/>
          <a:lstStyle/>
          <a:p>
            <a:fld id="{D9F085D5-EC86-4F6A-B501-C1359CB39116}" type="slidenum">
              <a:rPr lang="en-GB" smtClean="0"/>
              <a:t>48</a:t>
            </a:fld>
            <a:endParaRPr lang="en-GB"/>
          </a:p>
        </p:txBody>
      </p:sp>
    </p:spTree>
    <p:extLst>
      <p:ext uri="{BB962C8B-B14F-4D97-AF65-F5344CB8AC3E}">
        <p14:creationId xmlns:p14="http://schemas.microsoft.com/office/powerpoint/2010/main" val="31625732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9A91-17AA-A774-1F45-856391680D51}"/>
              </a:ext>
            </a:extLst>
          </p:cNvPr>
          <p:cNvSpPr>
            <a:spLocks noGrp="1"/>
          </p:cNvSpPr>
          <p:nvPr>
            <p:ph type="title"/>
          </p:nvPr>
        </p:nvSpPr>
        <p:spPr>
          <a:xfrm>
            <a:off x="827690" y="0"/>
            <a:ext cx="10515600" cy="1325563"/>
          </a:xfrm>
        </p:spPr>
        <p:txBody>
          <a:bodyPr/>
          <a:lstStyle/>
          <a:p>
            <a:r>
              <a:rPr lang="en-US" dirty="0">
                <a:solidFill>
                  <a:schemeClr val="bg1"/>
                </a:solidFill>
              </a:rPr>
              <a:t>Infl</a:t>
            </a:r>
            <a:r>
              <a:rPr lang="en-US" dirty="0"/>
              <a:t>ation: Not just a US Problem</a:t>
            </a:r>
          </a:p>
        </p:txBody>
      </p:sp>
      <p:pic>
        <p:nvPicPr>
          <p:cNvPr id="6" name="Content Placeholder 5" descr="A red and white map&#10;&#10;Description automatically generated with low confidence">
            <a:extLst>
              <a:ext uri="{FF2B5EF4-FFF2-40B4-BE49-F238E27FC236}">
                <a16:creationId xmlns:a16="http://schemas.microsoft.com/office/drawing/2014/main" id="{66ED2581-8576-1498-31F8-06DB47304E12}"/>
              </a:ext>
            </a:extLst>
          </p:cNvPr>
          <p:cNvPicPr>
            <a:picLocks noGrp="1" noChangeAspect="1"/>
          </p:cNvPicPr>
          <p:nvPr>
            <p:ph idx="1"/>
          </p:nvPr>
        </p:nvPicPr>
        <p:blipFill>
          <a:blip r:embed="rId2"/>
          <a:stretch>
            <a:fillRect/>
          </a:stretch>
        </p:blipFill>
        <p:spPr>
          <a:xfrm>
            <a:off x="1912073" y="987915"/>
            <a:ext cx="8367853" cy="5242311"/>
          </a:xfrm>
        </p:spPr>
      </p:pic>
      <p:sp>
        <p:nvSpPr>
          <p:cNvPr id="4" name="Slide Number Placeholder 3">
            <a:extLst>
              <a:ext uri="{FF2B5EF4-FFF2-40B4-BE49-F238E27FC236}">
                <a16:creationId xmlns:a16="http://schemas.microsoft.com/office/drawing/2014/main" id="{1628120A-AAA5-00FA-47FC-A9D6CAF3F9E4}"/>
              </a:ext>
            </a:extLst>
          </p:cNvPr>
          <p:cNvSpPr>
            <a:spLocks noGrp="1"/>
          </p:cNvSpPr>
          <p:nvPr>
            <p:ph type="sldNum" sz="quarter" idx="12"/>
          </p:nvPr>
        </p:nvSpPr>
        <p:spPr/>
        <p:txBody>
          <a:bodyPr/>
          <a:lstStyle/>
          <a:p>
            <a:fld id="{D9F085D5-EC86-4F6A-B501-C1359CB39116}" type="slidenum">
              <a:rPr lang="en-GB" smtClean="0"/>
              <a:t>49</a:t>
            </a:fld>
            <a:endParaRPr lang="en-GB"/>
          </a:p>
        </p:txBody>
      </p:sp>
      <p:sp>
        <p:nvSpPr>
          <p:cNvPr id="7" name="TextBox 6">
            <a:extLst>
              <a:ext uri="{FF2B5EF4-FFF2-40B4-BE49-F238E27FC236}">
                <a16:creationId xmlns:a16="http://schemas.microsoft.com/office/drawing/2014/main" id="{98040C43-4D25-DB99-E13F-4F352671B9CF}"/>
              </a:ext>
            </a:extLst>
          </p:cNvPr>
          <p:cNvSpPr txBox="1"/>
          <p:nvPr/>
        </p:nvSpPr>
        <p:spPr>
          <a:xfrm>
            <a:off x="398073" y="3204217"/>
            <a:ext cx="2440092" cy="3139321"/>
          </a:xfrm>
          <a:prstGeom prst="rect">
            <a:avLst/>
          </a:prstGeom>
          <a:noFill/>
        </p:spPr>
        <p:txBody>
          <a:bodyPr wrap="none" rtlCol="0">
            <a:spAutoFit/>
          </a:bodyPr>
          <a:lstStyle/>
          <a:p>
            <a:r>
              <a:rPr lang="en-US" dirty="0"/>
              <a:t>United States:	8.5</a:t>
            </a:r>
          </a:p>
          <a:p>
            <a:endParaRPr lang="en-US" dirty="0"/>
          </a:p>
          <a:p>
            <a:r>
              <a:rPr lang="en-US" dirty="0"/>
              <a:t>Netherlands:	12.0</a:t>
            </a:r>
          </a:p>
          <a:p>
            <a:r>
              <a:rPr lang="en-US" dirty="0"/>
              <a:t>Spain:		10.4</a:t>
            </a:r>
          </a:p>
          <a:p>
            <a:r>
              <a:rPr lang="en-US" dirty="0"/>
              <a:t>United Kingdom:	10.1</a:t>
            </a:r>
          </a:p>
          <a:p>
            <a:r>
              <a:rPr lang="en-US" dirty="0"/>
              <a:t>Denmark:		8.9</a:t>
            </a:r>
          </a:p>
          <a:p>
            <a:r>
              <a:rPr lang="en-US" dirty="0"/>
              <a:t>Sweden:		8.5</a:t>
            </a:r>
          </a:p>
          <a:p>
            <a:r>
              <a:rPr lang="en-US" dirty="0"/>
              <a:t>Germany:		7.9</a:t>
            </a:r>
          </a:p>
          <a:p>
            <a:r>
              <a:rPr lang="en-US" dirty="0"/>
              <a:t>Norway:		6.5</a:t>
            </a:r>
          </a:p>
          <a:p>
            <a:r>
              <a:rPr lang="en-US" dirty="0"/>
              <a:t>France:		5.8</a:t>
            </a:r>
          </a:p>
          <a:p>
            <a:endParaRPr lang="en-US" dirty="0"/>
          </a:p>
        </p:txBody>
      </p:sp>
      <p:sp>
        <p:nvSpPr>
          <p:cNvPr id="3" name="TextBox 2">
            <a:extLst>
              <a:ext uri="{FF2B5EF4-FFF2-40B4-BE49-F238E27FC236}">
                <a16:creationId xmlns:a16="http://schemas.microsoft.com/office/drawing/2014/main" id="{8BF1BBF2-5679-A9C0-38BC-A38D9B257D73}"/>
              </a:ext>
            </a:extLst>
          </p:cNvPr>
          <p:cNvSpPr txBox="1"/>
          <p:nvPr/>
        </p:nvSpPr>
        <p:spPr>
          <a:xfrm>
            <a:off x="8649598" y="6456851"/>
            <a:ext cx="2704202" cy="276999"/>
          </a:xfrm>
          <a:prstGeom prst="rect">
            <a:avLst/>
          </a:prstGeom>
          <a:noFill/>
        </p:spPr>
        <p:txBody>
          <a:bodyPr wrap="none" rtlCol="0">
            <a:spAutoFit/>
          </a:bodyPr>
          <a:lstStyle/>
          <a:p>
            <a:r>
              <a:rPr lang="en-US" sz="1200" dirty="0"/>
              <a:t>Source: </a:t>
            </a:r>
            <a:r>
              <a:rPr lang="en-US" sz="1200" dirty="0" err="1"/>
              <a:t>TradingEconomics.com</a:t>
            </a:r>
            <a:r>
              <a:rPr lang="en-US" sz="1200" dirty="0"/>
              <a:t>, 9/12/22</a:t>
            </a:r>
          </a:p>
        </p:txBody>
      </p:sp>
    </p:spTree>
    <p:extLst>
      <p:ext uri="{BB962C8B-B14F-4D97-AF65-F5344CB8AC3E}">
        <p14:creationId xmlns:p14="http://schemas.microsoft.com/office/powerpoint/2010/main" val="1090451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6246" y="1776790"/>
            <a:ext cx="10219508" cy="874970"/>
          </a:xfrm>
        </p:spPr>
        <p:txBody>
          <a:bodyPr anchor="ctr" anchorCtr="0">
            <a:noAutofit/>
          </a:bodyPr>
          <a:lstStyle/>
          <a:p>
            <a:pPr>
              <a:lnSpc>
                <a:spcPct val="100000"/>
              </a:lnSpc>
              <a:spcBef>
                <a:spcPts val="0"/>
              </a:spcBef>
            </a:pPr>
            <a:endParaRPr lang="en-US" sz="4800" dirty="0"/>
          </a:p>
          <a:p>
            <a:pPr>
              <a:lnSpc>
                <a:spcPct val="100000"/>
              </a:lnSpc>
              <a:spcBef>
                <a:spcPts val="0"/>
              </a:spcBef>
            </a:pPr>
            <a:r>
              <a:rPr lang="en-US" sz="4800" dirty="0"/>
              <a:t>US Economic Update</a:t>
            </a:r>
            <a:endParaRPr lang="en-US" sz="4800" b="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5</a:t>
            </a:fld>
            <a:endParaRPr lang="en-US" dirty="0"/>
          </a:p>
        </p:txBody>
      </p:sp>
      <p:sp>
        <p:nvSpPr>
          <p:cNvPr id="7" name="Subtitle 2">
            <a:extLst>
              <a:ext uri="{FF2B5EF4-FFF2-40B4-BE49-F238E27FC236}">
                <a16:creationId xmlns:a16="http://schemas.microsoft.com/office/drawing/2014/main" id="{9D2299F7-B118-F94E-8862-E4A57C984DB5}"/>
              </a:ext>
            </a:extLst>
          </p:cNvPr>
          <p:cNvSpPr txBox="1">
            <a:spLocks/>
          </p:cNvSpPr>
          <p:nvPr/>
        </p:nvSpPr>
        <p:spPr>
          <a:xfrm>
            <a:off x="1547649" y="4460328"/>
            <a:ext cx="9144000" cy="158878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NEED</a:t>
            </a:r>
          </a:p>
          <a:p>
            <a:pPr>
              <a:lnSpc>
                <a:spcPct val="100000"/>
              </a:lnSpc>
              <a:spcBef>
                <a:spcPts val="0"/>
              </a:spcBef>
            </a:pPr>
            <a:r>
              <a:rPr lang="en-US" sz="2200" dirty="0">
                <a:solidFill>
                  <a:schemeClr val="tx2"/>
                </a:solidFill>
              </a:rPr>
              <a:t>December 1, 2022</a:t>
            </a:r>
          </a:p>
        </p:txBody>
      </p:sp>
      <p:sp>
        <p:nvSpPr>
          <p:cNvPr id="4" name="TextBox 3">
            <a:extLst>
              <a:ext uri="{FF2B5EF4-FFF2-40B4-BE49-F238E27FC236}">
                <a16:creationId xmlns:a16="http://schemas.microsoft.com/office/drawing/2014/main" id="{B26D7F51-049F-674F-8A06-04B9CAEBB587}"/>
              </a:ext>
            </a:extLst>
          </p:cNvPr>
          <p:cNvSpPr txBox="1"/>
          <p:nvPr/>
        </p:nvSpPr>
        <p:spPr>
          <a:xfrm>
            <a:off x="3774831" y="550985"/>
            <a:ext cx="184731" cy="369332"/>
          </a:xfrm>
          <a:prstGeom prst="rect">
            <a:avLst/>
          </a:prstGeom>
          <a:noFill/>
        </p:spPr>
        <p:txBody>
          <a:bodyPr wrap="none" rtlCol="0">
            <a:spAutoFit/>
          </a:bodyPr>
          <a:lstStyle/>
          <a:p>
            <a:endParaRPr lang="en-US" dirty="0"/>
          </a:p>
        </p:txBody>
      </p:sp>
      <p:pic>
        <p:nvPicPr>
          <p:cNvPr id="1028" name="Picture 4" descr="Gas prices today: How much is gas in my state? How does it compare?">
            <a:extLst>
              <a:ext uri="{FF2B5EF4-FFF2-40B4-BE49-F238E27FC236}">
                <a16:creationId xmlns:a16="http://schemas.microsoft.com/office/drawing/2014/main" id="{7F20DA37-4CEF-4A34-9FE9-1020D78DA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9713" y="4340821"/>
            <a:ext cx="3574461" cy="20116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4CF4ED5-150E-4A95-92A6-9DF43EE48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31" y="0"/>
            <a:ext cx="2583018"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2255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FRED Graph Chart" descr="FRED Graph">
            <a:hlinkClick r:id="rId2" tooltip="View this chart in your browser. "/>
            <a:extLst>
              <a:ext uri="{FF2B5EF4-FFF2-40B4-BE49-F238E27FC236}">
                <a16:creationId xmlns:a16="http://schemas.microsoft.com/office/drawing/2014/main" id="{9A2CA429-B061-F448-A11E-FC4D22728499}"/>
              </a:ext>
            </a:extLst>
          </p:cNvPr>
          <p:cNvPicPr>
            <a:picLocks noChangeAspect="1"/>
          </p:cNvPicPr>
          <p:nvPr/>
        </p:nvPicPr>
        <p:blipFill>
          <a:blip r:embed="rId3"/>
          <a:stretch>
            <a:fillRect/>
          </a:stretch>
        </p:blipFill>
        <p:spPr>
          <a:xfrm>
            <a:off x="2533149" y="1070851"/>
            <a:ext cx="7650106" cy="5159374"/>
          </a:xfrm>
          <a:prstGeom prst="rect">
            <a:avLst/>
          </a:prstGeom>
        </p:spPr>
      </p:pic>
      <p:sp>
        <p:nvSpPr>
          <p:cNvPr id="2" name="Title 1">
            <a:extLst>
              <a:ext uri="{FF2B5EF4-FFF2-40B4-BE49-F238E27FC236}">
                <a16:creationId xmlns:a16="http://schemas.microsoft.com/office/drawing/2014/main" id="{6F62E767-0626-3E4A-A6DD-7B199B2C3E73}"/>
              </a:ext>
            </a:extLst>
          </p:cNvPr>
          <p:cNvSpPr>
            <a:spLocks noGrp="1"/>
          </p:cNvSpPr>
          <p:nvPr>
            <p:ph type="title"/>
          </p:nvPr>
        </p:nvSpPr>
        <p:spPr>
          <a:xfrm>
            <a:off x="741949" y="0"/>
            <a:ext cx="10515600" cy="1325563"/>
          </a:xfrm>
        </p:spPr>
        <p:txBody>
          <a:bodyPr/>
          <a:lstStyle/>
          <a:p>
            <a:r>
              <a:rPr lang="en-US" dirty="0">
                <a:solidFill>
                  <a:schemeClr val="bg1"/>
                </a:solidFill>
              </a:rPr>
              <a:t>Imp</a:t>
            </a:r>
            <a:r>
              <a:rPr lang="en-US" dirty="0"/>
              <a:t>ort Prices Are Elevated</a:t>
            </a:r>
          </a:p>
        </p:txBody>
      </p:sp>
      <p:sp>
        <p:nvSpPr>
          <p:cNvPr id="4" name="Slide Number Placeholder 3">
            <a:extLst>
              <a:ext uri="{FF2B5EF4-FFF2-40B4-BE49-F238E27FC236}">
                <a16:creationId xmlns:a16="http://schemas.microsoft.com/office/drawing/2014/main" id="{17B1860E-B719-0847-9D31-959DE6EDCA88}"/>
              </a:ext>
            </a:extLst>
          </p:cNvPr>
          <p:cNvSpPr>
            <a:spLocks noGrp="1"/>
          </p:cNvSpPr>
          <p:nvPr>
            <p:ph type="sldNum" sz="quarter" idx="12"/>
          </p:nvPr>
        </p:nvSpPr>
        <p:spPr/>
        <p:txBody>
          <a:bodyPr/>
          <a:lstStyle/>
          <a:p>
            <a:fld id="{D9F085D5-EC86-4F6A-B501-C1359CB39116}" type="slidenum">
              <a:rPr lang="en-GB" smtClean="0"/>
              <a:t>50</a:t>
            </a:fld>
            <a:endParaRPr lang="en-GB"/>
          </a:p>
        </p:txBody>
      </p:sp>
      <p:sp>
        <p:nvSpPr>
          <p:cNvPr id="7" name="TextBox 6">
            <a:extLst>
              <a:ext uri="{FF2B5EF4-FFF2-40B4-BE49-F238E27FC236}">
                <a16:creationId xmlns:a16="http://schemas.microsoft.com/office/drawing/2014/main" id="{92C1582C-190B-7F4C-9999-046C4557D663}"/>
              </a:ext>
            </a:extLst>
          </p:cNvPr>
          <p:cNvSpPr txBox="1"/>
          <p:nvPr/>
        </p:nvSpPr>
        <p:spPr>
          <a:xfrm>
            <a:off x="3821723" y="1839050"/>
            <a:ext cx="3647089" cy="369332"/>
          </a:xfrm>
          <a:prstGeom prst="rect">
            <a:avLst/>
          </a:prstGeom>
          <a:noFill/>
        </p:spPr>
        <p:txBody>
          <a:bodyPr wrap="none" rtlCol="0">
            <a:spAutoFit/>
          </a:bodyPr>
          <a:lstStyle/>
          <a:p>
            <a:r>
              <a:rPr lang="en-US" dirty="0"/>
              <a:t>Inflation – Imported Products: 9-10%</a:t>
            </a:r>
          </a:p>
        </p:txBody>
      </p:sp>
    </p:spTree>
    <p:extLst>
      <p:ext uri="{BB962C8B-B14F-4D97-AF65-F5344CB8AC3E}">
        <p14:creationId xmlns:p14="http://schemas.microsoft.com/office/powerpoint/2010/main" val="6993781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9A91-17AA-A774-1F45-856391680D51}"/>
              </a:ext>
            </a:extLst>
          </p:cNvPr>
          <p:cNvSpPr>
            <a:spLocks noGrp="1"/>
          </p:cNvSpPr>
          <p:nvPr>
            <p:ph type="title"/>
          </p:nvPr>
        </p:nvSpPr>
        <p:spPr>
          <a:xfrm>
            <a:off x="706261" y="32658"/>
            <a:ext cx="10515600" cy="1325563"/>
          </a:xfrm>
        </p:spPr>
        <p:txBody>
          <a:bodyPr>
            <a:normAutofit/>
          </a:bodyPr>
          <a:lstStyle/>
          <a:p>
            <a:r>
              <a:rPr lang="en-US" sz="3800" dirty="0">
                <a:solidFill>
                  <a:schemeClr val="bg1"/>
                </a:solidFill>
              </a:rPr>
              <a:t>GDP</a:t>
            </a:r>
            <a:r>
              <a:rPr lang="en-US" sz="3800" dirty="0"/>
              <a:t>: U.S. Stands Out, But Not Alone</a:t>
            </a:r>
          </a:p>
        </p:txBody>
      </p:sp>
      <p:pic>
        <p:nvPicPr>
          <p:cNvPr id="6" name="Content Placeholder 5">
            <a:extLst>
              <a:ext uri="{FF2B5EF4-FFF2-40B4-BE49-F238E27FC236}">
                <a16:creationId xmlns:a16="http://schemas.microsoft.com/office/drawing/2014/main" id="{66ED2581-8576-1498-31F8-06DB47304E12}"/>
              </a:ext>
            </a:extLst>
          </p:cNvPr>
          <p:cNvPicPr>
            <a:picLocks noGrp="1" noChangeAspect="1"/>
          </p:cNvPicPr>
          <p:nvPr>
            <p:ph idx="1"/>
          </p:nvPr>
        </p:nvPicPr>
        <p:blipFill>
          <a:blip r:embed="rId2"/>
          <a:srcRect/>
          <a:stretch/>
        </p:blipFill>
        <p:spPr>
          <a:xfrm>
            <a:off x="1961873" y="987915"/>
            <a:ext cx="8268252" cy="5242311"/>
          </a:xfrm>
        </p:spPr>
      </p:pic>
      <p:sp>
        <p:nvSpPr>
          <p:cNvPr id="4" name="Slide Number Placeholder 3">
            <a:extLst>
              <a:ext uri="{FF2B5EF4-FFF2-40B4-BE49-F238E27FC236}">
                <a16:creationId xmlns:a16="http://schemas.microsoft.com/office/drawing/2014/main" id="{1628120A-AAA5-00FA-47FC-A9D6CAF3F9E4}"/>
              </a:ext>
            </a:extLst>
          </p:cNvPr>
          <p:cNvSpPr>
            <a:spLocks noGrp="1"/>
          </p:cNvSpPr>
          <p:nvPr>
            <p:ph type="sldNum" sz="quarter" idx="12"/>
          </p:nvPr>
        </p:nvSpPr>
        <p:spPr/>
        <p:txBody>
          <a:bodyPr/>
          <a:lstStyle/>
          <a:p>
            <a:fld id="{D9F085D5-EC86-4F6A-B501-C1359CB39116}" type="slidenum">
              <a:rPr lang="en-GB" smtClean="0"/>
              <a:t>51</a:t>
            </a:fld>
            <a:endParaRPr lang="en-GB"/>
          </a:p>
        </p:txBody>
      </p:sp>
      <p:sp>
        <p:nvSpPr>
          <p:cNvPr id="7" name="TextBox 6">
            <a:extLst>
              <a:ext uri="{FF2B5EF4-FFF2-40B4-BE49-F238E27FC236}">
                <a16:creationId xmlns:a16="http://schemas.microsoft.com/office/drawing/2014/main" id="{98040C43-4D25-DB99-E13F-4F352671B9CF}"/>
              </a:ext>
            </a:extLst>
          </p:cNvPr>
          <p:cNvSpPr txBox="1"/>
          <p:nvPr/>
        </p:nvSpPr>
        <p:spPr>
          <a:xfrm>
            <a:off x="398074" y="3204217"/>
            <a:ext cx="2393604" cy="3139321"/>
          </a:xfrm>
          <a:prstGeom prst="rect">
            <a:avLst/>
          </a:prstGeom>
          <a:noFill/>
        </p:spPr>
        <p:txBody>
          <a:bodyPr wrap="none" rtlCol="0">
            <a:spAutoFit/>
          </a:bodyPr>
          <a:lstStyle/>
          <a:p>
            <a:r>
              <a:rPr lang="en-US" dirty="0"/>
              <a:t>United States:	-0.6</a:t>
            </a:r>
          </a:p>
          <a:p>
            <a:endParaRPr lang="en-US" dirty="0"/>
          </a:p>
          <a:p>
            <a:r>
              <a:rPr lang="en-US" dirty="0"/>
              <a:t>Netherlands:	2.6</a:t>
            </a:r>
          </a:p>
          <a:p>
            <a:r>
              <a:rPr lang="en-US" dirty="0"/>
              <a:t>Spain:		1.1</a:t>
            </a:r>
          </a:p>
          <a:p>
            <a:r>
              <a:rPr lang="en-US" dirty="0"/>
              <a:t>United Kingdom:	-0.1</a:t>
            </a:r>
          </a:p>
          <a:p>
            <a:r>
              <a:rPr lang="en-US" dirty="0"/>
              <a:t>Denmark:		0.9</a:t>
            </a:r>
          </a:p>
          <a:p>
            <a:r>
              <a:rPr lang="en-US" dirty="0"/>
              <a:t>Sweden:		0.9</a:t>
            </a:r>
          </a:p>
          <a:p>
            <a:r>
              <a:rPr lang="en-US" dirty="0"/>
              <a:t>Germany:		0.1</a:t>
            </a:r>
          </a:p>
          <a:p>
            <a:r>
              <a:rPr lang="en-US" dirty="0"/>
              <a:t>Norway:		0.7</a:t>
            </a:r>
          </a:p>
          <a:p>
            <a:r>
              <a:rPr lang="en-US" dirty="0"/>
              <a:t>France:		0.5</a:t>
            </a:r>
          </a:p>
          <a:p>
            <a:endParaRPr lang="en-US" dirty="0"/>
          </a:p>
        </p:txBody>
      </p:sp>
      <p:sp>
        <p:nvSpPr>
          <p:cNvPr id="3" name="TextBox 2">
            <a:extLst>
              <a:ext uri="{FF2B5EF4-FFF2-40B4-BE49-F238E27FC236}">
                <a16:creationId xmlns:a16="http://schemas.microsoft.com/office/drawing/2014/main" id="{8BF1BBF2-5679-A9C0-38BC-A38D9B257D73}"/>
              </a:ext>
            </a:extLst>
          </p:cNvPr>
          <p:cNvSpPr txBox="1"/>
          <p:nvPr/>
        </p:nvSpPr>
        <p:spPr>
          <a:xfrm>
            <a:off x="8649598" y="6456851"/>
            <a:ext cx="2704202" cy="276999"/>
          </a:xfrm>
          <a:prstGeom prst="rect">
            <a:avLst/>
          </a:prstGeom>
          <a:noFill/>
        </p:spPr>
        <p:txBody>
          <a:bodyPr wrap="none" rtlCol="0">
            <a:spAutoFit/>
          </a:bodyPr>
          <a:lstStyle/>
          <a:p>
            <a:r>
              <a:rPr lang="en-US" sz="1200" dirty="0"/>
              <a:t>Source: </a:t>
            </a:r>
            <a:r>
              <a:rPr lang="en-US" sz="1200" dirty="0" err="1"/>
              <a:t>TradingEconomics.com</a:t>
            </a:r>
            <a:r>
              <a:rPr lang="en-US" sz="1200" dirty="0"/>
              <a:t>, 9/12/22</a:t>
            </a:r>
          </a:p>
        </p:txBody>
      </p:sp>
    </p:spTree>
    <p:extLst>
      <p:ext uri="{BB962C8B-B14F-4D97-AF65-F5344CB8AC3E}">
        <p14:creationId xmlns:p14="http://schemas.microsoft.com/office/powerpoint/2010/main" val="3302966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20A3-39B1-5645-884F-2D9B4336E30A}"/>
              </a:ext>
            </a:extLst>
          </p:cNvPr>
          <p:cNvSpPr>
            <a:spLocks noGrp="1"/>
          </p:cNvSpPr>
          <p:nvPr>
            <p:ph type="title"/>
          </p:nvPr>
        </p:nvSpPr>
        <p:spPr>
          <a:xfrm>
            <a:off x="796160" y="0"/>
            <a:ext cx="10515600" cy="1325563"/>
          </a:xfrm>
        </p:spPr>
        <p:txBody>
          <a:bodyPr/>
          <a:lstStyle/>
          <a:p>
            <a:r>
              <a:rPr lang="en-US" dirty="0">
                <a:solidFill>
                  <a:schemeClr val="bg1"/>
                </a:solidFill>
              </a:rPr>
              <a:t>Glo</a:t>
            </a:r>
            <a:r>
              <a:rPr lang="en-US" dirty="0"/>
              <a:t>bal Summary</a:t>
            </a:r>
          </a:p>
        </p:txBody>
      </p:sp>
      <p:sp>
        <p:nvSpPr>
          <p:cNvPr id="3" name="Content Placeholder 2">
            <a:extLst>
              <a:ext uri="{FF2B5EF4-FFF2-40B4-BE49-F238E27FC236}">
                <a16:creationId xmlns:a16="http://schemas.microsoft.com/office/drawing/2014/main" id="{3501192C-6EF7-ED45-8903-4776FA265387}"/>
              </a:ext>
            </a:extLst>
          </p:cNvPr>
          <p:cNvSpPr>
            <a:spLocks noGrp="1"/>
          </p:cNvSpPr>
          <p:nvPr>
            <p:ph idx="1"/>
          </p:nvPr>
        </p:nvSpPr>
        <p:spPr/>
        <p:txBody>
          <a:bodyPr/>
          <a:lstStyle/>
          <a:p>
            <a:r>
              <a:rPr lang="en-US" dirty="0"/>
              <a:t>Developed economies are uniformly down.</a:t>
            </a:r>
          </a:p>
          <a:p>
            <a:pPr lvl="1"/>
            <a:r>
              <a:rPr lang="en-US" dirty="0"/>
              <a:t>Not entirely a surprise. Went through the same pandemic gyrations:</a:t>
            </a:r>
          </a:p>
          <a:p>
            <a:pPr lvl="2"/>
            <a:r>
              <a:rPr lang="en-US" dirty="0"/>
              <a:t>Supply chain issues.</a:t>
            </a:r>
          </a:p>
          <a:p>
            <a:pPr lvl="2"/>
            <a:r>
              <a:rPr lang="en-US" dirty="0"/>
              <a:t>Import prices are way up.</a:t>
            </a:r>
          </a:p>
          <a:p>
            <a:r>
              <a:rPr lang="en-US" dirty="0"/>
              <a:t>Somewhat surprising because the economic responses varied across countries.</a:t>
            </a:r>
          </a:p>
          <a:p>
            <a:pPr lvl="1"/>
            <a:r>
              <a:rPr lang="en-US" dirty="0"/>
              <a:t>All used stimulus, but US used MUCH more.</a:t>
            </a:r>
          </a:p>
          <a:p>
            <a:r>
              <a:rPr lang="en-US" dirty="0"/>
              <a:t>Inflation – tale of two sources:</a:t>
            </a:r>
          </a:p>
          <a:p>
            <a:pPr lvl="1"/>
            <a:r>
              <a:rPr lang="en-US" dirty="0"/>
              <a:t>United States – much more one of elevated demand.</a:t>
            </a:r>
          </a:p>
          <a:p>
            <a:pPr lvl="1"/>
            <a:r>
              <a:rPr lang="en-US" dirty="0"/>
              <a:t>Europe – much more one of food and energy prices (war).</a:t>
            </a:r>
          </a:p>
        </p:txBody>
      </p:sp>
      <p:sp>
        <p:nvSpPr>
          <p:cNvPr id="4" name="Slide Number Placeholder 3">
            <a:extLst>
              <a:ext uri="{FF2B5EF4-FFF2-40B4-BE49-F238E27FC236}">
                <a16:creationId xmlns:a16="http://schemas.microsoft.com/office/drawing/2014/main" id="{E608B211-AEB3-8944-AA5F-F2C6B395BDF2}"/>
              </a:ext>
            </a:extLst>
          </p:cNvPr>
          <p:cNvSpPr>
            <a:spLocks noGrp="1"/>
          </p:cNvSpPr>
          <p:nvPr>
            <p:ph type="sldNum" sz="quarter" idx="12"/>
          </p:nvPr>
        </p:nvSpPr>
        <p:spPr/>
        <p:txBody>
          <a:bodyPr/>
          <a:lstStyle/>
          <a:p>
            <a:fld id="{D9F085D5-EC86-4F6A-B501-C1359CB39116}" type="slidenum">
              <a:rPr lang="en-GB" smtClean="0"/>
              <a:t>52</a:t>
            </a:fld>
            <a:endParaRPr lang="en-GB"/>
          </a:p>
        </p:txBody>
      </p:sp>
    </p:spTree>
    <p:extLst>
      <p:ext uri="{BB962C8B-B14F-4D97-AF65-F5344CB8AC3E}">
        <p14:creationId xmlns:p14="http://schemas.microsoft.com/office/powerpoint/2010/main" val="207836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4BA2-C159-2048-8B33-2FBFC767B2A6}"/>
              </a:ext>
            </a:extLst>
          </p:cNvPr>
          <p:cNvSpPr>
            <a:spLocks noGrp="1"/>
          </p:cNvSpPr>
          <p:nvPr>
            <p:ph type="title"/>
          </p:nvPr>
        </p:nvSpPr>
        <p:spPr/>
        <p:txBody>
          <a:bodyPr/>
          <a:lstStyle/>
          <a:p>
            <a:r>
              <a:rPr lang="en-US" dirty="0"/>
              <a:t>Inflation: A Closer Look</a:t>
            </a:r>
          </a:p>
        </p:txBody>
      </p:sp>
      <p:sp>
        <p:nvSpPr>
          <p:cNvPr id="3" name="Text Placeholder 2">
            <a:extLst>
              <a:ext uri="{FF2B5EF4-FFF2-40B4-BE49-F238E27FC236}">
                <a16:creationId xmlns:a16="http://schemas.microsoft.com/office/drawing/2014/main" id="{620DDC87-713F-0F49-B31E-73F6DDC5B9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587431-2867-EB4C-9155-DDF694B341D4}"/>
              </a:ext>
            </a:extLst>
          </p:cNvPr>
          <p:cNvSpPr>
            <a:spLocks noGrp="1"/>
          </p:cNvSpPr>
          <p:nvPr>
            <p:ph type="sldNum" sz="quarter" idx="12"/>
          </p:nvPr>
        </p:nvSpPr>
        <p:spPr/>
        <p:txBody>
          <a:bodyPr/>
          <a:lstStyle/>
          <a:p>
            <a:fld id="{D9F085D5-EC86-4F6A-B501-C1359CB39116}" type="slidenum">
              <a:rPr lang="en-GB" smtClean="0"/>
              <a:t>53</a:t>
            </a:fld>
            <a:endParaRPr lang="en-GB"/>
          </a:p>
        </p:txBody>
      </p:sp>
    </p:spTree>
    <p:extLst>
      <p:ext uri="{BB962C8B-B14F-4D97-AF65-F5344CB8AC3E}">
        <p14:creationId xmlns:p14="http://schemas.microsoft.com/office/powerpoint/2010/main" val="4871230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p:txBody>
          <a:bodyPr/>
          <a:lstStyle/>
          <a:p>
            <a:r>
              <a:rPr lang="en-US" dirty="0">
                <a:solidFill>
                  <a:schemeClr val="bg1"/>
                </a:solidFill>
              </a:rPr>
              <a:t>Infl</a:t>
            </a:r>
            <a:r>
              <a:rPr lang="en-US" dirty="0"/>
              <a:t>ation – Climbing! Or Turning Around?</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54</a:t>
            </a:fld>
            <a:endParaRPr lang="en-GB"/>
          </a:p>
        </p:txBody>
      </p:sp>
      <p:pic>
        <p:nvPicPr>
          <p:cNvPr id="5" name="Picture 4">
            <a:extLst>
              <a:ext uri="{FF2B5EF4-FFF2-40B4-BE49-F238E27FC236}">
                <a16:creationId xmlns:a16="http://schemas.microsoft.com/office/drawing/2014/main" id="{F8F12856-2917-634A-BAE4-8CBB3B913117}"/>
              </a:ext>
            </a:extLst>
          </p:cNvPr>
          <p:cNvPicPr>
            <a:picLocks noChangeAspect="1"/>
          </p:cNvPicPr>
          <p:nvPr/>
        </p:nvPicPr>
        <p:blipFill>
          <a:blip r:embed="rId3" r:link="rId4"/>
          <a:srcRect/>
          <a:stretch>
            <a:fillRect/>
          </a:stretch>
        </p:blipFill>
        <p:spPr>
          <a:xfrm>
            <a:off x="1066800" y="1197222"/>
            <a:ext cx="10058400" cy="5029200"/>
          </a:xfrm>
          <a:prstGeom prst="rect">
            <a:avLst/>
          </a:prstGeom>
        </p:spPr>
      </p:pic>
    </p:spTree>
    <p:extLst>
      <p:ext uri="{BB962C8B-B14F-4D97-AF65-F5344CB8AC3E}">
        <p14:creationId xmlns:p14="http://schemas.microsoft.com/office/powerpoint/2010/main" val="3131895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6CD3E-8E5A-4444-8DBA-C9D84358B77D}"/>
              </a:ext>
            </a:extLst>
          </p:cNvPr>
          <p:cNvSpPr>
            <a:spLocks noGrp="1"/>
          </p:cNvSpPr>
          <p:nvPr>
            <p:ph type="title"/>
          </p:nvPr>
        </p:nvSpPr>
        <p:spPr>
          <a:xfrm>
            <a:off x="745600" y="0"/>
            <a:ext cx="10515600" cy="1325563"/>
          </a:xfrm>
        </p:spPr>
        <p:txBody>
          <a:bodyPr/>
          <a:lstStyle/>
          <a:p>
            <a:r>
              <a:rPr lang="en-US" dirty="0">
                <a:solidFill>
                  <a:schemeClr val="bg1"/>
                </a:solidFill>
              </a:rPr>
              <a:t>Gas</a:t>
            </a:r>
            <a:r>
              <a:rPr lang="en-US" dirty="0"/>
              <a:t> Prices: National Average at the Pump</a:t>
            </a:r>
          </a:p>
        </p:txBody>
      </p:sp>
      <p:pic>
        <p:nvPicPr>
          <p:cNvPr id="6" name="Content Placeholder 5" descr="Graphical user interface, application&#10;&#10;Description automatically generated">
            <a:extLst>
              <a:ext uri="{FF2B5EF4-FFF2-40B4-BE49-F238E27FC236}">
                <a16:creationId xmlns:a16="http://schemas.microsoft.com/office/drawing/2014/main" id="{12CEA2F0-CC6D-D44B-9C8B-DA7C4DD14882}"/>
              </a:ext>
            </a:extLst>
          </p:cNvPr>
          <p:cNvPicPr>
            <a:picLocks noGrp="1" noChangeAspect="1"/>
          </p:cNvPicPr>
          <p:nvPr>
            <p:ph idx="1"/>
          </p:nvPr>
        </p:nvPicPr>
        <p:blipFill>
          <a:blip r:embed="rId2" r:link="rId3"/>
          <a:stretch>
            <a:fillRect/>
          </a:stretch>
        </p:blipFill>
        <p:spPr>
          <a:xfrm>
            <a:off x="1072985" y="1136118"/>
            <a:ext cx="10188215" cy="5094108"/>
          </a:xfrm>
        </p:spPr>
      </p:pic>
      <p:sp>
        <p:nvSpPr>
          <p:cNvPr id="4" name="Slide Number Placeholder 3">
            <a:extLst>
              <a:ext uri="{FF2B5EF4-FFF2-40B4-BE49-F238E27FC236}">
                <a16:creationId xmlns:a16="http://schemas.microsoft.com/office/drawing/2014/main" id="{54E7D49B-1F8B-0D4C-8934-42AF75CF17DA}"/>
              </a:ext>
            </a:extLst>
          </p:cNvPr>
          <p:cNvSpPr>
            <a:spLocks noGrp="1"/>
          </p:cNvSpPr>
          <p:nvPr>
            <p:ph type="sldNum" sz="quarter" idx="12"/>
          </p:nvPr>
        </p:nvSpPr>
        <p:spPr/>
        <p:txBody>
          <a:bodyPr/>
          <a:lstStyle/>
          <a:p>
            <a:fld id="{D9F085D5-EC86-4F6A-B501-C1359CB39116}" type="slidenum">
              <a:rPr lang="en-GB" smtClean="0"/>
              <a:t>55</a:t>
            </a:fld>
            <a:endParaRPr lang="en-GB"/>
          </a:p>
        </p:txBody>
      </p:sp>
      <p:pic>
        <p:nvPicPr>
          <p:cNvPr id="8" name="Picture 7" descr="Graphical user interface, chart&#10;&#10;Description automatically generated">
            <a:extLst>
              <a:ext uri="{FF2B5EF4-FFF2-40B4-BE49-F238E27FC236}">
                <a16:creationId xmlns:a16="http://schemas.microsoft.com/office/drawing/2014/main" id="{5DB0F12F-0ED4-984D-AF97-A56B7FB65F18}"/>
              </a:ext>
            </a:extLst>
          </p:cNvPr>
          <p:cNvPicPr>
            <a:picLocks noChangeAspect="1"/>
          </p:cNvPicPr>
          <p:nvPr/>
        </p:nvPicPr>
        <p:blipFill>
          <a:blip r:embed="rId4" r:link="rId5"/>
          <a:stretch>
            <a:fillRect/>
          </a:stretch>
        </p:blipFill>
        <p:spPr>
          <a:xfrm>
            <a:off x="1072985" y="1136118"/>
            <a:ext cx="10188216" cy="5094108"/>
          </a:xfrm>
          <a:prstGeom prst="rect">
            <a:avLst/>
          </a:prstGeom>
        </p:spPr>
      </p:pic>
    </p:spTree>
    <p:extLst>
      <p:ext uri="{BB962C8B-B14F-4D97-AF65-F5344CB8AC3E}">
        <p14:creationId xmlns:p14="http://schemas.microsoft.com/office/powerpoint/2010/main" val="11794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105A7-FBD0-1443-964B-6AA96A4678B8}"/>
              </a:ext>
            </a:extLst>
          </p:cNvPr>
          <p:cNvSpPr>
            <a:spLocks noGrp="1"/>
          </p:cNvSpPr>
          <p:nvPr>
            <p:ph type="title"/>
          </p:nvPr>
        </p:nvSpPr>
        <p:spPr>
          <a:xfrm>
            <a:off x="793596" y="0"/>
            <a:ext cx="10515600" cy="1325563"/>
          </a:xfrm>
        </p:spPr>
        <p:txBody>
          <a:bodyPr/>
          <a:lstStyle/>
          <a:p>
            <a:r>
              <a:rPr lang="en-US" dirty="0">
                <a:solidFill>
                  <a:schemeClr val="bg1"/>
                </a:solidFill>
              </a:rPr>
              <a:t>Fue</a:t>
            </a:r>
            <a:r>
              <a:rPr lang="en-US" dirty="0"/>
              <a:t>l Costs Are Still Elevated</a:t>
            </a:r>
          </a:p>
        </p:txBody>
      </p:sp>
      <p:pic>
        <p:nvPicPr>
          <p:cNvPr id="7" name="Content Placeholder 6">
            <a:extLst>
              <a:ext uri="{FF2B5EF4-FFF2-40B4-BE49-F238E27FC236}">
                <a16:creationId xmlns:a16="http://schemas.microsoft.com/office/drawing/2014/main" id="{AFA611C2-045A-AB40-9848-9D4A1FCF004F}"/>
              </a:ext>
            </a:extLst>
          </p:cNvPr>
          <p:cNvPicPr>
            <a:picLocks noGrp="1" noChangeAspect="1"/>
          </p:cNvPicPr>
          <p:nvPr>
            <p:ph idx="1"/>
          </p:nvPr>
        </p:nvPicPr>
        <p:blipFill>
          <a:blip r:embed="rId2" r:link="rId3"/>
          <a:srcRect/>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DBF53E48-3241-F74A-96DB-ACC29DE0872C}"/>
              </a:ext>
            </a:extLst>
          </p:cNvPr>
          <p:cNvSpPr>
            <a:spLocks noGrp="1"/>
          </p:cNvSpPr>
          <p:nvPr>
            <p:ph type="sldNum" sz="quarter" idx="12"/>
          </p:nvPr>
        </p:nvSpPr>
        <p:spPr/>
        <p:txBody>
          <a:bodyPr/>
          <a:lstStyle/>
          <a:p>
            <a:fld id="{D9F085D5-EC86-4F6A-B501-C1359CB39116}" type="slidenum">
              <a:rPr lang="en-GB" smtClean="0"/>
              <a:t>56</a:t>
            </a:fld>
            <a:endParaRPr lang="en-GB"/>
          </a:p>
        </p:txBody>
      </p:sp>
    </p:spTree>
    <p:extLst>
      <p:ext uri="{BB962C8B-B14F-4D97-AF65-F5344CB8AC3E}">
        <p14:creationId xmlns:p14="http://schemas.microsoft.com/office/powerpoint/2010/main" val="11042472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50DE-B534-704A-8AD0-00B7CEB8BEB5}"/>
              </a:ext>
            </a:extLst>
          </p:cNvPr>
          <p:cNvSpPr>
            <a:spLocks noGrp="1"/>
          </p:cNvSpPr>
          <p:nvPr>
            <p:ph type="title"/>
          </p:nvPr>
        </p:nvSpPr>
        <p:spPr>
          <a:xfrm>
            <a:off x="748260" y="0"/>
            <a:ext cx="10515600" cy="1325563"/>
          </a:xfrm>
        </p:spPr>
        <p:txBody>
          <a:bodyPr/>
          <a:lstStyle/>
          <a:p>
            <a:r>
              <a:rPr lang="en-US" dirty="0">
                <a:solidFill>
                  <a:schemeClr val="bg1"/>
                </a:solidFill>
              </a:rPr>
              <a:t>Foo</a:t>
            </a:r>
            <a:r>
              <a:rPr lang="en-US" dirty="0"/>
              <a:t>d Costs Continue to Rise</a:t>
            </a:r>
          </a:p>
        </p:txBody>
      </p:sp>
      <p:pic>
        <p:nvPicPr>
          <p:cNvPr id="6" name="Content Placeholder 5" descr="Chart, line chart&#10;&#10;Description automatically generated">
            <a:extLst>
              <a:ext uri="{FF2B5EF4-FFF2-40B4-BE49-F238E27FC236}">
                <a16:creationId xmlns:a16="http://schemas.microsoft.com/office/drawing/2014/main" id="{5874BD66-18E1-BD44-8E83-ABDFEFAB6E04}"/>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753DB378-E5F3-4242-9FC6-EA28D5CD92A8}"/>
              </a:ext>
            </a:extLst>
          </p:cNvPr>
          <p:cNvSpPr>
            <a:spLocks noGrp="1"/>
          </p:cNvSpPr>
          <p:nvPr>
            <p:ph type="sldNum" sz="quarter" idx="12"/>
          </p:nvPr>
        </p:nvSpPr>
        <p:spPr/>
        <p:txBody>
          <a:bodyPr/>
          <a:lstStyle/>
          <a:p>
            <a:fld id="{D9F085D5-EC86-4F6A-B501-C1359CB39116}" type="slidenum">
              <a:rPr lang="en-GB" smtClean="0"/>
              <a:t>57</a:t>
            </a:fld>
            <a:endParaRPr lang="en-GB"/>
          </a:p>
        </p:txBody>
      </p:sp>
    </p:spTree>
    <p:extLst>
      <p:ext uri="{BB962C8B-B14F-4D97-AF65-F5344CB8AC3E}">
        <p14:creationId xmlns:p14="http://schemas.microsoft.com/office/powerpoint/2010/main" val="7683148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DB004D-673D-7D4C-A7E3-FB405CB6953D}"/>
              </a:ext>
            </a:extLst>
          </p:cNvPr>
          <p:cNvSpPr>
            <a:spLocks noGrp="1"/>
          </p:cNvSpPr>
          <p:nvPr>
            <p:ph type="sldNum" sz="quarter" idx="12"/>
          </p:nvPr>
        </p:nvSpPr>
        <p:spPr/>
        <p:txBody>
          <a:bodyPr/>
          <a:lstStyle/>
          <a:p>
            <a:fld id="{D9F085D5-EC86-4F6A-B501-C1359CB39116}" type="slidenum">
              <a:rPr lang="en-GB" smtClean="0"/>
              <a:t>58</a:t>
            </a:fld>
            <a:endParaRPr lang="en-GB"/>
          </a:p>
        </p:txBody>
      </p:sp>
      <p:pic>
        <p:nvPicPr>
          <p:cNvPr id="3" name="Picture 2">
            <a:extLst>
              <a:ext uri="{FF2B5EF4-FFF2-40B4-BE49-F238E27FC236}">
                <a16:creationId xmlns:a16="http://schemas.microsoft.com/office/drawing/2014/main" id="{B0C8225D-F2EA-DC46-83B8-28CE97E514F5}"/>
              </a:ext>
            </a:extLst>
          </p:cNvPr>
          <p:cNvPicPr>
            <a:picLocks noChangeAspect="1"/>
          </p:cNvPicPr>
          <p:nvPr/>
        </p:nvPicPr>
        <p:blipFill>
          <a:blip r:embed="rId2"/>
          <a:stretch>
            <a:fillRect/>
          </a:stretch>
        </p:blipFill>
        <p:spPr>
          <a:xfrm>
            <a:off x="1035050" y="762000"/>
            <a:ext cx="10121900" cy="5334000"/>
          </a:xfrm>
          <a:prstGeom prst="rect">
            <a:avLst/>
          </a:prstGeom>
        </p:spPr>
      </p:pic>
      <p:sp>
        <p:nvSpPr>
          <p:cNvPr id="4" name="TextBox 3">
            <a:extLst>
              <a:ext uri="{FF2B5EF4-FFF2-40B4-BE49-F238E27FC236}">
                <a16:creationId xmlns:a16="http://schemas.microsoft.com/office/drawing/2014/main" id="{B6B2D780-7539-8F40-B7AA-F5F140FF7B4E}"/>
              </a:ext>
            </a:extLst>
          </p:cNvPr>
          <p:cNvSpPr txBox="1"/>
          <p:nvPr/>
        </p:nvSpPr>
        <p:spPr>
          <a:xfrm>
            <a:off x="10121326" y="6456851"/>
            <a:ext cx="1484830" cy="276999"/>
          </a:xfrm>
          <a:prstGeom prst="rect">
            <a:avLst/>
          </a:prstGeom>
          <a:noFill/>
        </p:spPr>
        <p:txBody>
          <a:bodyPr wrap="none" rtlCol="0">
            <a:spAutoFit/>
          </a:bodyPr>
          <a:lstStyle/>
          <a:p>
            <a:r>
              <a:rPr lang="en-US" sz="1200" dirty="0"/>
              <a:t>Source: Investopedia</a:t>
            </a:r>
          </a:p>
        </p:txBody>
      </p:sp>
    </p:spTree>
    <p:extLst>
      <p:ext uri="{BB962C8B-B14F-4D97-AF65-F5344CB8AC3E}">
        <p14:creationId xmlns:p14="http://schemas.microsoft.com/office/powerpoint/2010/main" val="23100980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9B0F-A0AE-744C-A6C0-1EBEA90332EF}"/>
              </a:ext>
            </a:extLst>
          </p:cNvPr>
          <p:cNvSpPr>
            <a:spLocks noGrp="1"/>
          </p:cNvSpPr>
          <p:nvPr>
            <p:ph type="title"/>
          </p:nvPr>
        </p:nvSpPr>
        <p:spPr>
          <a:xfrm>
            <a:off x="753792" y="0"/>
            <a:ext cx="10515600" cy="1325563"/>
          </a:xfrm>
        </p:spPr>
        <p:txBody>
          <a:bodyPr/>
          <a:lstStyle/>
          <a:p>
            <a:r>
              <a:rPr lang="en-US" dirty="0">
                <a:solidFill>
                  <a:schemeClr val="bg1"/>
                </a:solidFill>
              </a:rPr>
              <a:t>Spe</a:t>
            </a:r>
            <a:r>
              <a:rPr lang="en-US" dirty="0"/>
              <a:t>nding Patterns Changed - More Goods!</a:t>
            </a:r>
          </a:p>
        </p:txBody>
      </p:sp>
      <p:pic>
        <p:nvPicPr>
          <p:cNvPr id="6" name="Content Placeholder 5" descr="Chart, line chart&#10;&#10;Description automatically generated">
            <a:extLst>
              <a:ext uri="{FF2B5EF4-FFF2-40B4-BE49-F238E27FC236}">
                <a16:creationId xmlns:a16="http://schemas.microsoft.com/office/drawing/2014/main" id="{53E19C85-8D8B-7947-BF9C-DE16B875997A}"/>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9E8A3A6E-F995-2847-90D3-02229EAA8B90}"/>
              </a:ext>
            </a:extLst>
          </p:cNvPr>
          <p:cNvSpPr>
            <a:spLocks noGrp="1"/>
          </p:cNvSpPr>
          <p:nvPr>
            <p:ph type="sldNum" sz="quarter" idx="12"/>
          </p:nvPr>
        </p:nvSpPr>
        <p:spPr/>
        <p:txBody>
          <a:bodyPr/>
          <a:lstStyle/>
          <a:p>
            <a:fld id="{D9F085D5-EC86-4F6A-B501-C1359CB39116}" type="slidenum">
              <a:rPr lang="en-GB" smtClean="0"/>
              <a:t>59</a:t>
            </a:fld>
            <a:endParaRPr lang="en-GB"/>
          </a:p>
        </p:txBody>
      </p:sp>
      <p:sp>
        <p:nvSpPr>
          <p:cNvPr id="7" name="TextBox 6">
            <a:extLst>
              <a:ext uri="{FF2B5EF4-FFF2-40B4-BE49-F238E27FC236}">
                <a16:creationId xmlns:a16="http://schemas.microsoft.com/office/drawing/2014/main" id="{65A23926-A457-9C44-BB74-AE3EA13B39C6}"/>
              </a:ext>
            </a:extLst>
          </p:cNvPr>
          <p:cNvSpPr txBox="1"/>
          <p:nvPr/>
        </p:nvSpPr>
        <p:spPr>
          <a:xfrm>
            <a:off x="8257735" y="2017164"/>
            <a:ext cx="2616422" cy="646331"/>
          </a:xfrm>
          <a:prstGeom prst="rect">
            <a:avLst/>
          </a:prstGeom>
          <a:noFill/>
        </p:spPr>
        <p:txBody>
          <a:bodyPr wrap="none" rtlCol="0">
            <a:spAutoFit/>
          </a:bodyPr>
          <a:lstStyle/>
          <a:p>
            <a:r>
              <a:rPr lang="en-US" dirty="0"/>
              <a:t>Goods spending up 16.7%</a:t>
            </a:r>
          </a:p>
          <a:p>
            <a:r>
              <a:rPr lang="en-US" dirty="0"/>
              <a:t>- And stable.</a:t>
            </a:r>
          </a:p>
        </p:txBody>
      </p:sp>
      <p:sp>
        <p:nvSpPr>
          <p:cNvPr id="8" name="TextBox 7">
            <a:extLst>
              <a:ext uri="{FF2B5EF4-FFF2-40B4-BE49-F238E27FC236}">
                <a16:creationId xmlns:a16="http://schemas.microsoft.com/office/drawing/2014/main" id="{4F9C169E-8399-F94F-A9D9-B17A3A23DB29}"/>
              </a:ext>
            </a:extLst>
          </p:cNvPr>
          <p:cNvSpPr txBox="1"/>
          <p:nvPr/>
        </p:nvSpPr>
        <p:spPr>
          <a:xfrm>
            <a:off x="8257735" y="3031930"/>
            <a:ext cx="2661819" cy="646331"/>
          </a:xfrm>
          <a:prstGeom prst="rect">
            <a:avLst/>
          </a:prstGeom>
          <a:noFill/>
        </p:spPr>
        <p:txBody>
          <a:bodyPr wrap="none" rtlCol="0">
            <a:spAutoFit/>
          </a:bodyPr>
          <a:lstStyle/>
          <a:p>
            <a:r>
              <a:rPr lang="en-US" dirty="0"/>
              <a:t>Services spending up 3.1%</a:t>
            </a:r>
          </a:p>
          <a:p>
            <a:r>
              <a:rPr lang="en-US" dirty="0"/>
              <a:t>- And going up.</a:t>
            </a:r>
          </a:p>
        </p:txBody>
      </p:sp>
      <p:sp>
        <p:nvSpPr>
          <p:cNvPr id="9" name="Oval 8">
            <a:extLst>
              <a:ext uri="{FF2B5EF4-FFF2-40B4-BE49-F238E27FC236}">
                <a16:creationId xmlns:a16="http://schemas.microsoft.com/office/drawing/2014/main" id="{FCBEAE1D-6AEB-DF4F-B7B7-A3D3B2896BC9}"/>
              </a:ext>
            </a:extLst>
          </p:cNvPr>
          <p:cNvSpPr/>
          <p:nvPr/>
        </p:nvSpPr>
        <p:spPr>
          <a:xfrm>
            <a:off x="7276115" y="1325563"/>
            <a:ext cx="436098" cy="36256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168E1DF-95B1-DF4A-A13E-79E7688ED8D4}"/>
              </a:ext>
            </a:extLst>
          </p:cNvPr>
          <p:cNvSpPr txBox="1"/>
          <p:nvPr/>
        </p:nvSpPr>
        <p:spPr>
          <a:xfrm>
            <a:off x="2598804" y="1626493"/>
            <a:ext cx="2670924" cy="646331"/>
          </a:xfrm>
          <a:prstGeom prst="rect">
            <a:avLst/>
          </a:prstGeom>
          <a:solidFill>
            <a:schemeClr val="bg1"/>
          </a:solidFill>
        </p:spPr>
        <p:txBody>
          <a:bodyPr wrap="none" rtlCol="0">
            <a:spAutoFit/>
          </a:bodyPr>
          <a:lstStyle/>
          <a:p>
            <a:r>
              <a:rPr lang="en-US" sz="3600" b="1" dirty="0"/>
              <a:t>Demand-Pull</a:t>
            </a:r>
          </a:p>
        </p:txBody>
      </p:sp>
    </p:spTree>
    <p:extLst>
      <p:ext uri="{BB962C8B-B14F-4D97-AF65-F5344CB8AC3E}">
        <p14:creationId xmlns:p14="http://schemas.microsoft.com/office/powerpoint/2010/main" val="399673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a:xfrm>
            <a:off x="838200" y="1570730"/>
            <a:ext cx="10515600" cy="3330723"/>
          </a:xfrm>
        </p:spPr>
        <p:txBody>
          <a:bodyPr>
            <a:normAutofit fontScale="85000" lnSpcReduction="20000"/>
          </a:bodyPr>
          <a:lstStyle/>
          <a:p>
            <a:r>
              <a:rPr lang="en-US" dirty="0"/>
              <a:t>This slide deck was authored by:</a:t>
            </a:r>
          </a:p>
          <a:p>
            <a:pPr lvl="1"/>
            <a:r>
              <a:rPr lang="en-US" dirty="0"/>
              <a:t>Jon D. Haveman, NEED</a:t>
            </a:r>
          </a:p>
          <a:p>
            <a:pPr lvl="1"/>
            <a:r>
              <a:rPr lang="en-US" dirty="0"/>
              <a:t>Scott Baier, Clemson University</a:t>
            </a:r>
          </a:p>
          <a:p>
            <a:pPr lvl="1"/>
            <a:r>
              <a:rPr lang="en-US" dirty="0"/>
              <a:t>Geoffrey </a:t>
            </a:r>
            <a:r>
              <a:rPr lang="en-US" dirty="0" err="1"/>
              <a:t>Woglom</a:t>
            </a:r>
            <a:r>
              <a:rPr lang="en-US" dirty="0"/>
              <a:t>, Amherst College (Emeritus)</a:t>
            </a:r>
          </a:p>
          <a:p>
            <a:pPr lvl="1"/>
            <a:r>
              <a:rPr lang="en-US" dirty="0"/>
              <a:t>Brian </a:t>
            </a:r>
            <a:r>
              <a:rPr lang="en-US" dirty="0" err="1"/>
              <a:t>Dombeck</a:t>
            </a:r>
            <a:r>
              <a:rPr lang="en-US" dirty="0"/>
              <a:t>, Lewis &amp; Clark College</a:t>
            </a:r>
          </a:p>
          <a:p>
            <a:pPr lvl="1"/>
            <a:r>
              <a:rPr lang="en-US" dirty="0"/>
              <a:t>Doris </a:t>
            </a:r>
            <a:r>
              <a:rPr lang="en-US" dirty="0" err="1"/>
              <a:t>Geide</a:t>
            </a:r>
            <a:r>
              <a:rPr lang="en-US" dirty="0"/>
              <a:t>-Stevenson, Weber State</a:t>
            </a:r>
          </a:p>
          <a:p>
            <a:endParaRPr lang="en-US" dirty="0"/>
          </a:p>
          <a:p>
            <a:r>
              <a:rPr lang="en-US" dirty="0"/>
              <a:t>Disclaimer</a:t>
            </a:r>
          </a:p>
          <a:p>
            <a:pPr lvl="1"/>
            <a:r>
              <a:rPr lang="en-US" sz="1800" dirty="0"/>
              <a:t>NEED presentations are designed to be nonpartisan.</a:t>
            </a:r>
          </a:p>
          <a:p>
            <a:pPr lvl="1"/>
            <a:r>
              <a:rPr lang="en-US" sz="1800" dirty="0"/>
              <a:t>It is, however, inevitable that the presenter will be asked for and will provide their own views.</a:t>
            </a:r>
          </a:p>
          <a:p>
            <a:pPr lvl="1"/>
            <a:r>
              <a:rPr lang="en-US" sz="1800"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6</a:t>
            </a:fld>
            <a:endParaRPr lang="en-GB" dirty="0"/>
          </a:p>
        </p:txBody>
      </p:sp>
    </p:spTree>
    <p:extLst>
      <p:ext uri="{BB962C8B-B14F-4D97-AF65-F5344CB8AC3E}">
        <p14:creationId xmlns:p14="http://schemas.microsoft.com/office/powerpoint/2010/main" val="34720461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81D65-4E99-4D49-AED2-2191C898E127}"/>
              </a:ext>
            </a:extLst>
          </p:cNvPr>
          <p:cNvSpPr>
            <a:spLocks noGrp="1"/>
          </p:cNvSpPr>
          <p:nvPr>
            <p:ph type="title"/>
          </p:nvPr>
        </p:nvSpPr>
        <p:spPr/>
        <p:txBody>
          <a:bodyPr/>
          <a:lstStyle/>
          <a:p>
            <a:r>
              <a:rPr lang="en-US" dirty="0">
                <a:solidFill>
                  <a:schemeClr val="bg1"/>
                </a:solidFill>
              </a:rPr>
              <a:t>Infl</a:t>
            </a:r>
            <a:r>
              <a:rPr lang="en-US" dirty="0"/>
              <a:t>ation: Concentrated</a:t>
            </a:r>
          </a:p>
        </p:txBody>
      </p:sp>
      <p:pic>
        <p:nvPicPr>
          <p:cNvPr id="7" name="Content Placeholder 6" descr="Chart, line chart&#10;&#10;Description automatically generated">
            <a:extLst>
              <a:ext uri="{FF2B5EF4-FFF2-40B4-BE49-F238E27FC236}">
                <a16:creationId xmlns:a16="http://schemas.microsoft.com/office/drawing/2014/main" id="{D2CB956B-4BC5-8649-9607-DBA0282F2496}"/>
              </a:ext>
            </a:extLst>
          </p:cNvPr>
          <p:cNvPicPr>
            <a:picLocks noGrp="1" noChangeAspect="1"/>
          </p:cNvPicPr>
          <p:nvPr>
            <p:ph sz="half" idx="1"/>
          </p:nvPr>
        </p:nvPicPr>
        <p:blipFill>
          <a:blip r:embed="rId2" r:link="rId3"/>
          <a:stretch>
            <a:fillRect/>
          </a:stretch>
        </p:blipFill>
        <p:spPr>
          <a:xfrm>
            <a:off x="82882" y="1300163"/>
            <a:ext cx="5936918" cy="4319339"/>
          </a:xfrm>
        </p:spPr>
      </p:pic>
      <p:pic>
        <p:nvPicPr>
          <p:cNvPr id="9" name="Content Placeholder 8" descr="Chart, line chart&#10;&#10;Description automatically generated">
            <a:extLst>
              <a:ext uri="{FF2B5EF4-FFF2-40B4-BE49-F238E27FC236}">
                <a16:creationId xmlns:a16="http://schemas.microsoft.com/office/drawing/2014/main" id="{210C1134-5845-A140-A47C-1CE79172B90B}"/>
              </a:ext>
            </a:extLst>
          </p:cNvPr>
          <p:cNvPicPr>
            <a:picLocks noGrp="1" noChangeAspect="1"/>
          </p:cNvPicPr>
          <p:nvPr>
            <p:ph sz="half" idx="2"/>
          </p:nvPr>
        </p:nvPicPr>
        <p:blipFill>
          <a:blip r:embed="rId4" r:link="rId5"/>
          <a:stretch>
            <a:fillRect/>
          </a:stretch>
        </p:blipFill>
        <p:spPr>
          <a:xfrm>
            <a:off x="6172200" y="1325563"/>
            <a:ext cx="5936918" cy="4319339"/>
          </a:xfrm>
        </p:spPr>
      </p:pic>
      <p:sp>
        <p:nvSpPr>
          <p:cNvPr id="5" name="Slide Number Placeholder 4">
            <a:extLst>
              <a:ext uri="{FF2B5EF4-FFF2-40B4-BE49-F238E27FC236}">
                <a16:creationId xmlns:a16="http://schemas.microsoft.com/office/drawing/2014/main" id="{06650A23-B73A-FC48-BE6A-A6B6DE9EE5D2}"/>
              </a:ext>
            </a:extLst>
          </p:cNvPr>
          <p:cNvSpPr>
            <a:spLocks noGrp="1"/>
          </p:cNvSpPr>
          <p:nvPr>
            <p:ph type="sldNum" sz="quarter" idx="12"/>
          </p:nvPr>
        </p:nvSpPr>
        <p:spPr/>
        <p:txBody>
          <a:bodyPr/>
          <a:lstStyle/>
          <a:p>
            <a:fld id="{D9F085D5-EC86-4F6A-B501-C1359CB39116}" type="slidenum">
              <a:rPr lang="en-GB" smtClean="0"/>
              <a:t>60</a:t>
            </a:fld>
            <a:endParaRPr lang="en-GB"/>
          </a:p>
        </p:txBody>
      </p:sp>
      <p:sp>
        <p:nvSpPr>
          <p:cNvPr id="6" name="TextBox 5">
            <a:extLst>
              <a:ext uri="{FF2B5EF4-FFF2-40B4-BE49-F238E27FC236}">
                <a16:creationId xmlns:a16="http://schemas.microsoft.com/office/drawing/2014/main" id="{2099E16D-83B5-2046-B0D4-F27B416F6617}"/>
              </a:ext>
            </a:extLst>
          </p:cNvPr>
          <p:cNvSpPr txBox="1"/>
          <p:nvPr/>
        </p:nvSpPr>
        <p:spPr>
          <a:xfrm>
            <a:off x="4965132" y="4504571"/>
            <a:ext cx="2072555" cy="646331"/>
          </a:xfrm>
          <a:prstGeom prst="rect">
            <a:avLst/>
          </a:prstGeom>
          <a:solidFill>
            <a:schemeClr val="bg1"/>
          </a:solidFill>
        </p:spPr>
        <p:txBody>
          <a:bodyPr wrap="none" rtlCol="0">
            <a:spAutoFit/>
          </a:bodyPr>
          <a:lstStyle/>
          <a:p>
            <a:r>
              <a:rPr lang="en-US" sz="3600" b="1" dirty="0"/>
              <a:t>Cost-Push</a:t>
            </a:r>
          </a:p>
        </p:txBody>
      </p:sp>
    </p:spTree>
    <p:extLst>
      <p:ext uri="{BB962C8B-B14F-4D97-AF65-F5344CB8AC3E}">
        <p14:creationId xmlns:p14="http://schemas.microsoft.com/office/powerpoint/2010/main" val="104003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D23A8-7FBD-FE4E-8CBD-8D17D401FD88}"/>
              </a:ext>
            </a:extLst>
          </p:cNvPr>
          <p:cNvSpPr>
            <a:spLocks noGrp="1"/>
          </p:cNvSpPr>
          <p:nvPr>
            <p:ph type="title"/>
          </p:nvPr>
        </p:nvSpPr>
        <p:spPr>
          <a:xfrm>
            <a:off x="723899" y="0"/>
            <a:ext cx="10515600" cy="1325563"/>
          </a:xfrm>
        </p:spPr>
        <p:txBody>
          <a:bodyPr/>
          <a:lstStyle/>
          <a:p>
            <a:r>
              <a:rPr lang="en-US" dirty="0">
                <a:solidFill>
                  <a:schemeClr val="bg1"/>
                </a:solidFill>
              </a:rPr>
              <a:t>Sup</a:t>
            </a:r>
            <a:r>
              <a:rPr lang="en-US" dirty="0"/>
              <a:t>ply Chains</a:t>
            </a:r>
          </a:p>
        </p:txBody>
      </p:sp>
      <p:sp>
        <p:nvSpPr>
          <p:cNvPr id="4" name="Slide Number Placeholder 3">
            <a:extLst>
              <a:ext uri="{FF2B5EF4-FFF2-40B4-BE49-F238E27FC236}">
                <a16:creationId xmlns:a16="http://schemas.microsoft.com/office/drawing/2014/main" id="{72828606-6940-2342-BAB8-215E2FC37C49}"/>
              </a:ext>
            </a:extLst>
          </p:cNvPr>
          <p:cNvSpPr>
            <a:spLocks noGrp="1"/>
          </p:cNvSpPr>
          <p:nvPr>
            <p:ph type="sldNum" sz="quarter" idx="12"/>
          </p:nvPr>
        </p:nvSpPr>
        <p:spPr/>
        <p:txBody>
          <a:bodyPr/>
          <a:lstStyle/>
          <a:p>
            <a:fld id="{D9F085D5-EC86-4F6A-B501-C1359CB39116}" type="slidenum">
              <a:rPr lang="en-GB" smtClean="0"/>
              <a:t>61</a:t>
            </a:fld>
            <a:endParaRPr lang="en-GB"/>
          </a:p>
        </p:txBody>
      </p:sp>
      <p:pic>
        <p:nvPicPr>
          <p:cNvPr id="12" name="Content Placeholder 11" descr="Chart&#10;&#10;Description automatically generated">
            <a:extLst>
              <a:ext uri="{FF2B5EF4-FFF2-40B4-BE49-F238E27FC236}">
                <a16:creationId xmlns:a16="http://schemas.microsoft.com/office/drawing/2014/main" id="{C42B8B70-0A9E-0543-9930-D1B7CBED860F}"/>
              </a:ext>
            </a:extLst>
          </p:cNvPr>
          <p:cNvPicPr>
            <a:picLocks noGrp="1" noChangeAspect="1"/>
          </p:cNvPicPr>
          <p:nvPr>
            <p:ph idx="1"/>
          </p:nvPr>
        </p:nvPicPr>
        <p:blipFill>
          <a:blip r:embed="rId2" r:link="rId3"/>
          <a:stretch>
            <a:fillRect/>
          </a:stretch>
        </p:blipFill>
        <p:spPr>
          <a:xfrm>
            <a:off x="1191337" y="1190596"/>
            <a:ext cx="10048162" cy="5024081"/>
          </a:xfrm>
        </p:spPr>
      </p:pic>
      <p:sp>
        <p:nvSpPr>
          <p:cNvPr id="13" name="TextBox 12">
            <a:extLst>
              <a:ext uri="{FF2B5EF4-FFF2-40B4-BE49-F238E27FC236}">
                <a16:creationId xmlns:a16="http://schemas.microsoft.com/office/drawing/2014/main" id="{E73A177B-34EB-5149-9428-D30C9623F06D}"/>
              </a:ext>
            </a:extLst>
          </p:cNvPr>
          <p:cNvSpPr txBox="1"/>
          <p:nvPr/>
        </p:nvSpPr>
        <p:spPr>
          <a:xfrm>
            <a:off x="4965132" y="4504571"/>
            <a:ext cx="2072555" cy="646331"/>
          </a:xfrm>
          <a:prstGeom prst="rect">
            <a:avLst/>
          </a:prstGeom>
          <a:solidFill>
            <a:schemeClr val="bg1"/>
          </a:solidFill>
        </p:spPr>
        <p:txBody>
          <a:bodyPr wrap="none" rtlCol="0">
            <a:spAutoFit/>
          </a:bodyPr>
          <a:lstStyle/>
          <a:p>
            <a:r>
              <a:rPr lang="en-US" sz="3600" b="1" dirty="0"/>
              <a:t>Cost-Push</a:t>
            </a:r>
          </a:p>
        </p:txBody>
      </p:sp>
    </p:spTree>
    <p:extLst>
      <p:ext uri="{BB962C8B-B14F-4D97-AF65-F5344CB8AC3E}">
        <p14:creationId xmlns:p14="http://schemas.microsoft.com/office/powerpoint/2010/main" val="287330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1683D-0E7D-4F42-ABC8-0A5A3993D43C}"/>
              </a:ext>
            </a:extLst>
          </p:cNvPr>
          <p:cNvSpPr>
            <a:spLocks noGrp="1"/>
          </p:cNvSpPr>
          <p:nvPr>
            <p:ph type="title"/>
          </p:nvPr>
        </p:nvSpPr>
        <p:spPr>
          <a:xfrm>
            <a:off x="803475" y="0"/>
            <a:ext cx="10515600" cy="1325563"/>
          </a:xfrm>
        </p:spPr>
        <p:txBody>
          <a:bodyPr/>
          <a:lstStyle/>
          <a:p>
            <a:r>
              <a:rPr lang="en-US" dirty="0">
                <a:solidFill>
                  <a:schemeClr val="bg1"/>
                </a:solidFill>
              </a:rPr>
              <a:t>Cor</a:t>
            </a:r>
            <a:r>
              <a:rPr lang="en-US" dirty="0"/>
              <a:t>porations Have Pricing Power!</a:t>
            </a:r>
          </a:p>
        </p:txBody>
      </p:sp>
      <p:pic>
        <p:nvPicPr>
          <p:cNvPr id="6" name="Content Placeholder 5" descr="Chart, line chart&#10;&#10;Description automatically generated">
            <a:extLst>
              <a:ext uri="{FF2B5EF4-FFF2-40B4-BE49-F238E27FC236}">
                <a16:creationId xmlns:a16="http://schemas.microsoft.com/office/drawing/2014/main" id="{DF2A8DE8-1130-6E48-8290-5F01A818C97A}"/>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B19B57A6-A750-024E-8360-3BD512498194}"/>
              </a:ext>
            </a:extLst>
          </p:cNvPr>
          <p:cNvSpPr>
            <a:spLocks noGrp="1"/>
          </p:cNvSpPr>
          <p:nvPr>
            <p:ph type="sldNum" sz="quarter" idx="12"/>
          </p:nvPr>
        </p:nvSpPr>
        <p:spPr/>
        <p:txBody>
          <a:bodyPr/>
          <a:lstStyle/>
          <a:p>
            <a:fld id="{D9F085D5-EC86-4F6A-B501-C1359CB39116}" type="slidenum">
              <a:rPr lang="en-GB" smtClean="0"/>
              <a:t>62</a:t>
            </a:fld>
            <a:endParaRPr lang="en-GB"/>
          </a:p>
        </p:txBody>
      </p:sp>
      <p:sp>
        <p:nvSpPr>
          <p:cNvPr id="7" name="TextBox 6">
            <a:extLst>
              <a:ext uri="{FF2B5EF4-FFF2-40B4-BE49-F238E27FC236}">
                <a16:creationId xmlns:a16="http://schemas.microsoft.com/office/drawing/2014/main" id="{3CE102AC-0519-DA40-BA52-BA53C23BDBAA}"/>
              </a:ext>
            </a:extLst>
          </p:cNvPr>
          <p:cNvSpPr txBox="1"/>
          <p:nvPr/>
        </p:nvSpPr>
        <p:spPr>
          <a:xfrm>
            <a:off x="5325979" y="1556084"/>
            <a:ext cx="2320059" cy="461665"/>
          </a:xfrm>
          <a:prstGeom prst="rect">
            <a:avLst/>
          </a:prstGeom>
          <a:solidFill>
            <a:schemeClr val="bg1"/>
          </a:solidFill>
        </p:spPr>
        <p:txBody>
          <a:bodyPr wrap="none" rtlCol="0">
            <a:spAutoFit/>
          </a:bodyPr>
          <a:lstStyle/>
          <a:p>
            <a:r>
              <a:rPr lang="en-US" sz="2400" dirty="0"/>
              <a:t>Corporate Profits</a:t>
            </a:r>
          </a:p>
        </p:txBody>
      </p:sp>
    </p:spTree>
    <p:extLst>
      <p:ext uri="{BB962C8B-B14F-4D97-AF65-F5344CB8AC3E}">
        <p14:creationId xmlns:p14="http://schemas.microsoft.com/office/powerpoint/2010/main" val="1997803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C6179-38BB-4B93-877F-D3E29D879ADF}"/>
              </a:ext>
            </a:extLst>
          </p:cNvPr>
          <p:cNvSpPr>
            <a:spLocks noGrp="1"/>
          </p:cNvSpPr>
          <p:nvPr>
            <p:ph type="title"/>
          </p:nvPr>
        </p:nvSpPr>
        <p:spPr/>
        <p:txBody>
          <a:bodyPr/>
          <a:lstStyle/>
          <a:p>
            <a:r>
              <a:rPr lang="en-US" dirty="0">
                <a:solidFill>
                  <a:schemeClr val="bg1"/>
                </a:solidFill>
              </a:rPr>
              <a:t>My</a:t>
            </a:r>
            <a:r>
              <a:rPr lang="en-US" dirty="0"/>
              <a:t> Diagnosis for the Uptick in Inflation </a:t>
            </a:r>
          </a:p>
        </p:txBody>
      </p:sp>
      <p:sp>
        <p:nvSpPr>
          <p:cNvPr id="3" name="Content Placeholder 2">
            <a:extLst>
              <a:ext uri="{FF2B5EF4-FFF2-40B4-BE49-F238E27FC236}">
                <a16:creationId xmlns:a16="http://schemas.microsoft.com/office/drawing/2014/main" id="{244D4062-94C1-42C1-B9BD-4179D241A8FA}"/>
              </a:ext>
            </a:extLst>
          </p:cNvPr>
          <p:cNvSpPr>
            <a:spLocks noGrp="1"/>
          </p:cNvSpPr>
          <p:nvPr>
            <p:ph idx="1"/>
          </p:nvPr>
        </p:nvSpPr>
        <p:spPr/>
        <p:txBody>
          <a:bodyPr>
            <a:normAutofit fontScale="92500" lnSpcReduction="10000"/>
          </a:bodyPr>
          <a:lstStyle/>
          <a:p>
            <a:r>
              <a:rPr lang="en-US" dirty="0"/>
              <a:t>Spending patterns have changed dramatically.</a:t>
            </a:r>
          </a:p>
          <a:p>
            <a:r>
              <a:rPr lang="en-US" dirty="0"/>
              <a:t>Yes, there were supply chain issues that affected some areas in particular (e.g., computer chips).</a:t>
            </a:r>
          </a:p>
          <a:p>
            <a:r>
              <a:rPr lang="en-US" dirty="0"/>
              <a:t>Corporations have used the cover of inflation to raise prices more.</a:t>
            </a:r>
          </a:p>
          <a:p>
            <a:r>
              <a:rPr lang="en-US" dirty="0"/>
              <a:t>But there was also too much total spending.</a:t>
            </a:r>
          </a:p>
          <a:p>
            <a:r>
              <a:rPr lang="en-US" dirty="0"/>
              <a:t>Fiscal stimulus led households to increase saving over 2021 by more than $2 trillion. Strong retail sales numbers suggest they are prepared to spend it.</a:t>
            </a:r>
          </a:p>
          <a:p>
            <a:r>
              <a:rPr lang="en-US" dirty="0"/>
              <a:t>Whose to Blame:  ARP probably too big, but the Fed could have acted sooner.</a:t>
            </a:r>
          </a:p>
          <a:p>
            <a:pPr lvl="1"/>
            <a:r>
              <a:rPr lang="en-US" dirty="0"/>
              <a:t>International forces.</a:t>
            </a:r>
          </a:p>
        </p:txBody>
      </p:sp>
      <p:sp>
        <p:nvSpPr>
          <p:cNvPr id="4" name="Slide Number Placeholder 3">
            <a:extLst>
              <a:ext uri="{FF2B5EF4-FFF2-40B4-BE49-F238E27FC236}">
                <a16:creationId xmlns:a16="http://schemas.microsoft.com/office/drawing/2014/main" id="{75FE8195-C736-4289-BF84-7C9434E63D34}"/>
              </a:ext>
            </a:extLst>
          </p:cNvPr>
          <p:cNvSpPr>
            <a:spLocks noGrp="1"/>
          </p:cNvSpPr>
          <p:nvPr>
            <p:ph type="sldNum" sz="quarter" idx="12"/>
          </p:nvPr>
        </p:nvSpPr>
        <p:spPr/>
        <p:txBody>
          <a:bodyPr/>
          <a:lstStyle/>
          <a:p>
            <a:fld id="{D9F085D5-EC86-4F6A-B501-C1359CB39116}" type="slidenum">
              <a:rPr lang="en-GB" smtClean="0"/>
              <a:t>63</a:t>
            </a:fld>
            <a:endParaRPr lang="en-GB"/>
          </a:p>
        </p:txBody>
      </p:sp>
    </p:spTree>
    <p:extLst>
      <p:ext uri="{BB962C8B-B14F-4D97-AF65-F5344CB8AC3E}">
        <p14:creationId xmlns:p14="http://schemas.microsoft.com/office/powerpoint/2010/main" val="358523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a:xfrm>
            <a:off x="896075" y="0"/>
            <a:ext cx="10515600" cy="1325563"/>
          </a:xfrm>
        </p:spPr>
        <p:txBody>
          <a:bodyPr>
            <a:normAutofit/>
          </a:bodyPr>
          <a:lstStyle/>
          <a:p>
            <a:r>
              <a:rPr lang="en-US" sz="3600" dirty="0">
                <a:solidFill>
                  <a:schemeClr val="bg1"/>
                </a:solidFill>
              </a:rPr>
              <a:t>Infl</a:t>
            </a:r>
            <a:r>
              <a:rPr lang="en-US" sz="3600" dirty="0"/>
              <a:t>ation – The Fed’s Metric</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64</a:t>
            </a:fld>
            <a:endParaRPr lang="en-GB"/>
          </a:p>
        </p:txBody>
      </p:sp>
      <p:pic>
        <p:nvPicPr>
          <p:cNvPr id="5" name="Picture 4">
            <a:extLst>
              <a:ext uri="{FF2B5EF4-FFF2-40B4-BE49-F238E27FC236}">
                <a16:creationId xmlns:a16="http://schemas.microsoft.com/office/drawing/2014/main" id="{F8F12856-2917-634A-BAE4-8CBB3B913117}"/>
              </a:ext>
            </a:extLst>
          </p:cNvPr>
          <p:cNvPicPr>
            <a:picLocks noChangeAspect="1"/>
          </p:cNvPicPr>
          <p:nvPr/>
        </p:nvPicPr>
        <p:blipFill>
          <a:blip r:embed="rId3" r:link="rId4"/>
          <a:srcRect/>
          <a:stretch>
            <a:fillRect/>
          </a:stretch>
        </p:blipFill>
        <p:spPr>
          <a:xfrm>
            <a:off x="1066800" y="1197222"/>
            <a:ext cx="10058400" cy="5029200"/>
          </a:xfrm>
          <a:prstGeom prst="rect">
            <a:avLst/>
          </a:prstGeom>
        </p:spPr>
      </p:pic>
    </p:spTree>
    <p:extLst>
      <p:ext uri="{BB962C8B-B14F-4D97-AF65-F5344CB8AC3E}">
        <p14:creationId xmlns:p14="http://schemas.microsoft.com/office/powerpoint/2010/main" val="775332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p:txBody>
          <a:bodyPr/>
          <a:lstStyle/>
          <a:p>
            <a:r>
              <a:rPr lang="en-US" dirty="0">
                <a:solidFill>
                  <a:schemeClr val="bg1"/>
                </a:solidFill>
              </a:rPr>
              <a:t>Infl</a:t>
            </a:r>
            <a:r>
              <a:rPr lang="en-US" dirty="0"/>
              <a:t>ation – PCE and Fed Suggest: I don’t know.</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65</a:t>
            </a:fld>
            <a:endParaRPr lang="en-GB"/>
          </a:p>
        </p:txBody>
      </p:sp>
      <p:pic>
        <p:nvPicPr>
          <p:cNvPr id="5" name="Picture 4">
            <a:extLst>
              <a:ext uri="{FF2B5EF4-FFF2-40B4-BE49-F238E27FC236}">
                <a16:creationId xmlns:a16="http://schemas.microsoft.com/office/drawing/2014/main" id="{F8F12856-2917-634A-BAE4-8CBB3B913117}"/>
              </a:ext>
            </a:extLst>
          </p:cNvPr>
          <p:cNvPicPr>
            <a:picLocks noChangeAspect="1"/>
          </p:cNvPicPr>
          <p:nvPr/>
        </p:nvPicPr>
        <p:blipFill>
          <a:blip r:embed="rId3" r:link="rId4"/>
          <a:srcRect/>
          <a:stretch>
            <a:fillRect/>
          </a:stretch>
        </p:blipFill>
        <p:spPr>
          <a:xfrm>
            <a:off x="1066800" y="1197222"/>
            <a:ext cx="10058400" cy="5029200"/>
          </a:xfrm>
          <a:prstGeom prst="rect">
            <a:avLst/>
          </a:prstGeom>
        </p:spPr>
      </p:pic>
    </p:spTree>
    <p:extLst>
      <p:ext uri="{BB962C8B-B14F-4D97-AF65-F5344CB8AC3E}">
        <p14:creationId xmlns:p14="http://schemas.microsoft.com/office/powerpoint/2010/main" val="19403049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Me</a:t>
            </a:r>
            <a:r>
              <a:rPr lang="en-US" dirty="0">
                <a:solidFill>
                  <a:schemeClr val="accent1">
                    <a:lumMod val="75000"/>
                  </a:schemeClr>
                </a:solidFill>
              </a:rPr>
              <a:t>asure of Inflation Expectations</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D9F085D5-EC86-4F6A-B501-C1359CB39116}" type="slidenum">
              <a:rPr lang="en-GB" smtClean="0"/>
              <a:t>66</a:t>
            </a:fld>
            <a:endParaRPr lang="en-GB"/>
          </a:p>
        </p:txBody>
      </p:sp>
      <p:pic>
        <p:nvPicPr>
          <p:cNvPr id="11" name="Content Placeholder 10">
            <a:extLst>
              <a:ext uri="{FF2B5EF4-FFF2-40B4-BE49-F238E27FC236}">
                <a16:creationId xmlns:a16="http://schemas.microsoft.com/office/drawing/2014/main" id="{21E72156-AB9E-2546-A67F-D8C264526FBD}"/>
              </a:ext>
            </a:extLst>
          </p:cNvPr>
          <p:cNvPicPr>
            <a:picLocks noGrp="1" noChangeAspect="1"/>
          </p:cNvPicPr>
          <p:nvPr>
            <p:ph idx="1"/>
          </p:nvPr>
        </p:nvPicPr>
        <p:blipFill>
          <a:blip r:embed="rId2" r:link="rId3"/>
          <a:srcRect/>
          <a:stretch>
            <a:fillRect/>
          </a:stretch>
        </p:blipFill>
        <p:spPr>
          <a:xfrm>
            <a:off x="0" y="1480828"/>
            <a:ext cx="8702674" cy="4351337"/>
          </a:xfrm>
        </p:spPr>
      </p:pic>
      <p:sp>
        <p:nvSpPr>
          <p:cNvPr id="6" name="TextBox 5"/>
          <p:cNvSpPr txBox="1"/>
          <p:nvPr/>
        </p:nvSpPr>
        <p:spPr>
          <a:xfrm>
            <a:off x="7214145" y="3656496"/>
            <a:ext cx="4653582" cy="2585323"/>
          </a:xfrm>
          <a:prstGeom prst="rect">
            <a:avLst/>
          </a:prstGeom>
          <a:solidFill>
            <a:schemeClr val="bg1"/>
          </a:solidFill>
        </p:spPr>
        <p:txBody>
          <a:bodyPr wrap="none" rtlCol="0">
            <a:spAutoFit/>
          </a:bodyPr>
          <a:lstStyle/>
          <a:p>
            <a:r>
              <a:rPr lang="en-US" dirty="0">
                <a:solidFill>
                  <a:schemeClr val="accent1">
                    <a:lumMod val="75000"/>
                  </a:schemeClr>
                </a:solidFill>
              </a:rPr>
              <a:t>Breakeven Inflation Rate = Difference between </a:t>
            </a:r>
          </a:p>
          <a:p>
            <a:r>
              <a:rPr lang="en-US" dirty="0">
                <a:solidFill>
                  <a:schemeClr val="accent1">
                    <a:lumMod val="75000"/>
                  </a:schemeClr>
                </a:solidFill>
              </a:rPr>
              <a:t>nominal and real 5-year and 10-year Treasury </a:t>
            </a:r>
          </a:p>
          <a:p>
            <a:r>
              <a:rPr lang="en-US" dirty="0">
                <a:solidFill>
                  <a:schemeClr val="accent1">
                    <a:lumMod val="75000"/>
                  </a:schemeClr>
                </a:solidFill>
              </a:rPr>
              <a:t>constant maturity securities. </a:t>
            </a:r>
          </a:p>
          <a:p>
            <a:endParaRPr lang="en-US" dirty="0">
              <a:solidFill>
                <a:schemeClr val="accent1">
                  <a:lumMod val="75000"/>
                </a:schemeClr>
              </a:solidFill>
            </a:endParaRPr>
          </a:p>
          <a:p>
            <a:r>
              <a:rPr lang="en-US" dirty="0">
                <a:solidFill>
                  <a:schemeClr val="accent1">
                    <a:lumMod val="75000"/>
                  </a:schemeClr>
                </a:solidFill>
              </a:rPr>
              <a:t>Market participants expect around 2.2% </a:t>
            </a:r>
          </a:p>
          <a:p>
            <a:r>
              <a:rPr lang="en-US" dirty="0">
                <a:solidFill>
                  <a:schemeClr val="accent1">
                    <a:lumMod val="75000"/>
                  </a:schemeClr>
                </a:solidFill>
              </a:rPr>
              <a:t>inflation annually over the next 10 years and </a:t>
            </a:r>
          </a:p>
          <a:p>
            <a:r>
              <a:rPr lang="en-US" dirty="0">
                <a:solidFill>
                  <a:schemeClr val="accent1">
                    <a:lumMod val="75000"/>
                  </a:schemeClr>
                </a:solidFill>
              </a:rPr>
              <a:t>2.25% over the next 5 years. </a:t>
            </a:r>
          </a:p>
          <a:p>
            <a:endParaRPr lang="en-US" dirty="0">
              <a:solidFill>
                <a:schemeClr val="accent1">
                  <a:lumMod val="75000"/>
                </a:schemeClr>
              </a:solidFill>
            </a:endParaRPr>
          </a:p>
          <a:p>
            <a:r>
              <a:rPr lang="en-US" dirty="0">
                <a:solidFill>
                  <a:schemeClr val="accent1">
                    <a:lumMod val="75000"/>
                  </a:schemeClr>
                </a:solidFill>
              </a:rPr>
              <a:t>Inflation expectations are calming down.</a:t>
            </a:r>
          </a:p>
        </p:txBody>
      </p:sp>
    </p:spTree>
    <p:extLst>
      <p:ext uri="{BB962C8B-B14F-4D97-AF65-F5344CB8AC3E}">
        <p14:creationId xmlns:p14="http://schemas.microsoft.com/office/powerpoint/2010/main" val="5922097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638C0-D6BB-E04A-B038-3AE0C4CE1EA0}"/>
              </a:ext>
            </a:extLst>
          </p:cNvPr>
          <p:cNvSpPr>
            <a:spLocks noGrp="1"/>
          </p:cNvSpPr>
          <p:nvPr>
            <p:ph type="title"/>
          </p:nvPr>
        </p:nvSpPr>
        <p:spPr/>
        <p:txBody>
          <a:bodyPr/>
          <a:lstStyle/>
          <a:p>
            <a:r>
              <a:rPr lang="en-US" dirty="0"/>
              <a:t>What’s the Fed Doing About It?</a:t>
            </a:r>
          </a:p>
        </p:txBody>
      </p:sp>
      <p:sp>
        <p:nvSpPr>
          <p:cNvPr id="3" name="Text Placeholder 2">
            <a:extLst>
              <a:ext uri="{FF2B5EF4-FFF2-40B4-BE49-F238E27FC236}">
                <a16:creationId xmlns:a16="http://schemas.microsoft.com/office/drawing/2014/main" id="{2A5F1762-7F27-034B-9A1E-7DF4CA0A63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6F6F8E-D5F7-554C-87DD-571BD9B83512}"/>
              </a:ext>
            </a:extLst>
          </p:cNvPr>
          <p:cNvSpPr>
            <a:spLocks noGrp="1"/>
          </p:cNvSpPr>
          <p:nvPr>
            <p:ph type="sldNum" sz="quarter" idx="12"/>
          </p:nvPr>
        </p:nvSpPr>
        <p:spPr/>
        <p:txBody>
          <a:bodyPr/>
          <a:lstStyle/>
          <a:p>
            <a:fld id="{D9F085D5-EC86-4F6A-B501-C1359CB39116}" type="slidenum">
              <a:rPr lang="en-GB" smtClean="0"/>
              <a:t>67</a:t>
            </a:fld>
            <a:endParaRPr lang="en-GB"/>
          </a:p>
        </p:txBody>
      </p:sp>
    </p:spTree>
    <p:extLst>
      <p:ext uri="{BB962C8B-B14F-4D97-AF65-F5344CB8AC3E}">
        <p14:creationId xmlns:p14="http://schemas.microsoft.com/office/powerpoint/2010/main" val="27935407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3B4B8-4EA4-7A45-853F-BEA07BBF8ABB}"/>
              </a:ext>
            </a:extLst>
          </p:cNvPr>
          <p:cNvSpPr>
            <a:spLocks noGrp="1"/>
          </p:cNvSpPr>
          <p:nvPr>
            <p:ph type="title"/>
          </p:nvPr>
        </p:nvSpPr>
        <p:spPr>
          <a:xfrm>
            <a:off x="768751" y="0"/>
            <a:ext cx="10515600" cy="1325563"/>
          </a:xfrm>
        </p:spPr>
        <p:txBody>
          <a:bodyPr/>
          <a:lstStyle/>
          <a:p>
            <a:r>
              <a:rPr lang="en-US" dirty="0">
                <a:solidFill>
                  <a:schemeClr val="bg1"/>
                </a:solidFill>
              </a:rPr>
              <a:t>Fed</a:t>
            </a:r>
            <a:r>
              <a:rPr lang="en-US" dirty="0"/>
              <a:t>eral Funds Rate</a:t>
            </a:r>
          </a:p>
        </p:txBody>
      </p:sp>
      <p:sp>
        <p:nvSpPr>
          <p:cNvPr id="4" name="Slide Number Placeholder 3">
            <a:extLst>
              <a:ext uri="{FF2B5EF4-FFF2-40B4-BE49-F238E27FC236}">
                <a16:creationId xmlns:a16="http://schemas.microsoft.com/office/drawing/2014/main" id="{4F134A19-F5A9-7642-8967-20E339E22126}"/>
              </a:ext>
            </a:extLst>
          </p:cNvPr>
          <p:cNvSpPr>
            <a:spLocks noGrp="1"/>
          </p:cNvSpPr>
          <p:nvPr>
            <p:ph type="sldNum" sz="quarter" idx="12"/>
          </p:nvPr>
        </p:nvSpPr>
        <p:spPr/>
        <p:txBody>
          <a:bodyPr/>
          <a:lstStyle/>
          <a:p>
            <a:fld id="{D9F085D5-EC86-4F6A-B501-C1359CB39116}" type="slidenum">
              <a:rPr lang="en-GB" smtClean="0"/>
              <a:t>68</a:t>
            </a:fld>
            <a:endParaRPr lang="en-GB"/>
          </a:p>
        </p:txBody>
      </p:sp>
      <p:pic>
        <p:nvPicPr>
          <p:cNvPr id="3" name="Picture 2">
            <a:extLst>
              <a:ext uri="{FF2B5EF4-FFF2-40B4-BE49-F238E27FC236}">
                <a16:creationId xmlns:a16="http://schemas.microsoft.com/office/drawing/2014/main" id="{C01EB9C4-8D8B-444B-9AC5-074A28721325}"/>
              </a:ext>
            </a:extLst>
          </p:cNvPr>
          <p:cNvPicPr>
            <a:picLocks noChangeAspect="1"/>
          </p:cNvPicPr>
          <p:nvPr/>
        </p:nvPicPr>
        <p:blipFill>
          <a:blip r:embed="rId3"/>
          <a:srcRect/>
          <a:stretch/>
        </p:blipFill>
        <p:spPr>
          <a:xfrm>
            <a:off x="224155" y="1379492"/>
            <a:ext cx="11743689" cy="4388645"/>
          </a:xfrm>
          <a:prstGeom prst="rect">
            <a:avLst/>
          </a:prstGeom>
        </p:spPr>
      </p:pic>
      <p:sp>
        <p:nvSpPr>
          <p:cNvPr id="6" name="TextBox 5">
            <a:extLst>
              <a:ext uri="{FF2B5EF4-FFF2-40B4-BE49-F238E27FC236}">
                <a16:creationId xmlns:a16="http://schemas.microsoft.com/office/drawing/2014/main" id="{DFE1543B-0065-D04A-AAD6-05A8ECB3A835}"/>
              </a:ext>
            </a:extLst>
          </p:cNvPr>
          <p:cNvSpPr txBox="1"/>
          <p:nvPr/>
        </p:nvSpPr>
        <p:spPr>
          <a:xfrm>
            <a:off x="10070170" y="6456851"/>
            <a:ext cx="1542089" cy="276999"/>
          </a:xfrm>
          <a:prstGeom prst="rect">
            <a:avLst/>
          </a:prstGeom>
          <a:noFill/>
        </p:spPr>
        <p:txBody>
          <a:bodyPr wrap="none" rtlCol="0">
            <a:spAutoFit/>
          </a:bodyPr>
          <a:lstStyle/>
          <a:p>
            <a:r>
              <a:rPr lang="en-US" sz="1200" dirty="0"/>
              <a:t>Source: </a:t>
            </a:r>
            <a:r>
              <a:rPr lang="en-US" sz="1200" dirty="0" err="1"/>
              <a:t>NYTimes.com</a:t>
            </a:r>
            <a:endParaRPr lang="en-US" sz="1200" dirty="0"/>
          </a:p>
        </p:txBody>
      </p:sp>
    </p:spTree>
    <p:extLst>
      <p:ext uri="{BB962C8B-B14F-4D97-AF65-F5344CB8AC3E}">
        <p14:creationId xmlns:p14="http://schemas.microsoft.com/office/powerpoint/2010/main" val="35798654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10D60-93A0-E14A-B198-562200FA33F9}"/>
              </a:ext>
            </a:extLst>
          </p:cNvPr>
          <p:cNvSpPr>
            <a:spLocks noGrp="1"/>
          </p:cNvSpPr>
          <p:nvPr>
            <p:ph type="title"/>
          </p:nvPr>
        </p:nvSpPr>
        <p:spPr>
          <a:xfrm>
            <a:off x="779208" y="29496"/>
            <a:ext cx="10515600" cy="1325563"/>
          </a:xfrm>
        </p:spPr>
        <p:txBody>
          <a:bodyPr/>
          <a:lstStyle/>
          <a:p>
            <a:r>
              <a:rPr lang="en-US" dirty="0">
                <a:solidFill>
                  <a:schemeClr val="bg1"/>
                </a:solidFill>
              </a:rPr>
              <a:t>Fed</a:t>
            </a:r>
            <a:r>
              <a:rPr lang="en-US" dirty="0"/>
              <a:t>eral Funds Rate – Recent Activity</a:t>
            </a:r>
          </a:p>
        </p:txBody>
      </p:sp>
      <p:pic>
        <p:nvPicPr>
          <p:cNvPr id="6" name="Content Placeholder 5" descr="Chart&#10;&#10;Description automatically generated">
            <a:extLst>
              <a:ext uri="{FF2B5EF4-FFF2-40B4-BE49-F238E27FC236}">
                <a16:creationId xmlns:a16="http://schemas.microsoft.com/office/drawing/2014/main" id="{EF8A68F6-2498-E641-89E0-09D72459A020}"/>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45E90F64-1A12-B742-9303-73F489E0E248}"/>
              </a:ext>
            </a:extLst>
          </p:cNvPr>
          <p:cNvSpPr>
            <a:spLocks noGrp="1"/>
          </p:cNvSpPr>
          <p:nvPr>
            <p:ph type="sldNum" sz="quarter" idx="12"/>
          </p:nvPr>
        </p:nvSpPr>
        <p:spPr/>
        <p:txBody>
          <a:bodyPr/>
          <a:lstStyle/>
          <a:p>
            <a:fld id="{D9F085D5-EC86-4F6A-B501-C1359CB39116}" type="slidenum">
              <a:rPr lang="en-GB" smtClean="0"/>
              <a:t>69</a:t>
            </a:fld>
            <a:endParaRPr lang="en-GB"/>
          </a:p>
        </p:txBody>
      </p:sp>
      <p:sp>
        <p:nvSpPr>
          <p:cNvPr id="3" name="TextBox 2">
            <a:extLst>
              <a:ext uri="{FF2B5EF4-FFF2-40B4-BE49-F238E27FC236}">
                <a16:creationId xmlns:a16="http://schemas.microsoft.com/office/drawing/2014/main" id="{155C1B75-648F-AF49-B6B0-C53B0BA90BCE}"/>
              </a:ext>
            </a:extLst>
          </p:cNvPr>
          <p:cNvSpPr txBox="1"/>
          <p:nvPr/>
        </p:nvSpPr>
        <p:spPr>
          <a:xfrm>
            <a:off x="4037712" y="1666265"/>
            <a:ext cx="4116576" cy="369332"/>
          </a:xfrm>
          <a:prstGeom prst="rect">
            <a:avLst/>
          </a:prstGeom>
          <a:solidFill>
            <a:schemeClr val="bg1"/>
          </a:solidFill>
        </p:spPr>
        <p:txBody>
          <a:bodyPr wrap="none" rtlCol="0">
            <a:spAutoFit/>
          </a:bodyPr>
          <a:lstStyle/>
          <a:p>
            <a:r>
              <a:rPr lang="en-US" dirty="0"/>
              <a:t>Expect 2 more increases: .5 to .75%, each.</a:t>
            </a:r>
          </a:p>
        </p:txBody>
      </p:sp>
    </p:spTree>
    <p:extLst>
      <p:ext uri="{BB962C8B-B14F-4D97-AF65-F5344CB8AC3E}">
        <p14:creationId xmlns:p14="http://schemas.microsoft.com/office/powerpoint/2010/main" val="1251056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7E6F9-A980-2348-88F6-87696A437026}"/>
              </a:ext>
            </a:extLst>
          </p:cNvPr>
          <p:cNvSpPr>
            <a:spLocks noGrp="1"/>
          </p:cNvSpPr>
          <p:nvPr>
            <p:ph type="title"/>
          </p:nvPr>
        </p:nvSpPr>
        <p:spPr>
          <a:xfrm>
            <a:off x="745600" y="0"/>
            <a:ext cx="10515600" cy="1325563"/>
          </a:xfrm>
        </p:spPr>
        <p:txBody>
          <a:bodyPr/>
          <a:lstStyle/>
          <a:p>
            <a:r>
              <a:rPr lang="en-US" dirty="0">
                <a:solidFill>
                  <a:schemeClr val="bg1"/>
                </a:solidFill>
              </a:rPr>
              <a:t>Out</a:t>
            </a:r>
            <a:r>
              <a:rPr lang="en-US" dirty="0"/>
              <a:t>line</a:t>
            </a:r>
          </a:p>
        </p:txBody>
      </p:sp>
      <p:sp>
        <p:nvSpPr>
          <p:cNvPr id="3" name="Content Placeholder 2">
            <a:extLst>
              <a:ext uri="{FF2B5EF4-FFF2-40B4-BE49-F238E27FC236}">
                <a16:creationId xmlns:a16="http://schemas.microsoft.com/office/drawing/2014/main" id="{609E8607-FDD7-E740-A0B8-3B94245F7859}"/>
              </a:ext>
            </a:extLst>
          </p:cNvPr>
          <p:cNvSpPr>
            <a:spLocks noGrp="1"/>
          </p:cNvSpPr>
          <p:nvPr>
            <p:ph idx="1"/>
          </p:nvPr>
        </p:nvSpPr>
        <p:spPr>
          <a:xfrm>
            <a:off x="2814493" y="1602225"/>
            <a:ext cx="6563014" cy="4351338"/>
          </a:xfrm>
        </p:spPr>
        <p:txBody>
          <a:bodyPr>
            <a:normAutofit/>
          </a:bodyPr>
          <a:lstStyle/>
          <a:p>
            <a:r>
              <a:rPr lang="en-US" dirty="0"/>
              <a:t>About the U.S. Economy</a:t>
            </a:r>
          </a:p>
          <a:p>
            <a:r>
              <a:rPr lang="en-US" dirty="0"/>
              <a:t>Recession – The State of the US Economy</a:t>
            </a:r>
          </a:p>
          <a:p>
            <a:r>
              <a:rPr lang="en-US" dirty="0"/>
              <a:t>Global Comparisons</a:t>
            </a:r>
          </a:p>
          <a:p>
            <a:r>
              <a:rPr lang="en-US" dirty="0"/>
              <a:t>Inflation</a:t>
            </a:r>
          </a:p>
          <a:p>
            <a:r>
              <a:rPr lang="en-US" dirty="0"/>
              <a:t>Summary</a:t>
            </a:r>
          </a:p>
        </p:txBody>
      </p:sp>
      <p:sp>
        <p:nvSpPr>
          <p:cNvPr id="4" name="Slide Number Placeholder 3">
            <a:extLst>
              <a:ext uri="{FF2B5EF4-FFF2-40B4-BE49-F238E27FC236}">
                <a16:creationId xmlns:a16="http://schemas.microsoft.com/office/drawing/2014/main" id="{B99924DA-FE6F-254B-8EBF-5C58B48D45F1}"/>
              </a:ext>
            </a:extLst>
          </p:cNvPr>
          <p:cNvSpPr>
            <a:spLocks noGrp="1"/>
          </p:cNvSpPr>
          <p:nvPr>
            <p:ph type="sldNum" sz="quarter" idx="12"/>
          </p:nvPr>
        </p:nvSpPr>
        <p:spPr/>
        <p:txBody>
          <a:bodyPr/>
          <a:lstStyle/>
          <a:p>
            <a:fld id="{D9F085D5-EC86-4F6A-B501-C1359CB39116}" type="slidenum">
              <a:rPr lang="en-GB" smtClean="0"/>
              <a:t>7</a:t>
            </a:fld>
            <a:endParaRPr lang="en-GB" dirty="0"/>
          </a:p>
        </p:txBody>
      </p:sp>
    </p:spTree>
    <p:extLst>
      <p:ext uri="{BB962C8B-B14F-4D97-AF65-F5344CB8AC3E}">
        <p14:creationId xmlns:p14="http://schemas.microsoft.com/office/powerpoint/2010/main" val="9553854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F6CD1-9A71-1044-B634-D5ABCF420383}"/>
              </a:ext>
            </a:extLst>
          </p:cNvPr>
          <p:cNvSpPr>
            <a:spLocks noGrp="1"/>
          </p:cNvSpPr>
          <p:nvPr>
            <p:ph type="title"/>
          </p:nvPr>
        </p:nvSpPr>
        <p:spPr>
          <a:xfrm>
            <a:off x="784413" y="0"/>
            <a:ext cx="10515600" cy="1325563"/>
          </a:xfrm>
        </p:spPr>
        <p:txBody>
          <a:bodyPr/>
          <a:lstStyle/>
          <a:p>
            <a:r>
              <a:rPr lang="en-US" dirty="0">
                <a:solidFill>
                  <a:schemeClr val="bg1"/>
                </a:solidFill>
              </a:rPr>
              <a:t>Fed</a:t>
            </a:r>
            <a:r>
              <a:rPr lang="en-US" dirty="0"/>
              <a:t>: Also Reducing its Asset Holdings</a:t>
            </a:r>
          </a:p>
        </p:txBody>
      </p:sp>
      <p:pic>
        <p:nvPicPr>
          <p:cNvPr id="6" name="Content Placeholder 5" descr="Chart, line chart&#10;&#10;Description automatically generated">
            <a:extLst>
              <a:ext uri="{FF2B5EF4-FFF2-40B4-BE49-F238E27FC236}">
                <a16:creationId xmlns:a16="http://schemas.microsoft.com/office/drawing/2014/main" id="{53F6AF64-4FA4-4940-BB15-0807C66E7D47}"/>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1BF2B2A7-D59C-8145-85DE-3BAB7943E5BE}"/>
              </a:ext>
            </a:extLst>
          </p:cNvPr>
          <p:cNvSpPr>
            <a:spLocks noGrp="1"/>
          </p:cNvSpPr>
          <p:nvPr>
            <p:ph type="sldNum" sz="quarter" idx="12"/>
          </p:nvPr>
        </p:nvSpPr>
        <p:spPr/>
        <p:txBody>
          <a:bodyPr/>
          <a:lstStyle/>
          <a:p>
            <a:fld id="{D9F085D5-EC86-4F6A-B501-C1359CB39116}" type="slidenum">
              <a:rPr lang="en-GB" smtClean="0"/>
              <a:t>70</a:t>
            </a:fld>
            <a:endParaRPr lang="en-GB"/>
          </a:p>
        </p:txBody>
      </p:sp>
      <p:sp>
        <p:nvSpPr>
          <p:cNvPr id="7" name="TextBox 6">
            <a:extLst>
              <a:ext uri="{FF2B5EF4-FFF2-40B4-BE49-F238E27FC236}">
                <a16:creationId xmlns:a16="http://schemas.microsoft.com/office/drawing/2014/main" id="{3DD7E1D7-2438-CD40-B663-53DE18BB194C}"/>
              </a:ext>
            </a:extLst>
          </p:cNvPr>
          <p:cNvSpPr txBox="1"/>
          <p:nvPr/>
        </p:nvSpPr>
        <p:spPr>
          <a:xfrm>
            <a:off x="2310972" y="1648226"/>
            <a:ext cx="6260881" cy="1015663"/>
          </a:xfrm>
          <a:prstGeom prst="rect">
            <a:avLst/>
          </a:prstGeom>
          <a:solidFill>
            <a:schemeClr val="bg1"/>
          </a:solidFill>
        </p:spPr>
        <p:txBody>
          <a:bodyPr wrap="none" rtlCol="0">
            <a:spAutoFit/>
          </a:bodyPr>
          <a:lstStyle/>
          <a:p>
            <a:r>
              <a:rPr lang="en-US" sz="2000" dirty="0"/>
              <a:t>Reducing the Money Supply – A Little</a:t>
            </a:r>
          </a:p>
          <a:p>
            <a:pPr marL="342900" indent="-342900">
              <a:buFontTx/>
              <a:buChar char="-"/>
            </a:pPr>
            <a:r>
              <a:rPr lang="en-US" sz="2000" dirty="0"/>
              <a:t>Jun-Aug: $47.5 billion roll off its portfolio every 30 days</a:t>
            </a:r>
          </a:p>
          <a:p>
            <a:pPr marL="342900" indent="-342900">
              <a:buFontTx/>
              <a:buChar char="-"/>
            </a:pPr>
            <a:r>
              <a:rPr lang="en-US" sz="2000" dirty="0"/>
              <a:t>Sep: $85 billion.</a:t>
            </a:r>
          </a:p>
        </p:txBody>
      </p:sp>
      <p:sp>
        <p:nvSpPr>
          <p:cNvPr id="8" name="TextBox 7">
            <a:extLst>
              <a:ext uri="{FF2B5EF4-FFF2-40B4-BE49-F238E27FC236}">
                <a16:creationId xmlns:a16="http://schemas.microsoft.com/office/drawing/2014/main" id="{F9A7371B-AD45-014B-A14F-790F244A13A7}"/>
              </a:ext>
            </a:extLst>
          </p:cNvPr>
          <p:cNvSpPr txBox="1"/>
          <p:nvPr/>
        </p:nvSpPr>
        <p:spPr>
          <a:xfrm>
            <a:off x="8281014" y="3838778"/>
            <a:ext cx="2394117" cy="369332"/>
          </a:xfrm>
          <a:prstGeom prst="rect">
            <a:avLst/>
          </a:prstGeom>
          <a:solidFill>
            <a:schemeClr val="bg1"/>
          </a:solidFill>
        </p:spPr>
        <p:txBody>
          <a:bodyPr wrap="none" rtlCol="0">
            <a:spAutoFit/>
          </a:bodyPr>
          <a:lstStyle/>
          <a:p>
            <a:r>
              <a:rPr lang="en-US" dirty="0"/>
              <a:t>Quantitative Tightening</a:t>
            </a:r>
          </a:p>
        </p:txBody>
      </p:sp>
      <p:cxnSp>
        <p:nvCxnSpPr>
          <p:cNvPr id="10" name="Straight Connector 9">
            <a:extLst>
              <a:ext uri="{FF2B5EF4-FFF2-40B4-BE49-F238E27FC236}">
                <a16:creationId xmlns:a16="http://schemas.microsoft.com/office/drawing/2014/main" id="{C7B82659-FACF-084A-BE0F-CA5FC5EA8B79}"/>
              </a:ext>
            </a:extLst>
          </p:cNvPr>
          <p:cNvCxnSpPr/>
          <p:nvPr/>
        </p:nvCxnSpPr>
        <p:spPr>
          <a:xfrm flipV="1">
            <a:off x="10015548" y="2156057"/>
            <a:ext cx="628803" cy="1559569"/>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3401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F649-CF95-E546-A283-6CED117989DA}"/>
              </a:ext>
            </a:extLst>
          </p:cNvPr>
          <p:cNvSpPr>
            <a:spLocks noGrp="1"/>
          </p:cNvSpPr>
          <p:nvPr>
            <p:ph type="title"/>
          </p:nvPr>
        </p:nvSpPr>
        <p:spPr>
          <a:xfrm>
            <a:off x="749791" y="0"/>
            <a:ext cx="10515600" cy="1325563"/>
          </a:xfrm>
        </p:spPr>
        <p:txBody>
          <a:bodyPr/>
          <a:lstStyle/>
          <a:p>
            <a:r>
              <a:rPr lang="en-US" dirty="0">
                <a:solidFill>
                  <a:schemeClr val="bg1"/>
                </a:solidFill>
              </a:rPr>
              <a:t>Imp</a:t>
            </a:r>
            <a:r>
              <a:rPr lang="en-US" dirty="0"/>
              <a:t>lications for Demand</a:t>
            </a:r>
          </a:p>
        </p:txBody>
      </p:sp>
      <p:sp>
        <p:nvSpPr>
          <p:cNvPr id="3" name="Content Placeholder 2">
            <a:extLst>
              <a:ext uri="{FF2B5EF4-FFF2-40B4-BE49-F238E27FC236}">
                <a16:creationId xmlns:a16="http://schemas.microsoft.com/office/drawing/2014/main" id="{3C73AB2B-C671-A34D-AC1D-6EE66D950907}"/>
              </a:ext>
            </a:extLst>
          </p:cNvPr>
          <p:cNvSpPr>
            <a:spLocks noGrp="1"/>
          </p:cNvSpPr>
          <p:nvPr>
            <p:ph idx="1"/>
          </p:nvPr>
        </p:nvSpPr>
        <p:spPr/>
        <p:txBody>
          <a:bodyPr/>
          <a:lstStyle/>
          <a:p>
            <a:r>
              <a:rPr lang="en-US" dirty="0"/>
              <a:t>Investment borrowing</a:t>
            </a:r>
          </a:p>
          <a:p>
            <a:r>
              <a:rPr lang="en-US" dirty="0"/>
              <a:t>Home loans – tied to 10-year Treasury</a:t>
            </a:r>
          </a:p>
          <a:p>
            <a:r>
              <a:rPr lang="en-US" dirty="0"/>
              <a:t>Car loans</a:t>
            </a:r>
          </a:p>
          <a:p>
            <a:r>
              <a:rPr lang="en-US" dirty="0"/>
              <a:t>Credit cards</a:t>
            </a:r>
          </a:p>
          <a:p>
            <a:r>
              <a:rPr lang="en-US" dirty="0"/>
              <a:t>Savings accounts – positive</a:t>
            </a:r>
          </a:p>
          <a:p>
            <a:r>
              <a:rPr lang="en-US" dirty="0"/>
              <a:t>And more….</a:t>
            </a:r>
          </a:p>
        </p:txBody>
      </p:sp>
      <p:sp>
        <p:nvSpPr>
          <p:cNvPr id="4" name="Slide Number Placeholder 3">
            <a:extLst>
              <a:ext uri="{FF2B5EF4-FFF2-40B4-BE49-F238E27FC236}">
                <a16:creationId xmlns:a16="http://schemas.microsoft.com/office/drawing/2014/main" id="{5818B984-42BC-8641-A55F-ADCEBA1906FE}"/>
              </a:ext>
            </a:extLst>
          </p:cNvPr>
          <p:cNvSpPr>
            <a:spLocks noGrp="1"/>
          </p:cNvSpPr>
          <p:nvPr>
            <p:ph type="sldNum" sz="quarter" idx="12"/>
          </p:nvPr>
        </p:nvSpPr>
        <p:spPr/>
        <p:txBody>
          <a:bodyPr/>
          <a:lstStyle/>
          <a:p>
            <a:fld id="{D9F085D5-EC86-4F6A-B501-C1359CB39116}" type="slidenum">
              <a:rPr lang="en-GB" smtClean="0"/>
              <a:t>71</a:t>
            </a:fld>
            <a:endParaRPr lang="en-GB"/>
          </a:p>
        </p:txBody>
      </p:sp>
    </p:spTree>
    <p:extLst>
      <p:ext uri="{BB962C8B-B14F-4D97-AF65-F5344CB8AC3E}">
        <p14:creationId xmlns:p14="http://schemas.microsoft.com/office/powerpoint/2010/main" val="41776963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71F1-2249-1441-8FA5-7ABFAF7F3030}"/>
              </a:ext>
            </a:extLst>
          </p:cNvPr>
          <p:cNvSpPr>
            <a:spLocks noGrp="1"/>
          </p:cNvSpPr>
          <p:nvPr>
            <p:ph type="title"/>
          </p:nvPr>
        </p:nvSpPr>
        <p:spPr>
          <a:xfrm>
            <a:off x="872925" y="0"/>
            <a:ext cx="10515600" cy="1325563"/>
          </a:xfrm>
        </p:spPr>
        <p:txBody>
          <a:bodyPr/>
          <a:lstStyle/>
          <a:p>
            <a:r>
              <a:rPr lang="en-US" dirty="0">
                <a:solidFill>
                  <a:schemeClr val="bg1"/>
                </a:solidFill>
              </a:rPr>
              <a:t>Tre</a:t>
            </a:r>
            <a:r>
              <a:rPr lang="en-US" dirty="0"/>
              <a:t>asuries</a:t>
            </a:r>
          </a:p>
        </p:txBody>
      </p:sp>
      <p:sp>
        <p:nvSpPr>
          <p:cNvPr id="4" name="Slide Number Placeholder 3">
            <a:extLst>
              <a:ext uri="{FF2B5EF4-FFF2-40B4-BE49-F238E27FC236}">
                <a16:creationId xmlns:a16="http://schemas.microsoft.com/office/drawing/2014/main" id="{BED3DF6E-3455-3242-A5BE-1ACFBEFA0607}"/>
              </a:ext>
            </a:extLst>
          </p:cNvPr>
          <p:cNvSpPr>
            <a:spLocks noGrp="1"/>
          </p:cNvSpPr>
          <p:nvPr>
            <p:ph type="sldNum" sz="quarter" idx="12"/>
          </p:nvPr>
        </p:nvSpPr>
        <p:spPr/>
        <p:txBody>
          <a:bodyPr/>
          <a:lstStyle/>
          <a:p>
            <a:fld id="{D9F085D5-EC86-4F6A-B501-C1359CB39116}" type="slidenum">
              <a:rPr lang="en-GB" smtClean="0"/>
              <a:t>72</a:t>
            </a:fld>
            <a:endParaRPr lang="en-GB"/>
          </a:p>
        </p:txBody>
      </p:sp>
      <p:pic>
        <p:nvPicPr>
          <p:cNvPr id="8" name="Content Placeholder 7">
            <a:extLst>
              <a:ext uri="{FF2B5EF4-FFF2-40B4-BE49-F238E27FC236}">
                <a16:creationId xmlns:a16="http://schemas.microsoft.com/office/drawing/2014/main" id="{61F6AEA0-59D4-1E48-8EAA-529745308464}"/>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734485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B8AE-6B33-1E46-901B-86647EC97212}"/>
              </a:ext>
            </a:extLst>
          </p:cNvPr>
          <p:cNvSpPr>
            <a:spLocks noGrp="1"/>
          </p:cNvSpPr>
          <p:nvPr>
            <p:ph type="title"/>
          </p:nvPr>
        </p:nvSpPr>
        <p:spPr>
          <a:xfrm>
            <a:off x="806668" y="0"/>
            <a:ext cx="10515600" cy="1325563"/>
          </a:xfrm>
        </p:spPr>
        <p:txBody>
          <a:bodyPr/>
          <a:lstStyle/>
          <a:p>
            <a:r>
              <a:rPr lang="en-US" dirty="0">
                <a:solidFill>
                  <a:schemeClr val="bg1"/>
                </a:solidFill>
              </a:rPr>
              <a:t>Mo</a:t>
            </a:r>
            <a:r>
              <a:rPr lang="en-US" dirty="0"/>
              <a:t>rtgage Rates</a:t>
            </a:r>
          </a:p>
        </p:txBody>
      </p:sp>
      <p:sp>
        <p:nvSpPr>
          <p:cNvPr id="4" name="Slide Number Placeholder 3">
            <a:extLst>
              <a:ext uri="{FF2B5EF4-FFF2-40B4-BE49-F238E27FC236}">
                <a16:creationId xmlns:a16="http://schemas.microsoft.com/office/drawing/2014/main" id="{0922432B-E759-C04C-9BE5-266897CB88A8}"/>
              </a:ext>
            </a:extLst>
          </p:cNvPr>
          <p:cNvSpPr>
            <a:spLocks noGrp="1"/>
          </p:cNvSpPr>
          <p:nvPr>
            <p:ph type="sldNum" sz="quarter" idx="12"/>
          </p:nvPr>
        </p:nvSpPr>
        <p:spPr/>
        <p:txBody>
          <a:bodyPr/>
          <a:lstStyle/>
          <a:p>
            <a:fld id="{D9F085D5-EC86-4F6A-B501-C1359CB39116}" type="slidenum">
              <a:rPr lang="en-GB" smtClean="0"/>
              <a:t>73</a:t>
            </a:fld>
            <a:endParaRPr lang="en-GB"/>
          </a:p>
        </p:txBody>
      </p:sp>
      <p:pic>
        <p:nvPicPr>
          <p:cNvPr id="6" name="Picture 5">
            <a:extLst>
              <a:ext uri="{FF2B5EF4-FFF2-40B4-BE49-F238E27FC236}">
                <a16:creationId xmlns:a16="http://schemas.microsoft.com/office/drawing/2014/main" id="{74ED5679-8139-0F44-A40C-BC27E9F4DD33}"/>
              </a:ext>
            </a:extLst>
          </p:cNvPr>
          <p:cNvPicPr>
            <a:picLocks noChangeAspect="1"/>
          </p:cNvPicPr>
          <p:nvPr/>
        </p:nvPicPr>
        <p:blipFill>
          <a:blip r:embed="rId3" r:link="rId4"/>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6282133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258CC-FF08-BF4E-9711-C223A877CAB8}"/>
              </a:ext>
            </a:extLst>
          </p:cNvPr>
          <p:cNvSpPr>
            <a:spLocks noGrp="1"/>
          </p:cNvSpPr>
          <p:nvPr>
            <p:ph type="title"/>
          </p:nvPr>
        </p:nvSpPr>
        <p:spPr>
          <a:xfrm>
            <a:off x="945774" y="0"/>
            <a:ext cx="10515600" cy="1325563"/>
          </a:xfrm>
        </p:spPr>
        <p:txBody>
          <a:bodyPr/>
          <a:lstStyle/>
          <a:p>
            <a:r>
              <a:rPr lang="en-US" dirty="0">
                <a:solidFill>
                  <a:schemeClr val="bg1"/>
                </a:solidFill>
              </a:rPr>
              <a:t>Ho</a:t>
            </a:r>
            <a:r>
              <a:rPr lang="en-US" dirty="0"/>
              <a:t>me Sales Falling</a:t>
            </a:r>
          </a:p>
        </p:txBody>
      </p:sp>
      <p:pic>
        <p:nvPicPr>
          <p:cNvPr id="7" name="Content Placeholder 6" descr="Chart, histogram&#10;&#10;Description automatically generated">
            <a:extLst>
              <a:ext uri="{FF2B5EF4-FFF2-40B4-BE49-F238E27FC236}">
                <a16:creationId xmlns:a16="http://schemas.microsoft.com/office/drawing/2014/main" id="{D80A7A9A-7306-4A43-8D55-2B56DE59D3B3}"/>
              </a:ext>
            </a:extLst>
          </p:cNvPr>
          <p:cNvPicPr>
            <a:picLocks noGrp="1" noChangeAspect="1"/>
          </p:cNvPicPr>
          <p:nvPr>
            <p:ph sz="half" idx="1"/>
          </p:nvPr>
        </p:nvPicPr>
        <p:blipFill>
          <a:blip r:embed="rId2" r:link="rId3"/>
          <a:stretch>
            <a:fillRect/>
          </a:stretch>
        </p:blipFill>
        <p:spPr>
          <a:xfrm>
            <a:off x="127192" y="1559860"/>
            <a:ext cx="5892608" cy="3926494"/>
          </a:xfrm>
        </p:spPr>
      </p:pic>
      <p:pic>
        <p:nvPicPr>
          <p:cNvPr id="9" name="Content Placeholder 8" descr="Chart, line chart&#10;&#10;Description automatically generated">
            <a:extLst>
              <a:ext uri="{FF2B5EF4-FFF2-40B4-BE49-F238E27FC236}">
                <a16:creationId xmlns:a16="http://schemas.microsoft.com/office/drawing/2014/main" id="{A4BF8187-D70B-3B4B-8AD4-D70237326DAA}"/>
              </a:ext>
            </a:extLst>
          </p:cNvPr>
          <p:cNvPicPr>
            <a:picLocks noGrp="1" noChangeAspect="1"/>
          </p:cNvPicPr>
          <p:nvPr>
            <p:ph sz="half" idx="2"/>
          </p:nvPr>
        </p:nvPicPr>
        <p:blipFill>
          <a:blip r:embed="rId4" r:link="rId5"/>
          <a:stretch>
            <a:fillRect/>
          </a:stretch>
        </p:blipFill>
        <p:spPr>
          <a:xfrm>
            <a:off x="6172200" y="1559860"/>
            <a:ext cx="5892608" cy="3926494"/>
          </a:xfrm>
        </p:spPr>
      </p:pic>
      <p:sp>
        <p:nvSpPr>
          <p:cNvPr id="5" name="Slide Number Placeholder 4">
            <a:extLst>
              <a:ext uri="{FF2B5EF4-FFF2-40B4-BE49-F238E27FC236}">
                <a16:creationId xmlns:a16="http://schemas.microsoft.com/office/drawing/2014/main" id="{28F2A356-B78C-2944-8732-D2F201A97445}"/>
              </a:ext>
            </a:extLst>
          </p:cNvPr>
          <p:cNvSpPr>
            <a:spLocks noGrp="1"/>
          </p:cNvSpPr>
          <p:nvPr>
            <p:ph type="sldNum" sz="quarter" idx="12"/>
          </p:nvPr>
        </p:nvSpPr>
        <p:spPr/>
        <p:txBody>
          <a:bodyPr/>
          <a:lstStyle/>
          <a:p>
            <a:fld id="{D9F085D5-EC86-4F6A-B501-C1359CB39116}" type="slidenum">
              <a:rPr lang="en-GB" smtClean="0"/>
              <a:t>74</a:t>
            </a:fld>
            <a:endParaRPr lang="en-GB"/>
          </a:p>
        </p:txBody>
      </p:sp>
    </p:spTree>
    <p:extLst>
      <p:ext uri="{BB962C8B-B14F-4D97-AF65-F5344CB8AC3E}">
        <p14:creationId xmlns:p14="http://schemas.microsoft.com/office/powerpoint/2010/main" val="38579167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2E02-4D4C-B049-9E24-5D810766D330}"/>
              </a:ext>
            </a:extLst>
          </p:cNvPr>
          <p:cNvSpPr>
            <a:spLocks noGrp="1"/>
          </p:cNvSpPr>
          <p:nvPr>
            <p:ph type="title"/>
          </p:nvPr>
        </p:nvSpPr>
        <p:spPr/>
        <p:txBody>
          <a:bodyPr/>
          <a:lstStyle/>
          <a:p>
            <a:r>
              <a:rPr lang="en-US" dirty="0"/>
              <a:t>Other Indicators</a:t>
            </a:r>
          </a:p>
        </p:txBody>
      </p:sp>
      <p:sp>
        <p:nvSpPr>
          <p:cNvPr id="3" name="Text Placeholder 2">
            <a:extLst>
              <a:ext uri="{FF2B5EF4-FFF2-40B4-BE49-F238E27FC236}">
                <a16:creationId xmlns:a16="http://schemas.microsoft.com/office/drawing/2014/main" id="{8571ED5A-A053-804B-AE90-C0EC2E89C8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529E61-3C95-8748-95CD-2184E7A2D8AF}"/>
              </a:ext>
            </a:extLst>
          </p:cNvPr>
          <p:cNvSpPr>
            <a:spLocks noGrp="1"/>
          </p:cNvSpPr>
          <p:nvPr>
            <p:ph type="sldNum" sz="quarter" idx="12"/>
          </p:nvPr>
        </p:nvSpPr>
        <p:spPr/>
        <p:txBody>
          <a:bodyPr/>
          <a:lstStyle/>
          <a:p>
            <a:fld id="{D9F085D5-EC86-4F6A-B501-C1359CB39116}" type="slidenum">
              <a:rPr lang="en-GB" smtClean="0"/>
              <a:t>75</a:t>
            </a:fld>
            <a:endParaRPr lang="en-GB"/>
          </a:p>
        </p:txBody>
      </p:sp>
    </p:spTree>
    <p:extLst>
      <p:ext uri="{BB962C8B-B14F-4D97-AF65-F5344CB8AC3E}">
        <p14:creationId xmlns:p14="http://schemas.microsoft.com/office/powerpoint/2010/main" val="35050586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73E0A-BCAA-0E44-80CF-6399FC0DC109}"/>
              </a:ext>
            </a:extLst>
          </p:cNvPr>
          <p:cNvSpPr>
            <a:spLocks noGrp="1"/>
          </p:cNvSpPr>
          <p:nvPr>
            <p:ph type="title"/>
          </p:nvPr>
        </p:nvSpPr>
        <p:spPr/>
        <p:txBody>
          <a:bodyPr/>
          <a:lstStyle/>
          <a:p>
            <a:r>
              <a:rPr lang="en-US" dirty="0"/>
              <a:t> </a:t>
            </a:r>
            <a:r>
              <a:rPr lang="en-US" dirty="0">
                <a:solidFill>
                  <a:schemeClr val="bg1"/>
                </a:solidFill>
              </a:rPr>
              <a:t>Co</a:t>
            </a:r>
            <a:r>
              <a:rPr lang="en-US" dirty="0"/>
              <a:t>nsumer Confidence: Not High</a:t>
            </a:r>
          </a:p>
        </p:txBody>
      </p:sp>
      <p:sp>
        <p:nvSpPr>
          <p:cNvPr id="4" name="Slide Number Placeholder 3">
            <a:extLst>
              <a:ext uri="{FF2B5EF4-FFF2-40B4-BE49-F238E27FC236}">
                <a16:creationId xmlns:a16="http://schemas.microsoft.com/office/drawing/2014/main" id="{AF80B6D2-75B7-CB41-A2CD-847BB3887910}"/>
              </a:ext>
            </a:extLst>
          </p:cNvPr>
          <p:cNvSpPr>
            <a:spLocks noGrp="1"/>
          </p:cNvSpPr>
          <p:nvPr>
            <p:ph type="sldNum" sz="quarter" idx="12"/>
          </p:nvPr>
        </p:nvSpPr>
        <p:spPr/>
        <p:txBody>
          <a:bodyPr/>
          <a:lstStyle/>
          <a:p>
            <a:fld id="{D9F085D5-EC86-4F6A-B501-C1359CB39116}" type="slidenum">
              <a:rPr lang="en-GB" smtClean="0"/>
              <a:t>76</a:t>
            </a:fld>
            <a:endParaRPr lang="en-GB"/>
          </a:p>
        </p:txBody>
      </p:sp>
      <p:pic>
        <p:nvPicPr>
          <p:cNvPr id="8" name="Content Placeholder 7">
            <a:extLst>
              <a:ext uri="{FF2B5EF4-FFF2-40B4-BE49-F238E27FC236}">
                <a16:creationId xmlns:a16="http://schemas.microsoft.com/office/drawing/2014/main" id="{7C0A9099-85D3-BF48-BC53-94FAB6AB93A1}"/>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6284899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B728C-9317-5345-AFAC-430C67B9BD34}"/>
              </a:ext>
            </a:extLst>
          </p:cNvPr>
          <p:cNvSpPr>
            <a:spLocks noGrp="1"/>
          </p:cNvSpPr>
          <p:nvPr>
            <p:ph type="title"/>
          </p:nvPr>
        </p:nvSpPr>
        <p:spPr/>
        <p:txBody>
          <a:bodyPr/>
          <a:lstStyle/>
          <a:p>
            <a:r>
              <a:rPr lang="en-US" dirty="0">
                <a:solidFill>
                  <a:schemeClr val="bg1"/>
                </a:solidFill>
              </a:rPr>
              <a:t>Pro</a:t>
            </a:r>
            <a:r>
              <a:rPr lang="en-US" dirty="0"/>
              <a:t>ducer Confidence: In Trouble</a:t>
            </a:r>
          </a:p>
        </p:txBody>
      </p:sp>
      <p:sp>
        <p:nvSpPr>
          <p:cNvPr id="4" name="Slide Number Placeholder 3">
            <a:extLst>
              <a:ext uri="{FF2B5EF4-FFF2-40B4-BE49-F238E27FC236}">
                <a16:creationId xmlns:a16="http://schemas.microsoft.com/office/drawing/2014/main" id="{140EB5CD-316A-974A-A505-1C52537B8F7B}"/>
              </a:ext>
            </a:extLst>
          </p:cNvPr>
          <p:cNvSpPr>
            <a:spLocks noGrp="1"/>
          </p:cNvSpPr>
          <p:nvPr>
            <p:ph type="sldNum" sz="quarter" idx="12"/>
          </p:nvPr>
        </p:nvSpPr>
        <p:spPr/>
        <p:txBody>
          <a:bodyPr/>
          <a:lstStyle/>
          <a:p>
            <a:fld id="{D9F085D5-EC86-4F6A-B501-C1359CB39116}" type="slidenum">
              <a:rPr lang="en-GB" smtClean="0"/>
              <a:t>77</a:t>
            </a:fld>
            <a:endParaRPr lang="en-GB"/>
          </a:p>
        </p:txBody>
      </p:sp>
      <p:pic>
        <p:nvPicPr>
          <p:cNvPr id="7" name="Content Placeholder 6">
            <a:extLst>
              <a:ext uri="{FF2B5EF4-FFF2-40B4-BE49-F238E27FC236}">
                <a16:creationId xmlns:a16="http://schemas.microsoft.com/office/drawing/2014/main" id="{1BC60104-9A52-4248-9C4D-8E903EAAE2F2}"/>
              </a:ext>
            </a:extLst>
          </p:cNvPr>
          <p:cNvPicPr>
            <a:picLocks noGrp="1" noChangeAspect="1"/>
          </p:cNvPicPr>
          <p:nvPr>
            <p:ph idx="1"/>
          </p:nvPr>
        </p:nvPicPr>
        <p:blipFill>
          <a:blip r:embed="rId2" r:link="rId3"/>
          <a:srcRect/>
          <a:stretch>
            <a:fillRect/>
          </a:stretch>
        </p:blipFill>
        <p:spPr>
          <a:xfrm>
            <a:off x="1066800" y="1201026"/>
            <a:ext cx="10058400" cy="5029200"/>
          </a:xfrm>
        </p:spPr>
      </p:pic>
    </p:spTree>
    <p:extLst>
      <p:ext uri="{BB962C8B-B14F-4D97-AF65-F5344CB8AC3E}">
        <p14:creationId xmlns:p14="http://schemas.microsoft.com/office/powerpoint/2010/main" val="243812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0E70B-8A77-784F-A53E-C8DD294A619D}"/>
              </a:ext>
            </a:extLst>
          </p:cNvPr>
          <p:cNvSpPr>
            <a:spLocks noGrp="1"/>
          </p:cNvSpPr>
          <p:nvPr>
            <p:ph type="title"/>
          </p:nvPr>
        </p:nvSpPr>
        <p:spPr>
          <a:xfrm>
            <a:off x="893064" y="0"/>
            <a:ext cx="10515600" cy="1325563"/>
          </a:xfrm>
        </p:spPr>
        <p:txBody>
          <a:bodyPr/>
          <a:lstStyle/>
          <a:p>
            <a:r>
              <a:rPr lang="en-US" dirty="0">
                <a:solidFill>
                  <a:schemeClr val="bg1"/>
                </a:solidFill>
              </a:rPr>
              <a:t> Ca</a:t>
            </a:r>
            <a:r>
              <a:rPr lang="en-US" dirty="0"/>
              <a:t>pacity Utilization</a:t>
            </a:r>
          </a:p>
        </p:txBody>
      </p:sp>
      <p:sp>
        <p:nvSpPr>
          <p:cNvPr id="4" name="Slide Number Placeholder 3">
            <a:extLst>
              <a:ext uri="{FF2B5EF4-FFF2-40B4-BE49-F238E27FC236}">
                <a16:creationId xmlns:a16="http://schemas.microsoft.com/office/drawing/2014/main" id="{F28920E1-A6C7-354F-80BC-C9D2669478F1}"/>
              </a:ext>
            </a:extLst>
          </p:cNvPr>
          <p:cNvSpPr>
            <a:spLocks noGrp="1"/>
          </p:cNvSpPr>
          <p:nvPr>
            <p:ph type="sldNum" sz="quarter" idx="12"/>
          </p:nvPr>
        </p:nvSpPr>
        <p:spPr/>
        <p:txBody>
          <a:bodyPr/>
          <a:lstStyle/>
          <a:p>
            <a:fld id="{D9F085D5-EC86-4F6A-B501-C1359CB39116}" type="slidenum">
              <a:rPr lang="en-GB" smtClean="0"/>
              <a:t>78</a:t>
            </a:fld>
            <a:endParaRPr lang="en-GB"/>
          </a:p>
        </p:txBody>
      </p:sp>
      <p:pic>
        <p:nvPicPr>
          <p:cNvPr id="8" name="Content Placeholder 7">
            <a:extLst>
              <a:ext uri="{FF2B5EF4-FFF2-40B4-BE49-F238E27FC236}">
                <a16:creationId xmlns:a16="http://schemas.microsoft.com/office/drawing/2014/main" id="{EE2578A1-780B-7442-AECE-E50ECE0B8E0F}"/>
              </a:ext>
            </a:extLst>
          </p:cNvPr>
          <p:cNvPicPr>
            <a:picLocks noGrp="1" noChangeAspect="1"/>
          </p:cNvPicPr>
          <p:nvPr>
            <p:ph idx="1"/>
          </p:nvPr>
        </p:nvPicPr>
        <p:blipFill>
          <a:blip r:embed="rId2" r:link="rId3"/>
          <a:srcRect/>
          <a:stretch>
            <a:fillRect/>
          </a:stretch>
        </p:blipFill>
        <p:spPr>
          <a:xfrm>
            <a:off x="1066800" y="1201026"/>
            <a:ext cx="10058400" cy="5029200"/>
          </a:xfrm>
        </p:spPr>
      </p:pic>
    </p:spTree>
    <p:extLst>
      <p:ext uri="{BB962C8B-B14F-4D97-AF65-F5344CB8AC3E}">
        <p14:creationId xmlns:p14="http://schemas.microsoft.com/office/powerpoint/2010/main" val="14170456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8E304-60BB-A647-A46C-6CF2563386B0}"/>
              </a:ext>
            </a:extLst>
          </p:cNvPr>
          <p:cNvSpPr>
            <a:spLocks noGrp="1"/>
          </p:cNvSpPr>
          <p:nvPr>
            <p:ph type="title"/>
          </p:nvPr>
        </p:nvSpPr>
        <p:spPr/>
        <p:txBody>
          <a:bodyPr/>
          <a:lstStyle/>
          <a:p>
            <a:r>
              <a:rPr lang="en-US" dirty="0">
                <a:solidFill>
                  <a:schemeClr val="bg1"/>
                </a:solidFill>
              </a:rPr>
              <a:t>Ala</a:t>
            </a:r>
            <a:r>
              <a:rPr lang="en-US" dirty="0"/>
              <a:t>rming Compression of Interest Rates</a:t>
            </a:r>
          </a:p>
        </p:txBody>
      </p:sp>
      <p:sp>
        <p:nvSpPr>
          <p:cNvPr id="4" name="Slide Number Placeholder 3">
            <a:extLst>
              <a:ext uri="{FF2B5EF4-FFF2-40B4-BE49-F238E27FC236}">
                <a16:creationId xmlns:a16="http://schemas.microsoft.com/office/drawing/2014/main" id="{392F69BF-5623-D546-A6C2-EFA4FEB80957}"/>
              </a:ext>
            </a:extLst>
          </p:cNvPr>
          <p:cNvSpPr>
            <a:spLocks noGrp="1"/>
          </p:cNvSpPr>
          <p:nvPr>
            <p:ph type="sldNum" sz="quarter" idx="12"/>
          </p:nvPr>
        </p:nvSpPr>
        <p:spPr/>
        <p:txBody>
          <a:bodyPr/>
          <a:lstStyle/>
          <a:p>
            <a:fld id="{D9F085D5-EC86-4F6A-B501-C1359CB39116}" type="slidenum">
              <a:rPr lang="en-GB" smtClean="0"/>
              <a:t>79</a:t>
            </a:fld>
            <a:endParaRPr lang="en-GB"/>
          </a:p>
        </p:txBody>
      </p:sp>
      <p:pic>
        <p:nvPicPr>
          <p:cNvPr id="10" name="Content Placeholder 9">
            <a:extLst>
              <a:ext uri="{FF2B5EF4-FFF2-40B4-BE49-F238E27FC236}">
                <a16:creationId xmlns:a16="http://schemas.microsoft.com/office/drawing/2014/main" id="{E07D0BD4-8807-D847-97F7-ABA51CAF6A58}"/>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62361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A9A-3C36-4643-A6DF-0C6CABDC8583}"/>
              </a:ext>
            </a:extLst>
          </p:cNvPr>
          <p:cNvSpPr>
            <a:spLocks noGrp="1"/>
          </p:cNvSpPr>
          <p:nvPr>
            <p:ph type="title"/>
          </p:nvPr>
        </p:nvSpPr>
        <p:spPr>
          <a:xfrm>
            <a:off x="1004456" y="0"/>
            <a:ext cx="10515600" cy="1325563"/>
          </a:xfrm>
        </p:spPr>
        <p:txBody>
          <a:bodyPr/>
          <a:lstStyle/>
          <a:p>
            <a:r>
              <a:rPr lang="en-US" dirty="0">
                <a:solidFill>
                  <a:schemeClr val="bg1"/>
                </a:solidFill>
              </a:rPr>
              <a:t>So</a:t>
            </a:r>
            <a:r>
              <a:rPr lang="en-US" dirty="0"/>
              <a:t>me Basic Statistics</a:t>
            </a:r>
          </a:p>
        </p:txBody>
      </p:sp>
      <p:graphicFrame>
        <p:nvGraphicFramePr>
          <p:cNvPr id="5" name="Table 5">
            <a:extLst>
              <a:ext uri="{FF2B5EF4-FFF2-40B4-BE49-F238E27FC236}">
                <a16:creationId xmlns:a16="http://schemas.microsoft.com/office/drawing/2014/main" id="{A1F32882-32CA-7F48-B318-EB2AC54163CE}"/>
              </a:ext>
            </a:extLst>
          </p:cNvPr>
          <p:cNvGraphicFramePr>
            <a:graphicFrameLocks noGrp="1"/>
          </p:cNvGraphicFramePr>
          <p:nvPr>
            <p:ph idx="1"/>
            <p:extLst>
              <p:ext uri="{D42A27DB-BD31-4B8C-83A1-F6EECF244321}">
                <p14:modId xmlns:p14="http://schemas.microsoft.com/office/powerpoint/2010/main" val="3562887284"/>
              </p:ext>
            </p:extLst>
          </p:nvPr>
        </p:nvGraphicFramePr>
        <p:xfrm>
          <a:off x="2342327" y="1096963"/>
          <a:ext cx="7839858" cy="4465112"/>
        </p:xfrm>
        <a:graphic>
          <a:graphicData uri="http://schemas.openxmlformats.org/drawingml/2006/table">
            <a:tbl>
              <a:tblPr firstRow="1" bandRow="1">
                <a:tableStyleId>{5C22544A-7EE6-4342-B048-85BDC9FD1C3A}</a:tableStyleId>
              </a:tblPr>
              <a:tblGrid>
                <a:gridCol w="4197248">
                  <a:extLst>
                    <a:ext uri="{9D8B030D-6E8A-4147-A177-3AD203B41FA5}">
                      <a16:colId xmlns:a16="http://schemas.microsoft.com/office/drawing/2014/main" val="1312289277"/>
                    </a:ext>
                  </a:extLst>
                </a:gridCol>
                <a:gridCol w="3642610">
                  <a:extLst>
                    <a:ext uri="{9D8B030D-6E8A-4147-A177-3AD203B41FA5}">
                      <a16:colId xmlns:a16="http://schemas.microsoft.com/office/drawing/2014/main" val="2451204267"/>
                    </a:ext>
                  </a:extLst>
                </a:gridCol>
              </a:tblGrid>
              <a:tr h="632887">
                <a:tc>
                  <a:txBody>
                    <a:bodyPr/>
                    <a:lstStyle/>
                    <a:p>
                      <a:r>
                        <a:rPr lang="en-US" sz="2400" dirty="0"/>
                        <a:t>Statistic:</a:t>
                      </a:r>
                    </a:p>
                  </a:txBody>
                  <a:tcPr anchor="b"/>
                </a:tc>
                <a:tc>
                  <a:txBody>
                    <a:bodyPr/>
                    <a:lstStyle/>
                    <a:p>
                      <a:pPr algn="ctr"/>
                      <a:r>
                        <a:rPr lang="en-US" sz="2400" dirty="0"/>
                        <a:t>Value</a:t>
                      </a:r>
                    </a:p>
                  </a:txBody>
                  <a:tcPr anchor="b"/>
                </a:tc>
                <a:extLst>
                  <a:ext uri="{0D108BD9-81ED-4DB2-BD59-A6C34878D82A}">
                    <a16:rowId xmlns:a16="http://schemas.microsoft.com/office/drawing/2014/main" val="4094460252"/>
                  </a:ext>
                </a:extLst>
              </a:tr>
              <a:tr h="632887">
                <a:tc>
                  <a:txBody>
                    <a:bodyPr/>
                    <a:lstStyle/>
                    <a:p>
                      <a:r>
                        <a:rPr lang="en-US" sz="2400" dirty="0"/>
                        <a:t>Population</a:t>
                      </a:r>
                    </a:p>
                  </a:txBody>
                  <a:tcPr anchor="ctr"/>
                </a:tc>
                <a:tc>
                  <a:txBody>
                    <a:bodyPr/>
                    <a:lstStyle/>
                    <a:p>
                      <a:pPr algn="ctr"/>
                      <a:r>
                        <a:rPr lang="en-US" sz="2400" dirty="0"/>
                        <a:t>333.3 Million</a:t>
                      </a:r>
                    </a:p>
                  </a:txBody>
                  <a:tcPr anchor="ctr"/>
                </a:tc>
                <a:extLst>
                  <a:ext uri="{0D108BD9-81ED-4DB2-BD59-A6C34878D82A}">
                    <a16:rowId xmlns:a16="http://schemas.microsoft.com/office/drawing/2014/main" val="2628399478"/>
                  </a:ext>
                </a:extLst>
              </a:tr>
              <a:tr h="632887">
                <a:tc>
                  <a:txBody>
                    <a:bodyPr/>
                    <a:lstStyle/>
                    <a:p>
                      <a:r>
                        <a:rPr lang="en-US" sz="2400" dirty="0"/>
                        <a:t>Labor Force</a:t>
                      </a:r>
                    </a:p>
                  </a:txBody>
                  <a:tcPr anchor="ctr"/>
                </a:tc>
                <a:tc>
                  <a:txBody>
                    <a:bodyPr/>
                    <a:lstStyle/>
                    <a:p>
                      <a:pPr algn="ctr"/>
                      <a:r>
                        <a:rPr lang="en-US" sz="2400" dirty="0"/>
                        <a:t>164.7 Million</a:t>
                      </a:r>
                    </a:p>
                  </a:txBody>
                  <a:tcPr anchor="ctr"/>
                </a:tc>
                <a:extLst>
                  <a:ext uri="{0D108BD9-81ED-4DB2-BD59-A6C34878D82A}">
                    <a16:rowId xmlns:a16="http://schemas.microsoft.com/office/drawing/2014/main" val="47377635"/>
                  </a:ext>
                </a:extLst>
              </a:tr>
              <a:tr h="632887">
                <a:tc>
                  <a:txBody>
                    <a:bodyPr/>
                    <a:lstStyle/>
                    <a:p>
                      <a:r>
                        <a:rPr lang="en-US" sz="2400" dirty="0"/>
                        <a:t>Employment</a:t>
                      </a:r>
                    </a:p>
                  </a:txBody>
                  <a:tcPr anchor="ctr"/>
                </a:tc>
                <a:tc>
                  <a:txBody>
                    <a:bodyPr/>
                    <a:lstStyle/>
                    <a:p>
                      <a:pPr algn="ctr"/>
                      <a:r>
                        <a:rPr lang="en-US" sz="2400" dirty="0"/>
                        <a:t>153.3 Million</a:t>
                      </a:r>
                    </a:p>
                  </a:txBody>
                  <a:tcPr anchor="ctr"/>
                </a:tc>
                <a:extLst>
                  <a:ext uri="{0D108BD9-81ED-4DB2-BD59-A6C34878D82A}">
                    <a16:rowId xmlns:a16="http://schemas.microsoft.com/office/drawing/2014/main" val="21105078"/>
                  </a:ext>
                </a:extLst>
              </a:tr>
              <a:tr h="686314">
                <a:tc>
                  <a:txBody>
                    <a:bodyPr/>
                    <a:lstStyle/>
                    <a:p>
                      <a:r>
                        <a:rPr lang="en-US" sz="2400" dirty="0"/>
                        <a:t>Gross Domestic Product (GDP)</a:t>
                      </a:r>
                    </a:p>
                  </a:txBody>
                  <a:tcPr anchor="ctr"/>
                </a:tc>
                <a:tc>
                  <a:txBody>
                    <a:bodyPr/>
                    <a:lstStyle/>
                    <a:p>
                      <a:pPr algn="ctr"/>
                      <a:r>
                        <a:rPr lang="en-US" sz="2400" dirty="0"/>
                        <a:t>$25.7 Trillion</a:t>
                      </a:r>
                    </a:p>
                  </a:txBody>
                  <a:tcPr anchor="ctr"/>
                </a:tc>
                <a:extLst>
                  <a:ext uri="{0D108BD9-81ED-4DB2-BD59-A6C34878D82A}">
                    <a16:rowId xmlns:a16="http://schemas.microsoft.com/office/drawing/2014/main" val="1709001420"/>
                  </a:ext>
                </a:extLst>
              </a:tr>
              <a:tr h="614363">
                <a:tc>
                  <a:txBody>
                    <a:bodyPr/>
                    <a:lstStyle/>
                    <a:p>
                      <a:r>
                        <a:rPr lang="en-US" sz="2400" dirty="0"/>
                        <a:t>Income per Capita</a:t>
                      </a:r>
                    </a:p>
                  </a:txBody>
                  <a:tcPr anchor="ctr"/>
                </a:tc>
                <a:tc>
                  <a:txBody>
                    <a:bodyPr/>
                    <a:lstStyle/>
                    <a:p>
                      <a:pPr algn="ctr"/>
                      <a:r>
                        <a:rPr lang="en-US" sz="2400" dirty="0"/>
                        <a:t>$65,627</a:t>
                      </a:r>
                    </a:p>
                  </a:txBody>
                  <a:tcPr anchor="ctr"/>
                </a:tc>
                <a:extLst>
                  <a:ext uri="{0D108BD9-81ED-4DB2-BD59-A6C34878D82A}">
                    <a16:rowId xmlns:a16="http://schemas.microsoft.com/office/drawing/2014/main" val="2239538101"/>
                  </a:ext>
                </a:extLst>
              </a:tr>
              <a:tr h="632887">
                <a:tc>
                  <a:txBody>
                    <a:bodyPr/>
                    <a:lstStyle/>
                    <a:p>
                      <a:r>
                        <a:rPr lang="en-US" sz="2400" dirty="0"/>
                        <a:t>Ave. Hourly Earnings</a:t>
                      </a:r>
                    </a:p>
                  </a:txBody>
                  <a:tcPr anchor="ctr"/>
                </a:tc>
                <a:tc>
                  <a:txBody>
                    <a:bodyPr/>
                    <a:lstStyle/>
                    <a:p>
                      <a:pPr algn="ctr"/>
                      <a:r>
                        <a:rPr lang="en-US" sz="2400" dirty="0"/>
                        <a:t>$32.58</a:t>
                      </a:r>
                    </a:p>
                  </a:txBody>
                  <a:tcPr anchor="ctr"/>
                </a:tc>
                <a:extLst>
                  <a:ext uri="{0D108BD9-81ED-4DB2-BD59-A6C34878D82A}">
                    <a16:rowId xmlns:a16="http://schemas.microsoft.com/office/drawing/2014/main" val="90563970"/>
                  </a:ext>
                </a:extLst>
              </a:tr>
            </a:tbl>
          </a:graphicData>
        </a:graphic>
      </p:graphicFrame>
      <p:sp>
        <p:nvSpPr>
          <p:cNvPr id="4" name="Slide Number Placeholder 3">
            <a:extLst>
              <a:ext uri="{FF2B5EF4-FFF2-40B4-BE49-F238E27FC236}">
                <a16:creationId xmlns:a16="http://schemas.microsoft.com/office/drawing/2014/main" id="{73250105-51EA-004E-ACC2-10F4529AFF06}"/>
              </a:ext>
            </a:extLst>
          </p:cNvPr>
          <p:cNvSpPr>
            <a:spLocks noGrp="1"/>
          </p:cNvSpPr>
          <p:nvPr>
            <p:ph type="sldNum" sz="quarter" idx="12"/>
          </p:nvPr>
        </p:nvSpPr>
        <p:spPr/>
        <p:txBody>
          <a:bodyPr/>
          <a:lstStyle/>
          <a:p>
            <a:fld id="{D9F085D5-EC86-4F6A-B501-C1359CB39116}" type="slidenum">
              <a:rPr lang="en-GB" smtClean="0"/>
              <a:t>8</a:t>
            </a:fld>
            <a:endParaRPr lang="en-GB"/>
          </a:p>
        </p:txBody>
      </p:sp>
      <p:sp>
        <p:nvSpPr>
          <p:cNvPr id="6" name="TextBox 5">
            <a:extLst>
              <a:ext uri="{FF2B5EF4-FFF2-40B4-BE49-F238E27FC236}">
                <a16:creationId xmlns:a16="http://schemas.microsoft.com/office/drawing/2014/main" id="{3FC1F518-1D5D-EB4B-921B-42892DB98A70}"/>
              </a:ext>
            </a:extLst>
          </p:cNvPr>
          <p:cNvSpPr txBox="1"/>
          <p:nvPr/>
        </p:nvSpPr>
        <p:spPr>
          <a:xfrm>
            <a:off x="9417749" y="6441462"/>
            <a:ext cx="2102307" cy="307777"/>
          </a:xfrm>
          <a:prstGeom prst="rect">
            <a:avLst/>
          </a:prstGeom>
          <a:noFill/>
        </p:spPr>
        <p:txBody>
          <a:bodyPr wrap="none" rtlCol="0">
            <a:spAutoFit/>
          </a:bodyPr>
          <a:lstStyle/>
          <a:p>
            <a:r>
              <a:rPr lang="en-US" sz="1400" dirty="0"/>
              <a:t>Source: </a:t>
            </a:r>
            <a:r>
              <a:rPr lang="en-US" sz="1400" dirty="0" err="1"/>
              <a:t>fred.stlouisfed.org</a:t>
            </a:r>
            <a:endParaRPr lang="en-US" sz="1400" dirty="0"/>
          </a:p>
        </p:txBody>
      </p:sp>
    </p:spTree>
    <p:extLst>
      <p:ext uri="{BB962C8B-B14F-4D97-AF65-F5344CB8AC3E}">
        <p14:creationId xmlns:p14="http://schemas.microsoft.com/office/powerpoint/2010/main" val="32899298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F4664-FC0B-752A-BEC6-15CD9512FF80}"/>
              </a:ext>
            </a:extLst>
          </p:cNvPr>
          <p:cNvSpPr>
            <a:spLocks noGrp="1"/>
          </p:cNvSpPr>
          <p:nvPr>
            <p:ph type="title"/>
          </p:nvPr>
        </p:nvSpPr>
        <p:spPr>
          <a:ln w="28575">
            <a:noFill/>
          </a:ln>
        </p:spPr>
        <p:txBody>
          <a:bodyPr/>
          <a:lstStyle/>
          <a:p>
            <a:r>
              <a:rPr lang="en-US" dirty="0">
                <a:solidFill>
                  <a:schemeClr val="bg1"/>
                </a:solidFill>
              </a:rPr>
              <a:t>Tak</a:t>
            </a:r>
            <a:r>
              <a:rPr lang="en-US" dirty="0"/>
              <a:t>eaways</a:t>
            </a:r>
          </a:p>
        </p:txBody>
      </p:sp>
      <p:sp>
        <p:nvSpPr>
          <p:cNvPr id="3" name="Content Placeholder 2">
            <a:extLst>
              <a:ext uri="{FF2B5EF4-FFF2-40B4-BE49-F238E27FC236}">
                <a16:creationId xmlns:a16="http://schemas.microsoft.com/office/drawing/2014/main" id="{F8D5F203-97A0-659E-B5A8-1A2A42606968}"/>
              </a:ext>
            </a:extLst>
          </p:cNvPr>
          <p:cNvSpPr>
            <a:spLocks noGrp="1"/>
          </p:cNvSpPr>
          <p:nvPr>
            <p:ph idx="1"/>
          </p:nvPr>
        </p:nvSpPr>
        <p:spPr>
          <a:xfrm>
            <a:off x="838200" y="1140031"/>
            <a:ext cx="10678610" cy="4782037"/>
          </a:xfrm>
          <a:ln>
            <a:noFill/>
          </a:ln>
        </p:spPr>
        <p:txBody>
          <a:bodyPr>
            <a:normAutofit fontScale="77500" lnSpcReduction="20000"/>
          </a:bodyPr>
          <a:lstStyle/>
          <a:p>
            <a:r>
              <a:rPr lang="en-US" dirty="0"/>
              <a:t>Is a recession on the horizon? </a:t>
            </a:r>
          </a:p>
          <a:p>
            <a:pPr lvl="1"/>
            <a:r>
              <a:rPr lang="en-US" dirty="0"/>
              <a:t>Larry Summers, Jamie </a:t>
            </a:r>
            <a:r>
              <a:rPr lang="en-US" dirty="0" err="1"/>
              <a:t>Dimon</a:t>
            </a:r>
            <a:r>
              <a:rPr lang="en-US" dirty="0"/>
              <a:t>, and Elon Musk are worried about a recession.</a:t>
            </a:r>
          </a:p>
          <a:p>
            <a:pPr lvl="1"/>
            <a:r>
              <a:rPr lang="en-US" dirty="0"/>
              <a:t>While the chances of slipping into a recession have increased, I think on many dimensions the economy is doing quite well.</a:t>
            </a:r>
          </a:p>
          <a:p>
            <a:pPr lvl="2"/>
            <a:r>
              <a:rPr lang="en-US" dirty="0"/>
              <a:t>Consumers have been driving the recovery, and consumers account for two-thirds of GDP.</a:t>
            </a:r>
          </a:p>
          <a:p>
            <a:pPr lvl="2"/>
            <a:r>
              <a:rPr lang="en-US" dirty="0"/>
              <a:t>Job creation remains robust – 261k in October. (September revised upwards by 100k)</a:t>
            </a:r>
          </a:p>
          <a:p>
            <a:pPr marL="914400" lvl="2" indent="0">
              <a:buNone/>
            </a:pPr>
            <a:endParaRPr lang="en-US" dirty="0"/>
          </a:p>
          <a:p>
            <a:r>
              <a:rPr lang="en-US" dirty="0"/>
              <a:t>What about GDP? Looking OK!</a:t>
            </a:r>
          </a:p>
          <a:p>
            <a:pPr lvl="1"/>
            <a:r>
              <a:rPr lang="en-US" dirty="0"/>
              <a:t>2022:Q1 was -1.6%, 2022:Q2 was -0.6.</a:t>
            </a:r>
          </a:p>
          <a:p>
            <a:pPr lvl="1"/>
            <a:r>
              <a:rPr lang="en-US" dirty="0"/>
              <a:t>Much of this lower growth was driven by lower inventory.</a:t>
            </a:r>
          </a:p>
          <a:p>
            <a:pPr lvl="2"/>
            <a:r>
              <a:rPr lang="en-US" dirty="0"/>
              <a:t>Inventories led GDP growth in 2021:Q4, didn’t sell, so production in Q1&amp;Q2 fell.</a:t>
            </a:r>
          </a:p>
          <a:p>
            <a:pPr lvl="1"/>
            <a:r>
              <a:rPr lang="en-US" dirty="0"/>
              <a:t>Housing markets – very tightly linked to interest rates – softened … A LOT.</a:t>
            </a:r>
          </a:p>
          <a:p>
            <a:pPr lvl="1"/>
            <a:r>
              <a:rPr lang="en-US" dirty="0"/>
              <a:t>Government spending is now rising!</a:t>
            </a:r>
          </a:p>
          <a:p>
            <a:pPr lvl="1"/>
            <a:r>
              <a:rPr lang="en-US" dirty="0"/>
              <a:t>Q3 – looks good!</a:t>
            </a:r>
          </a:p>
          <a:p>
            <a:pPr marL="457200" lvl="1" indent="0">
              <a:buNone/>
            </a:pPr>
            <a:endParaRPr lang="en-US" dirty="0"/>
          </a:p>
          <a:p>
            <a:r>
              <a:rPr lang="en-US" dirty="0"/>
              <a:t>Other Indicators suggest slowing.</a:t>
            </a:r>
          </a:p>
          <a:p>
            <a:pPr lvl="1"/>
            <a:r>
              <a:rPr lang="en-US" dirty="0"/>
              <a:t>A real mixed bag. Great uncertainty. News reports aren’t helping.</a:t>
            </a:r>
          </a:p>
        </p:txBody>
      </p:sp>
    </p:spTree>
    <p:extLst>
      <p:ext uri="{BB962C8B-B14F-4D97-AF65-F5344CB8AC3E}">
        <p14:creationId xmlns:p14="http://schemas.microsoft.com/office/powerpoint/2010/main" val="128814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dissolve">
                                      <p:cBhvr>
                                        <p:cTn id="42" dur="500"/>
                                        <p:tgtEl>
                                          <p:spTgt spid="3">
                                            <p:txEl>
                                              <p:pRg st="8" end="8"/>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dissolve">
                                      <p:cBhvr>
                                        <p:cTn id="45" dur="500"/>
                                        <p:tgtEl>
                                          <p:spTgt spid="3">
                                            <p:txEl>
                                              <p:pRg st="9" end="9"/>
                                            </p:txEl>
                                          </p:spTgt>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dissolve">
                                      <p:cBhvr>
                                        <p:cTn id="48" dur="500"/>
                                        <p:tgtEl>
                                          <p:spTgt spid="3">
                                            <p:txEl>
                                              <p:pRg st="10" end="10"/>
                                            </p:txEl>
                                          </p:spTgt>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dissolve">
                                      <p:cBhvr>
                                        <p:cTn id="51" dur="500"/>
                                        <p:tgtEl>
                                          <p:spTgt spid="3">
                                            <p:txEl>
                                              <p:pRg st="11" end="11"/>
                                            </p:txEl>
                                          </p:spTgt>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3">
                                            <p:txEl>
                                              <p:pRg st="12" end="12"/>
                                            </p:txEl>
                                          </p:spTgt>
                                        </p:tgtEl>
                                        <p:attrNameLst>
                                          <p:attrName>style.visibility</p:attrName>
                                        </p:attrNameLst>
                                      </p:cBhvr>
                                      <p:to>
                                        <p:strVal val="visible"/>
                                      </p:to>
                                    </p:set>
                                    <p:animEffect transition="in" filter="dissolve">
                                      <p:cBhvr>
                                        <p:cTn id="54" dur="500"/>
                                        <p:tgtEl>
                                          <p:spTgt spid="3">
                                            <p:txEl>
                                              <p:pRg st="12" end="1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dissolve">
                                      <p:cBhvr>
                                        <p:cTn id="59" dur="500"/>
                                        <p:tgtEl>
                                          <p:spTgt spid="3">
                                            <p:txEl>
                                              <p:pRg st="14" end="14"/>
                                            </p:txEl>
                                          </p:spTgt>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3">
                                            <p:txEl>
                                              <p:pRg st="15" end="15"/>
                                            </p:txEl>
                                          </p:spTgt>
                                        </p:tgtEl>
                                        <p:attrNameLst>
                                          <p:attrName>style.visibility</p:attrName>
                                        </p:attrNameLst>
                                      </p:cBhvr>
                                      <p:to>
                                        <p:strVal val="visible"/>
                                      </p:to>
                                    </p:set>
                                    <p:animEffect transition="in" filter="dissolve">
                                      <p:cBhvr>
                                        <p:cTn id="62"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D1F9-7BF0-AD4B-A069-2C298A4322CC}"/>
              </a:ext>
            </a:extLst>
          </p:cNvPr>
          <p:cNvSpPr>
            <a:spLocks noGrp="1"/>
          </p:cNvSpPr>
          <p:nvPr>
            <p:ph type="title"/>
          </p:nvPr>
        </p:nvSpPr>
        <p:spPr>
          <a:xfrm>
            <a:off x="881232" y="0"/>
            <a:ext cx="10515600" cy="1325563"/>
          </a:xfrm>
        </p:spPr>
        <p:txBody>
          <a:bodyPr/>
          <a:lstStyle/>
          <a:p>
            <a:r>
              <a:rPr lang="en-US" dirty="0">
                <a:solidFill>
                  <a:schemeClr val="bg1"/>
                </a:solidFill>
              </a:rPr>
              <a:t>Tra</a:t>
            </a:r>
            <a:r>
              <a:rPr lang="en-US" dirty="0"/>
              <a:t>de: Bicycle Supply Chain – Adina </a:t>
            </a:r>
            <a:r>
              <a:rPr lang="en-US" dirty="0" err="1"/>
              <a:t>Ardelean</a:t>
            </a:r>
            <a:endParaRPr lang="en-US" dirty="0"/>
          </a:p>
        </p:txBody>
      </p:sp>
      <p:sp>
        <p:nvSpPr>
          <p:cNvPr id="4" name="Slide Number Placeholder 3">
            <a:extLst>
              <a:ext uri="{FF2B5EF4-FFF2-40B4-BE49-F238E27FC236}">
                <a16:creationId xmlns:a16="http://schemas.microsoft.com/office/drawing/2014/main" id="{14DEEF06-B51E-A347-BE47-E83AEC2E3A89}"/>
              </a:ext>
            </a:extLst>
          </p:cNvPr>
          <p:cNvSpPr>
            <a:spLocks noGrp="1"/>
          </p:cNvSpPr>
          <p:nvPr>
            <p:ph type="sldNum" sz="quarter" idx="12"/>
          </p:nvPr>
        </p:nvSpPr>
        <p:spPr/>
        <p:txBody>
          <a:bodyPr/>
          <a:lstStyle/>
          <a:p>
            <a:fld id="{D9F085D5-EC86-4F6A-B501-C1359CB39116}" type="slidenum">
              <a:rPr lang="en-GB" smtClean="0"/>
              <a:t>81</a:t>
            </a:fld>
            <a:endParaRPr lang="en-GB"/>
          </a:p>
        </p:txBody>
      </p:sp>
      <p:sp>
        <p:nvSpPr>
          <p:cNvPr id="5" name="TextBox 4">
            <a:extLst>
              <a:ext uri="{FF2B5EF4-FFF2-40B4-BE49-F238E27FC236}">
                <a16:creationId xmlns:a16="http://schemas.microsoft.com/office/drawing/2014/main" id="{EA4FD983-DF47-2A49-82FA-0E5FFF9E2820}"/>
              </a:ext>
            </a:extLst>
          </p:cNvPr>
          <p:cNvSpPr txBox="1"/>
          <p:nvPr/>
        </p:nvSpPr>
        <p:spPr>
          <a:xfrm>
            <a:off x="8680525" y="6510508"/>
            <a:ext cx="3013038" cy="276999"/>
          </a:xfrm>
          <a:prstGeom prst="rect">
            <a:avLst/>
          </a:prstGeom>
          <a:solidFill>
            <a:schemeClr val="bg1"/>
          </a:solidFill>
        </p:spPr>
        <p:txBody>
          <a:bodyPr wrap="square" rtlCol="0">
            <a:spAutoFit/>
          </a:bodyPr>
          <a:lstStyle/>
          <a:p>
            <a:r>
              <a:rPr lang="en-US" sz="1200" dirty="0"/>
              <a:t>Source:  World Development Report 2020</a:t>
            </a:r>
          </a:p>
        </p:txBody>
      </p:sp>
      <p:pic>
        <p:nvPicPr>
          <p:cNvPr id="6" name="Picture 5">
            <a:extLst>
              <a:ext uri="{FF2B5EF4-FFF2-40B4-BE49-F238E27FC236}">
                <a16:creationId xmlns:a16="http://schemas.microsoft.com/office/drawing/2014/main" id="{9F97258B-6534-C04C-9514-85EB5477E265}"/>
              </a:ext>
            </a:extLst>
          </p:cNvPr>
          <p:cNvPicPr>
            <a:picLocks noChangeAspect="1"/>
          </p:cNvPicPr>
          <p:nvPr/>
        </p:nvPicPr>
        <p:blipFill>
          <a:blip r:embed="rId2"/>
          <a:stretch>
            <a:fillRect/>
          </a:stretch>
        </p:blipFill>
        <p:spPr>
          <a:xfrm>
            <a:off x="3195025" y="921081"/>
            <a:ext cx="6298754" cy="5403797"/>
          </a:xfrm>
          <a:prstGeom prst="rect">
            <a:avLst/>
          </a:prstGeom>
        </p:spPr>
      </p:pic>
    </p:spTree>
    <p:extLst>
      <p:ext uri="{BB962C8B-B14F-4D97-AF65-F5344CB8AC3E}">
        <p14:creationId xmlns:p14="http://schemas.microsoft.com/office/powerpoint/2010/main" val="137560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82</a:t>
            </a:fld>
            <a:endParaRPr lang="en-GB" dirty="0"/>
          </a:p>
        </p:txBody>
      </p:sp>
    </p:spTree>
    <p:extLst>
      <p:ext uri="{BB962C8B-B14F-4D97-AF65-F5344CB8AC3E}">
        <p14:creationId xmlns:p14="http://schemas.microsoft.com/office/powerpoint/2010/main" val="4180837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0583-B943-B44B-8490-B6803B3B7ADC}"/>
              </a:ext>
            </a:extLst>
          </p:cNvPr>
          <p:cNvSpPr>
            <a:spLocks noGrp="1"/>
          </p:cNvSpPr>
          <p:nvPr>
            <p:ph type="title"/>
          </p:nvPr>
        </p:nvSpPr>
        <p:spPr/>
        <p:txBody>
          <a:bodyPr>
            <a:normAutofit/>
          </a:bodyPr>
          <a:lstStyle/>
          <a:p>
            <a:r>
              <a:rPr lang="en-US" sz="5000" dirty="0">
                <a:hlinkClick r:id="rId2"/>
              </a:rPr>
              <a:t>www.NEEDelegation.org/LocalGraphs</a:t>
            </a:r>
            <a:br>
              <a:rPr lang="en-US" sz="5000" dirty="0"/>
            </a:br>
            <a:endParaRPr lang="en-US" sz="5000" dirty="0"/>
          </a:p>
        </p:txBody>
      </p:sp>
      <p:sp>
        <p:nvSpPr>
          <p:cNvPr id="3" name="Text Placeholder 2">
            <a:extLst>
              <a:ext uri="{FF2B5EF4-FFF2-40B4-BE49-F238E27FC236}">
                <a16:creationId xmlns:a16="http://schemas.microsoft.com/office/drawing/2014/main" id="{5BAC2BF2-AD29-174E-8A41-AD8AEFCC2B43}"/>
              </a:ext>
            </a:extLst>
          </p:cNvPr>
          <p:cNvSpPr>
            <a:spLocks noGrp="1"/>
          </p:cNvSpPr>
          <p:nvPr>
            <p:ph type="body" idx="1"/>
          </p:nvPr>
        </p:nvSpPr>
        <p:spPr/>
        <p:txBody>
          <a:bodyPr/>
          <a:lstStyle/>
          <a:p>
            <a:r>
              <a:rPr lang="en-US" dirty="0"/>
              <a:t>For every state and county in the United States.</a:t>
            </a:r>
          </a:p>
          <a:p>
            <a:r>
              <a:rPr lang="en-US" dirty="0"/>
              <a:t>Detailed graphs on employment, housing, moves, and other statistics.</a:t>
            </a:r>
          </a:p>
        </p:txBody>
      </p:sp>
      <p:sp>
        <p:nvSpPr>
          <p:cNvPr id="4" name="Slide Number Placeholder 3">
            <a:extLst>
              <a:ext uri="{FF2B5EF4-FFF2-40B4-BE49-F238E27FC236}">
                <a16:creationId xmlns:a16="http://schemas.microsoft.com/office/drawing/2014/main" id="{06ACEAAA-E031-8B48-B3E4-329ACA54D6D4}"/>
              </a:ext>
            </a:extLst>
          </p:cNvPr>
          <p:cNvSpPr>
            <a:spLocks noGrp="1"/>
          </p:cNvSpPr>
          <p:nvPr>
            <p:ph type="sldNum" sz="quarter" idx="12"/>
          </p:nvPr>
        </p:nvSpPr>
        <p:spPr/>
        <p:txBody>
          <a:bodyPr/>
          <a:lstStyle/>
          <a:p>
            <a:fld id="{D9F085D5-EC86-4F6A-B501-C1359CB39116}" type="slidenum">
              <a:rPr lang="en-GB" smtClean="0"/>
              <a:t>83</a:t>
            </a:fld>
            <a:endParaRPr lang="en-GB"/>
          </a:p>
        </p:txBody>
      </p:sp>
    </p:spTree>
    <p:extLst>
      <p:ext uri="{BB962C8B-B14F-4D97-AF65-F5344CB8AC3E}">
        <p14:creationId xmlns:p14="http://schemas.microsoft.com/office/powerpoint/2010/main" val="1265375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6306-E787-8C4F-BBB6-C58FB5637541}"/>
              </a:ext>
            </a:extLst>
          </p:cNvPr>
          <p:cNvSpPr>
            <a:spLocks noGrp="1"/>
          </p:cNvSpPr>
          <p:nvPr>
            <p:ph type="title"/>
          </p:nvPr>
        </p:nvSpPr>
        <p:spPr>
          <a:xfrm>
            <a:off x="722450" y="0"/>
            <a:ext cx="10515600" cy="1325563"/>
          </a:xfrm>
        </p:spPr>
        <p:txBody>
          <a:bodyPr/>
          <a:lstStyle/>
          <a:p>
            <a:r>
              <a:rPr lang="en-US" dirty="0">
                <a:solidFill>
                  <a:schemeClr val="bg1"/>
                </a:solidFill>
              </a:rPr>
              <a:t>U.S.</a:t>
            </a:r>
            <a:r>
              <a:rPr lang="en-US" dirty="0"/>
              <a:t> Economy in Global Perspective</a:t>
            </a:r>
          </a:p>
        </p:txBody>
      </p:sp>
      <p:sp>
        <p:nvSpPr>
          <p:cNvPr id="4" name="Slide Number Placeholder 3">
            <a:extLst>
              <a:ext uri="{FF2B5EF4-FFF2-40B4-BE49-F238E27FC236}">
                <a16:creationId xmlns:a16="http://schemas.microsoft.com/office/drawing/2014/main" id="{D88DC48F-C405-BA42-B876-B4DBBD174CCC}"/>
              </a:ext>
            </a:extLst>
          </p:cNvPr>
          <p:cNvSpPr>
            <a:spLocks noGrp="1"/>
          </p:cNvSpPr>
          <p:nvPr>
            <p:ph type="sldNum" sz="quarter" idx="12"/>
          </p:nvPr>
        </p:nvSpPr>
        <p:spPr/>
        <p:txBody>
          <a:bodyPr/>
          <a:lstStyle/>
          <a:p>
            <a:fld id="{D9F085D5-EC86-4F6A-B501-C1359CB39116}" type="slidenum">
              <a:rPr lang="en-GB" smtClean="0"/>
              <a:t>9</a:t>
            </a:fld>
            <a:endParaRPr lang="en-GB"/>
          </a:p>
        </p:txBody>
      </p:sp>
      <p:grpSp>
        <p:nvGrpSpPr>
          <p:cNvPr id="11" name="Group 10">
            <a:extLst>
              <a:ext uri="{FF2B5EF4-FFF2-40B4-BE49-F238E27FC236}">
                <a16:creationId xmlns:a16="http://schemas.microsoft.com/office/drawing/2014/main" id="{125A3588-7189-5A44-87E1-48F71AEFE0CC}"/>
              </a:ext>
            </a:extLst>
          </p:cNvPr>
          <p:cNvGrpSpPr/>
          <p:nvPr/>
        </p:nvGrpSpPr>
        <p:grpSpPr>
          <a:xfrm>
            <a:off x="632568" y="907379"/>
            <a:ext cx="11082666" cy="5458015"/>
            <a:chOff x="632568" y="907379"/>
            <a:chExt cx="11082666" cy="5458015"/>
          </a:xfrm>
        </p:grpSpPr>
        <p:pic>
          <p:nvPicPr>
            <p:cNvPr id="6" name="Picture 5">
              <a:extLst>
                <a:ext uri="{FF2B5EF4-FFF2-40B4-BE49-F238E27FC236}">
                  <a16:creationId xmlns:a16="http://schemas.microsoft.com/office/drawing/2014/main" id="{2D5E5678-4AC1-334D-A543-C44C300484CB}"/>
                </a:ext>
              </a:extLst>
            </p:cNvPr>
            <p:cNvPicPr>
              <a:picLocks noChangeAspect="1"/>
            </p:cNvPicPr>
            <p:nvPr/>
          </p:nvPicPr>
          <p:blipFill>
            <a:blip r:embed="rId3"/>
            <a:srcRect/>
            <a:stretch/>
          </p:blipFill>
          <p:spPr>
            <a:xfrm>
              <a:off x="5519088" y="907379"/>
              <a:ext cx="6196146" cy="5458015"/>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1D47F4E6-D576-014D-8D3D-AB355C4550E9}"/>
                </a:ext>
              </a:extLst>
            </p:cNvPr>
            <p:cNvPicPr>
              <a:picLocks noChangeAspect="1"/>
            </p:cNvPicPr>
            <p:nvPr/>
          </p:nvPicPr>
          <p:blipFill>
            <a:blip r:embed="rId4"/>
            <a:stretch>
              <a:fillRect/>
            </a:stretch>
          </p:blipFill>
          <p:spPr>
            <a:xfrm>
              <a:off x="632568" y="4236121"/>
              <a:ext cx="5590761" cy="1714500"/>
            </a:xfrm>
            <a:prstGeom prst="rect">
              <a:avLst/>
            </a:prstGeom>
          </p:spPr>
        </p:pic>
      </p:grpSp>
      <p:sp>
        <p:nvSpPr>
          <p:cNvPr id="5" name="Rectangle 4">
            <a:extLst>
              <a:ext uri="{FF2B5EF4-FFF2-40B4-BE49-F238E27FC236}">
                <a16:creationId xmlns:a16="http://schemas.microsoft.com/office/drawing/2014/main" id="{00D4B8E3-2E9D-2D44-9A5C-B356C235199F}"/>
              </a:ext>
            </a:extLst>
          </p:cNvPr>
          <p:cNvSpPr/>
          <p:nvPr/>
        </p:nvSpPr>
        <p:spPr>
          <a:xfrm>
            <a:off x="476766" y="5404726"/>
            <a:ext cx="5795447" cy="545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303EE8C-02E6-294B-AC0E-D3DEEF5699D4}"/>
              </a:ext>
            </a:extLst>
          </p:cNvPr>
          <p:cNvSpPr txBox="1"/>
          <p:nvPr/>
        </p:nvSpPr>
        <p:spPr>
          <a:xfrm>
            <a:off x="838522" y="1450270"/>
            <a:ext cx="4318811" cy="2246769"/>
          </a:xfrm>
          <a:prstGeom prst="rect">
            <a:avLst/>
          </a:prstGeom>
          <a:noFill/>
        </p:spPr>
        <p:txBody>
          <a:bodyPr wrap="none" rtlCol="0">
            <a:spAutoFit/>
          </a:bodyPr>
          <a:lstStyle/>
          <a:p>
            <a:pPr algn="ctr"/>
            <a:r>
              <a:rPr lang="en-US" sz="2800" b="1" dirty="0"/>
              <a:t>U.S. Nominal GDP:  </a:t>
            </a:r>
          </a:p>
          <a:p>
            <a:pPr algn="ctr"/>
            <a:endParaRPr lang="en-US" sz="2800" b="1" dirty="0"/>
          </a:p>
          <a:p>
            <a:pPr algn="ctr"/>
            <a:r>
              <a:rPr lang="en-US" sz="2800" b="1" dirty="0"/>
              <a:t>$</a:t>
            </a:r>
            <a:r>
              <a:rPr lang="en-US" sz="2800" b="1" u="sng" dirty="0"/>
              <a:t>21.538 trillion</a:t>
            </a:r>
            <a:r>
              <a:rPr lang="en-US" sz="2800" b="1" dirty="0"/>
              <a:t> in 2019-Q4</a:t>
            </a:r>
          </a:p>
          <a:p>
            <a:pPr algn="ctr"/>
            <a:r>
              <a:rPr lang="en-US" sz="2800" b="1" dirty="0"/>
              <a:t>$</a:t>
            </a:r>
            <a:r>
              <a:rPr lang="en-US" sz="2800" b="1" u="sng" dirty="0"/>
              <a:t>19.637 trillion </a:t>
            </a:r>
            <a:r>
              <a:rPr lang="en-US" sz="2800" b="1" dirty="0"/>
              <a:t>in 2020-Q2</a:t>
            </a:r>
          </a:p>
          <a:p>
            <a:pPr algn="ctr"/>
            <a:r>
              <a:rPr lang="en-US" sz="2800" b="1" dirty="0"/>
              <a:t>$</a:t>
            </a:r>
            <a:r>
              <a:rPr lang="en-US" sz="2800" b="1" u="sng" dirty="0"/>
              <a:t>25.699 trillion </a:t>
            </a:r>
            <a:r>
              <a:rPr lang="en-US" sz="2800" b="1" dirty="0"/>
              <a:t>in 2022-Q3</a:t>
            </a:r>
          </a:p>
        </p:txBody>
      </p:sp>
    </p:spTree>
    <p:extLst>
      <p:ext uri="{BB962C8B-B14F-4D97-AF65-F5344CB8AC3E}">
        <p14:creationId xmlns:p14="http://schemas.microsoft.com/office/powerpoint/2010/main" val="57291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18531</TotalTime>
  <Words>2490</Words>
  <Application>Microsoft Macintosh PowerPoint</Application>
  <PresentationFormat>Widescreen</PresentationFormat>
  <Paragraphs>460</Paragraphs>
  <Slides>83</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83</vt:i4>
      </vt:variant>
    </vt:vector>
  </HeadingPairs>
  <TitlesOfParts>
    <vt:vector size="87" baseType="lpstr">
      <vt:lpstr>Arial</vt:lpstr>
      <vt:lpstr>Calibri</vt:lpstr>
      <vt:lpstr>Courier New</vt:lpstr>
      <vt:lpstr>Custom Design</vt:lpstr>
      <vt:lpstr>PowerPoint Presentation</vt:lpstr>
      <vt:lpstr> Available NEED Topics Include:</vt:lpstr>
      <vt:lpstr> Course Outline: Johns Hopkins University</vt:lpstr>
      <vt:lpstr>Submitting Questions</vt:lpstr>
      <vt:lpstr>PowerPoint Presentation</vt:lpstr>
      <vt:lpstr>Credits and Disclaimer</vt:lpstr>
      <vt:lpstr>Outline</vt:lpstr>
      <vt:lpstr>Some Basic Statistics</vt:lpstr>
      <vt:lpstr>U.S. Economy in Global Perspective</vt:lpstr>
      <vt:lpstr> Composition of the U.S. Economy: 2021</vt:lpstr>
      <vt:lpstr> Composition of the U.S. Economy: Employment</vt:lpstr>
      <vt:lpstr>Employment in Baltimore CITY</vt:lpstr>
      <vt:lpstr>Employment in Baltimore COUNTY</vt:lpstr>
      <vt:lpstr>Recession(?)</vt:lpstr>
      <vt:lpstr>Headline:</vt:lpstr>
      <vt:lpstr>GDP: Quarterly Growth</vt:lpstr>
      <vt:lpstr>GDP During the Pandemic: Annual Growth</vt:lpstr>
      <vt:lpstr>GDP Trajectory: Pandemic Plunge!</vt:lpstr>
      <vt:lpstr>What “Accounted” for the Decline in Q1 &amp; Q2?</vt:lpstr>
      <vt:lpstr>Recession?  Two Quarters….</vt:lpstr>
      <vt:lpstr> Contribution to GDP Growth: Consumption</vt:lpstr>
      <vt:lpstr>Personal Consumption Expenditures</vt:lpstr>
      <vt:lpstr>Retail Sales</vt:lpstr>
      <vt:lpstr>Household Debt: Change During the Pandemic</vt:lpstr>
      <vt:lpstr> Contribution to GDP Growth: Inventories</vt:lpstr>
      <vt:lpstr> Contributions to GDP: Residential Investment</vt:lpstr>
      <vt:lpstr> Home Prices and Housing Starts</vt:lpstr>
      <vt:lpstr> Home Prices … Depends on Where You Are</vt:lpstr>
      <vt:lpstr> Contributions to GDP: Government</vt:lpstr>
      <vt:lpstr>Industrial Production (Manuf, Util, Mining)</vt:lpstr>
      <vt:lpstr>Monthly Changes in Nonfarm Employment</vt:lpstr>
      <vt:lpstr>Monthly Changes in Nonfarm Employment</vt:lpstr>
      <vt:lpstr>Employment Gap</vt:lpstr>
      <vt:lpstr>Job Openings: Share of Total Employment</vt:lpstr>
      <vt:lpstr>Job Hires and Separations</vt:lpstr>
      <vt:lpstr>Separations: Quits and Layoffs</vt:lpstr>
      <vt:lpstr>Low Wage Employment is Lagging</vt:lpstr>
      <vt:lpstr>Wage Growth</vt:lpstr>
      <vt:lpstr>Stimulus Payments Saved Low Wage Workers</vt:lpstr>
      <vt:lpstr>Where Have All the Workers Gone?</vt:lpstr>
      <vt:lpstr>Some Explanations</vt:lpstr>
      <vt:lpstr>How Are Things Where You Are?</vt:lpstr>
      <vt:lpstr>How Are Things Where You Are?</vt:lpstr>
      <vt:lpstr>Inflation</vt:lpstr>
      <vt:lpstr>Inflation: Latest Figures</vt:lpstr>
      <vt:lpstr>Which Prices?</vt:lpstr>
      <vt:lpstr>Summing Up The US Economy</vt:lpstr>
      <vt:lpstr>Global Evidence</vt:lpstr>
      <vt:lpstr>Inflation: Not just a US Problem</vt:lpstr>
      <vt:lpstr>Import Prices Are Elevated</vt:lpstr>
      <vt:lpstr>GDP: U.S. Stands Out, But Not Alone</vt:lpstr>
      <vt:lpstr>Global Summary</vt:lpstr>
      <vt:lpstr>Inflation: A Closer Look</vt:lpstr>
      <vt:lpstr>Inflation – Climbing! Or Turning Around?</vt:lpstr>
      <vt:lpstr>Gas Prices: National Average at the Pump</vt:lpstr>
      <vt:lpstr>Fuel Costs Are Still Elevated</vt:lpstr>
      <vt:lpstr>Food Costs Continue to Rise</vt:lpstr>
      <vt:lpstr>PowerPoint Presentation</vt:lpstr>
      <vt:lpstr>Spending Patterns Changed - More Goods!</vt:lpstr>
      <vt:lpstr>Inflation: Concentrated</vt:lpstr>
      <vt:lpstr>Supply Chains</vt:lpstr>
      <vt:lpstr>Corporations Have Pricing Power!</vt:lpstr>
      <vt:lpstr>My Diagnosis for the Uptick in Inflation </vt:lpstr>
      <vt:lpstr>Inflation – The Fed’s Metric</vt:lpstr>
      <vt:lpstr>Inflation – PCE and Fed Suggest: I don’t know.</vt:lpstr>
      <vt:lpstr>Measure of Inflation Expectations</vt:lpstr>
      <vt:lpstr>What’s the Fed Doing About It?</vt:lpstr>
      <vt:lpstr>Federal Funds Rate</vt:lpstr>
      <vt:lpstr>Federal Funds Rate – Recent Activity</vt:lpstr>
      <vt:lpstr>Fed: Also Reducing its Asset Holdings</vt:lpstr>
      <vt:lpstr>Implications for Demand</vt:lpstr>
      <vt:lpstr>Treasuries</vt:lpstr>
      <vt:lpstr>Mortgage Rates</vt:lpstr>
      <vt:lpstr>Home Sales Falling</vt:lpstr>
      <vt:lpstr>Other Indicators</vt:lpstr>
      <vt:lpstr> Consumer Confidence: Not High</vt:lpstr>
      <vt:lpstr>Producer Confidence: In Trouble</vt:lpstr>
      <vt:lpstr> Capacity Utilization</vt:lpstr>
      <vt:lpstr>Alarming Compression of Interest Rates</vt:lpstr>
      <vt:lpstr>Takeaways</vt:lpstr>
      <vt:lpstr>Trade: Bicycle Supply Chain – Adina Ardelean</vt:lpstr>
      <vt:lpstr> Thank you!</vt:lpstr>
      <vt:lpstr>www.NEEDelegation.org/LocalGraphs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haveman</cp:lastModifiedBy>
  <cp:revision>382</cp:revision>
  <cp:lastPrinted>2022-09-23T17:26:15Z</cp:lastPrinted>
  <dcterms:created xsi:type="dcterms:W3CDTF">2017-05-03T22:30:38Z</dcterms:created>
  <dcterms:modified xsi:type="dcterms:W3CDTF">2022-12-01T20:02:33Z</dcterms:modified>
</cp:coreProperties>
</file>